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3" r:id="rId3"/>
    <p:sldId id="260" r:id="rId4"/>
    <p:sldId id="261" r:id="rId5"/>
    <p:sldId id="265" r:id="rId6"/>
    <p:sldId id="262" r:id="rId7"/>
    <p:sldId id="264" r:id="rId8"/>
    <p:sldId id="267" r:id="rId9"/>
    <p:sldId id="257" r:id="rId10"/>
    <p:sldId id="268" r:id="rId11"/>
    <p:sldId id="269" r:id="rId12"/>
    <p:sldId id="258"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85" autoAdjust="0"/>
    <p:restoredTop sz="94660"/>
  </p:normalViewPr>
  <p:slideViewPr>
    <p:cSldViewPr snapToGrid="0">
      <p:cViewPr varScale="1">
        <p:scale>
          <a:sx n="115" d="100"/>
          <a:sy n="115" d="100"/>
        </p:scale>
        <p:origin x="42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4/29/2019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4/29/2019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4/29/2019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4/29/2019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4/29/2019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291668" y="1215496"/>
            <a:ext cx="5367866" cy="2387600"/>
          </a:xfrm>
        </p:spPr>
        <p:txBody>
          <a:bodyPr>
            <a:normAutofit/>
          </a:bodyPr>
          <a:lstStyle/>
          <a:p>
            <a:r>
              <a:rPr lang="en-GB" sz="4400"/>
              <a:t>Gower Brewery</a:t>
            </a:r>
          </a:p>
        </p:txBody>
      </p:sp>
      <p:sp>
        <p:nvSpPr>
          <p:cNvPr id="3" name="Subtitle 2"/>
          <p:cNvSpPr>
            <a:spLocks noGrp="1"/>
          </p:cNvSpPr>
          <p:nvPr>
            <p:ph type="subTitle" idx="1"/>
          </p:nvPr>
        </p:nvSpPr>
        <p:spPr>
          <a:xfrm>
            <a:off x="5291667" y="3602038"/>
            <a:ext cx="5376333" cy="1655762"/>
          </a:xfrm>
        </p:spPr>
        <p:txBody>
          <a:bodyPr>
            <a:normAutofit/>
          </a:bodyPr>
          <a:lstStyle/>
          <a:p>
            <a:r>
              <a:rPr lang="en-GB" sz="1800"/>
              <a:t>By Jessica Rees </a:t>
            </a:r>
          </a:p>
        </p:txBody>
      </p:sp>
      <p:pic>
        <p:nvPicPr>
          <p:cNvPr id="6" name="Picture 5" descr="A close up of a sign&#10;&#10;Description automatically generated">
            <a:extLst>
              <a:ext uri="{FF2B5EF4-FFF2-40B4-BE49-F238E27FC236}">
                <a16:creationId xmlns:a16="http://schemas.microsoft.com/office/drawing/2014/main" id="{121E70B2-8B5E-4A36-B14C-7B6FDF7B8ECC}"/>
              </a:ext>
            </a:extLst>
          </p:cNvPr>
          <p:cNvPicPr>
            <a:picLocks noChangeAspect="1"/>
          </p:cNvPicPr>
          <p:nvPr/>
        </p:nvPicPr>
        <p:blipFill rotWithShape="1">
          <a:blip r:embed="rId3"/>
          <a:srcRect l="107" r="572" b="2"/>
          <a:stretch/>
        </p:blipFill>
        <p:spPr>
          <a:xfrm>
            <a:off x="1319503" y="1527175"/>
            <a:ext cx="3525628" cy="3549650"/>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3859035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782D9-D936-469F-AFC7-59E365487F8C}"/>
              </a:ext>
            </a:extLst>
          </p:cNvPr>
          <p:cNvSpPr>
            <a:spLocks noGrp="1"/>
          </p:cNvSpPr>
          <p:nvPr>
            <p:ph type="title"/>
          </p:nvPr>
        </p:nvSpPr>
        <p:spPr/>
        <p:txBody>
          <a:bodyPr/>
          <a:lstStyle/>
          <a:p>
            <a:r>
              <a:rPr lang="en-GB" dirty="0"/>
              <a:t>In this presentation, we will look at…</a:t>
            </a:r>
          </a:p>
        </p:txBody>
      </p:sp>
      <p:sp>
        <p:nvSpPr>
          <p:cNvPr id="3" name="Content Placeholder 2">
            <a:extLst>
              <a:ext uri="{FF2B5EF4-FFF2-40B4-BE49-F238E27FC236}">
                <a16:creationId xmlns:a16="http://schemas.microsoft.com/office/drawing/2014/main" id="{264FA0D5-61A1-4DD8-B21B-E6DDC36732FB}"/>
              </a:ext>
            </a:extLst>
          </p:cNvPr>
          <p:cNvSpPr>
            <a:spLocks noGrp="1"/>
          </p:cNvSpPr>
          <p:nvPr>
            <p:ph idx="1"/>
          </p:nvPr>
        </p:nvSpPr>
        <p:spPr/>
        <p:txBody>
          <a:bodyPr/>
          <a:lstStyle/>
          <a:p>
            <a:r>
              <a:rPr lang="en-GB" dirty="0"/>
              <a:t>A brief background to the organisation</a:t>
            </a:r>
          </a:p>
          <a:p>
            <a:r>
              <a:rPr lang="en-GB" dirty="0"/>
              <a:t>Main competitors of the organisation</a:t>
            </a:r>
          </a:p>
          <a:p>
            <a:r>
              <a:rPr lang="en-GB" dirty="0"/>
              <a:t>Customer Base</a:t>
            </a:r>
          </a:p>
          <a:p>
            <a:r>
              <a:rPr lang="en-GB" dirty="0"/>
              <a:t>Organisation mission statement </a:t>
            </a:r>
          </a:p>
          <a:p>
            <a:r>
              <a:rPr lang="en-GB" dirty="0"/>
              <a:t>SWOT analysis</a:t>
            </a:r>
          </a:p>
          <a:p>
            <a:r>
              <a:rPr lang="en-GB" dirty="0"/>
              <a:t>Marketing Audit </a:t>
            </a:r>
          </a:p>
        </p:txBody>
      </p:sp>
    </p:spTree>
    <p:extLst>
      <p:ext uri="{BB962C8B-B14F-4D97-AF65-F5344CB8AC3E}">
        <p14:creationId xmlns:p14="http://schemas.microsoft.com/office/powerpoint/2010/main" val="1396077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Business background</a:t>
            </a:r>
          </a:p>
        </p:txBody>
      </p:sp>
      <p:sp>
        <p:nvSpPr>
          <p:cNvPr id="3" name="Content Placeholder 2"/>
          <p:cNvSpPr>
            <a:spLocks noGrp="1"/>
          </p:cNvSpPr>
          <p:nvPr>
            <p:ph idx="1"/>
          </p:nvPr>
        </p:nvSpPr>
        <p:spPr>
          <a:xfrm>
            <a:off x="1141412" y="1878425"/>
            <a:ext cx="9905999" cy="4482617"/>
          </a:xfrm>
        </p:spPr>
        <p:txBody>
          <a:bodyPr>
            <a:normAutofit/>
          </a:bodyPr>
          <a:lstStyle/>
          <a:p>
            <a:pPr marL="0" indent="0">
              <a:buNone/>
            </a:pPr>
            <a:r>
              <a:rPr lang="en-GB" dirty="0"/>
              <a:t>Founded in 2011, The Gower Brewery is a local beer manufacturer situated in the heart of Gower. Over the years, the brewery has continued to grow by finding new ways to develop their award winning ales and expanding into different pubs, restaurants and shops far and wide and with their unique logo, their bottles are hard to miss!!</a:t>
            </a:r>
          </a:p>
          <a:p>
            <a:pPr marL="0" indent="0">
              <a:buNone/>
            </a:pPr>
            <a:r>
              <a:rPr lang="en-GB" sz="3600" dirty="0"/>
              <a:t>Mission Statement</a:t>
            </a:r>
          </a:p>
          <a:p>
            <a:pPr marL="0" indent="0">
              <a:buNone/>
            </a:pPr>
            <a:r>
              <a:rPr lang="en-GB" i="1" dirty="0"/>
              <a:t>“Based in the heart of the Gower, we brew hand crafted ales of the highest standards using traditional methods, using only the highest quality ingredients.”</a:t>
            </a:r>
          </a:p>
        </p:txBody>
      </p:sp>
    </p:spTree>
    <p:extLst>
      <p:ext uri="{BB962C8B-B14F-4D97-AF65-F5344CB8AC3E}">
        <p14:creationId xmlns:p14="http://schemas.microsoft.com/office/powerpoint/2010/main" val="34921840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E4E997-8672-4FFD-B8EC-9932A8E471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8A9887FF-5303-48D5-A30D-93DABB83259F}"/>
              </a:ext>
            </a:extLst>
          </p:cNvPr>
          <p:cNvSpPr>
            <a:spLocks noGrp="1"/>
          </p:cNvSpPr>
          <p:nvPr>
            <p:ph type="title"/>
          </p:nvPr>
        </p:nvSpPr>
        <p:spPr>
          <a:xfrm>
            <a:off x="1141413" y="618518"/>
            <a:ext cx="4459286" cy="1478570"/>
          </a:xfrm>
        </p:spPr>
        <p:txBody>
          <a:bodyPr>
            <a:normAutofit/>
          </a:bodyPr>
          <a:lstStyle/>
          <a:p>
            <a:r>
              <a:rPr lang="en-GB" sz="3200"/>
              <a:t>Range of products</a:t>
            </a:r>
          </a:p>
        </p:txBody>
      </p:sp>
      <p:sp>
        <p:nvSpPr>
          <p:cNvPr id="3" name="Content Placeholder 2">
            <a:extLst>
              <a:ext uri="{FF2B5EF4-FFF2-40B4-BE49-F238E27FC236}">
                <a16:creationId xmlns:a16="http://schemas.microsoft.com/office/drawing/2014/main" id="{73CD5B9B-D4E4-44FE-AB49-6D90504C1916}"/>
              </a:ext>
            </a:extLst>
          </p:cNvPr>
          <p:cNvSpPr>
            <a:spLocks noGrp="1"/>
          </p:cNvSpPr>
          <p:nvPr>
            <p:ph idx="1"/>
          </p:nvPr>
        </p:nvSpPr>
        <p:spPr>
          <a:xfrm>
            <a:off x="1141412" y="2249487"/>
            <a:ext cx="4459287" cy="3965046"/>
          </a:xfrm>
        </p:spPr>
        <p:txBody>
          <a:bodyPr>
            <a:normAutofit/>
          </a:bodyPr>
          <a:lstStyle/>
          <a:p>
            <a:pPr marL="0" indent="0">
              <a:buNone/>
            </a:pPr>
            <a:r>
              <a:rPr lang="en-GB" sz="2000"/>
              <a:t>Gower Brewery produce many different beers, each with their own coloured logo and name. As of today, Gower Brewery stocks 6 different flavours and also sells mini kegs, clothing merchandise and pump clips. </a:t>
            </a:r>
          </a:p>
          <a:p>
            <a:pPr marL="0" indent="0">
              <a:buNone/>
            </a:pPr>
            <a:endParaRPr lang="en-GB" sz="2000"/>
          </a:p>
        </p:txBody>
      </p:sp>
      <p:pic>
        <p:nvPicPr>
          <p:cNvPr id="5" name="Picture 4" descr="A row of beer bottles&#10;&#10;Description automatically generated">
            <a:extLst>
              <a:ext uri="{FF2B5EF4-FFF2-40B4-BE49-F238E27FC236}">
                <a16:creationId xmlns:a16="http://schemas.microsoft.com/office/drawing/2014/main" id="{9CD1CDE3-F6EF-4AA7-8F3C-1BE8CD23D615}"/>
              </a:ext>
            </a:extLst>
          </p:cNvPr>
          <p:cNvPicPr>
            <a:picLocks noChangeAspect="1"/>
          </p:cNvPicPr>
          <p:nvPr/>
        </p:nvPicPr>
        <p:blipFill>
          <a:blip r:embed="rId4"/>
          <a:stretch>
            <a:fillRect/>
          </a:stretch>
        </p:blipFill>
        <p:spPr>
          <a:xfrm>
            <a:off x="6725634" y="618518"/>
            <a:ext cx="4197011" cy="559601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14" name="Group 13">
            <a:extLst>
              <a:ext uri="{FF2B5EF4-FFF2-40B4-BE49-F238E27FC236}">
                <a16:creationId xmlns:a16="http://schemas.microsoft.com/office/drawing/2014/main" id="{453E4DEE-E996-40F8-8635-0FF43D7348F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5"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6"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7"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32"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Tree>
    <p:extLst>
      <p:ext uri="{BB962C8B-B14F-4D97-AF65-F5344CB8AC3E}">
        <p14:creationId xmlns:p14="http://schemas.microsoft.com/office/powerpoint/2010/main" val="1851111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2978E-0F4F-44DE-AFA6-30DD72028847}"/>
              </a:ext>
            </a:extLst>
          </p:cNvPr>
          <p:cNvSpPr>
            <a:spLocks noGrp="1"/>
          </p:cNvSpPr>
          <p:nvPr>
            <p:ph type="title"/>
          </p:nvPr>
        </p:nvSpPr>
        <p:spPr>
          <a:xfrm>
            <a:off x="1141412" y="31665"/>
            <a:ext cx="5894387" cy="1478570"/>
          </a:xfrm>
        </p:spPr>
        <p:txBody>
          <a:bodyPr anchor="b">
            <a:normAutofit/>
          </a:bodyPr>
          <a:lstStyle/>
          <a:p>
            <a:r>
              <a:rPr lang="en-GB" dirty="0"/>
              <a:t>Budweiser: The Market leader</a:t>
            </a:r>
          </a:p>
        </p:txBody>
      </p:sp>
      <p:sp>
        <p:nvSpPr>
          <p:cNvPr id="10" name="Content Placeholder 9">
            <a:extLst>
              <a:ext uri="{FF2B5EF4-FFF2-40B4-BE49-F238E27FC236}">
                <a16:creationId xmlns:a16="http://schemas.microsoft.com/office/drawing/2014/main" id="{E1509A20-AE19-4B7E-8A79-818F63C604C1}"/>
              </a:ext>
            </a:extLst>
          </p:cNvPr>
          <p:cNvSpPr>
            <a:spLocks noGrp="1"/>
          </p:cNvSpPr>
          <p:nvPr>
            <p:ph idx="1"/>
          </p:nvPr>
        </p:nvSpPr>
        <p:spPr>
          <a:xfrm>
            <a:off x="850232" y="1624084"/>
            <a:ext cx="6185568" cy="5001305"/>
          </a:xfrm>
        </p:spPr>
        <p:txBody>
          <a:bodyPr>
            <a:normAutofit/>
          </a:bodyPr>
          <a:lstStyle/>
          <a:p>
            <a:pPr marL="0" indent="0">
              <a:buNone/>
            </a:pPr>
            <a:r>
              <a:rPr lang="en-US" sz="1800" dirty="0"/>
              <a:t>Budweiser is no doubt one of the leading beer manufacturers worldwide. </a:t>
            </a:r>
          </a:p>
          <a:p>
            <a:pPr marL="0" indent="0">
              <a:buNone/>
            </a:pPr>
            <a:r>
              <a:rPr lang="en-US" sz="1800" dirty="0"/>
              <a:t>The growth and success of the beer has allowed them to increase their product portfolio, which now includes a variety of flavored beer and even merchandise including clothing and accessories.</a:t>
            </a:r>
          </a:p>
          <a:p>
            <a:pPr marL="0" indent="0">
              <a:buNone/>
            </a:pPr>
            <a:r>
              <a:rPr lang="en-US" sz="1800" dirty="0"/>
              <a:t>Budweiser optimizes full use of their social media platforms including Instagram; of which they have accounts for many different countries such as @</a:t>
            </a:r>
            <a:r>
              <a:rPr lang="en-US" sz="1800" dirty="0" err="1"/>
              <a:t>Budweiseruk</a:t>
            </a:r>
            <a:r>
              <a:rPr lang="en-US" sz="1800" dirty="0"/>
              <a:t>, @</a:t>
            </a:r>
            <a:r>
              <a:rPr lang="en-US" sz="1800" dirty="0" err="1"/>
              <a:t>Budweisernigeria</a:t>
            </a:r>
            <a:r>
              <a:rPr lang="en-US" sz="1800" dirty="0"/>
              <a:t>, @</a:t>
            </a:r>
            <a:r>
              <a:rPr lang="en-US" sz="1800" dirty="0" err="1"/>
              <a:t>Budweisercanada</a:t>
            </a:r>
            <a:r>
              <a:rPr lang="en-US" sz="1800" dirty="0"/>
              <a:t> and so forth, as well as Twitter and Facebook. On Facebook alone, they have over 14m followers. </a:t>
            </a:r>
          </a:p>
          <a:p>
            <a:pPr marL="0" indent="0">
              <a:buNone/>
            </a:pPr>
            <a:r>
              <a:rPr lang="en-US" sz="1800" dirty="0"/>
              <a:t>Budweiser use their social media page to advertise their products, talk about events and build a stronger business to consumer relationship.</a:t>
            </a:r>
          </a:p>
        </p:txBody>
      </p:sp>
      <p:pic>
        <p:nvPicPr>
          <p:cNvPr id="7" name="Picture 6" descr="A picture containing indoor, bottle&#10;&#10;Description automatically generated">
            <a:extLst>
              <a:ext uri="{FF2B5EF4-FFF2-40B4-BE49-F238E27FC236}">
                <a16:creationId xmlns:a16="http://schemas.microsoft.com/office/drawing/2014/main" id="{3B8906E3-FB0B-4610-9C03-A77164AD30CB}"/>
              </a:ext>
            </a:extLst>
          </p:cNvPr>
          <p:cNvPicPr>
            <a:picLocks noChangeAspect="1"/>
          </p:cNvPicPr>
          <p:nvPr/>
        </p:nvPicPr>
        <p:blipFill rotWithShape="1">
          <a:blip r:embed="rId3"/>
          <a:srcRect l="33153" r="30050" b="1"/>
          <a:stretch/>
        </p:blipFill>
        <p:spPr>
          <a:xfrm>
            <a:off x="7619998" y="780235"/>
            <a:ext cx="3425199" cy="484033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971270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847BA-FB34-4A53-988E-CDDB86455CF3}"/>
              </a:ext>
            </a:extLst>
          </p:cNvPr>
          <p:cNvSpPr>
            <a:spLocks noGrp="1"/>
          </p:cNvSpPr>
          <p:nvPr>
            <p:ph type="title"/>
          </p:nvPr>
        </p:nvSpPr>
        <p:spPr>
          <a:xfrm>
            <a:off x="1141413" y="0"/>
            <a:ext cx="9905998" cy="1478570"/>
          </a:xfrm>
        </p:spPr>
        <p:txBody>
          <a:bodyPr/>
          <a:lstStyle/>
          <a:p>
            <a:r>
              <a:rPr lang="en-GB" dirty="0"/>
              <a:t>Main competitors </a:t>
            </a:r>
          </a:p>
        </p:txBody>
      </p:sp>
      <p:sp>
        <p:nvSpPr>
          <p:cNvPr id="3" name="Content Placeholder 2">
            <a:extLst>
              <a:ext uri="{FF2B5EF4-FFF2-40B4-BE49-F238E27FC236}">
                <a16:creationId xmlns:a16="http://schemas.microsoft.com/office/drawing/2014/main" id="{668799A1-5CF9-44FB-A90F-C57B2A825501}"/>
              </a:ext>
            </a:extLst>
          </p:cNvPr>
          <p:cNvSpPr>
            <a:spLocks noGrp="1"/>
          </p:cNvSpPr>
          <p:nvPr>
            <p:ph idx="1"/>
          </p:nvPr>
        </p:nvSpPr>
        <p:spPr>
          <a:xfrm>
            <a:off x="1141413" y="3095649"/>
            <a:ext cx="9905999" cy="3541714"/>
          </a:xfrm>
        </p:spPr>
        <p:txBody>
          <a:bodyPr/>
          <a:lstStyle/>
          <a:p>
            <a:pPr marL="0" indent="0">
              <a:buNone/>
            </a:pPr>
            <a:r>
              <a:rPr lang="en-GB" dirty="0"/>
              <a:t>Tiny Rebel and Brains Beer are huge competitors to Gower Brewery. Both companies are born and made in Wales and are both a multi-award winning businesses targeting the same market. </a:t>
            </a:r>
          </a:p>
          <a:p>
            <a:pPr marL="0" indent="0">
              <a:buNone/>
            </a:pPr>
            <a:endParaRPr lang="en-GB" dirty="0"/>
          </a:p>
        </p:txBody>
      </p:sp>
      <p:sp>
        <p:nvSpPr>
          <p:cNvPr id="4" name="Rectangle: Diagonal Corners Rounded 3">
            <a:extLst>
              <a:ext uri="{FF2B5EF4-FFF2-40B4-BE49-F238E27FC236}">
                <a16:creationId xmlns:a16="http://schemas.microsoft.com/office/drawing/2014/main" id="{B6AB186D-1B5B-47E3-B242-887648BACD98}"/>
              </a:ext>
            </a:extLst>
          </p:cNvPr>
          <p:cNvSpPr/>
          <p:nvPr/>
        </p:nvSpPr>
        <p:spPr>
          <a:xfrm>
            <a:off x="1392072" y="1671849"/>
            <a:ext cx="2743200" cy="1105469"/>
          </a:xfrm>
          <a:prstGeom prst="round2Diag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Tiny Rebel</a:t>
            </a:r>
          </a:p>
        </p:txBody>
      </p:sp>
      <p:sp>
        <p:nvSpPr>
          <p:cNvPr id="5" name="Rectangle: Diagonal Corners Rounded 4">
            <a:extLst>
              <a:ext uri="{FF2B5EF4-FFF2-40B4-BE49-F238E27FC236}">
                <a16:creationId xmlns:a16="http://schemas.microsoft.com/office/drawing/2014/main" id="{C3CEC0C2-8CE1-41C7-9863-CD089F9490AB}"/>
              </a:ext>
            </a:extLst>
          </p:cNvPr>
          <p:cNvSpPr/>
          <p:nvPr/>
        </p:nvSpPr>
        <p:spPr>
          <a:xfrm>
            <a:off x="6094411" y="1671848"/>
            <a:ext cx="2743200" cy="1105469"/>
          </a:xfrm>
          <a:prstGeom prst="round2Diag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Brains Beer </a:t>
            </a:r>
          </a:p>
        </p:txBody>
      </p:sp>
    </p:spTree>
    <p:extLst>
      <p:ext uri="{BB962C8B-B14F-4D97-AF65-F5344CB8AC3E}">
        <p14:creationId xmlns:p14="http://schemas.microsoft.com/office/powerpoint/2010/main" val="2407222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B67B0-5F8F-40E4-86D3-572872B595AE}"/>
              </a:ext>
            </a:extLst>
          </p:cNvPr>
          <p:cNvSpPr>
            <a:spLocks noGrp="1"/>
          </p:cNvSpPr>
          <p:nvPr>
            <p:ph type="title"/>
          </p:nvPr>
        </p:nvSpPr>
        <p:spPr/>
        <p:txBody>
          <a:bodyPr/>
          <a:lstStyle/>
          <a:p>
            <a:r>
              <a:rPr lang="en-GB" dirty="0"/>
              <a:t>Customer Base</a:t>
            </a:r>
          </a:p>
        </p:txBody>
      </p:sp>
      <p:sp>
        <p:nvSpPr>
          <p:cNvPr id="3" name="Content Placeholder 2">
            <a:extLst>
              <a:ext uri="{FF2B5EF4-FFF2-40B4-BE49-F238E27FC236}">
                <a16:creationId xmlns:a16="http://schemas.microsoft.com/office/drawing/2014/main" id="{CACE3BBF-CCC6-41BF-A999-58CB57826034}"/>
              </a:ext>
            </a:extLst>
          </p:cNvPr>
          <p:cNvSpPr>
            <a:spLocks noGrp="1"/>
          </p:cNvSpPr>
          <p:nvPr>
            <p:ph idx="1"/>
          </p:nvPr>
        </p:nvSpPr>
        <p:spPr/>
        <p:txBody>
          <a:bodyPr/>
          <a:lstStyle/>
          <a:p>
            <a:pPr marL="0" indent="0">
              <a:buNone/>
            </a:pPr>
            <a:r>
              <a:rPr lang="en-GB" dirty="0"/>
              <a:t>Gower Brewery mainly has two main customer bases:</a:t>
            </a:r>
          </a:p>
          <a:p>
            <a:r>
              <a:rPr lang="en-GB" dirty="0"/>
              <a:t>General public who buy for their own use which is more of a B2C relationship.</a:t>
            </a:r>
          </a:p>
          <a:p>
            <a:r>
              <a:rPr lang="en-GB" dirty="0"/>
              <a:t>The food/drink/retail industry sector is the main customer base for the Brewery as they are partnered to many different restaurants, café and shops around the Gower of which brings most profit, and evidentially keeps the business going. This is a Business to Business relationship. </a:t>
            </a:r>
          </a:p>
        </p:txBody>
      </p:sp>
    </p:spTree>
    <p:extLst>
      <p:ext uri="{BB962C8B-B14F-4D97-AF65-F5344CB8AC3E}">
        <p14:creationId xmlns:p14="http://schemas.microsoft.com/office/powerpoint/2010/main" val="3746755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F4F14-7C68-43F5-8FC8-22802D94CBA5}"/>
              </a:ext>
            </a:extLst>
          </p:cNvPr>
          <p:cNvSpPr>
            <a:spLocks noGrp="1"/>
          </p:cNvSpPr>
          <p:nvPr>
            <p:ph type="title"/>
          </p:nvPr>
        </p:nvSpPr>
        <p:spPr>
          <a:xfrm>
            <a:off x="1141415" y="0"/>
            <a:ext cx="9905998" cy="1478570"/>
          </a:xfrm>
        </p:spPr>
        <p:txBody>
          <a:bodyPr/>
          <a:lstStyle/>
          <a:p>
            <a:r>
              <a:rPr lang="en-GB" dirty="0"/>
              <a:t>SWOT ANALYSIS </a:t>
            </a:r>
          </a:p>
        </p:txBody>
      </p:sp>
      <p:graphicFrame>
        <p:nvGraphicFramePr>
          <p:cNvPr id="4" name="Content Placeholder 3">
            <a:extLst>
              <a:ext uri="{FF2B5EF4-FFF2-40B4-BE49-F238E27FC236}">
                <a16:creationId xmlns:a16="http://schemas.microsoft.com/office/drawing/2014/main" id="{F870751A-D86F-43C4-9D9D-6056DAC5146E}"/>
              </a:ext>
            </a:extLst>
          </p:cNvPr>
          <p:cNvGraphicFramePr>
            <a:graphicFrameLocks noGrp="1"/>
          </p:cNvGraphicFramePr>
          <p:nvPr>
            <p:ph idx="1"/>
            <p:extLst>
              <p:ext uri="{D42A27DB-BD31-4B8C-83A1-F6EECF244321}">
                <p14:modId xmlns:p14="http://schemas.microsoft.com/office/powerpoint/2010/main" val="1788803415"/>
              </p:ext>
            </p:extLst>
          </p:nvPr>
        </p:nvGraphicFramePr>
        <p:xfrm>
          <a:off x="1141415" y="1478570"/>
          <a:ext cx="9905997" cy="4590927"/>
        </p:xfrm>
        <a:graphic>
          <a:graphicData uri="http://schemas.openxmlformats.org/drawingml/2006/table">
            <a:tbl>
              <a:tblPr firstRow="1" bandRow="1">
                <a:tableStyleId>{8A107856-5554-42FB-B03E-39F5DBC370BA}</a:tableStyleId>
              </a:tblPr>
              <a:tblGrid>
                <a:gridCol w="3301999">
                  <a:extLst>
                    <a:ext uri="{9D8B030D-6E8A-4147-A177-3AD203B41FA5}">
                      <a16:colId xmlns:a16="http://schemas.microsoft.com/office/drawing/2014/main" val="1115757488"/>
                    </a:ext>
                  </a:extLst>
                </a:gridCol>
                <a:gridCol w="3301999">
                  <a:extLst>
                    <a:ext uri="{9D8B030D-6E8A-4147-A177-3AD203B41FA5}">
                      <a16:colId xmlns:a16="http://schemas.microsoft.com/office/drawing/2014/main" val="815060846"/>
                    </a:ext>
                  </a:extLst>
                </a:gridCol>
                <a:gridCol w="3301999">
                  <a:extLst>
                    <a:ext uri="{9D8B030D-6E8A-4147-A177-3AD203B41FA5}">
                      <a16:colId xmlns:a16="http://schemas.microsoft.com/office/drawing/2014/main" val="488863428"/>
                    </a:ext>
                  </a:extLst>
                </a:gridCol>
              </a:tblGrid>
              <a:tr h="1530309">
                <a:tc>
                  <a:txBody>
                    <a:bodyPr/>
                    <a:lstStyle/>
                    <a:p>
                      <a:r>
                        <a:rPr lang="en-GB" sz="3200" dirty="0"/>
                        <a:t>Gower Brewery</a:t>
                      </a:r>
                    </a:p>
                  </a:txBody>
                  <a:tcPr/>
                </a:tc>
                <a:tc>
                  <a:txBody>
                    <a:bodyPr/>
                    <a:lstStyle/>
                    <a:p>
                      <a:r>
                        <a:rPr lang="en-GB" dirty="0">
                          <a:highlight>
                            <a:srgbClr val="808080"/>
                          </a:highlight>
                        </a:rPr>
                        <a:t>Strengths – S</a:t>
                      </a:r>
                      <a:endParaRPr lang="en-GB" b="0" dirty="0">
                        <a:highlight>
                          <a:srgbClr val="808080"/>
                        </a:highlight>
                      </a:endParaRPr>
                    </a:p>
                  </a:txBody>
                  <a:tcPr/>
                </a:tc>
                <a:tc>
                  <a:txBody>
                    <a:bodyPr/>
                    <a:lstStyle/>
                    <a:p>
                      <a:r>
                        <a:rPr lang="en-GB" dirty="0">
                          <a:highlight>
                            <a:srgbClr val="808080"/>
                          </a:highlight>
                        </a:rPr>
                        <a:t>Weaknesses - W</a:t>
                      </a:r>
                    </a:p>
                  </a:txBody>
                  <a:tcPr/>
                </a:tc>
                <a:extLst>
                  <a:ext uri="{0D108BD9-81ED-4DB2-BD59-A6C34878D82A}">
                    <a16:rowId xmlns:a16="http://schemas.microsoft.com/office/drawing/2014/main" val="3042621774"/>
                  </a:ext>
                </a:extLst>
              </a:tr>
              <a:tr h="1530309">
                <a:tc>
                  <a:txBody>
                    <a:bodyPr/>
                    <a:lstStyle/>
                    <a:p>
                      <a:r>
                        <a:rPr lang="en-GB" b="1" dirty="0">
                          <a:highlight>
                            <a:srgbClr val="808080"/>
                          </a:highlight>
                        </a:rPr>
                        <a:t>Opportunities - O</a:t>
                      </a:r>
                    </a:p>
                  </a:txBody>
                  <a:tcPr/>
                </a:tc>
                <a:tc>
                  <a:txBody>
                    <a:bodyPr/>
                    <a:lstStyle/>
                    <a:p>
                      <a:r>
                        <a:rPr lang="en-GB" b="1" dirty="0">
                          <a:highlight>
                            <a:srgbClr val="808080"/>
                          </a:highlight>
                        </a:rPr>
                        <a:t>SO Strategies </a:t>
                      </a:r>
                    </a:p>
                  </a:txBody>
                  <a:tcPr/>
                </a:tc>
                <a:tc>
                  <a:txBody>
                    <a:bodyPr/>
                    <a:lstStyle/>
                    <a:p>
                      <a:r>
                        <a:rPr lang="en-GB" b="1" dirty="0">
                          <a:highlight>
                            <a:srgbClr val="808080"/>
                          </a:highlight>
                        </a:rPr>
                        <a:t>WO Strategies</a:t>
                      </a:r>
                    </a:p>
                  </a:txBody>
                  <a:tcPr/>
                </a:tc>
                <a:extLst>
                  <a:ext uri="{0D108BD9-81ED-4DB2-BD59-A6C34878D82A}">
                    <a16:rowId xmlns:a16="http://schemas.microsoft.com/office/drawing/2014/main" val="4134192465"/>
                  </a:ext>
                </a:extLst>
              </a:tr>
              <a:tr h="1530309">
                <a:tc>
                  <a:txBody>
                    <a:bodyPr/>
                    <a:lstStyle/>
                    <a:p>
                      <a:r>
                        <a:rPr lang="en-GB" b="1" dirty="0">
                          <a:highlight>
                            <a:srgbClr val="808080"/>
                          </a:highlight>
                        </a:rPr>
                        <a:t>Threats – T</a:t>
                      </a:r>
                    </a:p>
                    <a:p>
                      <a:pPr marL="285750" indent="-285750">
                        <a:buFontTx/>
                        <a:buChar char="-"/>
                      </a:pPr>
                      <a:r>
                        <a:rPr lang="en-GB" dirty="0">
                          <a:solidFill>
                            <a:schemeClr val="bg1"/>
                          </a:solidFill>
                        </a:rPr>
                        <a:t>Competitive products</a:t>
                      </a:r>
                    </a:p>
                    <a:p>
                      <a:pPr marL="285750" indent="-285750">
                        <a:buFontTx/>
                        <a:buChar char="-"/>
                      </a:pPr>
                      <a:r>
                        <a:rPr lang="en-GB" dirty="0">
                          <a:solidFill>
                            <a:schemeClr val="bg1"/>
                          </a:solidFill>
                        </a:rPr>
                        <a:t>Competing businesses </a:t>
                      </a:r>
                    </a:p>
                    <a:p>
                      <a:pPr marL="285750" indent="-285750">
                        <a:buFontTx/>
                        <a:buChar char="-"/>
                      </a:pPr>
                      <a:r>
                        <a:rPr lang="en-GB" dirty="0">
                          <a:solidFill>
                            <a:schemeClr val="bg1"/>
                          </a:solidFill>
                        </a:rPr>
                        <a:t>Customer choice </a:t>
                      </a:r>
                    </a:p>
                  </a:txBody>
                  <a:tcPr/>
                </a:tc>
                <a:tc>
                  <a:txBody>
                    <a:bodyPr/>
                    <a:lstStyle/>
                    <a:p>
                      <a:r>
                        <a:rPr lang="en-GB" b="1" dirty="0">
                          <a:highlight>
                            <a:srgbClr val="808080"/>
                          </a:highlight>
                        </a:rPr>
                        <a:t>ST Strategies </a:t>
                      </a:r>
                    </a:p>
                  </a:txBody>
                  <a:tcPr/>
                </a:tc>
                <a:tc>
                  <a:txBody>
                    <a:bodyPr/>
                    <a:lstStyle/>
                    <a:p>
                      <a:r>
                        <a:rPr lang="en-GB" b="1" dirty="0">
                          <a:highlight>
                            <a:srgbClr val="808080"/>
                          </a:highlight>
                        </a:rPr>
                        <a:t>WT Strategies </a:t>
                      </a:r>
                    </a:p>
                  </a:txBody>
                  <a:tcPr/>
                </a:tc>
                <a:extLst>
                  <a:ext uri="{0D108BD9-81ED-4DB2-BD59-A6C34878D82A}">
                    <a16:rowId xmlns:a16="http://schemas.microsoft.com/office/drawing/2014/main" val="1334225737"/>
                  </a:ext>
                </a:extLst>
              </a:tr>
            </a:tbl>
          </a:graphicData>
        </a:graphic>
      </p:graphicFrame>
      <p:sp>
        <p:nvSpPr>
          <p:cNvPr id="5" name="TextBox 4">
            <a:extLst>
              <a:ext uri="{FF2B5EF4-FFF2-40B4-BE49-F238E27FC236}">
                <a16:creationId xmlns:a16="http://schemas.microsoft.com/office/drawing/2014/main" id="{9FEC657A-93E9-4E30-A731-269F824E0117}"/>
              </a:ext>
            </a:extLst>
          </p:cNvPr>
          <p:cNvSpPr txBox="1"/>
          <p:nvPr/>
        </p:nvSpPr>
        <p:spPr>
          <a:xfrm>
            <a:off x="5592418" y="6488668"/>
            <a:ext cx="8242852" cy="369332"/>
          </a:xfrm>
          <a:prstGeom prst="rect">
            <a:avLst/>
          </a:prstGeom>
          <a:noFill/>
        </p:spPr>
        <p:txBody>
          <a:bodyPr wrap="square" rtlCol="0">
            <a:spAutoFit/>
          </a:bodyPr>
          <a:lstStyle/>
          <a:p>
            <a:r>
              <a:rPr lang="en-GB" dirty="0"/>
              <a:t>Table idea taken from: Digital Marketing – Fifth Edition. Dave Chaffey</a:t>
            </a:r>
          </a:p>
        </p:txBody>
      </p:sp>
      <p:sp>
        <p:nvSpPr>
          <p:cNvPr id="6" name="TextBox 5">
            <a:extLst>
              <a:ext uri="{FF2B5EF4-FFF2-40B4-BE49-F238E27FC236}">
                <a16:creationId xmlns:a16="http://schemas.microsoft.com/office/drawing/2014/main" id="{EB8F639F-F7BE-4700-8BD2-29D3192419B4}"/>
              </a:ext>
            </a:extLst>
          </p:cNvPr>
          <p:cNvSpPr txBox="1"/>
          <p:nvPr/>
        </p:nvSpPr>
        <p:spPr>
          <a:xfrm>
            <a:off x="4404621" y="1895516"/>
            <a:ext cx="3233530" cy="646331"/>
          </a:xfrm>
          <a:prstGeom prst="rect">
            <a:avLst/>
          </a:prstGeom>
          <a:noFill/>
        </p:spPr>
        <p:txBody>
          <a:bodyPr wrap="square" rtlCol="0">
            <a:spAutoFit/>
          </a:bodyPr>
          <a:lstStyle/>
          <a:p>
            <a:pPr marL="285750" indent="-285750">
              <a:buFontTx/>
              <a:buChar char="-"/>
            </a:pPr>
            <a:r>
              <a:rPr lang="en-GB" dirty="0">
                <a:solidFill>
                  <a:schemeClr val="bg1"/>
                </a:solidFill>
              </a:rPr>
              <a:t>Existing brand</a:t>
            </a:r>
          </a:p>
          <a:p>
            <a:pPr marL="285750" indent="-285750">
              <a:buFontTx/>
              <a:buChar char="-"/>
            </a:pPr>
            <a:r>
              <a:rPr lang="en-GB" dirty="0">
                <a:solidFill>
                  <a:schemeClr val="bg1"/>
                </a:solidFill>
              </a:rPr>
              <a:t>Existing distribution  </a:t>
            </a:r>
          </a:p>
        </p:txBody>
      </p:sp>
      <p:sp>
        <p:nvSpPr>
          <p:cNvPr id="7" name="TextBox 6">
            <a:extLst>
              <a:ext uri="{FF2B5EF4-FFF2-40B4-BE49-F238E27FC236}">
                <a16:creationId xmlns:a16="http://schemas.microsoft.com/office/drawing/2014/main" id="{A3AACE3F-346D-4449-A988-DDE73B9DDE31}"/>
              </a:ext>
            </a:extLst>
          </p:cNvPr>
          <p:cNvSpPr txBox="1"/>
          <p:nvPr/>
        </p:nvSpPr>
        <p:spPr>
          <a:xfrm>
            <a:off x="7726016" y="1847902"/>
            <a:ext cx="3233531" cy="923330"/>
          </a:xfrm>
          <a:prstGeom prst="rect">
            <a:avLst/>
          </a:prstGeom>
          <a:noFill/>
        </p:spPr>
        <p:txBody>
          <a:bodyPr wrap="square" rtlCol="0">
            <a:spAutoFit/>
          </a:bodyPr>
          <a:lstStyle/>
          <a:p>
            <a:pPr marL="285750" indent="-285750">
              <a:buFontTx/>
              <a:buChar char="-"/>
            </a:pPr>
            <a:r>
              <a:rPr lang="en-GB" dirty="0">
                <a:solidFill>
                  <a:schemeClr val="bg1"/>
                </a:solidFill>
              </a:rPr>
              <a:t>Local Business</a:t>
            </a:r>
          </a:p>
          <a:p>
            <a:pPr marL="285750" indent="-285750">
              <a:buFontTx/>
              <a:buChar char="-"/>
            </a:pPr>
            <a:r>
              <a:rPr lang="en-GB" dirty="0">
                <a:solidFill>
                  <a:schemeClr val="bg1"/>
                </a:solidFill>
              </a:rPr>
              <a:t>Basic website </a:t>
            </a:r>
          </a:p>
          <a:p>
            <a:pPr marL="285750" indent="-285750">
              <a:buFontTx/>
              <a:buChar char="-"/>
            </a:pPr>
            <a:endParaRPr lang="en-GB" dirty="0">
              <a:solidFill>
                <a:schemeClr val="bg1"/>
              </a:solidFill>
            </a:endParaRPr>
          </a:p>
        </p:txBody>
      </p:sp>
      <p:sp>
        <p:nvSpPr>
          <p:cNvPr id="8" name="TextBox 7">
            <a:extLst>
              <a:ext uri="{FF2B5EF4-FFF2-40B4-BE49-F238E27FC236}">
                <a16:creationId xmlns:a16="http://schemas.microsoft.com/office/drawing/2014/main" id="{6AA68A73-98A1-44E5-902D-C9A3520F07A4}"/>
              </a:ext>
            </a:extLst>
          </p:cNvPr>
          <p:cNvSpPr txBox="1"/>
          <p:nvPr/>
        </p:nvSpPr>
        <p:spPr>
          <a:xfrm>
            <a:off x="8242852" y="3829878"/>
            <a:ext cx="184731" cy="369332"/>
          </a:xfrm>
          <a:prstGeom prst="rect">
            <a:avLst/>
          </a:prstGeom>
          <a:noFill/>
        </p:spPr>
        <p:txBody>
          <a:bodyPr wrap="none" rtlCol="0">
            <a:spAutoFit/>
          </a:bodyPr>
          <a:lstStyle/>
          <a:p>
            <a:endParaRPr lang="en-GB" dirty="0"/>
          </a:p>
        </p:txBody>
      </p:sp>
      <p:sp>
        <p:nvSpPr>
          <p:cNvPr id="9" name="TextBox 8">
            <a:extLst>
              <a:ext uri="{FF2B5EF4-FFF2-40B4-BE49-F238E27FC236}">
                <a16:creationId xmlns:a16="http://schemas.microsoft.com/office/drawing/2014/main" id="{5D50ED71-BC52-4D4A-B246-6627F6A95169}"/>
              </a:ext>
            </a:extLst>
          </p:cNvPr>
          <p:cNvSpPr txBox="1"/>
          <p:nvPr/>
        </p:nvSpPr>
        <p:spPr>
          <a:xfrm>
            <a:off x="7832035" y="3429000"/>
            <a:ext cx="3127512" cy="923330"/>
          </a:xfrm>
          <a:prstGeom prst="rect">
            <a:avLst/>
          </a:prstGeom>
          <a:noFill/>
        </p:spPr>
        <p:txBody>
          <a:bodyPr wrap="square" rtlCol="0">
            <a:spAutoFit/>
          </a:bodyPr>
          <a:lstStyle/>
          <a:p>
            <a:r>
              <a:rPr lang="en-GB" dirty="0">
                <a:solidFill>
                  <a:schemeClr val="bg1"/>
                </a:solidFill>
              </a:rPr>
              <a:t>Minimise weaknesses by exploiting opportunities = Build strengths for attacking strategy</a:t>
            </a:r>
          </a:p>
        </p:txBody>
      </p:sp>
      <p:sp>
        <p:nvSpPr>
          <p:cNvPr id="10" name="TextBox 9">
            <a:extLst>
              <a:ext uri="{FF2B5EF4-FFF2-40B4-BE49-F238E27FC236}">
                <a16:creationId xmlns:a16="http://schemas.microsoft.com/office/drawing/2014/main" id="{03C005D6-F8C7-416B-B124-8AA728EC9968}"/>
              </a:ext>
            </a:extLst>
          </p:cNvPr>
          <p:cNvSpPr txBox="1"/>
          <p:nvPr/>
        </p:nvSpPr>
        <p:spPr>
          <a:xfrm>
            <a:off x="4492487" y="3376311"/>
            <a:ext cx="3233529" cy="923330"/>
          </a:xfrm>
          <a:prstGeom prst="rect">
            <a:avLst/>
          </a:prstGeom>
          <a:noFill/>
        </p:spPr>
        <p:txBody>
          <a:bodyPr wrap="square" rtlCol="0">
            <a:spAutoFit/>
          </a:bodyPr>
          <a:lstStyle/>
          <a:p>
            <a:r>
              <a:rPr lang="en-GB" dirty="0">
                <a:solidFill>
                  <a:schemeClr val="bg1"/>
                </a:solidFill>
              </a:rPr>
              <a:t>Optimise strengths to increase opportunities = Attacking strategies 				</a:t>
            </a:r>
          </a:p>
        </p:txBody>
      </p:sp>
      <p:sp>
        <p:nvSpPr>
          <p:cNvPr id="11" name="TextBox 10">
            <a:extLst>
              <a:ext uri="{FF2B5EF4-FFF2-40B4-BE49-F238E27FC236}">
                <a16:creationId xmlns:a16="http://schemas.microsoft.com/office/drawing/2014/main" id="{7ECA7FDD-BCEF-4714-8E0F-696B261CA901}"/>
              </a:ext>
            </a:extLst>
          </p:cNvPr>
          <p:cNvSpPr txBox="1"/>
          <p:nvPr/>
        </p:nvSpPr>
        <p:spPr>
          <a:xfrm>
            <a:off x="1232453" y="3376311"/>
            <a:ext cx="3154015" cy="646331"/>
          </a:xfrm>
          <a:prstGeom prst="rect">
            <a:avLst/>
          </a:prstGeom>
          <a:noFill/>
        </p:spPr>
        <p:txBody>
          <a:bodyPr wrap="square" rtlCol="0">
            <a:spAutoFit/>
          </a:bodyPr>
          <a:lstStyle/>
          <a:p>
            <a:pPr marL="285750" indent="-285750">
              <a:buFontTx/>
              <a:buChar char="-"/>
            </a:pPr>
            <a:r>
              <a:rPr lang="en-GB" dirty="0">
                <a:solidFill>
                  <a:schemeClr val="bg1"/>
                </a:solidFill>
              </a:rPr>
              <a:t>New markets</a:t>
            </a:r>
          </a:p>
          <a:p>
            <a:pPr marL="285750" indent="-285750">
              <a:buFontTx/>
              <a:buChar char="-"/>
            </a:pPr>
            <a:r>
              <a:rPr lang="en-GB" dirty="0">
                <a:solidFill>
                  <a:schemeClr val="bg1"/>
                </a:solidFill>
              </a:rPr>
              <a:t>Cross-selling </a:t>
            </a:r>
          </a:p>
        </p:txBody>
      </p:sp>
      <p:sp>
        <p:nvSpPr>
          <p:cNvPr id="12" name="TextBox 11">
            <a:extLst>
              <a:ext uri="{FF2B5EF4-FFF2-40B4-BE49-F238E27FC236}">
                <a16:creationId xmlns:a16="http://schemas.microsoft.com/office/drawing/2014/main" id="{B4F73ED5-E70D-4D02-BB72-1F9D828DAD2A}"/>
              </a:ext>
            </a:extLst>
          </p:cNvPr>
          <p:cNvSpPr txBox="1"/>
          <p:nvPr/>
        </p:nvSpPr>
        <p:spPr>
          <a:xfrm>
            <a:off x="7832035" y="4890052"/>
            <a:ext cx="3127512" cy="923330"/>
          </a:xfrm>
          <a:prstGeom prst="rect">
            <a:avLst/>
          </a:prstGeom>
          <a:noFill/>
        </p:spPr>
        <p:txBody>
          <a:bodyPr wrap="square" rtlCol="0">
            <a:spAutoFit/>
          </a:bodyPr>
          <a:lstStyle/>
          <a:p>
            <a:r>
              <a:rPr lang="en-GB" dirty="0">
                <a:solidFill>
                  <a:schemeClr val="bg1"/>
                </a:solidFill>
              </a:rPr>
              <a:t>Counter weaknesses and threats = Build strengths for defensive strategy</a:t>
            </a:r>
          </a:p>
        </p:txBody>
      </p:sp>
      <p:sp>
        <p:nvSpPr>
          <p:cNvPr id="13" name="TextBox 12">
            <a:extLst>
              <a:ext uri="{FF2B5EF4-FFF2-40B4-BE49-F238E27FC236}">
                <a16:creationId xmlns:a16="http://schemas.microsoft.com/office/drawing/2014/main" id="{86917600-DC8A-403C-A428-C0445A619C34}"/>
              </a:ext>
            </a:extLst>
          </p:cNvPr>
          <p:cNvSpPr txBox="1"/>
          <p:nvPr/>
        </p:nvSpPr>
        <p:spPr>
          <a:xfrm>
            <a:off x="4492487" y="4890052"/>
            <a:ext cx="3233529" cy="646331"/>
          </a:xfrm>
          <a:prstGeom prst="rect">
            <a:avLst/>
          </a:prstGeom>
          <a:noFill/>
        </p:spPr>
        <p:txBody>
          <a:bodyPr wrap="square" rtlCol="0">
            <a:spAutoFit/>
          </a:bodyPr>
          <a:lstStyle/>
          <a:p>
            <a:r>
              <a:rPr lang="en-GB" dirty="0">
                <a:solidFill>
                  <a:schemeClr val="bg1"/>
                </a:solidFill>
              </a:rPr>
              <a:t>Dominate strengths to minimise threats = Defensive strategy</a:t>
            </a:r>
          </a:p>
        </p:txBody>
      </p:sp>
    </p:spTree>
    <p:extLst>
      <p:ext uri="{BB962C8B-B14F-4D97-AF65-F5344CB8AC3E}">
        <p14:creationId xmlns:p14="http://schemas.microsoft.com/office/powerpoint/2010/main" val="1632110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3347" y="-146253"/>
            <a:ext cx="2491249" cy="1478570"/>
          </a:xfrm>
        </p:spPr>
        <p:txBody>
          <a:bodyPr/>
          <a:lstStyle/>
          <a:p>
            <a:r>
              <a:rPr lang="en-GB" dirty="0"/>
              <a:t>SEO AUDIT</a:t>
            </a:r>
          </a:p>
        </p:txBody>
      </p:sp>
      <p:pic>
        <p:nvPicPr>
          <p:cNvPr id="4" name="Content Placeholder 6">
            <a:extLst>
              <a:ext uri="{FF2B5EF4-FFF2-40B4-BE49-F238E27FC236}">
                <a16:creationId xmlns:a16="http://schemas.microsoft.com/office/drawing/2014/main" id="{3241ECCD-E8D7-420A-A48A-E89EBA78A1BD}"/>
              </a:ext>
            </a:extLst>
          </p:cNvPr>
          <p:cNvPicPr>
            <a:picLocks noGrp="1" noChangeAspect="1"/>
          </p:cNvPicPr>
          <p:nvPr>
            <p:ph idx="1"/>
          </p:nvPr>
        </p:nvPicPr>
        <p:blipFill>
          <a:blip r:embed="rId2"/>
          <a:stretch>
            <a:fillRect/>
          </a:stretch>
        </p:blipFill>
        <p:spPr>
          <a:xfrm>
            <a:off x="721127" y="1883728"/>
            <a:ext cx="8103125" cy="3541712"/>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cxnSp>
        <p:nvCxnSpPr>
          <p:cNvPr id="5" name="Curved Connector 4"/>
          <p:cNvCxnSpPr/>
          <p:nvPr/>
        </p:nvCxnSpPr>
        <p:spPr>
          <a:xfrm flipV="1">
            <a:off x="8487586" y="2828363"/>
            <a:ext cx="673331" cy="640080"/>
          </a:xfrm>
          <a:prstGeom prst="curvedConnector3">
            <a:avLst/>
          </a:prstGeom>
          <a:ln>
            <a:tailEnd type="triangle"/>
          </a:ln>
        </p:spPr>
        <p:style>
          <a:lnRef idx="3">
            <a:schemeClr val="dk1"/>
          </a:lnRef>
          <a:fillRef idx="0">
            <a:schemeClr val="dk1"/>
          </a:fillRef>
          <a:effectRef idx="2">
            <a:schemeClr val="dk1"/>
          </a:effectRef>
          <a:fontRef idx="minor">
            <a:schemeClr val="tx1"/>
          </a:fontRef>
        </p:style>
      </p:cxnSp>
      <p:sp>
        <p:nvSpPr>
          <p:cNvPr id="7" name="TextBox 6"/>
          <p:cNvSpPr txBox="1"/>
          <p:nvPr/>
        </p:nvSpPr>
        <p:spPr>
          <a:xfrm>
            <a:off x="9160917" y="1812175"/>
            <a:ext cx="2651468" cy="2308324"/>
          </a:xfrm>
          <a:prstGeom prst="rect">
            <a:avLst/>
          </a:prstGeom>
          <a:noFill/>
        </p:spPr>
        <p:txBody>
          <a:bodyPr wrap="square" rtlCol="0">
            <a:spAutoFit/>
          </a:bodyPr>
          <a:lstStyle/>
          <a:p>
            <a:r>
              <a:rPr lang="en-GB"/>
              <a:t>The SEO Score is a measure of how well the user-facing and technical aspects of your site contribute to search engine optimization, and ultimately, higher rankings and organic traffic.</a:t>
            </a:r>
            <a:endParaRPr lang="en-GB" dirty="0"/>
          </a:p>
        </p:txBody>
      </p:sp>
      <p:cxnSp>
        <p:nvCxnSpPr>
          <p:cNvPr id="9" name="Curved Connector 8"/>
          <p:cNvCxnSpPr/>
          <p:nvPr/>
        </p:nvCxnSpPr>
        <p:spPr>
          <a:xfrm rot="5400000" flipH="1" flipV="1">
            <a:off x="3009207" y="1820320"/>
            <a:ext cx="1396538" cy="1180407"/>
          </a:xfrm>
          <a:prstGeom prst="curvedConnector3">
            <a:avLst/>
          </a:prstGeom>
          <a:ln>
            <a:tailEnd type="triangle"/>
          </a:ln>
        </p:spPr>
        <p:style>
          <a:lnRef idx="3">
            <a:schemeClr val="dk1"/>
          </a:lnRef>
          <a:fillRef idx="0">
            <a:schemeClr val="dk1"/>
          </a:fillRef>
          <a:effectRef idx="2">
            <a:schemeClr val="dk1"/>
          </a:effectRef>
          <a:fontRef idx="minor">
            <a:schemeClr val="tx1"/>
          </a:fontRef>
        </p:style>
      </p:cxnSp>
      <p:sp>
        <p:nvSpPr>
          <p:cNvPr id="10" name="TextBox 9"/>
          <p:cNvSpPr txBox="1"/>
          <p:nvPr/>
        </p:nvSpPr>
        <p:spPr>
          <a:xfrm>
            <a:off x="3524596" y="684693"/>
            <a:ext cx="1903614" cy="923330"/>
          </a:xfrm>
          <a:prstGeom prst="rect">
            <a:avLst/>
          </a:prstGeom>
          <a:noFill/>
        </p:spPr>
        <p:txBody>
          <a:bodyPr wrap="square" rtlCol="0">
            <a:spAutoFit/>
          </a:bodyPr>
          <a:lstStyle/>
          <a:p>
            <a:r>
              <a:rPr lang="en-GB" dirty="0" smtClean="0"/>
              <a:t>Meta data refers to title, creation date, author </a:t>
            </a:r>
            <a:r>
              <a:rPr lang="en-GB" dirty="0" err="1" smtClean="0"/>
              <a:t>etc</a:t>
            </a:r>
            <a:endParaRPr lang="en-GB" dirty="0"/>
          </a:p>
        </p:txBody>
      </p:sp>
      <p:cxnSp>
        <p:nvCxnSpPr>
          <p:cNvPr id="12" name="Curved Connector 11"/>
          <p:cNvCxnSpPr/>
          <p:nvPr/>
        </p:nvCxnSpPr>
        <p:spPr>
          <a:xfrm rot="5400000">
            <a:off x="1271848" y="4474696"/>
            <a:ext cx="1571106" cy="673331"/>
          </a:xfrm>
          <a:prstGeom prst="curvedConnector3">
            <a:avLst/>
          </a:prstGeom>
          <a:ln>
            <a:tailEnd type="triangle"/>
          </a:ln>
        </p:spPr>
        <p:style>
          <a:lnRef idx="3">
            <a:schemeClr val="dk1"/>
          </a:lnRef>
          <a:fillRef idx="0">
            <a:schemeClr val="dk1"/>
          </a:fillRef>
          <a:effectRef idx="2">
            <a:schemeClr val="dk1"/>
          </a:effectRef>
          <a:fontRef idx="minor">
            <a:schemeClr val="tx1"/>
          </a:fontRef>
        </p:style>
      </p:cxnSp>
      <p:sp>
        <p:nvSpPr>
          <p:cNvPr id="14" name="TextBox 13"/>
          <p:cNvSpPr txBox="1"/>
          <p:nvPr/>
        </p:nvSpPr>
        <p:spPr>
          <a:xfrm>
            <a:off x="806334" y="5596915"/>
            <a:ext cx="6143105" cy="738664"/>
          </a:xfrm>
          <a:prstGeom prst="rect">
            <a:avLst/>
          </a:prstGeom>
          <a:noFill/>
        </p:spPr>
        <p:txBody>
          <a:bodyPr wrap="square" rtlCol="0">
            <a:spAutoFit/>
          </a:bodyPr>
          <a:lstStyle/>
          <a:p>
            <a:r>
              <a:rPr lang="en-GB" sz="1400" dirty="0"/>
              <a:t>The link structure of a website plays a role with regard to external incoming links (backlinks) and internal linking. The link structure is one of the most important factors in SEO because it can heavily affect the Search Engine Rankings</a:t>
            </a:r>
          </a:p>
        </p:txBody>
      </p:sp>
    </p:spTree>
    <p:extLst>
      <p:ext uri="{BB962C8B-B14F-4D97-AF65-F5344CB8AC3E}">
        <p14:creationId xmlns:p14="http://schemas.microsoft.com/office/powerpoint/2010/main" val="2858158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6AB33-9CA8-4480-A6B3-DD83158A4522}"/>
              </a:ext>
            </a:extLst>
          </p:cNvPr>
          <p:cNvSpPr>
            <a:spLocks noGrp="1"/>
          </p:cNvSpPr>
          <p:nvPr>
            <p:ph type="title"/>
          </p:nvPr>
        </p:nvSpPr>
        <p:spPr>
          <a:xfrm>
            <a:off x="3039077" y="-197408"/>
            <a:ext cx="9905998" cy="1478570"/>
          </a:xfrm>
        </p:spPr>
        <p:txBody>
          <a:bodyPr/>
          <a:lstStyle/>
          <a:p>
            <a:r>
              <a:rPr lang="en-GB" dirty="0"/>
              <a:t>Digital platform audit</a:t>
            </a:r>
          </a:p>
        </p:txBody>
      </p:sp>
      <p:pic>
        <p:nvPicPr>
          <p:cNvPr id="4" name="Content Placeholder 3">
            <a:extLst>
              <a:ext uri="{FF2B5EF4-FFF2-40B4-BE49-F238E27FC236}">
                <a16:creationId xmlns:a16="http://schemas.microsoft.com/office/drawing/2014/main" id="{7C7B8E9E-9DD3-4B75-9E5B-6D27F2042A9E}"/>
              </a:ext>
            </a:extLst>
          </p:cNvPr>
          <p:cNvPicPr>
            <a:picLocks noGrp="1" noChangeAspect="1"/>
          </p:cNvPicPr>
          <p:nvPr>
            <p:ph idx="1"/>
          </p:nvPr>
        </p:nvPicPr>
        <p:blipFill>
          <a:blip r:embed="rId2"/>
          <a:stretch>
            <a:fillRect/>
          </a:stretch>
        </p:blipFill>
        <p:spPr>
          <a:xfrm>
            <a:off x="403308" y="1189116"/>
            <a:ext cx="4235194" cy="3927688"/>
          </a:xfrm>
          <a:prstGeom prst="rect">
            <a:avLst/>
          </a:prstGeom>
        </p:spPr>
      </p:pic>
      <p:pic>
        <p:nvPicPr>
          <p:cNvPr id="5" name="Picture 4">
            <a:extLst>
              <a:ext uri="{FF2B5EF4-FFF2-40B4-BE49-F238E27FC236}">
                <a16:creationId xmlns:a16="http://schemas.microsoft.com/office/drawing/2014/main" id="{C0799DE2-A147-4C83-9BA5-DAB06663959C}"/>
              </a:ext>
            </a:extLst>
          </p:cNvPr>
          <p:cNvPicPr>
            <a:picLocks noChangeAspect="1"/>
          </p:cNvPicPr>
          <p:nvPr/>
        </p:nvPicPr>
        <p:blipFill>
          <a:blip r:embed="rId3"/>
          <a:stretch>
            <a:fillRect/>
          </a:stretch>
        </p:blipFill>
        <p:spPr>
          <a:xfrm>
            <a:off x="5148312" y="1099686"/>
            <a:ext cx="4251918" cy="3014296"/>
          </a:xfrm>
          <a:prstGeom prst="rect">
            <a:avLst/>
          </a:prstGeom>
        </p:spPr>
      </p:pic>
      <p:pic>
        <p:nvPicPr>
          <p:cNvPr id="6" name="Picture 5">
            <a:extLst>
              <a:ext uri="{FF2B5EF4-FFF2-40B4-BE49-F238E27FC236}">
                <a16:creationId xmlns:a16="http://schemas.microsoft.com/office/drawing/2014/main" id="{1B4C349C-145E-41CA-A14B-0A038854C090}"/>
              </a:ext>
            </a:extLst>
          </p:cNvPr>
          <p:cNvPicPr>
            <a:picLocks noChangeAspect="1"/>
          </p:cNvPicPr>
          <p:nvPr/>
        </p:nvPicPr>
        <p:blipFill>
          <a:blip r:embed="rId4"/>
          <a:stretch>
            <a:fillRect/>
          </a:stretch>
        </p:blipFill>
        <p:spPr>
          <a:xfrm>
            <a:off x="5148312" y="4087578"/>
            <a:ext cx="4251917" cy="2484733"/>
          </a:xfrm>
          <a:prstGeom prst="rect">
            <a:avLst/>
          </a:prstGeom>
        </p:spPr>
      </p:pic>
      <p:sp>
        <p:nvSpPr>
          <p:cNvPr id="8" name="TextBox 7">
            <a:extLst>
              <a:ext uri="{FF2B5EF4-FFF2-40B4-BE49-F238E27FC236}">
                <a16:creationId xmlns:a16="http://schemas.microsoft.com/office/drawing/2014/main" id="{61A56CBF-107D-4A24-9F5B-81FA176E78AA}"/>
              </a:ext>
            </a:extLst>
          </p:cNvPr>
          <p:cNvSpPr txBox="1"/>
          <p:nvPr/>
        </p:nvSpPr>
        <p:spPr>
          <a:xfrm>
            <a:off x="905134" y="5116804"/>
            <a:ext cx="3818999" cy="369332"/>
          </a:xfrm>
          <a:prstGeom prst="rect">
            <a:avLst/>
          </a:prstGeom>
          <a:noFill/>
        </p:spPr>
        <p:txBody>
          <a:bodyPr wrap="square" rtlCol="0">
            <a:spAutoFit/>
          </a:bodyPr>
          <a:lstStyle/>
          <a:p>
            <a:r>
              <a:rPr lang="en-GB" dirty="0"/>
              <a:t>Twitonomy.com</a:t>
            </a:r>
          </a:p>
        </p:txBody>
      </p:sp>
      <p:sp>
        <p:nvSpPr>
          <p:cNvPr id="9" name="TextBox 8">
            <a:extLst>
              <a:ext uri="{FF2B5EF4-FFF2-40B4-BE49-F238E27FC236}">
                <a16:creationId xmlns:a16="http://schemas.microsoft.com/office/drawing/2014/main" id="{51E668A5-9FB7-43B2-B955-68016F3EB310}"/>
              </a:ext>
            </a:extLst>
          </p:cNvPr>
          <p:cNvSpPr txBox="1"/>
          <p:nvPr/>
        </p:nvSpPr>
        <p:spPr>
          <a:xfrm>
            <a:off x="6580360" y="6545906"/>
            <a:ext cx="4251917" cy="369332"/>
          </a:xfrm>
          <a:prstGeom prst="rect">
            <a:avLst/>
          </a:prstGeom>
          <a:noFill/>
        </p:spPr>
        <p:txBody>
          <a:bodyPr wrap="square" rtlCol="0">
            <a:spAutoFit/>
          </a:bodyPr>
          <a:lstStyle/>
          <a:p>
            <a:r>
              <a:rPr lang="en-GB" dirty="0"/>
              <a:t>Likealyser.com</a:t>
            </a:r>
          </a:p>
        </p:txBody>
      </p:sp>
      <p:sp>
        <p:nvSpPr>
          <p:cNvPr id="7" name="TextBox 6"/>
          <p:cNvSpPr txBox="1"/>
          <p:nvPr/>
        </p:nvSpPr>
        <p:spPr>
          <a:xfrm>
            <a:off x="9592887" y="1099686"/>
            <a:ext cx="2327564" cy="2308324"/>
          </a:xfrm>
          <a:prstGeom prst="rect">
            <a:avLst/>
          </a:prstGeom>
          <a:noFill/>
        </p:spPr>
        <p:txBody>
          <a:bodyPr wrap="square" rtlCol="0">
            <a:spAutoFit/>
          </a:bodyPr>
          <a:lstStyle/>
          <a:p>
            <a:r>
              <a:rPr lang="en-GB" dirty="0" smtClean="0"/>
              <a:t>Gower Brewery has a number of digital platforms (Facebook, Twitter, Instagram, </a:t>
            </a:r>
            <a:r>
              <a:rPr lang="en-GB" dirty="0" err="1" smtClean="0"/>
              <a:t>Youtube</a:t>
            </a:r>
            <a:r>
              <a:rPr lang="en-GB" dirty="0" smtClean="0"/>
              <a:t>, LinkedIn) but only really optimises few of these such as Twitter and Facebook. </a:t>
            </a:r>
            <a:endParaRPr lang="en-GB" dirty="0"/>
          </a:p>
        </p:txBody>
      </p:sp>
    </p:spTree>
    <p:extLst>
      <p:ext uri="{BB962C8B-B14F-4D97-AF65-F5344CB8AC3E}">
        <p14:creationId xmlns:p14="http://schemas.microsoft.com/office/powerpoint/2010/main" val="1892686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 name="Rectangle 50">
            <a:extLst>
              <a:ext uri="{FF2B5EF4-FFF2-40B4-BE49-F238E27FC236}">
                <a16:creationId xmlns:a16="http://schemas.microsoft.com/office/drawing/2014/main" id="{6697F791-5FFA-4164-899F-EB52EA72B0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5" name="Picture 2">
            <a:extLst>
              <a:ext uri="{FF2B5EF4-FFF2-40B4-BE49-F238E27FC236}">
                <a16:creationId xmlns:a16="http://schemas.microsoft.com/office/drawing/2014/main" id="{4E28A1A9-FB81-4816-AAEA-C3B43094695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55" name="Rectangle 54">
            <a:extLst>
              <a:ext uri="{FF2B5EF4-FFF2-40B4-BE49-F238E27FC236}">
                <a16:creationId xmlns:a16="http://schemas.microsoft.com/office/drawing/2014/main" id="{B773AB25-A422-41AA-9737-5E04C1966DE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57" name="Picture 2">
            <a:extLst>
              <a:ext uri="{FF2B5EF4-FFF2-40B4-BE49-F238E27FC236}">
                <a16:creationId xmlns:a16="http://schemas.microsoft.com/office/drawing/2014/main" id="{AF0552B8-DE8C-40DF-B29F-1728E6A1061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22530" y="23283"/>
            <a:ext cx="4078152"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546952FC-95E7-4416-85A6-B728E5D871F7}"/>
              </a:ext>
            </a:extLst>
          </p:cNvPr>
          <p:cNvSpPr>
            <a:spLocks noGrp="1"/>
          </p:cNvSpPr>
          <p:nvPr>
            <p:ph type="title"/>
          </p:nvPr>
        </p:nvSpPr>
        <p:spPr>
          <a:xfrm>
            <a:off x="855266" y="618518"/>
            <a:ext cx="2851417" cy="1478570"/>
          </a:xfrm>
        </p:spPr>
        <p:txBody>
          <a:bodyPr>
            <a:normAutofit/>
          </a:bodyPr>
          <a:lstStyle/>
          <a:p>
            <a:r>
              <a:rPr lang="en-GB" sz="3200">
                <a:solidFill>
                  <a:srgbClr val="FFFFFF"/>
                </a:solidFill>
              </a:rPr>
              <a:t>Website and content audit</a:t>
            </a:r>
          </a:p>
        </p:txBody>
      </p:sp>
      <p:sp>
        <p:nvSpPr>
          <p:cNvPr id="12" name="Content Placeholder 11">
            <a:extLst>
              <a:ext uri="{FF2B5EF4-FFF2-40B4-BE49-F238E27FC236}">
                <a16:creationId xmlns:a16="http://schemas.microsoft.com/office/drawing/2014/main" id="{7DAD608F-F59D-4C95-8142-1084CE56B450}"/>
              </a:ext>
            </a:extLst>
          </p:cNvPr>
          <p:cNvSpPr>
            <a:spLocks noGrp="1"/>
          </p:cNvSpPr>
          <p:nvPr>
            <p:ph idx="1"/>
          </p:nvPr>
        </p:nvSpPr>
        <p:spPr>
          <a:xfrm>
            <a:off x="844620" y="2249487"/>
            <a:ext cx="2862444" cy="3957302"/>
          </a:xfrm>
        </p:spPr>
        <p:txBody>
          <a:bodyPr>
            <a:normAutofit/>
          </a:bodyPr>
          <a:lstStyle/>
          <a:p>
            <a:r>
              <a:rPr lang="en-US" sz="1400" dirty="0">
                <a:solidFill>
                  <a:srgbClr val="FFFFFF"/>
                </a:solidFill>
              </a:rPr>
              <a:t>- Content is informative but website as a whole seems bare. </a:t>
            </a:r>
          </a:p>
          <a:p>
            <a:r>
              <a:rPr lang="en-US" sz="1400" dirty="0">
                <a:solidFill>
                  <a:srgbClr val="FFFFFF"/>
                </a:solidFill>
              </a:rPr>
              <a:t>Specifications reach to </a:t>
            </a:r>
            <a:r>
              <a:rPr lang="en-US" sz="1400" dirty="0" smtClean="0">
                <a:solidFill>
                  <a:srgbClr val="FFFFFF"/>
                </a:solidFill>
              </a:rPr>
              <a:t>standard</a:t>
            </a:r>
          </a:p>
          <a:p>
            <a:r>
              <a:rPr lang="en-US" sz="1400" dirty="0" smtClean="0">
                <a:solidFill>
                  <a:srgbClr val="FFFFFF"/>
                </a:solidFill>
              </a:rPr>
              <a:t>These meta specifications show that they are suitable and work well with website optimization</a:t>
            </a:r>
          </a:p>
          <a:p>
            <a:r>
              <a:rPr lang="en-GB" sz="1400" dirty="0">
                <a:solidFill>
                  <a:srgbClr val="FFFFFF"/>
                </a:solidFill>
              </a:rPr>
              <a:t>Meta data </a:t>
            </a:r>
            <a:r>
              <a:rPr lang="en-GB" sz="1400" dirty="0" smtClean="0">
                <a:solidFill>
                  <a:srgbClr val="FFFFFF"/>
                </a:solidFill>
              </a:rPr>
              <a:t>refers to title</a:t>
            </a:r>
            <a:r>
              <a:rPr lang="en-GB" sz="1400" dirty="0">
                <a:solidFill>
                  <a:srgbClr val="FFFFFF"/>
                </a:solidFill>
              </a:rPr>
              <a:t>, subject, genre, author, and creation </a:t>
            </a:r>
            <a:r>
              <a:rPr lang="en-GB" sz="1400" dirty="0" smtClean="0">
                <a:solidFill>
                  <a:srgbClr val="FFFFFF"/>
                </a:solidFill>
              </a:rPr>
              <a:t>date, </a:t>
            </a:r>
            <a:r>
              <a:rPr lang="en-GB" sz="1400" dirty="0" err="1" smtClean="0">
                <a:solidFill>
                  <a:srgbClr val="FFFFFF"/>
                </a:solidFill>
              </a:rPr>
              <a:t>etc</a:t>
            </a:r>
            <a:endParaRPr lang="en-US" sz="1400" dirty="0">
              <a:solidFill>
                <a:srgbClr val="FFFFFF"/>
              </a:solidFill>
            </a:endParaRPr>
          </a:p>
        </p:txBody>
      </p:sp>
      <p:grpSp>
        <p:nvGrpSpPr>
          <p:cNvPr id="59" name="Group 58">
            <a:extLst>
              <a:ext uri="{FF2B5EF4-FFF2-40B4-BE49-F238E27FC236}">
                <a16:creationId xmlns:a16="http://schemas.microsoft.com/office/drawing/2014/main" id="{6AD0D387-1584-4477-B5F8-52B50D4F220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60" name="Rectangle 5">
              <a:extLst>
                <a:ext uri="{FF2B5EF4-FFF2-40B4-BE49-F238E27FC236}">
                  <a16:creationId xmlns:a16="http://schemas.microsoft.com/office/drawing/2014/main" id="{22C90122-8CF0-4164-B596-168DE41D39A4}"/>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61" name="Freeform 6">
              <a:extLst>
                <a:ext uri="{FF2B5EF4-FFF2-40B4-BE49-F238E27FC236}">
                  <a16:creationId xmlns:a16="http://schemas.microsoft.com/office/drawing/2014/main" id="{E74D534E-37A6-4D27-9C47-0B2F052783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7">
              <a:extLst>
                <a:ext uri="{FF2B5EF4-FFF2-40B4-BE49-F238E27FC236}">
                  <a16:creationId xmlns:a16="http://schemas.microsoft.com/office/drawing/2014/main" id="{1C1C156E-D2E0-468A-9B19-79521D69BF5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8">
              <a:extLst>
                <a:ext uri="{FF2B5EF4-FFF2-40B4-BE49-F238E27FC236}">
                  <a16:creationId xmlns:a16="http://schemas.microsoft.com/office/drawing/2014/main" id="{14C97F11-4F6C-4DFF-89BC-3AEA5B7FF74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9">
              <a:extLst>
                <a:ext uri="{FF2B5EF4-FFF2-40B4-BE49-F238E27FC236}">
                  <a16:creationId xmlns:a16="http://schemas.microsoft.com/office/drawing/2014/main" id="{773C2106-77CE-42E1-839F-925EAEBB2FF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Freeform 10">
              <a:extLst>
                <a:ext uri="{FF2B5EF4-FFF2-40B4-BE49-F238E27FC236}">
                  <a16:creationId xmlns:a16="http://schemas.microsoft.com/office/drawing/2014/main" id="{E2807D33-BD1F-4B09-8D93-63C06DB3C0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6" name="Freeform 11">
              <a:extLst>
                <a:ext uri="{FF2B5EF4-FFF2-40B4-BE49-F238E27FC236}">
                  <a16:creationId xmlns:a16="http://schemas.microsoft.com/office/drawing/2014/main" id="{84BDF3E8-157B-47D1-AF8E-FE1EFF0612E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12">
              <a:extLst>
                <a:ext uri="{FF2B5EF4-FFF2-40B4-BE49-F238E27FC236}">
                  <a16:creationId xmlns:a16="http://schemas.microsoft.com/office/drawing/2014/main" id="{68B482B5-E0FD-406A-99B2-297DF333546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Freeform 13">
              <a:extLst>
                <a:ext uri="{FF2B5EF4-FFF2-40B4-BE49-F238E27FC236}">
                  <a16:creationId xmlns:a16="http://schemas.microsoft.com/office/drawing/2014/main" id="{B8750F30-12E8-410B-8709-78F1EF3BBE7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9" name="Freeform 14">
              <a:extLst>
                <a:ext uri="{FF2B5EF4-FFF2-40B4-BE49-F238E27FC236}">
                  <a16:creationId xmlns:a16="http://schemas.microsoft.com/office/drawing/2014/main" id="{DB2D030A-4700-4CC4-A971-F119F8372C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Freeform 15">
              <a:extLst>
                <a:ext uri="{FF2B5EF4-FFF2-40B4-BE49-F238E27FC236}">
                  <a16:creationId xmlns:a16="http://schemas.microsoft.com/office/drawing/2014/main" id="{B4E516DB-F66E-4E88-8CAA-67153F56189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1" name="Line 16">
              <a:extLst>
                <a:ext uri="{FF2B5EF4-FFF2-40B4-BE49-F238E27FC236}">
                  <a16:creationId xmlns:a16="http://schemas.microsoft.com/office/drawing/2014/main" id="{DF749FDD-DD56-4DC9-A379-77E1106981DC}"/>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72" name="Freeform 17">
              <a:extLst>
                <a:ext uri="{FF2B5EF4-FFF2-40B4-BE49-F238E27FC236}">
                  <a16:creationId xmlns:a16="http://schemas.microsoft.com/office/drawing/2014/main" id="{6AD95087-E0AF-45D3-B824-EFFCBBECDE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3" name="Freeform 18">
              <a:extLst>
                <a:ext uri="{FF2B5EF4-FFF2-40B4-BE49-F238E27FC236}">
                  <a16:creationId xmlns:a16="http://schemas.microsoft.com/office/drawing/2014/main" id="{2D21010F-3DE2-4881-B9D5-3415C4E05D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4" name="Freeform 19">
              <a:extLst>
                <a:ext uri="{FF2B5EF4-FFF2-40B4-BE49-F238E27FC236}">
                  <a16:creationId xmlns:a16="http://schemas.microsoft.com/office/drawing/2014/main" id="{2AFDF4BC-8E99-4A2C-9EF2-4B98A05C2E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Freeform 20">
              <a:extLst>
                <a:ext uri="{FF2B5EF4-FFF2-40B4-BE49-F238E27FC236}">
                  <a16:creationId xmlns:a16="http://schemas.microsoft.com/office/drawing/2014/main" id="{BB8EAEE8-22EA-4103-A02E-5043474C4BE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6" name="Rectangle 21">
              <a:extLst>
                <a:ext uri="{FF2B5EF4-FFF2-40B4-BE49-F238E27FC236}">
                  <a16:creationId xmlns:a16="http://schemas.microsoft.com/office/drawing/2014/main" id="{7148ABD2-E447-429F-B97E-86494051C101}"/>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7" name="Freeform 22">
              <a:extLst>
                <a:ext uri="{FF2B5EF4-FFF2-40B4-BE49-F238E27FC236}">
                  <a16:creationId xmlns:a16="http://schemas.microsoft.com/office/drawing/2014/main" id="{99900F4A-F8CA-456E-9FA0-34572621C0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Freeform 23">
              <a:extLst>
                <a:ext uri="{FF2B5EF4-FFF2-40B4-BE49-F238E27FC236}">
                  <a16:creationId xmlns:a16="http://schemas.microsoft.com/office/drawing/2014/main" id="{DF5CD0A9-E49B-4968-886B-41C1A66D232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24">
              <a:extLst>
                <a:ext uri="{FF2B5EF4-FFF2-40B4-BE49-F238E27FC236}">
                  <a16:creationId xmlns:a16="http://schemas.microsoft.com/office/drawing/2014/main" id="{7E462582-7383-4272-A323-85C9D137C4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25">
              <a:extLst>
                <a:ext uri="{FF2B5EF4-FFF2-40B4-BE49-F238E27FC236}">
                  <a16:creationId xmlns:a16="http://schemas.microsoft.com/office/drawing/2014/main" id="{CB472F67-7C37-4D80-B346-DE30D44B55A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26">
              <a:extLst>
                <a:ext uri="{FF2B5EF4-FFF2-40B4-BE49-F238E27FC236}">
                  <a16:creationId xmlns:a16="http://schemas.microsoft.com/office/drawing/2014/main" id="{19A8AE83-358F-4D4E-91C7-F09E35097A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Freeform 27">
              <a:extLst>
                <a:ext uri="{FF2B5EF4-FFF2-40B4-BE49-F238E27FC236}">
                  <a16:creationId xmlns:a16="http://schemas.microsoft.com/office/drawing/2014/main" id="{C4B79436-9285-45DE-A9FB-B3DD7507380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Freeform 28">
              <a:extLst>
                <a:ext uri="{FF2B5EF4-FFF2-40B4-BE49-F238E27FC236}">
                  <a16:creationId xmlns:a16="http://schemas.microsoft.com/office/drawing/2014/main" id="{B0BF8BF3-C90A-483A-B61E-13D2C41FBAC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4" name="Freeform 29">
              <a:extLst>
                <a:ext uri="{FF2B5EF4-FFF2-40B4-BE49-F238E27FC236}">
                  <a16:creationId xmlns:a16="http://schemas.microsoft.com/office/drawing/2014/main" id="{31011274-F329-444B-9B06-69DD2EC4490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5" name="Freeform 30">
              <a:extLst>
                <a:ext uri="{FF2B5EF4-FFF2-40B4-BE49-F238E27FC236}">
                  <a16:creationId xmlns:a16="http://schemas.microsoft.com/office/drawing/2014/main" id="{DB8B1D39-5B9A-4B4E-849B-A5821A2460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6" name="Freeform 31">
              <a:extLst>
                <a:ext uri="{FF2B5EF4-FFF2-40B4-BE49-F238E27FC236}">
                  <a16:creationId xmlns:a16="http://schemas.microsoft.com/office/drawing/2014/main" id="{336ECD63-75C2-4A32-A31B-30BB3097240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pic>
        <p:nvPicPr>
          <p:cNvPr id="8" name="Picture 7">
            <a:extLst>
              <a:ext uri="{FF2B5EF4-FFF2-40B4-BE49-F238E27FC236}">
                <a16:creationId xmlns:a16="http://schemas.microsoft.com/office/drawing/2014/main" id="{A2C5869D-A0C9-4176-A949-DA90EA466603}"/>
              </a:ext>
            </a:extLst>
          </p:cNvPr>
          <p:cNvPicPr>
            <a:picLocks noChangeAspect="1"/>
          </p:cNvPicPr>
          <p:nvPr/>
        </p:nvPicPr>
        <p:blipFill>
          <a:blip r:embed="rId3"/>
          <a:stretch>
            <a:fillRect/>
          </a:stretch>
        </p:blipFill>
        <p:spPr>
          <a:xfrm>
            <a:off x="4109150" y="98110"/>
            <a:ext cx="8270810" cy="5148578"/>
          </a:xfrm>
          <a:prstGeom prst="rect">
            <a:avLst/>
          </a:prstGeom>
        </p:spPr>
      </p:pic>
    </p:spTree>
    <p:extLst>
      <p:ext uri="{BB962C8B-B14F-4D97-AF65-F5344CB8AC3E}">
        <p14:creationId xmlns:p14="http://schemas.microsoft.com/office/powerpoint/2010/main" val="3443776384"/>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Integration of online and offline communication</a:t>
            </a:r>
          </a:p>
        </p:txBody>
      </p:sp>
      <p:sp>
        <p:nvSpPr>
          <p:cNvPr id="3" name="Content Placeholder 2"/>
          <p:cNvSpPr>
            <a:spLocks noGrp="1"/>
          </p:cNvSpPr>
          <p:nvPr>
            <p:ph idx="1"/>
          </p:nvPr>
        </p:nvSpPr>
        <p:spPr>
          <a:xfrm>
            <a:off x="1141412" y="2249487"/>
            <a:ext cx="9905999" cy="4251066"/>
          </a:xfrm>
        </p:spPr>
        <p:txBody>
          <a:bodyPr/>
          <a:lstStyle/>
          <a:p>
            <a:r>
              <a:rPr lang="en-GB" sz="2000" dirty="0"/>
              <a:t>Word of mouth: made within heart of </a:t>
            </a:r>
            <a:r>
              <a:rPr lang="en-GB" sz="2000" dirty="0"/>
              <a:t>G</a:t>
            </a:r>
            <a:r>
              <a:rPr lang="en-GB" sz="2000" dirty="0" smtClean="0"/>
              <a:t>ower</a:t>
            </a:r>
            <a:endParaRPr lang="en-GB" sz="2000" dirty="0"/>
          </a:p>
          <a:p>
            <a:r>
              <a:rPr lang="en-GB" sz="2000" dirty="0"/>
              <a:t>Managing social </a:t>
            </a:r>
            <a:r>
              <a:rPr lang="en-GB" sz="2000" dirty="0" err="1"/>
              <a:t>presense</a:t>
            </a:r>
            <a:r>
              <a:rPr lang="en-GB" sz="2000" dirty="0"/>
              <a:t>: actively posting on </a:t>
            </a:r>
            <a:r>
              <a:rPr lang="en-GB" sz="2000" dirty="0" smtClean="0"/>
              <a:t>selected social </a:t>
            </a:r>
            <a:r>
              <a:rPr lang="en-GB" sz="2000" dirty="0"/>
              <a:t>media</a:t>
            </a:r>
          </a:p>
          <a:p>
            <a:r>
              <a:rPr lang="en-GB" sz="2000" dirty="0"/>
              <a:t>Audience participation/exhibitions: G.B at different events to engage with customers</a:t>
            </a:r>
          </a:p>
          <a:p>
            <a:r>
              <a:rPr lang="en-GB" sz="2000" dirty="0"/>
              <a:t>Packaging unique: stands out against other bottles</a:t>
            </a:r>
          </a:p>
          <a:p>
            <a:r>
              <a:rPr lang="en-GB" sz="2000" dirty="0"/>
              <a:t>Customer feedback: page on website dedicated to this</a:t>
            </a:r>
          </a:p>
          <a:p>
            <a:r>
              <a:rPr lang="en-GB" sz="2000" dirty="0"/>
              <a:t>Merchandising: Logo is well established – also sell beer mats, corks etc</a:t>
            </a:r>
            <a:r>
              <a:rPr lang="en-GB" sz="2000" dirty="0" smtClean="0"/>
              <a:t>…</a:t>
            </a:r>
          </a:p>
          <a:p>
            <a:r>
              <a:rPr lang="en-GB" sz="2000" dirty="0" smtClean="0"/>
              <a:t>Operating in a niche market around Gower/Swansea so well-known</a:t>
            </a:r>
          </a:p>
          <a:p>
            <a:r>
              <a:rPr lang="en-GB" sz="2000" dirty="0" smtClean="0"/>
              <a:t>Partnership: Gower Brewery partnering with Swansea Grand Theatre</a:t>
            </a:r>
            <a:endParaRPr lang="en-GB" sz="2000" dirty="0"/>
          </a:p>
        </p:txBody>
      </p:sp>
      <p:pic>
        <p:nvPicPr>
          <p:cNvPr id="4" name="Picture 3"/>
          <p:cNvPicPr>
            <a:picLocks noChangeAspect="1"/>
          </p:cNvPicPr>
          <p:nvPr/>
        </p:nvPicPr>
        <p:blipFill>
          <a:blip r:embed="rId2"/>
          <a:stretch>
            <a:fillRect/>
          </a:stretch>
        </p:blipFill>
        <p:spPr>
          <a:xfrm>
            <a:off x="9370341" y="3965170"/>
            <a:ext cx="2444803" cy="2790182"/>
          </a:xfrm>
          <a:prstGeom prst="rect">
            <a:avLst/>
          </a:prstGeom>
        </p:spPr>
      </p:pic>
      <p:cxnSp>
        <p:nvCxnSpPr>
          <p:cNvPr id="6" name="Straight Arrow Connector 5"/>
          <p:cNvCxnSpPr/>
          <p:nvPr/>
        </p:nvCxnSpPr>
        <p:spPr>
          <a:xfrm flipV="1">
            <a:off x="8611985" y="5569527"/>
            <a:ext cx="997528" cy="523702"/>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spTree>
    <p:extLst>
      <p:ext uri="{BB962C8B-B14F-4D97-AF65-F5344CB8AC3E}">
        <p14:creationId xmlns:p14="http://schemas.microsoft.com/office/powerpoint/2010/main" val="25085594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conclude…</a:t>
            </a:r>
            <a:endParaRPr lang="en-GB" dirty="0"/>
          </a:p>
        </p:txBody>
      </p:sp>
      <p:sp>
        <p:nvSpPr>
          <p:cNvPr id="3" name="Content Placeholder 2"/>
          <p:cNvSpPr>
            <a:spLocks noGrp="1"/>
          </p:cNvSpPr>
          <p:nvPr>
            <p:ph idx="1"/>
          </p:nvPr>
        </p:nvSpPr>
        <p:spPr/>
        <p:txBody>
          <a:bodyPr/>
          <a:lstStyle/>
          <a:p>
            <a:pPr lvl="1"/>
            <a:r>
              <a:rPr lang="en-GB" dirty="0" smtClean="0"/>
              <a:t>Digital marketing is a helpful way of giving a business like Gower Brewery an insight to how they are using their platforms and how they can improve.</a:t>
            </a:r>
          </a:p>
          <a:p>
            <a:pPr lvl="1"/>
            <a:r>
              <a:rPr lang="en-GB" dirty="0" smtClean="0"/>
              <a:t>Overall, Gower Brewery needs to look more into the content they post, especially their website as it can seem vague.</a:t>
            </a:r>
          </a:p>
          <a:p>
            <a:pPr lvl="1"/>
            <a:r>
              <a:rPr lang="en-GB" dirty="0" smtClean="0"/>
              <a:t>Since they are operating in a niche part of the market, the way they are currently using their platforms are enough, but more content is still needed!!</a:t>
            </a:r>
          </a:p>
          <a:p>
            <a:pPr lvl="1"/>
            <a:r>
              <a:rPr lang="en-GB" dirty="0" smtClean="0"/>
              <a:t>Questions?</a:t>
            </a:r>
            <a:endParaRPr lang="en-GB" dirty="0"/>
          </a:p>
        </p:txBody>
      </p:sp>
    </p:spTree>
    <p:extLst>
      <p:ext uri="{BB962C8B-B14F-4D97-AF65-F5344CB8AC3E}">
        <p14:creationId xmlns:p14="http://schemas.microsoft.com/office/powerpoint/2010/main" val="2553383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otalTime>68</TotalTime>
  <Words>848</Words>
  <Application>Microsoft Office PowerPoint</Application>
  <PresentationFormat>Widescreen</PresentationFormat>
  <Paragraphs>79</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Trebuchet MS</vt:lpstr>
      <vt:lpstr>Tw Cen MT</vt:lpstr>
      <vt:lpstr>Circuit</vt:lpstr>
      <vt:lpstr>Gower Brewery</vt:lpstr>
      <vt:lpstr>In this presentation, we will look at…</vt:lpstr>
      <vt:lpstr>Business background</vt:lpstr>
      <vt:lpstr>Range of products</vt:lpstr>
      <vt:lpstr>Budweiser: The Market leader</vt:lpstr>
      <vt:lpstr>Main competitors </vt:lpstr>
      <vt:lpstr>Customer Base</vt:lpstr>
      <vt:lpstr>SWOT ANALYSIS </vt:lpstr>
      <vt:lpstr>SEO AUDIT</vt:lpstr>
      <vt:lpstr>Digital platform audit</vt:lpstr>
      <vt:lpstr>Website and content audit</vt:lpstr>
      <vt:lpstr>Integration of online and offline communication</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Gower Brewery</dc:title>
  <dc:creator>Jessica Rees</dc:creator>
  <cp:lastModifiedBy>Jessica Rees (1703037)</cp:lastModifiedBy>
  <cp:revision>8</cp:revision>
  <dcterms:created xsi:type="dcterms:W3CDTF">2019-04-28T23:20:51Z</dcterms:created>
  <dcterms:modified xsi:type="dcterms:W3CDTF">2019-04-29T08:45:48Z</dcterms:modified>
</cp:coreProperties>
</file>