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EF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3" autoAdjust="0"/>
    <p:restoredTop sz="94660"/>
  </p:normalViewPr>
  <p:slideViewPr>
    <p:cSldViewPr snapToGrid="0">
      <p:cViewPr varScale="1">
        <p:scale>
          <a:sx n="82" d="100"/>
          <a:sy n="82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6D1AE-C284-FC27-61A3-299B6EB743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67E080-9C44-CE34-7605-689E8B24C1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2BCEE-1F41-8E90-7487-0F0078A04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B5151-2355-AF5E-B677-247D98DF9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B6456-F90A-3C6F-3DCC-CB6175D6F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18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F9B1A-C14B-14E8-9145-17987B1D4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1A6EC-189E-DFEB-3304-D9D5F33F1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C97F2-083D-41DA-EDB1-32D38AC90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8994C-19C1-EAC1-19B7-E70F90B34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2F754-7520-5FE1-A458-F610A1E1E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837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9900-6C73-9398-2B1E-D6FB92756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66B2E-B169-C252-3021-42C54A5D7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D5CE5-FE45-FBE4-F207-DF855691A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25685-AA58-1602-4CA6-8835729D8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E3208-5572-3BA9-9778-F8B5F7FEA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726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808C8-02BE-A463-2654-E4BA8BD49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1E241-FA7E-1D2E-2925-85AA60873C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BFE95B-E34C-E757-7154-6ABD0823ED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B7DC15-83A8-2017-3A1F-CDDE0558F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215FC0-CDEF-2F63-0C30-274719077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AFDB8D-7C76-5335-81A0-468C803BB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242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AD792-B97E-B650-A01F-A71703F8A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96D0DE-C242-0EA2-81C8-6A01F8CFB5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2E0A7B-AF9B-9405-A8CE-AE0E733AED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5FA289-28EA-6342-3B76-4A6993835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CAC3C8-BB77-7590-3FB2-8F1C5C6FCB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AB8113-E9C2-5EC9-F5FF-12E1FE038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5A465B-77A3-03AA-F034-F1369DC93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7745F4-D852-53D3-0F80-F0124CB58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039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B038B-107B-D57E-DD11-336388DA8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674182-5787-CB00-596D-26D8C5E7A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F06AF-E41E-039E-B5B8-8230EB05B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AF5590-D563-285C-5521-6140CD6E8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245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154F11-FA00-3A2D-B6A3-B4EA604FD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0900CF-C778-04AE-568B-298FAD33C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C7E9D9-0CEF-1416-5998-EBB37835D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738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E03A4-9D6C-4F7B-264E-901C75F68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0D184-7905-EBE8-7002-03C2E9992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3A35E7-C21F-DB18-888C-8AE6560EE9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99F92A-6CBC-FBDB-12C3-3BB63C8B6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54773E-A897-9D99-9F19-7467C9C87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630170-E913-A76C-467F-C76C7520C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877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9796D-2490-795D-50B8-86E5304C0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047B1D-A721-C81E-3355-9BD94483C3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8AABF1-53C9-0872-3734-588AAC1936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D7A6B8-64F6-7CA7-0388-EAD28486F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50C398-0CD8-4934-92C5-32F2B2F4C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9ACDC6-EC49-466B-093D-2318D9A69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77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E861-9888-52B5-2872-77B537315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AFB353-257D-B0C6-9831-A83CB9A13B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A93E3-8973-ED68-DC0C-7A779F518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A1309-47DC-2C21-4AFD-A47C930C6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A24BB-DAF3-3D74-2C2C-28988F3A9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432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2FE439-7DC2-82AB-1327-BFE96192B8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BB0E2A-63CE-C4A0-1745-4F83F339BE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6A60E-FD24-922F-537F-CD7044320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7FA25-8C63-5DB9-82D3-4D11B06DA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1F5E3-AA50-EDC3-CEFE-509AD38C3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014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851A7-F1A5-28EA-3A6A-4184412D0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C774B1-73C5-C9DD-70E7-82BB2AEAA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7B95A-55CF-838E-EA3A-B34AC3404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729703-6D83-4CD5-9EC7-D13576DEF7F1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458261-3233-7C84-13A4-06998A831E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58F8AF-2F7C-55B1-FE49-7E4EBA6D0E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B18DA9-4278-4A19-8DFB-DBB42511A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816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about/equality/equality-hub/core20plus5/" TargetMode="External"/><Relationship Id="rId3" Type="http://schemas.openxmlformats.org/officeDocument/2006/relationships/hyperlink" Target="https://www.fph.org.uk/about-us/what-is-public-health/" TargetMode="External"/><Relationship Id="rId7" Type="http://schemas.openxmlformats.org/officeDocument/2006/relationships/hyperlink" Target="https://www.england.nhs.uk/mental-health/adults/community-mental-health-framework/" TargetMode="External"/><Relationship Id="rId2" Type="http://schemas.openxmlformats.org/officeDocument/2006/relationships/hyperlink" Target="https://www.gov.uk/government/publications/major-conditions-strategy-case-for-change-and-our-strategic-frame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ongtermplan.nhs.uk/wp-content/uploads/2019/01/nhs-long-term-plan.pdf" TargetMode="External"/><Relationship Id="rId5" Type="http://schemas.openxmlformats.org/officeDocument/2006/relationships/hyperlink" Target="https://www.nice.org.uk/guidance/ng197" TargetMode="External"/><Relationship Id="rId10" Type="http://schemas.openxmlformats.org/officeDocument/2006/relationships/hyperlink" Target="https://www.england.nhs.uk/integratedcare/what-is-integrated-care/" TargetMode="External"/><Relationship Id="rId4" Type="http://schemas.openxmlformats.org/officeDocument/2006/relationships/hyperlink" Target="https://www.health.org.uk/publications/reports/the-marmot-review-10-years-on" TargetMode="External"/><Relationship Id="rId9" Type="http://schemas.openxmlformats.org/officeDocument/2006/relationships/hyperlink" Target="https://www.england.nhs.uk/greenernh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wellbeing" TargetMode="External"/><Relationship Id="rId7" Type="http://schemas.openxmlformats.org/officeDocument/2006/relationships/hyperlink" Target="https://www.un.org/en/global-issues/health" TargetMode="External"/><Relationship Id="rId2" Type="http://schemas.openxmlformats.org/officeDocument/2006/relationships/hyperlink" Target="https://www.gov.uk/government/publications/office-for-health-improvement-and-disparities-strategic-plan-2023-to-202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stats.un.org/sdgs/report/2024" TargetMode="External"/><Relationship Id="rId5" Type="http://schemas.openxmlformats.org/officeDocument/2006/relationships/hyperlink" Target="https://www.kingsfund.org.uk/insight-and-analysis/long-reads/integrated-care-systems-explained" TargetMode="External"/><Relationship Id="rId4" Type="http://schemas.openxmlformats.org/officeDocument/2006/relationships/hyperlink" Target="https://www.sor.org/news/ezine/ahp-public-health-strategy-vision-launch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pps.who.int/iris/handle/10665/340778" TargetMode="External"/><Relationship Id="rId7" Type="http://schemas.openxmlformats.org/officeDocument/2006/relationships/hyperlink" Target="https://www.who.int/health-topics/health-equity" TargetMode="External"/><Relationship Id="rId2" Type="http://schemas.openxmlformats.org/officeDocument/2006/relationships/hyperlink" Target="https://www.who.int/publications/m/item/wha-76---achieving-well-being-a-global-framework-for-integrating-well-being-into-public-health-utilizing-a-health-promotion-approa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pps.who.int/gb/bd/" TargetMode="External"/><Relationship Id="rId5" Type="http://schemas.openxmlformats.org/officeDocument/2006/relationships/hyperlink" Target="https://www.who.int/publications/i/item/9789240020926" TargetMode="External"/><Relationship Id="rId4" Type="http://schemas.openxmlformats.org/officeDocument/2006/relationships/hyperlink" Target="https://www.who.int/publications/i/item/97892401080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4A28527-ED19-51BB-8D3B-B8CF4E8201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4025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D64ECF-8569-C64A-CE28-85DC8748D97B}"/>
              </a:ext>
            </a:extLst>
          </p:cNvPr>
          <p:cNvSpPr txBox="1"/>
          <p:nvPr/>
        </p:nvSpPr>
        <p:spPr>
          <a:xfrm flipH="1">
            <a:off x="1795739" y="4103453"/>
            <a:ext cx="2419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ALTHEA FREEMAN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71B03B-5518-C743-F65F-CC3892A573D1}"/>
              </a:ext>
            </a:extLst>
          </p:cNvPr>
          <p:cNvSpPr txBox="1"/>
          <p:nvPr/>
        </p:nvSpPr>
        <p:spPr>
          <a:xfrm>
            <a:off x="3525938" y="4512890"/>
            <a:ext cx="1148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2228968</a:t>
            </a:r>
          </a:p>
        </p:txBody>
      </p:sp>
    </p:spTree>
    <p:extLst>
      <p:ext uri="{BB962C8B-B14F-4D97-AF65-F5344CB8AC3E}">
        <p14:creationId xmlns:p14="http://schemas.microsoft.com/office/powerpoint/2010/main" val="3299843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F3BF8C-ACB2-9F67-CD3D-8E6D5D2E1B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461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952281-17DB-74CD-90FC-CABFF3F3A3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588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DDF5E7-504D-13E0-5006-0D5695D5E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017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932160-84FD-5F0B-C47B-DF704D2CFC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415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B60B07-2DCD-D22B-993C-BEF96E444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499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7FDA53-945D-A0FD-573C-26DFE9E60C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271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8E3B71-04E2-0F99-5CDF-E175B2DE7A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57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3B8091-B94E-89E6-7516-C02E39A61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7227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F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30262F-3BF6-BA38-E076-51ECD699ED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814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888086-DCF7-B9C6-A201-EE045B147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539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F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6AABE-A17B-6F91-14AD-43C2ADB57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872" y="-182613"/>
            <a:ext cx="10515600" cy="1325563"/>
          </a:xfrm>
        </p:spPr>
        <p:txBody>
          <a:bodyPr>
            <a:normAutofit/>
          </a:bodyPr>
          <a:lstStyle/>
          <a:p>
            <a:r>
              <a:rPr lang="en-US" sz="28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9DDEB-E9DE-79C4-4E12-5E5B05FB9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884" y="590714"/>
            <a:ext cx="11656244" cy="435133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Major conditions strategy: Case for change and our strategic framework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https://www.gov.uk/government/publications/major-conditions-strategy-case-for-change-and-our-strategic-framework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Faculty of Public Health (2024)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What is public health?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https://www.fph.org.uk/about-us/what-is-public-health/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(2018) Person-centred care systems workforce planning framework [Online]. Available at: https://shropshire.gov.uk/committee-services/documents/g3751/Public%20reports%20pack%2013th-Sep-2018%2009.30%20Health%20and%20Wellbeing%20Board.pdf (Accessed: 2 July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https://www.health.org.uk/publications/reports/the-marmot-review-10-years-on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(2021)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Shared decision making (NG197)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London: NICE.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https://www.nice.org.uk/guidance/ng197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GB" sz="115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Integrated health and social care for people with multiple long-term conditions. Available at: https://www.nice.org.uk/ (Accessed: 11 July 2026).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https://www.longtermplan.nhs.uk/wp-content/uploads/2019/01/nhs-long-term-plan.pdf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Framework for Adults and Older Adults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https://www.england.nhs.uk/mental-health/adults/community-mental-health-framework/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NHS England (2023a)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Core20PLUS5: An approach to reducing healthcare inequalities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https://www.england.nhs.uk/about/equality/equality-hub/core20plus5/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NHS England (2023b)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Delivering a Net Zero National Health Service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https://www.england.nhs.uk/greenernhs/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US" sz="1150" i="1" dirty="0">
                <a:latin typeface="Arial" panose="020B0604020202020204" pitchFamily="34" charset="0"/>
                <a:cs typeface="Arial" panose="020B0604020202020204" pitchFamily="34" charset="0"/>
              </a:rPr>
              <a:t>What are Integrated Care Systems?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https://www.england.nhs.uk/integratedcare/what-is-integrated-care/</a:t>
            </a: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endParaRPr lang="en-US" sz="1150" dirty="0"/>
          </a:p>
        </p:txBody>
      </p:sp>
    </p:spTree>
    <p:extLst>
      <p:ext uri="{BB962C8B-B14F-4D97-AF65-F5344CB8AC3E}">
        <p14:creationId xmlns:p14="http://schemas.microsoft.com/office/powerpoint/2010/main" val="1026749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F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CACCB-F10B-0DB7-59C7-605DF46B8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938" y="142773"/>
            <a:ext cx="11476124" cy="435133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NHS (2024) Stoptober. Available at: https://www.nhs.uk/better-health/quit-smoking/ (Accessed: 11 July 2026).NHS (2024) Change4Life. Available at: https://www.nhs.uk/change4life (Accessed: 11 July 2026).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Our strategic plan 2023 to 2026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https://www.gov.uk/government/publications/office-for-health-improvement-and-disparities-strategic-plan-2023-to-2026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(2024) Office for Health Improvement and Disparities. Available at: https://www.gov.uk/government/organisations/office-for-health-improvement-and-disparities (Accessed: 11 July 2026).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(2024)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Measures of National Well-being Dashboard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https://www.ons.gov.uk/peoplepopulationandcommunity/wellbeing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algn="just">
              <a:lnSpc>
                <a:spcPct val="15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Society of Radiographers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AHP public health strategy vision launched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https://www.sor.org/news/ezine/ahp-public-health-strategy-vision-launched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 July 2026).</a:t>
            </a:r>
          </a:p>
          <a:p>
            <a:pPr algn="just">
              <a:lnSpc>
                <a:spcPct val="15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(2024)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explained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https://www.kingsfund.org.uk/insight-and-analysis/long-reads/integrated-care-systems-explained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 algn="just">
              <a:lnSpc>
                <a:spcPct val="15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United Nations (2024)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Sustainable Development Goals Report 2024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https://unstats.un.org/sdgs/report/2024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algn="just">
              <a:lnSpc>
                <a:spcPct val="15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United Nations (2025)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https://www.un.org/en/global-issues/health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 algn="just">
              <a:lnSpc>
                <a:spcPct val="15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Wade, D.T. and Halligan, P.W. (2017) ‘The biopsychosocial model of illness: A model whose time has come’,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Clinical Rehabilitation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31(8), pp. 995–1004.</a:t>
            </a:r>
          </a:p>
          <a:p>
            <a:pPr algn="just"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Wikipedia (2021) Biopsychosocial model of health [Online]. Available at: https://en.wikipedia.org/wiki/Biopsychosocial_model (Accessed: 2 July 2026).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0662011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F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5E6E7-E8CA-BFD7-C79D-23F713BCC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54" y="520181"/>
            <a:ext cx="11303692" cy="435133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(2014) Health in All Policies (</a:t>
            </a:r>
            <a:r>
              <a:rPr lang="en-GB" sz="135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) Framework for Country Action. Available at: https://www.who.int/publications/i/item/health-in-all-policies-framework-for-country-action (Accessed: 11 July 2026).</a:t>
            </a:r>
          </a:p>
          <a:p>
            <a:pPr algn="just">
              <a:lnSpc>
                <a:spcPct val="150000"/>
              </a:lnSpc>
            </a:pP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Good health and well-being in the SDG era [Online]. Available at: https://www.afro.who.int/media-centre/infographics/sustainable-development-goals (Accessed: 12 July 2026)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(2023a) </a:t>
            </a:r>
            <a:r>
              <a:rPr lang="en-US" sz="1350" i="1" dirty="0">
                <a:latin typeface="Arial" panose="020B0604020202020204" pitchFamily="34" charset="0"/>
                <a:cs typeface="Arial" panose="020B0604020202020204" pitchFamily="34" charset="0"/>
              </a:rPr>
              <a:t>Achieving well-being: A global framework for integrating well-being into public health utilizing a health promotion approach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https://www.who.int/publications/m/item/wha-76---achieving-well-being-a-global-framework-for-integrating-well-being-into-public-health-utilizing-a-health-promotion-approach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algn="just">
              <a:lnSpc>
                <a:spcPct val="150000"/>
              </a:lnSpc>
            </a:pP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(2023b) </a:t>
            </a:r>
            <a:r>
              <a:rPr lang="en-US" sz="135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Framework for country action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https://apps.who.int/iris/handle/10665/340778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algn="just">
              <a:lnSpc>
                <a:spcPct val="150000"/>
              </a:lnSpc>
            </a:pP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(2024a) </a:t>
            </a:r>
            <a:r>
              <a:rPr lang="en-US" sz="1350" i="1" dirty="0">
                <a:latin typeface="Arial" panose="020B0604020202020204" pitchFamily="34" charset="0"/>
                <a:cs typeface="Arial" panose="020B0604020202020204" pitchFamily="34" charset="0"/>
              </a:rPr>
              <a:t>COP29 special report on climate change and health: Health is the argument for climate action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https://www.who.int/publications/i/item/9789240108013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algn="just">
              <a:lnSpc>
                <a:spcPct val="150000"/>
              </a:lnSpc>
            </a:pP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(2024b) </a:t>
            </a:r>
            <a:r>
              <a:rPr lang="en-US" sz="1350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2020–2025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https://www.who.int/publications/i/item/9789240020926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algn="just">
              <a:lnSpc>
                <a:spcPct val="150000"/>
              </a:lnSpc>
            </a:pP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(2025a) </a:t>
            </a:r>
            <a:r>
              <a:rPr lang="en-US" sz="135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Organization: Basic documents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. 49th </a:t>
            </a:r>
            <a:r>
              <a:rPr lang="en-US" sz="135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https://apps.who.int/gb/bd/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 (Accessed: 1 July 2026).</a:t>
            </a:r>
          </a:p>
          <a:p>
            <a:pPr algn="just">
              <a:lnSpc>
                <a:spcPct val="150000"/>
              </a:lnSpc>
            </a:pP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(2025b) </a:t>
            </a:r>
            <a:r>
              <a:rPr lang="en-US" sz="1350" i="1" dirty="0">
                <a:latin typeface="Arial" panose="020B0604020202020204" pitchFamily="34" charset="0"/>
                <a:cs typeface="Arial" panose="020B0604020202020204" pitchFamily="34" charset="0"/>
              </a:rPr>
              <a:t>Health equity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https://www.who.int/health-topics/health-equity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>
              <a:lnSpc>
                <a:spcPct val="150000"/>
              </a:lnSpc>
            </a:pP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209429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1268</Words>
  <Application>Microsoft Office PowerPoint</Application>
  <PresentationFormat>Widescreen</PresentationFormat>
  <Paragraphs>33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Oluwadamilola Rotimi</dc:creator>
  <cp:lastModifiedBy>Abolade Fakayode</cp:lastModifiedBy>
  <cp:revision>18</cp:revision>
  <dcterms:created xsi:type="dcterms:W3CDTF">2026-07-01T10:14:38Z</dcterms:created>
  <dcterms:modified xsi:type="dcterms:W3CDTF">2026-07-13T14:50:29Z</dcterms:modified>
</cp:coreProperties>
</file>