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5"/>
  </p:notesMasterIdLst>
  <p:handoutMasterIdLst>
    <p:handoutMasterId r:id="rId36"/>
  </p:handoutMasterIdLst>
  <p:sldIdLst>
    <p:sldId id="374" r:id="rId5"/>
    <p:sldId id="270" r:id="rId6"/>
    <p:sldId id="400" r:id="rId7"/>
    <p:sldId id="401" r:id="rId8"/>
    <p:sldId id="402" r:id="rId9"/>
    <p:sldId id="403" r:id="rId10"/>
    <p:sldId id="404" r:id="rId11"/>
    <p:sldId id="263" r:id="rId12"/>
    <p:sldId id="264" r:id="rId13"/>
    <p:sldId id="405" r:id="rId14"/>
    <p:sldId id="406" r:id="rId15"/>
    <p:sldId id="269" r:id="rId16"/>
    <p:sldId id="407" r:id="rId17"/>
    <p:sldId id="271" r:id="rId18"/>
    <p:sldId id="272" r:id="rId19"/>
    <p:sldId id="277" r:id="rId20"/>
    <p:sldId id="278" r:id="rId21"/>
    <p:sldId id="279" r:id="rId22"/>
    <p:sldId id="280" r:id="rId23"/>
    <p:sldId id="283" r:id="rId24"/>
    <p:sldId id="284" r:id="rId25"/>
    <p:sldId id="285" r:id="rId26"/>
    <p:sldId id="286" r:id="rId27"/>
    <p:sldId id="287" r:id="rId28"/>
    <p:sldId id="288" r:id="rId29"/>
    <p:sldId id="291" r:id="rId30"/>
    <p:sldId id="292" r:id="rId31"/>
    <p:sldId id="293" r:id="rId32"/>
    <p:sldId id="294" r:id="rId33"/>
    <p:sldId id="295"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84" d="100"/>
          <a:sy n="84" d="100"/>
        </p:scale>
        <p:origin x="171"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02/10/2024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02/10/2024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426955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2597090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280263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184994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225021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2977627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2734222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10</a:t>
            </a:fld>
            <a:endParaRPr lang="en-US"/>
          </a:p>
        </p:txBody>
      </p:sp>
    </p:spTree>
    <p:extLst>
      <p:ext uri="{BB962C8B-B14F-4D97-AF65-F5344CB8AC3E}">
        <p14:creationId xmlns:p14="http://schemas.microsoft.com/office/powerpoint/2010/main" val="318816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178887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4284361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1455970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3981484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3358735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1536051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678953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48789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369193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637916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272923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1225359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30374998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637907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1270823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241743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02/10/2024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a:t>3</a:t>
            </a:r>
            <a:r>
              <a:rPr lang="en-GB" baseline="30000"/>
              <a:t>rd</a:t>
            </a:r>
            <a:r>
              <a:rPr lang="en-GB"/>
              <a:t> October </a:t>
            </a:r>
            <a:r>
              <a:rPr lang="en-GB" dirty="0"/>
              <a:t>2024</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 of Directed Study</a:t>
            </a:r>
          </a:p>
        </p:txBody>
      </p:sp>
      <p:sp>
        <p:nvSpPr>
          <p:cNvPr id="3" name="Content Placeholder 2"/>
          <p:cNvSpPr>
            <a:spLocks noGrp="1"/>
          </p:cNvSpPr>
          <p:nvPr>
            <p:ph idx="1"/>
          </p:nvPr>
        </p:nvSpPr>
        <p:spPr/>
        <p:txBody>
          <a:bodyPr>
            <a:normAutofit/>
          </a:bodyPr>
          <a:lstStyle/>
          <a:p>
            <a:r>
              <a:rPr lang="en-GB" sz="2400" dirty="0"/>
              <a:t>On Monday you were asked to undertake the following Directed Study (by next Monday):</a:t>
            </a:r>
          </a:p>
          <a:p>
            <a:pPr marL="0" indent="0">
              <a:buNone/>
            </a:pPr>
            <a:endParaRPr lang="en-GB" dirty="0"/>
          </a:p>
        </p:txBody>
      </p:sp>
      <p:sp>
        <p:nvSpPr>
          <p:cNvPr id="5" name="Speech Bubble: Rectangle with Corners Rounded 4">
            <a:extLst>
              <a:ext uri="{FF2B5EF4-FFF2-40B4-BE49-F238E27FC236}">
                <a16:creationId xmlns:a16="http://schemas.microsoft.com/office/drawing/2014/main" id="{86535592-3EDA-7C81-844D-16088A6B3CF9}"/>
              </a:ext>
            </a:extLst>
          </p:cNvPr>
          <p:cNvSpPr/>
          <p:nvPr/>
        </p:nvSpPr>
        <p:spPr>
          <a:xfrm>
            <a:off x="2186609" y="2676592"/>
            <a:ext cx="7974022" cy="2649404"/>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Read the ‘Youth Work Values’ handout (CLD Standards Council Scotland, 2019) and the Code of Occupational Ethics for the Youth Service in Wales (ETS Wales &amp; YMCA Wales Community College, 2012)</a:t>
            </a:r>
          </a:p>
          <a:p>
            <a:pPr marL="285750" indent="-285750" algn="just">
              <a:buFont typeface="Arial" panose="020B0604020202020204" pitchFamily="34" charset="0"/>
              <a:buChar char="•"/>
            </a:pPr>
            <a:r>
              <a:rPr lang="en-GB" dirty="0"/>
              <a:t>Consider how these standards can be applied to your role as a supervisor.</a:t>
            </a:r>
          </a:p>
          <a:p>
            <a:pPr marL="285750" indent="-285750" algn="just">
              <a:buFont typeface="Arial" panose="020B0604020202020204" pitchFamily="34" charset="0"/>
              <a:buChar char="•"/>
            </a:pPr>
            <a:r>
              <a:rPr lang="en-GB" dirty="0"/>
              <a:t>Be prepared to feedback your findings on Monday.</a:t>
            </a:r>
          </a:p>
        </p:txBody>
      </p:sp>
    </p:spTree>
    <p:extLst>
      <p:ext uri="{BB962C8B-B14F-4D97-AF65-F5344CB8AC3E}">
        <p14:creationId xmlns:p14="http://schemas.microsoft.com/office/powerpoint/2010/main" val="532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798714" y="1148772"/>
            <a:ext cx="10350731" cy="1800978"/>
          </a:xfrm>
        </p:spPr>
        <p:txBody>
          <a:bodyPr>
            <a:normAutofit/>
          </a:bodyPr>
          <a:lstStyle/>
          <a:p>
            <a:r>
              <a:rPr lang="cy-GB" sz="2400" noProof="0" dirty="0" err="1"/>
              <a:t>Very</a:t>
            </a:r>
            <a:r>
              <a:rPr lang="cy-GB" sz="2400" noProof="0" dirty="0"/>
              <a:t> </a:t>
            </a:r>
            <a:r>
              <a:rPr lang="cy-GB" sz="2400" noProof="0" dirty="0" err="1"/>
              <a:t>often</a:t>
            </a:r>
            <a:r>
              <a:rPr lang="cy-GB" sz="2400" noProof="0" dirty="0"/>
              <a:t> </a:t>
            </a:r>
            <a:r>
              <a:rPr lang="cy-GB" sz="2400" noProof="0" dirty="0" err="1"/>
              <a:t>as</a:t>
            </a:r>
            <a:r>
              <a:rPr lang="cy-GB" sz="2400" noProof="0" dirty="0"/>
              <a:t> </a:t>
            </a:r>
            <a:r>
              <a:rPr lang="cy-GB" sz="2400" noProof="0" dirty="0" err="1"/>
              <a:t>youth</a:t>
            </a:r>
            <a:r>
              <a:rPr lang="cy-GB" sz="2400" noProof="0" dirty="0"/>
              <a:t> </a:t>
            </a:r>
            <a:r>
              <a:rPr lang="cy-GB" sz="2400" noProof="0" dirty="0" err="1"/>
              <a:t>workers</a:t>
            </a:r>
            <a:r>
              <a:rPr lang="cy-GB" sz="2400" noProof="0" dirty="0"/>
              <a:t>, we </a:t>
            </a:r>
            <a:r>
              <a:rPr lang="cy-GB" sz="2400" noProof="0" dirty="0" err="1"/>
              <a:t>are</a:t>
            </a:r>
            <a:r>
              <a:rPr lang="cy-GB" sz="2400" noProof="0" dirty="0"/>
              <a:t> </a:t>
            </a:r>
            <a:r>
              <a:rPr lang="cy-GB" sz="2400" noProof="0" dirty="0" err="1"/>
              <a:t>expected</a:t>
            </a:r>
            <a:r>
              <a:rPr lang="cy-GB" sz="2400" noProof="0" dirty="0"/>
              <a:t> to </a:t>
            </a:r>
            <a:r>
              <a:rPr lang="cy-GB" sz="2400" noProof="0" dirty="0" err="1"/>
              <a:t>work</a:t>
            </a:r>
            <a:r>
              <a:rPr lang="cy-GB" sz="2400" noProof="0" dirty="0"/>
              <a:t> </a:t>
            </a:r>
            <a:r>
              <a:rPr lang="cy-GB" sz="2400" noProof="0" dirty="0" err="1"/>
              <a:t>with</a:t>
            </a:r>
            <a:r>
              <a:rPr lang="cy-GB" sz="2400" noProof="0" dirty="0"/>
              <a:t> </a:t>
            </a:r>
            <a:r>
              <a:rPr lang="cy-GB" sz="2400" noProof="0" dirty="0" err="1"/>
              <a:t>young</a:t>
            </a:r>
            <a:r>
              <a:rPr lang="cy-GB" sz="2400" noProof="0" dirty="0"/>
              <a:t> </a:t>
            </a:r>
            <a:r>
              <a:rPr lang="cy-GB" sz="2400" noProof="0" dirty="0" err="1"/>
              <a:t>people</a:t>
            </a:r>
            <a:r>
              <a:rPr lang="cy-GB" sz="2400" noProof="0" dirty="0"/>
              <a:t> </a:t>
            </a:r>
            <a:r>
              <a:rPr lang="cy-GB" sz="2400" noProof="0" dirty="0" err="1"/>
              <a:t>without</a:t>
            </a:r>
            <a:r>
              <a:rPr lang="cy-GB" sz="2400" noProof="0" dirty="0"/>
              <a:t> </a:t>
            </a:r>
            <a:r>
              <a:rPr lang="cy-GB" sz="2400" noProof="0" dirty="0" err="1"/>
              <a:t>resources</a:t>
            </a:r>
            <a:r>
              <a:rPr lang="cy-GB" sz="2400" noProof="0" dirty="0"/>
              <a:t> </a:t>
            </a:r>
            <a:r>
              <a:rPr lang="cy-GB" sz="2400" noProof="0" dirty="0" err="1"/>
              <a:t>other</a:t>
            </a:r>
            <a:r>
              <a:rPr lang="cy-GB" sz="2400" noProof="0" dirty="0"/>
              <a:t> than </a:t>
            </a:r>
            <a:r>
              <a:rPr lang="cy-GB" sz="2400" noProof="0" dirty="0" err="1"/>
              <a:t>ourselves</a:t>
            </a:r>
            <a:r>
              <a:rPr lang="cy-GB" sz="2400" noProof="0" dirty="0"/>
              <a:t>, </a:t>
            </a:r>
            <a:r>
              <a:rPr lang="cy-GB" sz="2400" noProof="0" dirty="0" err="1"/>
              <a:t>using</a:t>
            </a:r>
            <a:r>
              <a:rPr lang="cy-GB" sz="2400" noProof="0" dirty="0"/>
              <a:t> </a:t>
            </a:r>
            <a:r>
              <a:rPr lang="cy-GB" sz="2400" noProof="0" dirty="0" err="1"/>
              <a:t>our</a:t>
            </a:r>
            <a:r>
              <a:rPr lang="cy-GB" sz="2400" noProof="0" dirty="0"/>
              <a:t> </a:t>
            </a:r>
            <a:r>
              <a:rPr lang="cy-GB" sz="2400" noProof="0" dirty="0" err="1"/>
              <a:t>skills</a:t>
            </a:r>
            <a:r>
              <a:rPr lang="cy-GB" sz="2400" noProof="0" dirty="0"/>
              <a:t> </a:t>
            </a:r>
            <a:r>
              <a:rPr lang="cy-GB" sz="2400" noProof="0" dirty="0" err="1"/>
              <a:t>and</a:t>
            </a:r>
            <a:r>
              <a:rPr lang="cy-GB" sz="2400" noProof="0" dirty="0"/>
              <a:t> </a:t>
            </a:r>
            <a:r>
              <a:rPr lang="cy-GB" sz="2400" noProof="0" dirty="0" err="1"/>
              <a:t>abilities</a:t>
            </a:r>
            <a:r>
              <a:rPr lang="cy-GB" sz="2400" noProof="0" dirty="0"/>
              <a:t> to </a:t>
            </a:r>
            <a:r>
              <a:rPr lang="cy-GB" sz="2400" noProof="0" dirty="0" err="1"/>
              <a:t>form</a:t>
            </a:r>
            <a:r>
              <a:rPr lang="cy-GB" sz="2400" noProof="0" dirty="0"/>
              <a:t> </a:t>
            </a:r>
            <a:r>
              <a:rPr lang="cy-GB" sz="2400" noProof="0" dirty="0" err="1"/>
              <a:t>relationships</a:t>
            </a:r>
            <a:r>
              <a:rPr lang="cy-GB" sz="2400" noProof="0" dirty="0"/>
              <a:t> </a:t>
            </a:r>
            <a:r>
              <a:rPr lang="cy-GB" sz="2400" noProof="0" dirty="0" err="1"/>
              <a:t>with</a:t>
            </a:r>
            <a:r>
              <a:rPr lang="cy-GB" sz="2400" noProof="0" dirty="0"/>
              <a:t> </a:t>
            </a:r>
            <a:r>
              <a:rPr lang="cy-GB" sz="2400" noProof="0" dirty="0" err="1"/>
              <a:t>others</a:t>
            </a:r>
            <a:r>
              <a:rPr lang="cy-GB" sz="2400" noProof="0" dirty="0"/>
              <a:t>.</a:t>
            </a:r>
          </a:p>
          <a:p>
            <a:pPr marL="0" indent="0">
              <a:buNone/>
            </a:pPr>
            <a:endParaRPr lang="cy-GB" noProof="0" dirty="0"/>
          </a:p>
        </p:txBody>
      </p:sp>
      <p:sp>
        <p:nvSpPr>
          <p:cNvPr id="7" name="TextBox 6"/>
          <p:cNvSpPr txBox="1"/>
          <p:nvPr/>
        </p:nvSpPr>
        <p:spPr>
          <a:xfrm>
            <a:off x="1686812" y="2438595"/>
            <a:ext cx="8206882" cy="3170099"/>
          </a:xfrm>
          <a:prstGeom prst="rect">
            <a:avLst/>
          </a:prstGeom>
          <a:noFill/>
        </p:spPr>
        <p:txBody>
          <a:bodyPr wrap="square" rtlCol="0">
            <a:spAutoFit/>
          </a:bodyPr>
          <a:lstStyle/>
          <a:p>
            <a:pPr algn="just"/>
            <a:r>
              <a:rPr lang="en-GB" sz="2000" dirty="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a:t>(Woods, 2006, p. 249)</a:t>
            </a:r>
            <a:endParaRPr lang="en-US" sz="2000" dirty="0"/>
          </a:p>
        </p:txBody>
      </p:sp>
    </p:spTree>
    <p:extLst>
      <p:ext uri="{BB962C8B-B14F-4D97-AF65-F5344CB8AC3E}">
        <p14:creationId xmlns:p14="http://schemas.microsoft.com/office/powerpoint/2010/main" val="4174062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8507"/>
            <a:ext cx="10515600" cy="4351338"/>
          </a:xfrm>
        </p:spPr>
        <p:txBody>
          <a:bodyPr>
            <a:normAutofit fontScale="85000" lnSpcReduction="10000"/>
          </a:bodyPr>
          <a:lstStyle/>
          <a:p>
            <a:pPr lvl="0"/>
            <a:r>
              <a:rPr lang="cy-GB" sz="3800" noProof="0" dirty="0" err="1"/>
              <a:t>Schön</a:t>
            </a:r>
            <a:r>
              <a:rPr lang="cy-GB" sz="3800" noProof="0" dirty="0"/>
              <a:t> </a:t>
            </a:r>
            <a:r>
              <a:rPr lang="cy-GB" sz="3800" noProof="0" dirty="0" err="1"/>
              <a:t>describes</a:t>
            </a:r>
            <a:r>
              <a:rPr lang="cy-GB" sz="3800" noProof="0" dirty="0"/>
              <a:t> </a:t>
            </a:r>
            <a:r>
              <a:rPr lang="cy-GB" sz="3800" noProof="0" dirty="0" err="1"/>
              <a:t>these</a:t>
            </a:r>
            <a:r>
              <a:rPr lang="cy-GB" sz="3800" noProof="0" dirty="0"/>
              <a:t> </a:t>
            </a:r>
            <a:r>
              <a:rPr lang="cy-GB" sz="3800" noProof="0" dirty="0" err="1"/>
              <a:t>factors</a:t>
            </a:r>
            <a:r>
              <a:rPr lang="cy-GB" sz="3800" noProof="0" dirty="0"/>
              <a:t> </a:t>
            </a:r>
            <a:r>
              <a:rPr lang="cy-GB" sz="3800" noProof="0" dirty="0" err="1"/>
              <a:t>as</a:t>
            </a:r>
            <a:r>
              <a:rPr lang="cy-GB" sz="3800" noProof="0" dirty="0"/>
              <a:t> </a:t>
            </a:r>
            <a:r>
              <a:rPr lang="cy-GB" sz="3800" noProof="0" dirty="0" err="1"/>
              <a:t>meaning</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is </a:t>
            </a:r>
            <a:r>
              <a:rPr lang="cy-GB" sz="3800" noProof="0" dirty="0" err="1"/>
              <a:t>often</a:t>
            </a:r>
            <a:r>
              <a:rPr lang="cy-GB" sz="3800" noProof="0" dirty="0"/>
              <a:t> </a:t>
            </a:r>
            <a:r>
              <a:rPr lang="cy-GB" sz="3800" noProof="0" dirty="0" err="1"/>
              <a:t>unique</a:t>
            </a:r>
            <a:r>
              <a:rPr lang="cy-GB" sz="3800" noProof="0" dirty="0"/>
              <a:t>, </a:t>
            </a:r>
            <a:r>
              <a:rPr lang="cy-GB" sz="3800" noProof="0" dirty="0" err="1"/>
              <a:t>complex</a:t>
            </a:r>
            <a:r>
              <a:rPr lang="cy-GB" sz="3800" noProof="0" dirty="0"/>
              <a:t> </a:t>
            </a:r>
            <a:r>
              <a:rPr lang="cy-GB" sz="3800" noProof="0" dirty="0" err="1"/>
              <a:t>and</a:t>
            </a:r>
            <a:r>
              <a:rPr lang="cy-GB" sz="3800" noProof="0" dirty="0"/>
              <a:t> </a:t>
            </a:r>
            <a:r>
              <a:rPr lang="cy-GB" sz="3800" noProof="0" dirty="0" err="1"/>
              <a:t>uncertain</a:t>
            </a:r>
            <a:r>
              <a:rPr lang="cy-GB" sz="3800" noProof="0" dirty="0"/>
              <a:t> (</a:t>
            </a:r>
            <a:r>
              <a:rPr lang="cy-GB" sz="3800" noProof="0" dirty="0" err="1"/>
              <a:t>Schön</a:t>
            </a:r>
            <a:r>
              <a:rPr lang="cy-GB" sz="3800" noProof="0" dirty="0"/>
              <a:t> 1982, p. 39 </a:t>
            </a:r>
            <a:r>
              <a:rPr lang="cy-GB" sz="3800" i="1" noProof="0" dirty="0" err="1"/>
              <a:t>cited</a:t>
            </a:r>
            <a:r>
              <a:rPr lang="cy-GB" sz="3800" i="1" noProof="0" dirty="0"/>
              <a:t> </a:t>
            </a:r>
            <a:r>
              <a:rPr lang="cy-GB" sz="3800" i="1" noProof="0" dirty="0" err="1"/>
              <a:t>in</a:t>
            </a:r>
            <a:r>
              <a:rPr lang="cy-GB" sz="3800" i="1" noProof="0" dirty="0"/>
              <a:t> </a:t>
            </a:r>
            <a:r>
              <a:rPr lang="cy-GB" sz="3800" noProof="0" dirty="0"/>
              <a:t>Woods, 2006, p. 249).</a:t>
            </a:r>
          </a:p>
          <a:p>
            <a:pPr lvl="0"/>
            <a:r>
              <a:rPr lang="cy-GB" sz="3800" noProof="0" dirty="0" err="1"/>
              <a:t>Due</a:t>
            </a:r>
            <a:r>
              <a:rPr lang="cy-GB" sz="3800" noProof="0" dirty="0"/>
              <a:t> to the </a:t>
            </a:r>
            <a:r>
              <a:rPr lang="cy-GB" sz="3800" noProof="0" dirty="0" err="1"/>
              <a:t>fact</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can be </a:t>
            </a:r>
            <a:r>
              <a:rPr lang="cy-GB" sz="3800" noProof="0" dirty="0" err="1"/>
              <a:t>complex</a:t>
            </a:r>
            <a:r>
              <a:rPr lang="cy-GB" sz="3800" noProof="0" dirty="0"/>
              <a:t>, </a:t>
            </a:r>
            <a:r>
              <a:rPr lang="cy-GB" sz="3800" noProof="0" dirty="0" err="1"/>
              <a:t>there</a:t>
            </a:r>
            <a:r>
              <a:rPr lang="cy-GB" sz="3800" noProof="0" dirty="0"/>
              <a:t> </a:t>
            </a:r>
            <a:r>
              <a:rPr lang="cy-GB" sz="3800" noProof="0" dirty="0" err="1"/>
              <a:t>may</a:t>
            </a:r>
            <a:r>
              <a:rPr lang="cy-GB" sz="3800" noProof="0" dirty="0"/>
              <a:t> not </a:t>
            </a:r>
            <a:r>
              <a:rPr lang="cy-GB" sz="3800" noProof="0" dirty="0" err="1"/>
              <a:t>always</a:t>
            </a:r>
            <a:r>
              <a:rPr lang="cy-GB" sz="3800" noProof="0" dirty="0"/>
              <a:t> be </a:t>
            </a:r>
            <a:r>
              <a:rPr lang="cy-GB" sz="3800" noProof="0" dirty="0" err="1"/>
              <a:t>obvious</a:t>
            </a:r>
            <a:r>
              <a:rPr lang="cy-GB" sz="3800" noProof="0" dirty="0"/>
              <a:t> </a:t>
            </a:r>
            <a:r>
              <a:rPr lang="cy-GB" sz="3800" noProof="0" dirty="0" err="1"/>
              <a:t>solutions</a:t>
            </a:r>
            <a:r>
              <a:rPr lang="cy-GB" sz="3800" noProof="0" dirty="0"/>
              <a:t> to </a:t>
            </a:r>
            <a:r>
              <a:rPr lang="cy-GB" sz="3800" noProof="0" dirty="0" err="1"/>
              <a:t>problems</a:t>
            </a:r>
            <a:r>
              <a:rPr lang="cy-GB" sz="3800" noProof="0" dirty="0"/>
              <a:t>, </a:t>
            </a:r>
            <a:r>
              <a:rPr lang="cy-GB" sz="3800" noProof="0" dirty="0" err="1"/>
              <a:t>and</a:t>
            </a:r>
            <a:r>
              <a:rPr lang="cy-GB" sz="3800" noProof="0" dirty="0"/>
              <a:t> “</a:t>
            </a:r>
            <a:r>
              <a:rPr lang="cy-GB" sz="3800" noProof="0" dirty="0" err="1"/>
              <a:t>there</a:t>
            </a:r>
            <a:r>
              <a:rPr lang="cy-GB" sz="3800" noProof="0" dirty="0"/>
              <a:t> is not </a:t>
            </a:r>
            <a:r>
              <a:rPr lang="cy-GB" sz="3800" noProof="0" dirty="0" err="1"/>
              <a:t>always</a:t>
            </a:r>
            <a:r>
              <a:rPr lang="cy-GB" sz="3800" noProof="0" dirty="0"/>
              <a:t> </a:t>
            </a:r>
            <a:r>
              <a:rPr lang="cy-GB" sz="3800" noProof="0" dirty="0" err="1"/>
              <a:t>an</a:t>
            </a:r>
            <a:r>
              <a:rPr lang="cy-GB" sz="3800" noProof="0" dirty="0"/>
              <a:t> </a:t>
            </a:r>
            <a:r>
              <a:rPr lang="cy-GB" sz="3800" noProof="0" dirty="0" err="1"/>
              <a:t>opportunity</a:t>
            </a:r>
            <a:r>
              <a:rPr lang="cy-GB" sz="3800" noProof="0" dirty="0"/>
              <a:t> </a:t>
            </a:r>
            <a:r>
              <a:rPr lang="cy-GB" sz="3800" noProof="0" dirty="0" err="1"/>
              <a:t>for</a:t>
            </a:r>
            <a:r>
              <a:rPr lang="cy-GB" sz="3800" noProof="0" dirty="0"/>
              <a:t> </a:t>
            </a:r>
            <a:r>
              <a:rPr lang="cy-GB" sz="3800" noProof="0" dirty="0" err="1"/>
              <a:t>you</a:t>
            </a:r>
            <a:r>
              <a:rPr lang="cy-GB" sz="3800" noProof="0" dirty="0"/>
              <a:t> to go </a:t>
            </a:r>
            <a:r>
              <a:rPr lang="cy-GB" sz="3800" noProof="0" dirty="0" err="1"/>
              <a:t>away</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about</a:t>
            </a:r>
            <a:r>
              <a:rPr lang="cy-GB" sz="3800" noProof="0" dirty="0"/>
              <a:t> </a:t>
            </a:r>
            <a:r>
              <a:rPr lang="cy-GB" sz="3800" noProof="0" dirty="0" err="1"/>
              <a:t>what</a:t>
            </a:r>
            <a:r>
              <a:rPr lang="cy-GB" sz="3800" noProof="0" dirty="0"/>
              <a:t> to do” (Woods, 2006, p. 249).</a:t>
            </a:r>
          </a:p>
          <a:p>
            <a:r>
              <a:rPr lang="cy-GB" sz="3800" noProof="0" dirty="0" err="1"/>
              <a:t>This</a:t>
            </a:r>
            <a:r>
              <a:rPr lang="cy-GB" sz="3800" noProof="0" dirty="0"/>
              <a:t> is </a:t>
            </a:r>
            <a:r>
              <a:rPr lang="cy-GB" sz="3800" noProof="0" dirty="0" err="1"/>
              <a:t>where</a:t>
            </a:r>
            <a:r>
              <a:rPr lang="cy-GB" sz="3800" noProof="0" dirty="0"/>
              <a:t> </a:t>
            </a:r>
            <a:r>
              <a:rPr lang="cy-GB" sz="3800" noProof="0" dirty="0" err="1"/>
              <a:t>reflecting</a:t>
            </a:r>
            <a:r>
              <a:rPr lang="cy-GB" sz="3800" noProof="0" dirty="0"/>
              <a:t> </a:t>
            </a:r>
            <a:r>
              <a:rPr lang="cy-GB" sz="3800" noProof="0" dirty="0" err="1"/>
              <a:t>in</a:t>
            </a:r>
            <a:r>
              <a:rPr lang="cy-GB" sz="3800" noProof="0" dirty="0"/>
              <a:t> action </a:t>
            </a:r>
            <a:r>
              <a:rPr lang="cy-GB" sz="3800" noProof="0" dirty="0" err="1"/>
              <a:t>takes</a:t>
            </a:r>
            <a:r>
              <a:rPr lang="cy-GB" sz="3800" noProof="0" dirty="0"/>
              <a:t> </a:t>
            </a:r>
            <a:r>
              <a:rPr lang="cy-GB" sz="3800" noProof="0" dirty="0" err="1"/>
              <a:t>place</a:t>
            </a:r>
            <a:r>
              <a:rPr lang="cy-GB" sz="3800" noProof="0" dirty="0"/>
              <a:t>, “</a:t>
            </a:r>
            <a:r>
              <a:rPr lang="cy-GB" sz="3800" noProof="0" dirty="0" err="1"/>
              <a:t>where</a:t>
            </a:r>
            <a:r>
              <a:rPr lang="cy-GB" sz="3800" noProof="0" dirty="0"/>
              <a:t> </a:t>
            </a:r>
            <a:r>
              <a:rPr lang="cy-GB" sz="3800" noProof="0" dirty="0" err="1"/>
              <a:t>you</a:t>
            </a:r>
            <a:r>
              <a:rPr lang="cy-GB" sz="3800" noProof="0" dirty="0"/>
              <a:t> </a:t>
            </a:r>
            <a:r>
              <a:rPr lang="cy-GB" sz="3800" noProof="0" dirty="0" err="1"/>
              <a:t>reflect</a:t>
            </a:r>
            <a:r>
              <a:rPr lang="cy-GB" sz="3800" noProof="0" dirty="0"/>
              <a:t> </a:t>
            </a:r>
            <a:r>
              <a:rPr lang="cy-GB" sz="3800" noProof="0" dirty="0" err="1"/>
              <a:t>on</a:t>
            </a:r>
            <a:r>
              <a:rPr lang="cy-GB" sz="3800" noProof="0" dirty="0"/>
              <a:t> </a:t>
            </a:r>
            <a:r>
              <a:rPr lang="cy-GB" sz="3800" noProof="0" dirty="0" err="1"/>
              <a:t>what</a:t>
            </a:r>
            <a:r>
              <a:rPr lang="cy-GB" sz="3800" noProof="0" dirty="0"/>
              <a:t> is </a:t>
            </a:r>
            <a:r>
              <a:rPr lang="cy-GB" sz="3800" noProof="0" dirty="0" err="1"/>
              <a:t>being</a:t>
            </a:r>
            <a:r>
              <a:rPr lang="cy-GB" sz="3800" noProof="0" dirty="0"/>
              <a:t> </a:t>
            </a:r>
            <a:r>
              <a:rPr lang="cy-GB" sz="3800" noProof="0" dirty="0" err="1"/>
              <a:t>said</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on</a:t>
            </a:r>
            <a:r>
              <a:rPr lang="cy-GB" sz="3800" noProof="0" dirty="0"/>
              <a:t> the </a:t>
            </a:r>
            <a:r>
              <a:rPr lang="cy-GB" sz="3800" noProof="0" dirty="0" err="1"/>
              <a:t>spot</a:t>
            </a:r>
            <a:r>
              <a:rPr lang="cy-GB" sz="3800" noProof="0" dirty="0"/>
              <a:t>, </a:t>
            </a:r>
            <a:r>
              <a:rPr lang="cy-GB" sz="3800" noProof="0" dirty="0" err="1"/>
              <a:t>about</a:t>
            </a:r>
            <a:r>
              <a:rPr lang="cy-GB" sz="3800" noProof="0" dirty="0"/>
              <a:t> </a:t>
            </a:r>
            <a:r>
              <a:rPr lang="cy-GB" sz="3800" noProof="0" dirty="0" err="1"/>
              <a:t>how</a:t>
            </a:r>
            <a:r>
              <a:rPr lang="cy-GB" sz="3800" noProof="0" dirty="0"/>
              <a:t> </a:t>
            </a:r>
            <a:r>
              <a:rPr lang="cy-GB" sz="3800" noProof="0" dirty="0" err="1"/>
              <a:t>you</a:t>
            </a:r>
            <a:r>
              <a:rPr lang="cy-GB" sz="3800" noProof="0" dirty="0"/>
              <a:t> </a:t>
            </a:r>
            <a:r>
              <a:rPr lang="cy-GB" sz="3800" noProof="0" dirty="0" err="1"/>
              <a:t>might</a:t>
            </a:r>
            <a:r>
              <a:rPr lang="cy-GB" sz="3800" noProof="0" dirty="0"/>
              <a:t> </a:t>
            </a:r>
            <a:r>
              <a:rPr lang="cy-GB" sz="3800" noProof="0" dirty="0" err="1"/>
              <a:t>respond</a:t>
            </a:r>
            <a:r>
              <a:rPr lang="cy-GB" sz="3800" noProof="0" dirty="0"/>
              <a:t>” (Woods, 2006, p. 249).</a:t>
            </a:r>
          </a:p>
          <a:p>
            <a:pPr lvl="0"/>
            <a:endParaRPr lang="cy-GB" noProof="0" dirty="0"/>
          </a:p>
          <a:p>
            <a:endParaRPr lang="cy-GB" noProof="0" dirty="0"/>
          </a:p>
          <a:p>
            <a:pPr lvl="0"/>
            <a:endParaRPr lang="cy-GB" noProof="0" dirty="0"/>
          </a:p>
          <a:p>
            <a:endParaRPr lang="cy-GB" noProof="0" dirty="0"/>
          </a:p>
        </p:txBody>
      </p:sp>
    </p:spTree>
    <p:extLst>
      <p:ext uri="{BB962C8B-B14F-4D97-AF65-F5344CB8AC3E}">
        <p14:creationId xmlns:p14="http://schemas.microsoft.com/office/powerpoint/2010/main" val="3612113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cy-GB" noProof="0" dirty="0" err="1"/>
              <a:t>However</a:t>
            </a:r>
            <a:r>
              <a:rPr lang="cy-GB" noProof="0" dirty="0"/>
              <a:t>, </a:t>
            </a:r>
            <a:r>
              <a:rPr lang="cy-GB" noProof="0" dirty="0" err="1"/>
              <a:t>there</a:t>
            </a:r>
            <a:r>
              <a:rPr lang="cy-GB" noProof="0" dirty="0"/>
              <a:t> </a:t>
            </a:r>
            <a:r>
              <a:rPr lang="cy-GB" noProof="0" dirty="0" err="1"/>
              <a:t>may</a:t>
            </a:r>
            <a:r>
              <a:rPr lang="cy-GB" noProof="0" dirty="0"/>
              <a:t> be </a:t>
            </a:r>
            <a:r>
              <a:rPr lang="cy-GB" noProof="0" dirty="0" err="1"/>
              <a:t>times</a:t>
            </a:r>
            <a:r>
              <a:rPr lang="cy-GB" noProof="0" dirty="0"/>
              <a:t> </a:t>
            </a:r>
            <a:r>
              <a:rPr lang="cy-GB" noProof="0" dirty="0" err="1"/>
              <a:t>when</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recognise</a:t>
            </a:r>
            <a:r>
              <a:rPr lang="cy-GB" noProof="0" dirty="0"/>
              <a:t> </a:t>
            </a:r>
            <a:r>
              <a:rPr lang="cy-GB" noProof="0" dirty="0" err="1"/>
              <a:t>what</a:t>
            </a:r>
            <a:r>
              <a:rPr lang="cy-GB" noProof="0" dirty="0"/>
              <a:t> </a:t>
            </a:r>
            <a:r>
              <a:rPr lang="cy-GB" noProof="0" dirty="0" err="1"/>
              <a:t>it</a:t>
            </a:r>
            <a:r>
              <a:rPr lang="cy-GB" noProof="0" dirty="0"/>
              <a:t> </a:t>
            </a:r>
            <a:r>
              <a:rPr lang="cy-GB" noProof="0" dirty="0" err="1"/>
              <a:t>happening</a:t>
            </a:r>
            <a:r>
              <a:rPr lang="cy-GB" noProof="0" dirty="0"/>
              <a:t>, </a:t>
            </a:r>
            <a:r>
              <a:rPr lang="cy-GB" noProof="0" dirty="0" err="1"/>
              <a:t>and</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find</a:t>
            </a:r>
            <a:r>
              <a:rPr lang="cy-GB" noProof="0" dirty="0"/>
              <a:t> the </a:t>
            </a:r>
            <a:r>
              <a:rPr lang="cy-GB" noProof="0" dirty="0" err="1"/>
              <a:t>right</a:t>
            </a:r>
            <a:r>
              <a:rPr lang="cy-GB" noProof="0" dirty="0"/>
              <a:t> </a:t>
            </a:r>
            <a:r>
              <a:rPr lang="cy-GB" noProof="0" dirty="0" err="1"/>
              <a:t>solution</a:t>
            </a:r>
            <a:r>
              <a:rPr lang="cy-GB" noProof="0" dirty="0"/>
              <a:t>.</a:t>
            </a:r>
          </a:p>
          <a:p>
            <a:r>
              <a:rPr lang="cy-GB" noProof="0" dirty="0" err="1"/>
              <a:t>Supervision</a:t>
            </a:r>
            <a:r>
              <a:rPr lang="cy-GB" noProof="0" dirty="0"/>
              <a:t> is the </a:t>
            </a:r>
            <a:r>
              <a:rPr lang="cy-GB" noProof="0" dirty="0" err="1"/>
              <a:t>platform</a:t>
            </a:r>
            <a:r>
              <a:rPr lang="cy-GB" noProof="0" dirty="0"/>
              <a:t> to </a:t>
            </a:r>
            <a:r>
              <a:rPr lang="cy-GB" noProof="0" dirty="0" err="1"/>
              <a:t>discuss</a:t>
            </a:r>
            <a:r>
              <a:rPr lang="cy-GB" noProof="0" dirty="0"/>
              <a:t> </a:t>
            </a:r>
            <a:r>
              <a:rPr lang="cy-GB" noProof="0" dirty="0" err="1"/>
              <a:t>situations</a:t>
            </a:r>
            <a:r>
              <a:rPr lang="cy-GB" noProof="0" dirty="0"/>
              <a:t> </a:t>
            </a:r>
            <a:r>
              <a:rPr lang="cy-GB" noProof="0" dirty="0" err="1"/>
              <a:t>like</a:t>
            </a:r>
            <a:r>
              <a:rPr lang="cy-GB" noProof="0" dirty="0"/>
              <a:t> </a:t>
            </a:r>
            <a:r>
              <a:rPr lang="cy-GB" noProof="0" dirty="0" err="1"/>
              <a:t>these</a:t>
            </a:r>
            <a:r>
              <a:rPr lang="cy-GB" noProof="0" dirty="0"/>
              <a:t>.</a:t>
            </a:r>
          </a:p>
          <a:p>
            <a:pPr marL="0" indent="0">
              <a:buNone/>
            </a:pPr>
            <a:endParaRPr lang="cy-GB" noProof="0" dirty="0"/>
          </a:p>
        </p:txBody>
      </p:sp>
    </p:spTree>
    <p:extLst>
      <p:ext uri="{BB962C8B-B14F-4D97-AF65-F5344CB8AC3E}">
        <p14:creationId xmlns:p14="http://schemas.microsoft.com/office/powerpoint/2010/main" val="351094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idx="4294967295"/>
          </p:nvPr>
        </p:nvSpPr>
        <p:spPr>
          <a:xfrm>
            <a:off x="358842" y="292773"/>
            <a:ext cx="12192000" cy="963670"/>
          </a:xfrm>
        </p:spPr>
        <p:txBody>
          <a:bodyPr>
            <a:noAutofit/>
          </a:bodyPr>
          <a:lstStyle/>
          <a:p>
            <a:r>
              <a:rPr lang="en-GB" b="1" dirty="0"/>
              <a:t>Importance of reflection and supervision</a:t>
            </a:r>
            <a:br>
              <a:rPr lang="en-GB" sz="4800" b="1" dirty="0"/>
            </a:br>
            <a:endParaRPr lang="en-US" sz="4800" b="1" dirty="0"/>
          </a:p>
        </p:txBody>
      </p:sp>
      <p:pic>
        <p:nvPicPr>
          <p:cNvPr id="2" name="Picture 1">
            <a:hlinkClick r:id="rId3"/>
            <a:extLst>
              <a:ext uri="{FF2B5EF4-FFF2-40B4-BE49-F238E27FC236}">
                <a16:creationId xmlns:a16="http://schemas.microsoft.com/office/drawing/2014/main" id="{11C3D387-60C6-9D27-6219-E577DFA3B07F}"/>
              </a:ext>
            </a:extLst>
          </p:cNvPr>
          <p:cNvPicPr/>
          <p:nvPr/>
        </p:nvPicPr>
        <p:blipFill rotWithShape="1">
          <a:blip r:embed="rId4">
            <a:extLst>
              <a:ext uri="{28A0092B-C50C-407E-A947-70E740481C1C}">
                <a14:useLocalDpi xmlns:a14="http://schemas.microsoft.com/office/drawing/2010/main" val="0"/>
              </a:ext>
            </a:extLst>
          </a:blip>
          <a:srcRect b="5258"/>
          <a:stretch/>
        </p:blipFill>
        <p:spPr bwMode="auto">
          <a:xfrm>
            <a:off x="3169892" y="774608"/>
            <a:ext cx="5454650" cy="497586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57425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199" y="365125"/>
            <a:ext cx="11111475" cy="1325563"/>
          </a:xfrm>
        </p:spPr>
        <p:txBody>
          <a:bodyPr>
            <a:normAutofit/>
          </a:bodyPr>
          <a:lstStyle/>
          <a:p>
            <a:r>
              <a:rPr lang="cy-GB" sz="4000" noProof="0" dirty="0"/>
              <a:t>Morrison (2001, p. 16) </a:t>
            </a:r>
            <a:r>
              <a:rPr lang="cy-GB" sz="4000" noProof="0" dirty="0" err="1"/>
              <a:t>identifies</a:t>
            </a:r>
            <a:r>
              <a:rPr lang="cy-GB" sz="4000" noProof="0" dirty="0"/>
              <a:t> 10 </a:t>
            </a:r>
            <a:r>
              <a:rPr lang="cy-GB" sz="4000" noProof="0" dirty="0" err="1"/>
              <a:t>core</a:t>
            </a:r>
            <a:r>
              <a:rPr lang="cy-GB" sz="4000" noProof="0" dirty="0"/>
              <a:t> </a:t>
            </a:r>
            <a:r>
              <a:rPr lang="cy-GB" sz="4000" noProof="0" dirty="0" err="1"/>
              <a:t>statements</a:t>
            </a:r>
            <a:r>
              <a:rPr lang="cy-GB" sz="4000" noProof="0" dirty="0"/>
              <a:t> </a:t>
            </a:r>
            <a:r>
              <a:rPr lang="cy-GB" sz="4000" noProof="0" dirty="0" err="1"/>
              <a:t>relating</a:t>
            </a:r>
            <a:r>
              <a:rPr lang="cy-GB" sz="4000" noProof="0" dirty="0"/>
              <a:t> to </a:t>
            </a:r>
            <a:r>
              <a:rPr lang="cy-GB" sz="4000" noProof="0" dirty="0" err="1"/>
              <a:t>supervision</a:t>
            </a:r>
            <a:r>
              <a:rPr lang="cy-GB" sz="4000" noProof="0" dirty="0"/>
              <a:t>:</a:t>
            </a:r>
            <a:endParaRPr lang="en-GB" dirty="0"/>
          </a:p>
        </p:txBody>
      </p:sp>
      <p:sp>
        <p:nvSpPr>
          <p:cNvPr id="3" name="Content Placeholder 2"/>
          <p:cNvSpPr>
            <a:spLocks noGrp="1"/>
          </p:cNvSpPr>
          <p:nvPr>
            <p:ph idx="1"/>
          </p:nvPr>
        </p:nvSpPr>
        <p:spPr>
          <a:xfrm>
            <a:off x="1451579" y="1976939"/>
            <a:ext cx="9603275" cy="4085810"/>
          </a:xfrm>
        </p:spPr>
        <p:txBody>
          <a:bodyPr>
            <a:noAutofit/>
          </a:bodyPr>
          <a:lstStyle/>
          <a:p>
            <a:pPr marL="514350" indent="-514350">
              <a:buFont typeface="+mj-lt"/>
              <a:buAutoNum type="arabicPeriod"/>
            </a:pPr>
            <a:r>
              <a:rPr lang="cy-GB" sz="2400" noProof="0" dirty="0" err="1"/>
              <a:t>Supervision</a:t>
            </a:r>
            <a:r>
              <a:rPr lang="cy-GB" sz="2400" noProof="0" dirty="0"/>
              <a:t> is the key to effective management of performance and practice.</a:t>
            </a:r>
          </a:p>
          <a:p>
            <a:pPr marL="514350" indent="-514350">
              <a:buFont typeface="+mj-lt"/>
              <a:buAutoNum type="arabicPeriod"/>
            </a:pPr>
            <a:r>
              <a:rPr lang="cy-GB" sz="2400" noProof="0" dirty="0"/>
              <a:t>There are four key stakeholders to supervision: users, staff, the agency, and multi-disciplinary working.</a:t>
            </a:r>
          </a:p>
          <a:p>
            <a:pPr marL="514350" indent="-514350">
              <a:buFont typeface="+mj-lt"/>
              <a:buAutoNum type="arabicPeriod"/>
            </a:pPr>
            <a:r>
              <a:rPr lang="cy-GB" sz="2400" noProof="0" dirty="0"/>
              <a:t>The quality of supervision has a direct bearing on the quality of services and outcomes for user.</a:t>
            </a:r>
          </a:p>
          <a:p>
            <a:pPr marL="514350" indent="-514350">
              <a:buFont typeface="+mj-lt"/>
              <a:buAutoNum type="arabicPeriod"/>
            </a:pPr>
            <a:r>
              <a:rPr lang="cy-GB" sz="2400" noProof="0" dirty="0"/>
              <a:t>Supervision is a negotiated, co-operative, structured relationship.</a:t>
            </a:r>
          </a:p>
          <a:p>
            <a:pPr marL="514350" indent="-514350">
              <a:buFont typeface="+mj-lt"/>
              <a:buAutoNum type="arabicPeriod"/>
            </a:pPr>
            <a:r>
              <a:rPr lang="cy-GB" sz="2400" noProof="0" dirty="0"/>
              <a:t>Supervision is an authority relationship in which the dynamics of power and the appreciation of difference are central.</a:t>
            </a:r>
          </a:p>
        </p:txBody>
      </p:sp>
    </p:spTree>
    <p:extLst>
      <p:ext uri="{BB962C8B-B14F-4D97-AF65-F5344CB8AC3E}">
        <p14:creationId xmlns:p14="http://schemas.microsoft.com/office/powerpoint/2010/main" val="3301452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362" y="1107012"/>
            <a:ext cx="9603275" cy="4350990"/>
          </a:xfrm>
        </p:spPr>
        <p:txBody>
          <a:bodyPr>
            <a:normAutofit fontScale="92500" lnSpcReduction="20000"/>
          </a:bodyPr>
          <a:lstStyle/>
          <a:p>
            <a:pPr marL="514350" indent="-514350">
              <a:buAutoNum type="arabicPeriod" startAt="6"/>
            </a:pPr>
            <a:r>
              <a:rPr lang="cy-GB" noProof="0" dirty="0"/>
              <a:t>All staff </a:t>
            </a:r>
            <a:r>
              <a:rPr lang="cy-GB" noProof="0" dirty="0" err="1"/>
              <a:t>require</a:t>
            </a:r>
            <a:r>
              <a:rPr lang="cy-GB" noProof="0" dirty="0"/>
              <a:t>, </a:t>
            </a:r>
            <a:r>
              <a:rPr lang="cy-GB" noProof="0" dirty="0" err="1"/>
              <a:t>and</a:t>
            </a:r>
            <a:r>
              <a:rPr lang="cy-GB" noProof="0" dirty="0"/>
              <a:t> </a:t>
            </a:r>
            <a:r>
              <a:rPr lang="cy-GB" noProof="0" dirty="0" err="1"/>
              <a:t>are</a:t>
            </a:r>
            <a:r>
              <a:rPr lang="cy-GB" noProof="0" dirty="0"/>
              <a:t> </a:t>
            </a:r>
            <a:r>
              <a:rPr lang="cy-GB" noProof="0" dirty="0" err="1"/>
              <a:t>entitled</a:t>
            </a:r>
            <a:r>
              <a:rPr lang="cy-GB" noProof="0" dirty="0"/>
              <a:t> to, </a:t>
            </a:r>
            <a:r>
              <a:rPr lang="cy-GB" noProof="0" dirty="0" err="1"/>
              <a:t>supervision</a:t>
            </a:r>
            <a:r>
              <a:rPr lang="cy-GB" noProof="0" dirty="0"/>
              <a:t>.</a:t>
            </a:r>
          </a:p>
          <a:p>
            <a:pPr marL="514350" indent="-514350">
              <a:buAutoNum type="arabicPeriod" startAt="6"/>
            </a:pPr>
            <a:r>
              <a:rPr lang="cy-GB" noProof="0" dirty="0" err="1"/>
              <a:t>Supervision</a:t>
            </a:r>
            <a:r>
              <a:rPr lang="cy-GB" noProof="0" dirty="0"/>
              <a:t> is a </a:t>
            </a:r>
            <a:r>
              <a:rPr lang="cy-GB" noProof="0" dirty="0" err="1"/>
              <a:t>shared</a:t>
            </a:r>
            <a:r>
              <a:rPr lang="cy-GB" noProof="0" dirty="0"/>
              <a:t> </a:t>
            </a:r>
            <a:r>
              <a:rPr lang="cy-GB" noProof="0" dirty="0" err="1"/>
              <a:t>responsibility</a:t>
            </a:r>
            <a:r>
              <a:rPr lang="cy-GB" noProof="0" dirty="0"/>
              <a:t> </a:t>
            </a:r>
            <a:r>
              <a:rPr lang="cy-GB" noProof="0" dirty="0" err="1"/>
              <a:t>between</a:t>
            </a:r>
            <a:r>
              <a:rPr lang="cy-GB" noProof="0" dirty="0"/>
              <a:t> the </a:t>
            </a:r>
            <a:r>
              <a:rPr lang="cy-GB" noProof="0" dirty="0" err="1"/>
              <a:t>supervisor</a:t>
            </a:r>
            <a:r>
              <a:rPr lang="cy-GB" noProof="0" dirty="0"/>
              <a:t>, the </a:t>
            </a:r>
            <a:r>
              <a:rPr lang="cy-GB" noProof="0" dirty="0" err="1"/>
              <a:t>supervisee</a:t>
            </a:r>
            <a:r>
              <a:rPr lang="cy-GB" noProof="0" dirty="0"/>
              <a:t> </a:t>
            </a:r>
            <a:r>
              <a:rPr lang="cy-GB" noProof="0" dirty="0" err="1"/>
              <a:t>and</a:t>
            </a:r>
            <a:r>
              <a:rPr lang="cy-GB" noProof="0" dirty="0"/>
              <a:t> the </a:t>
            </a:r>
            <a:r>
              <a:rPr lang="cy-GB" noProof="0" dirty="0" err="1"/>
              <a:t>agency</a:t>
            </a:r>
            <a:r>
              <a:rPr lang="cy-GB" noProof="0" dirty="0"/>
              <a:t>(</a:t>
            </a:r>
            <a:r>
              <a:rPr lang="cy-GB" noProof="0" dirty="0" err="1"/>
              <a:t>ies</a:t>
            </a:r>
            <a:r>
              <a:rPr lang="cy-GB" noProof="0" dirty="0"/>
              <a:t>) </a:t>
            </a:r>
            <a:r>
              <a:rPr lang="cy-GB" noProof="0" dirty="0" err="1"/>
              <a:t>involved</a:t>
            </a:r>
            <a:r>
              <a:rPr lang="cy-GB" noProof="0" dirty="0"/>
              <a:t>.</a:t>
            </a:r>
          </a:p>
          <a:p>
            <a:pPr marL="514350" indent="-514350">
              <a:buAutoNum type="arabicPeriod" startAt="6"/>
            </a:pPr>
            <a:r>
              <a:rPr lang="cy-GB" noProof="0" dirty="0" err="1"/>
              <a:t>Supervision</a:t>
            </a:r>
            <a:r>
              <a:rPr lang="cy-GB" noProof="0" dirty="0"/>
              <a:t> is the most </a:t>
            </a:r>
            <a:r>
              <a:rPr lang="cy-GB" noProof="0" dirty="0" err="1"/>
              <a:t>influential</a:t>
            </a:r>
            <a:r>
              <a:rPr lang="cy-GB" noProof="0" dirty="0"/>
              <a:t> </a:t>
            </a:r>
            <a:r>
              <a:rPr lang="cy-GB" noProof="0" dirty="0" err="1"/>
              <a:t>process</a:t>
            </a:r>
            <a:r>
              <a:rPr lang="cy-GB" noProof="0" dirty="0"/>
              <a:t> </a:t>
            </a:r>
            <a:r>
              <a:rPr lang="cy-GB" noProof="0" dirty="0" err="1"/>
              <a:t>through</a:t>
            </a:r>
            <a:r>
              <a:rPr lang="cy-GB" noProof="0" dirty="0"/>
              <a:t> </a:t>
            </a:r>
            <a:r>
              <a:rPr lang="cy-GB" noProof="0" dirty="0" err="1"/>
              <a:t>which</a:t>
            </a:r>
            <a:r>
              <a:rPr lang="cy-GB" noProof="0" dirty="0"/>
              <a:t> </a:t>
            </a:r>
            <a:r>
              <a:rPr lang="cy-GB" noProof="0" dirty="0" err="1"/>
              <a:t>individual</a:t>
            </a:r>
            <a:r>
              <a:rPr lang="cy-GB" noProof="0" dirty="0"/>
              <a:t> staff </a:t>
            </a:r>
            <a:r>
              <a:rPr lang="cy-GB" noProof="0" dirty="0" err="1"/>
              <a:t>perceive</a:t>
            </a:r>
            <a:r>
              <a:rPr lang="cy-GB" noProof="0" dirty="0"/>
              <a:t> </a:t>
            </a:r>
            <a:r>
              <a:rPr lang="cy-GB" noProof="0" dirty="0" err="1"/>
              <a:t>and</a:t>
            </a:r>
            <a:r>
              <a:rPr lang="cy-GB" noProof="0" dirty="0"/>
              <a:t> </a:t>
            </a:r>
            <a:r>
              <a:rPr lang="cy-GB" noProof="0" dirty="0" err="1"/>
              <a:t>relate</a:t>
            </a:r>
            <a:r>
              <a:rPr lang="cy-GB" noProof="0" dirty="0"/>
              <a:t> to </a:t>
            </a:r>
            <a:r>
              <a:rPr lang="cy-GB" noProof="0" dirty="0" err="1"/>
              <a:t>their</a:t>
            </a:r>
            <a:r>
              <a:rPr lang="cy-GB" noProof="0" dirty="0"/>
              <a:t> </a:t>
            </a:r>
            <a:r>
              <a:rPr lang="cy-GB" noProof="0" dirty="0" err="1"/>
              <a:t>agency</a:t>
            </a:r>
            <a:r>
              <a:rPr lang="cy-GB" noProof="0" dirty="0"/>
              <a:t>.</a:t>
            </a:r>
          </a:p>
          <a:p>
            <a:pPr marL="514350" indent="-514350">
              <a:buAutoNum type="arabicPeriod" startAt="6"/>
            </a:pPr>
            <a:r>
              <a:rPr lang="cy-GB" noProof="0" dirty="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a:t>How</a:t>
            </a:r>
            <a:r>
              <a:rPr lang="cy-GB" noProof="0" dirty="0"/>
              <a:t> </a:t>
            </a:r>
            <a:r>
              <a:rPr lang="cy-GB" noProof="0" dirty="0" err="1"/>
              <a:t>supervisees</a:t>
            </a:r>
            <a:r>
              <a:rPr lang="cy-GB" noProof="0" dirty="0"/>
              <a:t> </a:t>
            </a:r>
            <a:r>
              <a:rPr lang="cy-GB" noProof="0" dirty="0" err="1"/>
              <a:t>use</a:t>
            </a:r>
            <a:r>
              <a:rPr lang="cy-GB" noProof="0" dirty="0"/>
              <a:t> </a:t>
            </a:r>
            <a:r>
              <a:rPr lang="cy-GB" noProof="0" dirty="0" err="1"/>
              <a:t>supervision</a:t>
            </a:r>
            <a:r>
              <a:rPr lang="cy-GB" noProof="0" dirty="0"/>
              <a:t> </a:t>
            </a:r>
            <a:r>
              <a:rPr lang="cy-GB" noProof="0" dirty="0" err="1"/>
              <a:t>cannot</a:t>
            </a:r>
            <a:r>
              <a:rPr lang="cy-GB" noProof="0" dirty="0"/>
              <a:t> be </a:t>
            </a:r>
            <a:r>
              <a:rPr lang="cy-GB" noProof="0" dirty="0" err="1"/>
              <a:t>left</a:t>
            </a:r>
            <a:r>
              <a:rPr lang="cy-GB" noProof="0" dirty="0"/>
              <a:t> to </a:t>
            </a:r>
            <a:r>
              <a:rPr lang="cy-GB" noProof="0" dirty="0" err="1"/>
              <a:t>chance</a:t>
            </a:r>
            <a:r>
              <a:rPr lang="cy-GB" noProof="0" dirty="0"/>
              <a:t>.  </a:t>
            </a:r>
            <a:r>
              <a:rPr lang="cy-GB" noProof="0" dirty="0" err="1"/>
              <a:t>They</a:t>
            </a:r>
            <a:r>
              <a:rPr lang="cy-GB" noProof="0" dirty="0"/>
              <a:t> </a:t>
            </a:r>
            <a:r>
              <a:rPr lang="cy-GB" noProof="0" dirty="0" err="1"/>
              <a:t>will</a:t>
            </a:r>
            <a:r>
              <a:rPr lang="cy-GB" noProof="0" dirty="0"/>
              <a:t> </a:t>
            </a:r>
            <a:r>
              <a:rPr lang="cy-GB" noProof="0" dirty="0" err="1"/>
              <a:t>only</a:t>
            </a:r>
            <a:r>
              <a:rPr lang="cy-GB" noProof="0" dirty="0"/>
              <a:t> </a:t>
            </a:r>
            <a:r>
              <a:rPr lang="cy-GB" noProof="0" dirty="0" err="1"/>
              <a:t>become</a:t>
            </a:r>
            <a:r>
              <a:rPr lang="cy-GB" noProof="0" dirty="0"/>
              <a:t> </a:t>
            </a:r>
            <a:r>
              <a:rPr lang="cy-GB" noProof="0" dirty="0" err="1"/>
              <a:t>fully</a:t>
            </a:r>
            <a:r>
              <a:rPr lang="cy-GB" noProof="0" dirty="0"/>
              <a:t> </a:t>
            </a:r>
            <a:r>
              <a:rPr lang="cy-GB" noProof="0" dirty="0" err="1"/>
              <a:t>active</a:t>
            </a:r>
            <a:r>
              <a:rPr lang="cy-GB" noProof="0" dirty="0"/>
              <a:t> </a:t>
            </a:r>
            <a:r>
              <a:rPr lang="cy-GB" noProof="0" dirty="0" err="1"/>
              <a:t>partners</a:t>
            </a:r>
            <a:r>
              <a:rPr lang="cy-GB" noProof="0" dirty="0"/>
              <a:t> </a:t>
            </a:r>
            <a:r>
              <a:rPr lang="cy-GB" noProof="0" dirty="0" err="1"/>
              <a:t>with</a:t>
            </a:r>
            <a:r>
              <a:rPr lang="cy-GB" noProof="0" dirty="0"/>
              <a:t> </a:t>
            </a:r>
            <a:r>
              <a:rPr lang="cy-GB" noProof="0" dirty="0" err="1"/>
              <a:t>information</a:t>
            </a:r>
            <a:r>
              <a:rPr lang="cy-GB" noProof="0" dirty="0"/>
              <a:t> </a:t>
            </a:r>
            <a:r>
              <a:rPr lang="cy-GB" noProof="0" dirty="0" err="1"/>
              <a:t>and</a:t>
            </a:r>
            <a:r>
              <a:rPr lang="cy-GB" noProof="0" dirty="0"/>
              <a:t> </a:t>
            </a:r>
            <a:r>
              <a:rPr lang="cy-GB" noProof="0" dirty="0" err="1"/>
              <a:t>preparation</a:t>
            </a:r>
            <a:r>
              <a:rPr lang="cy-GB" noProof="0" dirty="0"/>
              <a:t> </a:t>
            </a:r>
            <a:r>
              <a:rPr lang="cy-GB" noProof="0" dirty="0" err="1"/>
              <a:t>for</a:t>
            </a:r>
            <a:r>
              <a:rPr lang="cy-GB" noProof="0" dirty="0"/>
              <a:t> the </a:t>
            </a:r>
            <a:r>
              <a:rPr lang="cy-GB" noProof="0" dirty="0" err="1"/>
              <a:t>role</a:t>
            </a:r>
            <a:r>
              <a:rPr lang="cy-GB" noProof="0" dirty="0"/>
              <a:t> of </a:t>
            </a:r>
            <a:r>
              <a:rPr lang="cy-GB" noProof="0" dirty="0" err="1"/>
              <a:t>supervisee</a:t>
            </a:r>
            <a:r>
              <a:rPr lang="cy-GB" noProof="0" dirty="0"/>
              <a:t>.</a:t>
            </a:r>
          </a:p>
          <a:p>
            <a:pPr marL="0" indent="0" algn="r">
              <a:buNone/>
            </a:pPr>
            <a:r>
              <a:rPr lang="cy-GB" noProof="0" dirty="0"/>
              <a:t>(</a:t>
            </a:r>
            <a:r>
              <a:rPr lang="cy-GB" noProof="0" dirty="0" err="1"/>
              <a:t>Morrison</a:t>
            </a:r>
            <a:r>
              <a:rPr lang="cy-GB" noProof="0" dirty="0"/>
              <a:t>, 2001, p. 16)</a:t>
            </a:r>
          </a:p>
          <a:p>
            <a:endParaRPr lang="cy-GB" noProof="0" dirty="0"/>
          </a:p>
        </p:txBody>
      </p:sp>
    </p:spTree>
    <p:extLst>
      <p:ext uri="{BB962C8B-B14F-4D97-AF65-F5344CB8AC3E}">
        <p14:creationId xmlns:p14="http://schemas.microsoft.com/office/powerpoint/2010/main" val="162812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69238"/>
            <a:ext cx="10515600" cy="2610066"/>
          </a:xfrm>
        </p:spPr>
        <p:txBody>
          <a:bodyPr>
            <a:normAutofit/>
          </a:bodyPr>
          <a:lstStyle/>
          <a:p>
            <a:r>
              <a:rPr lang="cy-GB" noProof="0" dirty="0" err="1"/>
              <a:t>According</a:t>
            </a:r>
            <a:r>
              <a:rPr lang="cy-GB" noProof="0" dirty="0"/>
              <a:t> to </a:t>
            </a:r>
            <a:r>
              <a:rPr lang="cy-GB" noProof="0" dirty="0" err="1"/>
              <a:t>Hoggarth</a:t>
            </a:r>
            <a:r>
              <a:rPr lang="cy-GB" noProof="0" dirty="0"/>
              <a:t> (2009, p. 48) “</a:t>
            </a:r>
            <a:r>
              <a:rPr lang="cy-GB" noProof="0" dirty="0" err="1"/>
              <a:t>supervision</a:t>
            </a:r>
            <a:r>
              <a:rPr lang="cy-GB" noProof="0" dirty="0"/>
              <a:t> of staff is </a:t>
            </a:r>
            <a:r>
              <a:rPr lang="cy-GB" noProof="0" dirty="0" err="1"/>
              <a:t>one</a:t>
            </a:r>
            <a:r>
              <a:rPr lang="cy-GB" noProof="0" dirty="0"/>
              <a:t> of the most </a:t>
            </a:r>
            <a:r>
              <a:rPr lang="cy-GB" noProof="0" dirty="0" err="1"/>
              <a:t>important</a:t>
            </a:r>
            <a:r>
              <a:rPr lang="cy-GB" noProof="0" dirty="0"/>
              <a:t> </a:t>
            </a:r>
            <a:r>
              <a:rPr lang="cy-GB" noProof="0" dirty="0" err="1"/>
              <a:t>roles</a:t>
            </a:r>
            <a:r>
              <a:rPr lang="cy-GB" noProof="0" dirty="0"/>
              <a:t> of the </a:t>
            </a:r>
            <a:r>
              <a:rPr lang="cy-GB" noProof="0" dirty="0" err="1"/>
              <a:t>manager</a:t>
            </a:r>
            <a:r>
              <a:rPr lang="cy-GB" noProof="0" dirty="0"/>
              <a:t>”.</a:t>
            </a:r>
          </a:p>
          <a:p>
            <a:r>
              <a:rPr lang="cy-GB" noProof="0" dirty="0"/>
              <a:t>Is </a:t>
            </a:r>
            <a:r>
              <a:rPr lang="cy-GB" noProof="0" dirty="0" err="1"/>
              <a:t>this</a:t>
            </a:r>
            <a:r>
              <a:rPr lang="cy-GB" noProof="0" dirty="0"/>
              <a:t> </a:t>
            </a:r>
            <a:r>
              <a:rPr lang="cy-GB" noProof="0" dirty="0" err="1"/>
              <a:t>then</a:t>
            </a:r>
            <a:r>
              <a:rPr lang="cy-GB" noProof="0" dirty="0"/>
              <a:t> </a:t>
            </a:r>
            <a:r>
              <a:rPr lang="cy-GB" noProof="0" dirty="0" err="1"/>
              <a:t>replicated</a:t>
            </a:r>
            <a:r>
              <a:rPr lang="cy-GB" noProof="0" dirty="0"/>
              <a:t> </a:t>
            </a:r>
            <a:r>
              <a:rPr lang="cy-GB" noProof="0" dirty="0" err="1"/>
              <a:t>within</a:t>
            </a:r>
            <a:r>
              <a:rPr lang="cy-GB" noProof="0" dirty="0"/>
              <a:t> </a:t>
            </a:r>
            <a:r>
              <a:rPr lang="cy-GB" noProof="0" dirty="0" err="1"/>
              <a:t>youth</a:t>
            </a:r>
            <a:r>
              <a:rPr lang="cy-GB" noProof="0" dirty="0"/>
              <a:t> </a:t>
            </a:r>
            <a:r>
              <a:rPr lang="cy-GB" noProof="0" dirty="0" err="1"/>
              <a:t>work</a:t>
            </a:r>
            <a:r>
              <a:rPr lang="cy-GB" noProof="0" dirty="0"/>
              <a:t> </a:t>
            </a:r>
            <a:r>
              <a:rPr lang="cy-GB" noProof="0" dirty="0" err="1"/>
              <a:t>policy</a:t>
            </a:r>
            <a:r>
              <a:rPr lang="cy-GB" noProof="0" dirty="0"/>
              <a:t>, </a:t>
            </a:r>
            <a:r>
              <a:rPr lang="cy-GB" noProof="0" dirty="0" err="1"/>
              <a:t>and</a:t>
            </a:r>
            <a:r>
              <a:rPr lang="cy-GB" noProof="0" dirty="0"/>
              <a:t> </a:t>
            </a:r>
            <a:r>
              <a:rPr lang="cy-GB" noProof="0" dirty="0" err="1"/>
              <a:t>implemented</a:t>
            </a:r>
            <a:r>
              <a:rPr lang="cy-GB" noProof="0" dirty="0"/>
              <a:t> </a:t>
            </a:r>
            <a:r>
              <a:rPr lang="cy-GB" noProof="0" dirty="0" err="1"/>
              <a:t>within</a:t>
            </a:r>
            <a:r>
              <a:rPr lang="cy-GB" noProof="0" dirty="0"/>
              <a:t> </a:t>
            </a:r>
            <a:r>
              <a:rPr lang="cy-GB" noProof="0" dirty="0" err="1"/>
              <a:t>practice</a:t>
            </a:r>
            <a:r>
              <a:rPr lang="cy-GB" noProof="0" dirty="0"/>
              <a:t>?</a:t>
            </a:r>
          </a:p>
          <a:p>
            <a:r>
              <a:rPr lang="cy-GB" dirty="0" err="1"/>
              <a:t>Morrison</a:t>
            </a:r>
            <a:r>
              <a:rPr lang="cy-GB" dirty="0"/>
              <a:t> (2001, p. 22) </a:t>
            </a:r>
            <a:r>
              <a:rPr lang="cy-GB" dirty="0" err="1"/>
              <a:t>notes</a:t>
            </a:r>
            <a:r>
              <a:rPr lang="cy-GB" dirty="0"/>
              <a:t> </a:t>
            </a:r>
            <a:r>
              <a:rPr lang="cy-GB" dirty="0" err="1"/>
              <a:t>how</a:t>
            </a:r>
            <a:endParaRPr lang="cy-GB" dirty="0"/>
          </a:p>
          <a:p>
            <a:pPr marL="0" indent="0">
              <a:buNone/>
            </a:pPr>
            <a:endParaRPr lang="cy-GB" dirty="0"/>
          </a:p>
          <a:p>
            <a:pPr marL="0" indent="0">
              <a:buNone/>
            </a:pPr>
            <a:endParaRPr lang="cy-GB" dirty="0"/>
          </a:p>
          <a:p>
            <a:pPr marL="0" indent="0">
              <a:buNone/>
            </a:pPr>
            <a:endParaRPr lang="cy-GB" noProof="0" dirty="0"/>
          </a:p>
          <a:p>
            <a:pPr marL="0" indent="0">
              <a:buNone/>
            </a:pPr>
            <a:endParaRPr lang="cy-GB" noProof="0" dirty="0"/>
          </a:p>
        </p:txBody>
      </p:sp>
      <p:sp>
        <p:nvSpPr>
          <p:cNvPr id="2" name="TextBox 1">
            <a:extLst>
              <a:ext uri="{FF2B5EF4-FFF2-40B4-BE49-F238E27FC236}">
                <a16:creationId xmlns:a16="http://schemas.microsoft.com/office/drawing/2014/main" id="{2DE1D5F3-F3E3-23CF-D80E-56EB6D3608A8}"/>
              </a:ext>
            </a:extLst>
          </p:cNvPr>
          <p:cNvSpPr txBox="1"/>
          <p:nvPr/>
        </p:nvSpPr>
        <p:spPr>
          <a:xfrm>
            <a:off x="1766324" y="3379304"/>
            <a:ext cx="8683961" cy="1908215"/>
          </a:xfrm>
          <a:prstGeom prst="rect">
            <a:avLst/>
          </a:prstGeom>
          <a:noFill/>
        </p:spPr>
        <p:txBody>
          <a:bodyPr wrap="square" rtlCol="0">
            <a:spAutoFit/>
          </a:bodyPr>
          <a:lstStyle/>
          <a:p>
            <a:pPr marL="0" indent="0" algn="just">
              <a:buNone/>
            </a:pPr>
            <a:r>
              <a:rPr lang="en-GB" sz="20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pPr marL="0" indent="0" algn="r">
              <a:buNone/>
            </a:pPr>
            <a:r>
              <a:rPr lang="en-GB" sz="2000" dirty="0"/>
              <a:t>(Morrison, 2001, p. 22)</a:t>
            </a:r>
            <a:endParaRPr lang="en-US" sz="2000" dirty="0"/>
          </a:p>
          <a:p>
            <a:endParaRPr lang="en-GB" dirty="0"/>
          </a:p>
        </p:txBody>
      </p:sp>
    </p:spTree>
    <p:extLst>
      <p:ext uri="{BB962C8B-B14F-4D97-AF65-F5344CB8AC3E}">
        <p14:creationId xmlns:p14="http://schemas.microsoft.com/office/powerpoint/2010/main" val="128700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a:t>What</a:t>
            </a:r>
            <a:r>
              <a:rPr lang="cy-GB" sz="4000" b="1" noProof="0" dirty="0"/>
              <a:t> does </a:t>
            </a:r>
            <a:r>
              <a:rPr lang="cy-GB" sz="4000" b="1" noProof="0" dirty="0" err="1"/>
              <a:t>your</a:t>
            </a:r>
            <a:r>
              <a:rPr lang="cy-GB" sz="4000" b="1" noProof="0" dirty="0"/>
              <a:t> </a:t>
            </a:r>
            <a:r>
              <a:rPr lang="cy-GB" sz="4000" b="1" noProof="0" dirty="0" err="1"/>
              <a:t>workplace</a:t>
            </a:r>
            <a:r>
              <a:rPr lang="cy-GB" sz="4000" b="1" dirty="0"/>
              <a:t> </a:t>
            </a:r>
            <a:r>
              <a:rPr lang="cy-GB" sz="4000" b="1" noProof="0" dirty="0" err="1"/>
              <a:t>say</a:t>
            </a:r>
            <a:r>
              <a:rPr lang="cy-GB" sz="4000" b="1" noProof="0" dirty="0"/>
              <a:t> </a:t>
            </a:r>
            <a:r>
              <a:rPr lang="cy-GB" sz="4000" b="1" noProof="0" dirty="0" err="1"/>
              <a:t>about</a:t>
            </a:r>
            <a:r>
              <a:rPr lang="cy-GB" sz="4000" b="1" dirty="0"/>
              <a:t> </a:t>
            </a:r>
            <a:r>
              <a:rPr lang="cy-GB" sz="4000" b="1" noProof="0" dirty="0" err="1"/>
              <a:t>supervision</a:t>
            </a:r>
            <a:r>
              <a:rPr lang="cy-GB" sz="4000" b="1" noProof="0" dirty="0"/>
              <a:t>?</a:t>
            </a:r>
            <a:br>
              <a:rPr lang="cy-GB" sz="4000" b="1" noProof="0" dirty="0"/>
            </a:br>
            <a:endParaRPr lang="cy-GB" sz="4000" b="1" noProof="0" dirty="0"/>
          </a:p>
        </p:txBody>
      </p:sp>
      <p:sp>
        <p:nvSpPr>
          <p:cNvPr id="3" name="Content Placeholder 2"/>
          <p:cNvSpPr>
            <a:spLocks noGrp="1"/>
          </p:cNvSpPr>
          <p:nvPr>
            <p:ph sz="half" idx="1"/>
          </p:nvPr>
        </p:nvSpPr>
        <p:spPr/>
        <p:txBody>
          <a:bodyPr/>
          <a:lstStyle/>
          <a:p>
            <a:r>
              <a:rPr lang="cy-GB" noProof="0" dirty="0" err="1"/>
              <a:t>Small</a:t>
            </a:r>
            <a:r>
              <a:rPr lang="cy-GB" noProof="0" dirty="0"/>
              <a:t> Group </a:t>
            </a:r>
            <a:r>
              <a:rPr lang="cy-GB" noProof="0" dirty="0" err="1"/>
              <a:t>Task</a:t>
            </a:r>
            <a:endParaRPr lang="cy-GB" noProof="0" dirty="0"/>
          </a:p>
        </p:txBody>
      </p:sp>
    </p:spTree>
    <p:extLst>
      <p:ext uri="{BB962C8B-B14F-4D97-AF65-F5344CB8AC3E}">
        <p14:creationId xmlns:p14="http://schemas.microsoft.com/office/powerpoint/2010/main" val="3646053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Revisiting the functions…</a:t>
            </a:r>
          </a:p>
        </p:txBody>
      </p:sp>
      <p:sp>
        <p:nvSpPr>
          <p:cNvPr id="8" name="Content Placeholder 2"/>
          <p:cNvSpPr txBox="1">
            <a:spLocks/>
          </p:cNvSpPr>
          <p:nvPr/>
        </p:nvSpPr>
        <p:spPr>
          <a:xfrm>
            <a:off x="987494" y="2075411"/>
            <a:ext cx="10955124" cy="3810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Educative/formative/teaching</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function 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the development of skills, knowledge and understanding</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Managerial/normative/ administration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function involves:</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standards and ethics, assessment and quality control, ensuring the supervisee makes effective use of him/ her self.</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US"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Supportive/restorative/helping function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1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attending to the emotive aspects of work, including the effects of working with those with troubles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7206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 – 20 minutes  </a:t>
            </a:r>
            <a:br>
              <a:rPr lang="en-GB" dirty="0"/>
            </a:br>
            <a:endParaRPr lang="cy-GB" dirty="0"/>
          </a:p>
        </p:txBody>
      </p:sp>
      <p:sp>
        <p:nvSpPr>
          <p:cNvPr id="3" name="Content Placeholder 2"/>
          <p:cNvSpPr>
            <a:spLocks noGrp="1"/>
          </p:cNvSpPr>
          <p:nvPr>
            <p:ph idx="1"/>
          </p:nvPr>
        </p:nvSpPr>
        <p:spPr/>
        <p:txBody>
          <a:bodyPr>
            <a:normAutofit/>
          </a:bodyPr>
          <a:lstStyle/>
          <a:p>
            <a:r>
              <a:rPr lang="en-GB" sz="2400" dirty="0"/>
              <a:t>In your group discuss one example each that you have previously explored during a supervision session (as a supervisee)</a:t>
            </a:r>
          </a:p>
          <a:p>
            <a:r>
              <a:rPr lang="en-GB" sz="2400" dirty="0"/>
              <a:t>Identify the function/s of supervision that were present, and discuss how this knowledge can be used to supervise others</a:t>
            </a:r>
          </a:p>
          <a:p>
            <a:r>
              <a:rPr lang="en-GB" sz="2400" dirty="0"/>
              <a:t>Feedback</a:t>
            </a:r>
          </a:p>
        </p:txBody>
      </p:sp>
    </p:spTree>
    <p:extLst>
      <p:ext uri="{BB962C8B-B14F-4D97-AF65-F5344CB8AC3E}">
        <p14:creationId xmlns:p14="http://schemas.microsoft.com/office/powerpoint/2010/main" val="349117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ree stock photo of beverage, black coffee, break ti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6305" y="2299856"/>
            <a:ext cx="4338549" cy="2892366"/>
          </a:xfrm>
          <a:prstGeom prst="rect">
            <a:avLst/>
          </a:prstGeom>
        </p:spPr>
      </p:pic>
      <p:sp>
        <p:nvSpPr>
          <p:cNvPr id="7" name="Title 6"/>
          <p:cNvSpPr>
            <a:spLocks noGrp="1"/>
          </p:cNvSpPr>
          <p:nvPr>
            <p:ph type="title"/>
          </p:nvPr>
        </p:nvSpPr>
        <p:spPr/>
        <p:txBody>
          <a:bodyPr/>
          <a:lstStyle/>
          <a:p>
            <a:r>
              <a:rPr lang="en-GB" b="1" dirty="0"/>
              <a:t>15 minute break</a:t>
            </a:r>
          </a:p>
        </p:txBody>
      </p:sp>
      <p:pic>
        <p:nvPicPr>
          <p:cNvPr id="8" name="Picture 7" descr="Free Images : table, coffee, warm, tea, cup, dish, mea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579" y="2295447"/>
            <a:ext cx="4345163" cy="2896776"/>
          </a:xfrm>
          <a:prstGeom prst="rect">
            <a:avLst/>
          </a:prstGeom>
        </p:spPr>
      </p:pic>
    </p:spTree>
    <p:extLst>
      <p:ext uri="{BB962C8B-B14F-4D97-AF65-F5344CB8AC3E}">
        <p14:creationId xmlns:p14="http://schemas.microsoft.com/office/powerpoint/2010/main" val="2512399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a:bodyPr>
          <a:lstStyle/>
          <a:p>
            <a:pPr eaLnBrk="1" hangingPunct="1"/>
            <a:r>
              <a:rPr lang="en-GB" altLang="en-US" sz="3600" b="1" dirty="0"/>
              <a:t>Supervision – often we just do it</a:t>
            </a:r>
            <a:r>
              <a:rPr lang="cy-GB" altLang="en-US" sz="3600" dirty="0"/>
              <a:t> </a:t>
            </a:r>
          </a:p>
        </p:txBody>
      </p:sp>
      <p:sp>
        <p:nvSpPr>
          <p:cNvPr id="3075" name="Rectangle 3"/>
          <p:cNvSpPr>
            <a:spLocks noGrp="1" noChangeArrowheads="1"/>
          </p:cNvSpPr>
          <p:nvPr>
            <p:ph idx="1"/>
          </p:nvPr>
        </p:nvSpPr>
        <p:spPr>
          <a:xfrm>
            <a:off x="930648" y="2060066"/>
            <a:ext cx="9603275" cy="3450613"/>
          </a:xfrm>
        </p:spPr>
        <p:txBody>
          <a:bodyPr>
            <a:normAutofit/>
          </a:bodyPr>
          <a:lstStyle/>
          <a:p>
            <a:pPr marL="457200" lvl="1" indent="0" eaLnBrk="1" hangingPunct="1">
              <a:buNone/>
            </a:pPr>
            <a:r>
              <a:rPr lang="en-GB" altLang="en-US" sz="2400" dirty="0">
                <a:cs typeface="Times New Roman" panose="02020603050405020304" pitchFamily="18" charset="0"/>
              </a:rPr>
              <a:t>In youth work we do not do ourselves any favours, as there is </a:t>
            </a:r>
          </a:p>
          <a:p>
            <a:pPr marL="457200" lvl="1" indent="0" eaLnBrk="1" hangingPunct="1">
              <a:buNone/>
            </a:pPr>
            <a:endParaRPr lang="en-GB" altLang="en-US" sz="2400"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a general tendency within youth work to underestimate and undervalue the skills required to undertake particular forms of work</a:t>
            </a:r>
            <a:r>
              <a:rPr lang="en-GB" altLang="en-US" dirty="0">
                <a:latin typeface="Comic Sans MS" panose="030F0702030302020204" pitchFamily="66" charset="0"/>
                <a:cs typeface="Times New Roman" panose="02020603050405020304" pitchFamily="18" charset="0"/>
              </a:rPr>
              <a:t>”</a:t>
            </a:r>
            <a:endParaRPr lang="en-GB" altLang="en-US" sz="2400" dirty="0">
              <a:cs typeface="Times New Roman" panose="02020603050405020304" pitchFamily="18" charset="0"/>
            </a:endParaRPr>
          </a:p>
          <a:p>
            <a:pPr lvl="1" algn="r" eaLnBrk="1" hangingPunct="1">
              <a:buFontTx/>
              <a:buNone/>
            </a:pPr>
            <a:endParaRPr lang="en-GB" altLang="en-US" sz="2400" dirty="0">
              <a:cs typeface="Times New Roman" panose="02020603050405020304" pitchFamily="18" charset="0"/>
            </a:endParaRPr>
          </a:p>
          <a:p>
            <a:pPr lvl="1" algn="r" eaLnBrk="1" hangingPunct="1">
              <a:buFontTx/>
              <a:buNone/>
            </a:pPr>
            <a:r>
              <a:rPr lang="en-GB" altLang="en-US" sz="2400" dirty="0">
                <a:cs typeface="Times New Roman" panose="02020603050405020304" pitchFamily="18" charset="0"/>
              </a:rPr>
              <a:t>(</a:t>
            </a:r>
            <a:r>
              <a:rPr lang="en-GB" altLang="en-US" sz="2400" dirty="0" err="1">
                <a:cs typeface="Times New Roman" panose="02020603050405020304" pitchFamily="18" charset="0"/>
              </a:rPr>
              <a:t>Marken</a:t>
            </a:r>
            <a:r>
              <a:rPr lang="en-GB" altLang="en-US" sz="2400" dirty="0">
                <a:cs typeface="Times New Roman" panose="02020603050405020304" pitchFamily="18" charset="0"/>
              </a:rPr>
              <a:t> and Payne, 1987: 9)</a:t>
            </a:r>
          </a:p>
        </p:txBody>
      </p:sp>
    </p:spTree>
    <p:extLst>
      <p:ext uri="{BB962C8B-B14F-4D97-AF65-F5344CB8AC3E}">
        <p14:creationId xmlns:p14="http://schemas.microsoft.com/office/powerpoint/2010/main" val="2992706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altLang="en-US" sz="4000" b="1" dirty="0"/>
              <a:t>Supervision in youth work</a:t>
            </a:r>
            <a:endParaRPr lang="cy-GB" altLang="en-US" sz="4000" b="1" dirty="0"/>
          </a:p>
        </p:txBody>
      </p:sp>
      <p:sp>
        <p:nvSpPr>
          <p:cNvPr id="4099" name="Rectangle 3"/>
          <p:cNvSpPr>
            <a:spLocks noGrp="1" noChangeArrowheads="1"/>
          </p:cNvSpPr>
          <p:nvPr>
            <p:ph idx="1"/>
          </p:nvPr>
        </p:nvSpPr>
        <p:spPr/>
        <p:txBody>
          <a:bodyPr>
            <a:normAutofit/>
          </a:bodyPr>
          <a:lstStyle/>
          <a:p>
            <a:pPr eaLnBrk="1" hangingPunct="1"/>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t actually know what they should be doing” (Ingram and Harris, 2001: 108).  </a:t>
            </a:r>
          </a:p>
          <a:p>
            <a:pPr eaLnBrk="1" hangingPunct="1"/>
            <a:endParaRPr lang="en-GB" altLang="en-US" sz="2400" dirty="0"/>
          </a:p>
        </p:txBody>
      </p:sp>
    </p:spTree>
    <p:extLst>
      <p:ext uri="{BB962C8B-B14F-4D97-AF65-F5344CB8AC3E}">
        <p14:creationId xmlns:p14="http://schemas.microsoft.com/office/powerpoint/2010/main" val="3310276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24000" y="1911266"/>
            <a:ext cx="8818418" cy="1470025"/>
          </a:xfrm>
        </p:spPr>
        <p:txBody>
          <a:bodyPr anchor="ctr">
            <a:normAutofit/>
          </a:bodyPr>
          <a:lstStyle/>
          <a:p>
            <a:r>
              <a:rPr lang="en-GB" altLang="en-US" sz="4400" b="1" dirty="0"/>
              <a:t>Relationships and Contracting in Supervision</a:t>
            </a:r>
            <a:endParaRPr lang="en-US" altLang="en-US" sz="4400" b="1"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9328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4098" name="Rectangle 9"/>
          <p:cNvSpPr>
            <a:spLocks noGrp="1" noChangeArrowheads="1"/>
          </p:cNvSpPr>
          <p:nvPr>
            <p:ph idx="1"/>
          </p:nvPr>
        </p:nvSpPr>
        <p:spPr/>
        <p:txBody>
          <a:bodyPr>
            <a:normAutofit/>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Tree>
    <p:extLst>
      <p:ext uri="{BB962C8B-B14F-4D97-AF65-F5344CB8AC3E}">
        <p14:creationId xmlns:p14="http://schemas.microsoft.com/office/powerpoint/2010/main" val="338557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Forming the relationship</a:t>
            </a:r>
            <a:endParaRPr lang="cy-GB" altLang="en-US" b="1" dirty="0"/>
          </a:p>
        </p:txBody>
      </p:sp>
      <p:sp>
        <p:nvSpPr>
          <p:cNvPr id="6147" name="Rectangle 3"/>
          <p:cNvSpPr>
            <a:spLocks noGrp="1" noChangeArrowheads="1"/>
          </p:cNvSpPr>
          <p:nvPr>
            <p:ph idx="1"/>
          </p:nvPr>
        </p:nvSpPr>
        <p:spPr/>
        <p:txBody>
          <a:bodyPr>
            <a:normAutofit/>
          </a:bodyPr>
          <a:lstStyle/>
          <a:p>
            <a:pPr eaLnBrk="1" hangingPunct="1">
              <a:lnSpc>
                <a:spcPct val="90000"/>
              </a:lnSpc>
            </a:pPr>
            <a:r>
              <a:rPr lang="en-GB" altLang="en-US" dirty="0"/>
              <a:t>Includes sharing each other’s past experiences, values and expectations of supervision </a:t>
            </a:r>
          </a:p>
          <a:p>
            <a:pPr marL="0" indent="0" eaLnBrk="1" hangingPunct="1">
              <a:lnSpc>
                <a:spcPct val="90000"/>
              </a:lnSpc>
              <a:buNone/>
            </a:pPr>
            <a:endParaRPr lang="en-GB" altLang="en-US" dirty="0"/>
          </a:p>
          <a:p>
            <a:pPr lvl="1" eaLnBrk="1" hangingPunct="1">
              <a:lnSpc>
                <a:spcPct val="90000"/>
              </a:lnSpc>
            </a:pPr>
            <a:r>
              <a:rPr lang="en-GB" altLang="en-US" dirty="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a:t>Sharing mutual expectations </a:t>
            </a:r>
            <a:endParaRPr lang="en-US" altLang="en-US" dirty="0"/>
          </a:p>
        </p:txBody>
      </p:sp>
    </p:spTree>
    <p:extLst>
      <p:ext uri="{BB962C8B-B14F-4D97-AF65-F5344CB8AC3E}">
        <p14:creationId xmlns:p14="http://schemas.microsoft.com/office/powerpoint/2010/main" val="1097441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a:t>Formative function</a:t>
            </a:r>
            <a:r>
              <a:rPr lang="en-GB" altLang="en-US" dirty="0"/>
              <a:t>		</a:t>
            </a:r>
            <a:br>
              <a:rPr lang="en-GB" altLang="en-US" dirty="0"/>
            </a:br>
            <a:endParaRPr lang="cy-GB" altLang="en-US" dirty="0"/>
          </a:p>
        </p:txBody>
      </p:sp>
      <p:sp>
        <p:nvSpPr>
          <p:cNvPr id="8195" name="Rectangle 3"/>
          <p:cNvSpPr>
            <a:spLocks noGrp="1" noChangeArrowheads="1"/>
          </p:cNvSpPr>
          <p:nvPr>
            <p:ph idx="1"/>
          </p:nvPr>
        </p:nvSpPr>
        <p:spPr/>
        <p:txBody>
          <a:bodyPr>
            <a:normAutofit/>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 on the supervisee?</a:t>
            </a:r>
          </a:p>
          <a:p>
            <a:pPr lvl="1" eaLnBrk="1" hangingPunct="1"/>
            <a:r>
              <a:rPr lang="en-GB" altLang="en-US" dirty="0"/>
              <a:t>If the supervision is to enable learning then that assumes a willingness to make the work visible, to open it up to attention.</a:t>
            </a:r>
          </a:p>
        </p:txBody>
      </p:sp>
    </p:spTree>
    <p:extLst>
      <p:ext uri="{BB962C8B-B14F-4D97-AF65-F5344CB8AC3E}">
        <p14:creationId xmlns:p14="http://schemas.microsoft.com/office/powerpoint/2010/main" val="417717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a:t>House keeping</a:t>
            </a:r>
            <a:endParaRPr lang="cy-GB" altLang="en-US" b="1" dirty="0"/>
          </a:p>
        </p:txBody>
      </p:sp>
      <p:sp>
        <p:nvSpPr>
          <p:cNvPr id="11267" name="Rectangle 3"/>
          <p:cNvSpPr>
            <a:spLocks noGrp="1" noChangeArrowheads="1"/>
          </p:cNvSpPr>
          <p:nvPr>
            <p:ph sz="half" idx="1"/>
          </p:nvPr>
        </p:nvSpPr>
        <p:spPr>
          <a:xfrm>
            <a:off x="1368828" y="2167580"/>
            <a:ext cx="5344338" cy="3448595"/>
          </a:xfrm>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1705" y="1690688"/>
            <a:ext cx="2776451" cy="372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936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a:t>Confidentiality     </a:t>
            </a:r>
            <a:r>
              <a:rPr lang="en-GB" altLang="en-US" dirty="0"/>
              <a:t>           </a:t>
            </a:r>
            <a:endParaRPr lang="cy-GB" altLang="en-US" dirty="0"/>
          </a:p>
        </p:txBody>
      </p:sp>
      <p:sp>
        <p:nvSpPr>
          <p:cNvPr id="12291" name="Rectangle 5"/>
          <p:cNvSpPr>
            <a:spLocks noGrp="1" noChangeArrowheads="1"/>
          </p:cNvSpPr>
          <p:nvPr>
            <p:ph sz="half" idx="1"/>
          </p:nvPr>
        </p:nvSpPr>
        <p:spPr>
          <a:xfrm>
            <a:off x="1447331" y="2010878"/>
            <a:ext cx="9381382" cy="3448595"/>
          </a:xfrm>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618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normAutofit/>
          </a:bodyPr>
          <a:lstStyle/>
          <a:p>
            <a:pPr eaLnBrk="1" hangingPunct="1"/>
            <a:r>
              <a:rPr lang="en-GB" altLang="en-US" sz="3600" b="1" dirty="0"/>
              <a:t>Preparation, agenda setting, methods, record keeping</a:t>
            </a:r>
            <a:endParaRPr lang="cy-GB" altLang="en-US" sz="3600" b="1" dirty="0"/>
          </a:p>
        </p:txBody>
      </p:sp>
      <p:sp>
        <p:nvSpPr>
          <p:cNvPr id="13315" name="Rectangle 14"/>
          <p:cNvSpPr>
            <a:spLocks noGrp="1" noChangeArrowheads="1"/>
          </p:cNvSpPr>
          <p:nvPr>
            <p:ph idx="1"/>
          </p:nvPr>
        </p:nvSpPr>
        <p:spPr>
          <a:xfrm>
            <a:off x="1451579" y="2148735"/>
            <a:ext cx="9603275" cy="3450613"/>
          </a:xfrm>
        </p:spPr>
        <p:txBody>
          <a:bodyPr>
            <a:normAutofit/>
          </a:bodyPr>
          <a:lstStyle/>
          <a:p>
            <a:pPr eaLnBrk="1" hangingPunct="1">
              <a:lnSpc>
                <a:spcPct val="90000"/>
              </a:lnSpc>
            </a:pPr>
            <a:r>
              <a:rPr lang="en-GB" altLang="en-US" sz="2400" dirty="0"/>
              <a:t>Clarify how decisions will be made about content</a:t>
            </a:r>
          </a:p>
          <a:p>
            <a:pPr eaLnBrk="1" hangingPunct="1">
              <a:lnSpc>
                <a:spcPct val="90000"/>
              </a:lnSpc>
            </a:pPr>
            <a:r>
              <a:rPr lang="en-GB" altLang="en-US" sz="2400" dirty="0"/>
              <a:t>Psychological preparation</a:t>
            </a:r>
          </a:p>
          <a:p>
            <a:pPr eaLnBrk="1" hangingPunct="1">
              <a:lnSpc>
                <a:spcPct val="90000"/>
              </a:lnSpc>
            </a:pPr>
            <a:r>
              <a:rPr lang="en-GB" altLang="en-US" sz="2400" dirty="0"/>
              <a:t>Time before and after</a:t>
            </a:r>
          </a:p>
          <a:p>
            <a:pPr eaLnBrk="1" hangingPunct="1">
              <a:lnSpc>
                <a:spcPct val="90000"/>
              </a:lnSpc>
            </a:pPr>
            <a:r>
              <a:rPr lang="en-GB" altLang="en-US" sz="2400" dirty="0"/>
              <a:t>Keep a record from which both can learn</a:t>
            </a:r>
          </a:p>
          <a:p>
            <a:pPr eaLnBrk="1" hangingPunct="1">
              <a:lnSpc>
                <a:spcPct val="90000"/>
              </a:lnSpc>
            </a:pPr>
            <a:r>
              <a:rPr lang="en-GB" altLang="en-US" sz="2400" dirty="0"/>
              <a:t>Taking into account individuals’ skills and abilities</a:t>
            </a:r>
          </a:p>
          <a:p>
            <a:pPr eaLnBrk="1" hangingPunct="1">
              <a:lnSpc>
                <a:spcPct val="90000"/>
              </a:lnSpc>
            </a:pPr>
            <a:endParaRPr lang="en-US" altLang="en-US" dirty="0"/>
          </a:p>
        </p:txBody>
      </p:sp>
    </p:spTree>
    <p:extLst>
      <p:ext uri="{BB962C8B-B14F-4D97-AF65-F5344CB8AC3E}">
        <p14:creationId xmlns:p14="http://schemas.microsoft.com/office/powerpoint/2010/main" val="295299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a:t>Skills</a:t>
            </a:r>
            <a:endParaRPr lang="cy-GB" altLang="en-US" b="1" dirty="0"/>
          </a:p>
        </p:txBody>
      </p:sp>
      <p:sp>
        <p:nvSpPr>
          <p:cNvPr id="14339" name="Rectangle 3"/>
          <p:cNvSpPr>
            <a:spLocks noGrp="1" noChangeArrowheads="1"/>
          </p:cNvSpPr>
          <p:nvPr>
            <p:ph idx="1"/>
          </p:nvPr>
        </p:nvSpPr>
        <p:spPr/>
        <p:txBody>
          <a:bodyPr>
            <a:normAutofit/>
          </a:bodyPr>
          <a:lstStyle/>
          <a:p>
            <a:pPr eaLnBrk="1" hangingPunct="1">
              <a:lnSpc>
                <a:spcPct val="90000"/>
              </a:lnSpc>
            </a:pPr>
            <a:r>
              <a:rPr lang="en-GB" altLang="en-US" sz="2400" dirty="0"/>
              <a:t>Skill in supervision cannot be seen – e.g. understanding the setting, concentrating on the supervisee</a:t>
            </a:r>
          </a:p>
          <a:p>
            <a:pPr eaLnBrk="1" hangingPunct="1">
              <a:lnSpc>
                <a:spcPct val="90000"/>
              </a:lnSpc>
              <a:buFontTx/>
              <a:buNone/>
            </a:pPr>
            <a:endParaRPr lang="en-GB" altLang="en-US" sz="2400" dirty="0"/>
          </a:p>
          <a:p>
            <a:pPr eaLnBrk="1" hangingPunct="1">
              <a:lnSpc>
                <a:spcPct val="90000"/>
              </a:lnSpc>
            </a:pPr>
            <a:r>
              <a:rPr lang="en-GB" altLang="en-US" sz="2400" dirty="0"/>
              <a:t>Technique can be seen and/or heard – e.g. observing, listening, questioning, exploring, reflecting, suggesting choices, drawing out more information, conceptualising, relating knowledge to previous knowledge, analysing and drawing conclusions and using records (Tash, 1984)</a:t>
            </a:r>
          </a:p>
        </p:txBody>
      </p:sp>
    </p:spTree>
    <p:extLst>
      <p:ext uri="{BB962C8B-B14F-4D97-AF65-F5344CB8AC3E}">
        <p14:creationId xmlns:p14="http://schemas.microsoft.com/office/powerpoint/2010/main" val="1068709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38200" y="126586"/>
            <a:ext cx="10515600" cy="1325563"/>
          </a:xfrm>
        </p:spPr>
        <p:txBody>
          <a:bodyPr/>
          <a:lstStyle/>
          <a:p>
            <a:pPr eaLnBrk="1" hangingPunct="1"/>
            <a:r>
              <a:rPr lang="en-GB" altLang="en-US" b="1" dirty="0"/>
              <a:t>Skill and Technique</a:t>
            </a:r>
            <a:endParaRPr lang="cy-GB" altLang="en-US" b="1" dirty="0"/>
          </a:p>
        </p:txBody>
      </p:sp>
      <p:sp>
        <p:nvSpPr>
          <p:cNvPr id="15363" name="Rectangle 3"/>
          <p:cNvSpPr>
            <a:spLocks noGrp="1" noChangeArrowheads="1"/>
          </p:cNvSpPr>
          <p:nvPr>
            <p:ph idx="1"/>
          </p:nvPr>
        </p:nvSpPr>
        <p:spPr>
          <a:xfrm>
            <a:off x="770046" y="1393983"/>
            <a:ext cx="10515600" cy="4351338"/>
          </a:xfrm>
        </p:spPr>
        <p:txBody>
          <a:bodyPr>
            <a:normAutofit/>
          </a:bodyPr>
          <a:lstStyle/>
          <a:p>
            <a:pPr eaLnBrk="1" hangingPunct="1">
              <a:lnSpc>
                <a:spcPct val="90000"/>
              </a:lnSpc>
            </a:pPr>
            <a:r>
              <a:rPr lang="en-GB" altLang="en-US" dirty="0"/>
              <a:t>Creating a situation where learning can occur is the responsibility of the Supervisor, this can be helped by:</a:t>
            </a:r>
          </a:p>
          <a:p>
            <a:pPr lvl="1" eaLnBrk="1" hangingPunct="1">
              <a:lnSpc>
                <a:spcPct val="90000"/>
              </a:lnSpc>
            </a:pPr>
            <a:r>
              <a:rPr lang="en-GB" altLang="en-US" dirty="0"/>
              <a:t>Being aware of non-verbal communication</a:t>
            </a:r>
          </a:p>
          <a:p>
            <a:pPr lvl="1" eaLnBrk="1" hangingPunct="1">
              <a:lnSpc>
                <a:spcPct val="90000"/>
              </a:lnSpc>
            </a:pPr>
            <a:r>
              <a:rPr lang="en-GB" altLang="en-US" dirty="0"/>
              <a:t>Eye contact</a:t>
            </a:r>
          </a:p>
          <a:p>
            <a:pPr lvl="1" eaLnBrk="1" hangingPunct="1">
              <a:lnSpc>
                <a:spcPct val="90000"/>
              </a:lnSpc>
            </a:pPr>
            <a:r>
              <a:rPr lang="en-GB" altLang="en-US" dirty="0"/>
              <a:t>Paying attention</a:t>
            </a:r>
          </a:p>
          <a:p>
            <a:pPr lvl="1" eaLnBrk="1" hangingPunct="1">
              <a:lnSpc>
                <a:spcPct val="90000"/>
              </a:lnSpc>
            </a:pPr>
            <a:r>
              <a:rPr lang="en-GB" altLang="en-US" dirty="0"/>
              <a:t>Listening</a:t>
            </a:r>
          </a:p>
          <a:p>
            <a:pPr lvl="1" eaLnBrk="1" hangingPunct="1">
              <a:lnSpc>
                <a:spcPct val="90000"/>
              </a:lnSpc>
            </a:pPr>
            <a:r>
              <a:rPr lang="en-GB" altLang="en-US" dirty="0"/>
              <a:t>Sitting positions</a:t>
            </a:r>
          </a:p>
          <a:p>
            <a:pPr lvl="1" eaLnBrk="1" hangingPunct="1">
              <a:lnSpc>
                <a:spcPct val="90000"/>
              </a:lnSpc>
            </a:pPr>
            <a:r>
              <a:rPr lang="en-GB" altLang="en-US" dirty="0"/>
              <a:t>The use of furniture in the room</a:t>
            </a:r>
          </a:p>
          <a:p>
            <a:pPr lvl="1" eaLnBrk="1" hangingPunct="1">
              <a:lnSpc>
                <a:spcPct val="90000"/>
              </a:lnSpc>
            </a:pPr>
            <a:r>
              <a:rPr lang="en-GB" altLang="en-US" dirty="0"/>
              <a:t>Denying external interruptions</a:t>
            </a:r>
          </a:p>
          <a:p>
            <a:pPr lvl="1" eaLnBrk="1" hangingPunct="1">
              <a:lnSpc>
                <a:spcPct val="90000"/>
              </a:lnSpc>
              <a:buFontTx/>
              <a:buNone/>
            </a:pPr>
            <a:endParaRPr lang="en-GB" altLang="en-US" dirty="0"/>
          </a:p>
          <a:p>
            <a:pPr lvl="2" algn="r" eaLnBrk="1" hangingPunct="1">
              <a:lnSpc>
                <a:spcPct val="90000"/>
              </a:lnSpc>
              <a:buFontTx/>
              <a:buNone/>
            </a:pPr>
            <a:r>
              <a:rPr lang="en-GB" altLang="en-US" dirty="0"/>
              <a:t>(Murray, </a:t>
            </a:r>
            <a:r>
              <a:rPr lang="en-GB" altLang="en-US" i="1" dirty="0"/>
              <a:t>cite in</a:t>
            </a:r>
            <a:r>
              <a:rPr lang="en-GB" altLang="en-US" dirty="0"/>
              <a:t> </a:t>
            </a:r>
            <a:r>
              <a:rPr lang="en-GB" altLang="en-US" dirty="0" err="1"/>
              <a:t>Marken</a:t>
            </a:r>
            <a:r>
              <a:rPr lang="en-GB" altLang="en-US" dirty="0"/>
              <a:t> and Payne, 1987 p. 52)</a:t>
            </a:r>
          </a:p>
        </p:txBody>
      </p:sp>
    </p:spTree>
    <p:extLst>
      <p:ext uri="{BB962C8B-B14F-4D97-AF65-F5344CB8AC3E}">
        <p14:creationId xmlns:p14="http://schemas.microsoft.com/office/powerpoint/2010/main" val="23996964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pPr eaLnBrk="1" hangingPunct="1"/>
            <a:r>
              <a:rPr lang="en-GB" altLang="en-US" sz="3400" b="1" dirty="0"/>
              <a:t>The Supervisor: anti oppressive qualities</a:t>
            </a:r>
            <a:br>
              <a:rPr lang="en-GB" altLang="en-US" sz="3400" dirty="0"/>
            </a:br>
            <a:endParaRPr lang="cy-GB" altLang="en-US" sz="3400" dirty="0"/>
          </a:p>
        </p:txBody>
      </p:sp>
      <p:sp>
        <p:nvSpPr>
          <p:cNvPr id="17411" name="Rectangle 3"/>
          <p:cNvSpPr>
            <a:spLocks noGrp="1" noChangeArrowheads="1"/>
          </p:cNvSpPr>
          <p:nvPr>
            <p:ph idx="1"/>
          </p:nvPr>
        </p:nvSpPr>
        <p:spPr>
          <a:xfrm>
            <a:off x="838200" y="1399662"/>
            <a:ext cx="10515600" cy="4351338"/>
          </a:xfrm>
        </p:spPr>
        <p:txBody>
          <a:bodyPr>
            <a:normAutofit fontScale="92500" lnSpcReduction="10000"/>
          </a:bodyPr>
          <a:lstStyle/>
          <a:p>
            <a:pPr eaLnBrk="1" hangingPunct="1">
              <a:lnSpc>
                <a:spcPct val="80000"/>
              </a:lnSpc>
            </a:pPr>
            <a:r>
              <a:rPr lang="en-GB" altLang="en-US" sz="2800" dirty="0"/>
              <a:t>Flexibility</a:t>
            </a:r>
          </a:p>
          <a:p>
            <a:pPr eaLnBrk="1" hangingPunct="1">
              <a:lnSpc>
                <a:spcPct val="80000"/>
              </a:lnSpc>
            </a:pPr>
            <a:r>
              <a:rPr lang="en-GB" altLang="en-US" sz="2800" dirty="0"/>
              <a:t>A multi-perspectival view</a:t>
            </a:r>
          </a:p>
          <a:p>
            <a:pPr eaLnBrk="1" hangingPunct="1">
              <a:lnSpc>
                <a:spcPct val="80000"/>
              </a:lnSpc>
            </a:pPr>
            <a:r>
              <a:rPr lang="en-GB" altLang="en-US" sz="2800" dirty="0"/>
              <a:t>A working map of the discipline</a:t>
            </a:r>
          </a:p>
          <a:p>
            <a:pPr eaLnBrk="1" hangingPunct="1">
              <a:lnSpc>
                <a:spcPct val="80000"/>
              </a:lnSpc>
            </a:pPr>
            <a:r>
              <a:rPr lang="en-GB" altLang="en-US" sz="2800" dirty="0"/>
              <a:t>The ability to work transculturally</a:t>
            </a:r>
          </a:p>
          <a:p>
            <a:pPr eaLnBrk="1" hangingPunct="1">
              <a:lnSpc>
                <a:spcPct val="80000"/>
              </a:lnSpc>
            </a:pPr>
            <a:r>
              <a:rPr lang="en-GB" altLang="en-US" sz="2800" dirty="0"/>
              <a:t>The capacity to manage and contain anxiety</a:t>
            </a:r>
          </a:p>
          <a:p>
            <a:pPr eaLnBrk="1" hangingPunct="1">
              <a:lnSpc>
                <a:spcPct val="80000"/>
              </a:lnSpc>
            </a:pPr>
            <a:r>
              <a:rPr lang="en-GB" altLang="en-US" sz="2800" dirty="0"/>
              <a:t>Openness to learning</a:t>
            </a:r>
          </a:p>
          <a:p>
            <a:pPr eaLnBrk="1" hangingPunct="1">
              <a:lnSpc>
                <a:spcPct val="80000"/>
              </a:lnSpc>
            </a:pPr>
            <a:r>
              <a:rPr lang="en-GB" altLang="en-US" sz="2800" dirty="0"/>
              <a:t>Sensitivity to wider contextual issues</a:t>
            </a:r>
          </a:p>
          <a:p>
            <a:pPr eaLnBrk="1" hangingPunct="1">
              <a:lnSpc>
                <a:spcPct val="80000"/>
              </a:lnSpc>
            </a:pPr>
            <a:r>
              <a:rPr lang="en-GB" altLang="en-US" sz="2800" dirty="0"/>
              <a:t>Schooled in anti oppressive practice</a:t>
            </a:r>
          </a:p>
          <a:p>
            <a:pPr eaLnBrk="1" hangingPunct="1">
              <a:lnSpc>
                <a:spcPct val="80000"/>
              </a:lnSpc>
            </a:pPr>
            <a:r>
              <a:rPr lang="en-GB" altLang="en-US" sz="2800"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a:t>(Gilbert &amp; Evans, </a:t>
            </a:r>
            <a:r>
              <a:rPr lang="en-GB" altLang="en-US" i="1" dirty="0"/>
              <a:t>cited in</a:t>
            </a:r>
            <a:r>
              <a:rPr lang="en-GB" altLang="en-US" dirty="0"/>
              <a:t> Hawkins and Shohet, 2006, p. 42)</a:t>
            </a:r>
          </a:p>
        </p:txBody>
      </p:sp>
    </p:spTree>
    <p:extLst>
      <p:ext uri="{BB962C8B-B14F-4D97-AF65-F5344CB8AC3E}">
        <p14:creationId xmlns:p14="http://schemas.microsoft.com/office/powerpoint/2010/main" val="2684451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605236022"/>
              </p:ext>
            </p:extLst>
          </p:nvPr>
        </p:nvGraphicFramePr>
        <p:xfrm>
          <a:off x="1135934" y="59307"/>
          <a:ext cx="9517692" cy="5621624"/>
        </p:xfrm>
        <a:graphic>
          <a:graphicData uri="http://schemas.openxmlformats.org/drawingml/2006/table">
            <a:tbl>
              <a:tblPr/>
              <a:tblGrid>
                <a:gridCol w="1202564">
                  <a:extLst>
                    <a:ext uri="{9D8B030D-6E8A-4147-A177-3AD203B41FA5}">
                      <a16:colId xmlns:a16="http://schemas.microsoft.com/office/drawing/2014/main" val="20000"/>
                    </a:ext>
                  </a:extLst>
                </a:gridCol>
                <a:gridCol w="3556282">
                  <a:extLst>
                    <a:ext uri="{9D8B030D-6E8A-4147-A177-3AD203B41FA5}">
                      <a16:colId xmlns:a16="http://schemas.microsoft.com/office/drawing/2014/main" val="20001"/>
                    </a:ext>
                  </a:extLst>
                </a:gridCol>
                <a:gridCol w="3503040">
                  <a:extLst>
                    <a:ext uri="{9D8B030D-6E8A-4147-A177-3AD203B41FA5}">
                      <a16:colId xmlns:a16="http://schemas.microsoft.com/office/drawing/2014/main" val="20002"/>
                    </a:ext>
                  </a:extLst>
                </a:gridCol>
                <a:gridCol w="1255806">
                  <a:extLst>
                    <a:ext uri="{9D8B030D-6E8A-4147-A177-3AD203B41FA5}">
                      <a16:colId xmlns:a16="http://schemas.microsoft.com/office/drawing/2014/main" val="20003"/>
                    </a:ext>
                  </a:extLst>
                </a:gridCol>
              </a:tblGrid>
              <a:tr h="397553">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80973">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cs typeface="Times New Roman" pitchFamily="18" charset="0"/>
                        </a:rPr>
                        <a:t>Planned</a:t>
                      </a:r>
                      <a:endParaRPr kumimoji="0" lang="en-US" altLang="en-US" sz="18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Regular</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Ad hoc</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180973">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482768">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Informal</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6424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b="1" dirty="0"/>
              <a:t>Evaluation and review    </a:t>
            </a:r>
            <a:endParaRPr lang="cy-GB" altLang="en-US" b="1" dirty="0"/>
          </a:p>
        </p:txBody>
      </p:sp>
      <p:sp>
        <p:nvSpPr>
          <p:cNvPr id="23555" name="Rectangle 3"/>
          <p:cNvSpPr>
            <a:spLocks noGrp="1" noChangeArrowheads="1"/>
          </p:cNvSpPr>
          <p:nvPr>
            <p:ph idx="1"/>
          </p:nvPr>
        </p:nvSpPr>
        <p:spPr>
          <a:xfrm>
            <a:off x="1451579" y="2015732"/>
            <a:ext cx="9603275" cy="3847512"/>
          </a:xfrm>
        </p:spPr>
        <p:txBody>
          <a:bodyPr>
            <a:normAutofit/>
          </a:bodyPr>
          <a:lstStyle/>
          <a:p>
            <a:pPr eaLnBrk="1" hangingPunct="1">
              <a:lnSpc>
                <a:spcPct val="80000"/>
              </a:lnSpc>
            </a:pPr>
            <a:r>
              <a:rPr lang="en-GB" altLang="en-US" sz="2400" dirty="0"/>
              <a:t>What questions are legitimate questions for evaluation?</a:t>
            </a:r>
          </a:p>
          <a:p>
            <a:pPr lvl="1" eaLnBrk="1" hangingPunct="1">
              <a:lnSpc>
                <a:spcPct val="80000"/>
              </a:lnSpc>
            </a:pPr>
            <a:r>
              <a:rPr lang="en-GB" altLang="en-US" sz="2000" dirty="0"/>
              <a:t>How much did you do (number of young people taking part, number of sessions held, number of outreach contacts made)</a:t>
            </a:r>
          </a:p>
          <a:p>
            <a:pPr lvl="1" eaLnBrk="1" hangingPunct="1">
              <a:lnSpc>
                <a:spcPct val="80000"/>
              </a:lnSpc>
            </a:pPr>
            <a:r>
              <a:rPr lang="en-GB" altLang="en-US" sz="2000" dirty="0"/>
              <a:t>How well did you do it (diversity of young people, young people satisfaction, cost per activity per young person)</a:t>
            </a:r>
          </a:p>
          <a:p>
            <a:pPr lvl="1" eaLnBrk="1" hangingPunct="1">
              <a:lnSpc>
                <a:spcPct val="80000"/>
              </a:lnSpc>
            </a:pPr>
            <a:r>
              <a:rPr lang="en-GB" altLang="en-US" sz="2000"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sz="2000" dirty="0"/>
          </a:p>
        </p:txBody>
      </p:sp>
    </p:spTree>
    <p:extLst>
      <p:ext uri="{BB962C8B-B14F-4D97-AF65-F5344CB8AC3E}">
        <p14:creationId xmlns:p14="http://schemas.microsoft.com/office/powerpoint/2010/main" val="1061443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threes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References</a:t>
            </a:r>
          </a:p>
        </p:txBody>
      </p:sp>
      <p:sp>
        <p:nvSpPr>
          <p:cNvPr id="6" name="Content Placeholder 5"/>
          <p:cNvSpPr>
            <a:spLocks noGrp="1"/>
          </p:cNvSpPr>
          <p:nvPr>
            <p:ph idx="1"/>
          </p:nvPr>
        </p:nvSpPr>
        <p:spPr>
          <a:xfrm>
            <a:off x="838200" y="1479176"/>
            <a:ext cx="10515600" cy="4351338"/>
          </a:xfrm>
        </p:spPr>
        <p:txBody>
          <a:bodyPr>
            <a:normAutofit fontScale="92500" lnSpcReduction="10000"/>
          </a:bodyPr>
          <a:lstStyle/>
          <a:p>
            <a:r>
              <a:rPr lang="en-GB" dirty="0"/>
              <a:t>Hawkins, P. &amp; Shohet, R. (1984; 1989) Supervision in the Helping Professions. An individual, group and organizational approach, Milton Keynes: Open University Press/Maidenhead: Open University Press</a:t>
            </a:r>
          </a:p>
          <a:p>
            <a:r>
              <a:rPr lang="en-GB" dirty="0"/>
              <a:t>Hawkins, P. &amp; Shohet, R.  (2006) Supervision in the Helping Professions. 3rd ed. Maidenhead: Open University Press.</a:t>
            </a:r>
          </a:p>
          <a:p>
            <a:r>
              <a:rPr lang="cy-GB" dirty="0"/>
              <a:t>Hoggarth, L (2009) “</a:t>
            </a:r>
            <a:r>
              <a:rPr lang="cy-GB" dirty="0" err="1"/>
              <a:t>Managing</a:t>
            </a:r>
            <a:r>
              <a:rPr lang="cy-GB" dirty="0"/>
              <a:t> </a:t>
            </a:r>
            <a:r>
              <a:rPr lang="cy-GB" dirty="0" err="1"/>
              <a:t>People</a:t>
            </a:r>
            <a:r>
              <a:rPr lang="cy-GB" dirty="0"/>
              <a:t>” </a:t>
            </a:r>
            <a:r>
              <a:rPr lang="cy-GB" dirty="0" err="1"/>
              <a:t>in</a:t>
            </a:r>
            <a:r>
              <a:rPr lang="cy-GB" dirty="0"/>
              <a:t> Tyler, M. Hoggarth, L, </a:t>
            </a:r>
            <a:r>
              <a:rPr lang="cy-GB" dirty="0" err="1"/>
              <a:t>Merton</a:t>
            </a:r>
            <a:r>
              <a:rPr lang="cy-GB" dirty="0"/>
              <a:t>, B. (</a:t>
            </a:r>
            <a:r>
              <a:rPr lang="cy-GB" dirty="0" err="1"/>
              <a:t>Eds</a:t>
            </a:r>
            <a:r>
              <a:rPr lang="cy-GB" dirty="0"/>
              <a:t>) (2009) </a:t>
            </a:r>
            <a:r>
              <a:rPr lang="cy-GB" i="1" dirty="0" err="1"/>
              <a:t>Managing</a:t>
            </a:r>
            <a:r>
              <a:rPr lang="cy-GB" i="1" dirty="0"/>
              <a:t> Modern </a:t>
            </a:r>
            <a:r>
              <a:rPr lang="cy-GB" i="1" dirty="0" err="1"/>
              <a:t>Youth</a:t>
            </a:r>
            <a:r>
              <a:rPr lang="cy-GB" i="1" dirty="0"/>
              <a:t> </a:t>
            </a:r>
            <a:r>
              <a:rPr lang="cy-GB" i="1" dirty="0" err="1"/>
              <a:t>work</a:t>
            </a:r>
            <a:r>
              <a:rPr lang="cy-GB" dirty="0"/>
              <a:t>, Essex: </a:t>
            </a:r>
            <a:r>
              <a:rPr lang="cy-GB" dirty="0" err="1"/>
              <a:t>Learning</a:t>
            </a:r>
            <a:r>
              <a:rPr lang="cy-GB" dirty="0"/>
              <a:t> </a:t>
            </a:r>
            <a:r>
              <a:rPr lang="cy-GB" dirty="0" err="1"/>
              <a:t>Matters</a:t>
            </a:r>
            <a:r>
              <a:rPr lang="cy-GB" dirty="0"/>
              <a:t>, </a:t>
            </a:r>
            <a:r>
              <a:rPr lang="cy-GB" dirty="0" err="1"/>
              <a:t>pp</a:t>
            </a:r>
            <a:r>
              <a:rPr lang="cy-GB" dirty="0"/>
              <a:t>. 41-59.</a:t>
            </a:r>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42423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a:xfrm>
            <a:off x="838200" y="1473496"/>
            <a:ext cx="10515600" cy="4351338"/>
          </a:xfrm>
        </p:spPr>
        <p:txBody>
          <a:bodyPr>
            <a:normAutofit fontScale="77500" lnSpcReduction="20000"/>
          </a:bodyPr>
          <a:lstStyle/>
          <a:p>
            <a:r>
              <a:rPr lang="en-GB" sz="3000" dirty="0" err="1"/>
              <a:t>Kadushin</a:t>
            </a:r>
            <a:r>
              <a:rPr lang="en-GB" sz="3000" dirty="0"/>
              <a:t>, A. (1992) Supervision in Social Work (3rd. </a:t>
            </a:r>
            <a:r>
              <a:rPr lang="en-GB" sz="3000" dirty="0" err="1"/>
              <a:t>edn</a:t>
            </a:r>
            <a:r>
              <a:rPr lang="en-GB" sz="3000" dirty="0"/>
              <a:t>.), New York: Columbia University Press.</a:t>
            </a:r>
          </a:p>
          <a:p>
            <a:r>
              <a:rPr lang="en-GB" sz="3000" dirty="0" err="1"/>
              <a:t>Marken</a:t>
            </a:r>
            <a:r>
              <a:rPr lang="en-GB" sz="3000" dirty="0"/>
              <a:t>, M. &amp; Payne, M. (eds.) (1987) Enabling and Ensuring. Supervision in practice, Leicester: National Youth Bureau.</a:t>
            </a:r>
          </a:p>
          <a:p>
            <a:r>
              <a:rPr lang="cy-GB" sz="3200" dirty="0" err="1"/>
              <a:t>Morrison</a:t>
            </a:r>
            <a:r>
              <a:rPr lang="cy-GB" sz="3200" dirty="0"/>
              <a:t>, T (2001) </a:t>
            </a:r>
            <a:r>
              <a:rPr lang="cy-GB" sz="3200" i="1" dirty="0"/>
              <a:t>Staff </a:t>
            </a:r>
            <a:r>
              <a:rPr lang="cy-GB" sz="3200" i="1" dirty="0" err="1"/>
              <a:t>Supervision</a:t>
            </a:r>
            <a:r>
              <a:rPr lang="cy-GB" sz="3200" i="1" dirty="0"/>
              <a:t> </a:t>
            </a:r>
            <a:r>
              <a:rPr lang="cy-GB" sz="3200" i="1" dirty="0" err="1"/>
              <a:t>in</a:t>
            </a:r>
            <a:r>
              <a:rPr lang="cy-GB" sz="3200" i="1" dirty="0"/>
              <a:t> </a:t>
            </a:r>
            <a:r>
              <a:rPr lang="cy-GB" sz="3200" i="1" dirty="0" err="1"/>
              <a:t>Social</a:t>
            </a:r>
            <a:r>
              <a:rPr lang="cy-GB" sz="3200" i="1" dirty="0"/>
              <a:t> Care</a:t>
            </a:r>
            <a:r>
              <a:rPr lang="cy-GB" sz="3200" dirty="0"/>
              <a:t>, </a:t>
            </a:r>
            <a:r>
              <a:rPr lang="cy-GB" sz="3200" dirty="0" err="1"/>
              <a:t>Brighton</a:t>
            </a:r>
            <a:r>
              <a:rPr lang="cy-GB" sz="3200" dirty="0"/>
              <a:t>: </a:t>
            </a:r>
            <a:r>
              <a:rPr lang="cy-GB" sz="3200" dirty="0" err="1"/>
              <a:t>Pavilion</a:t>
            </a:r>
            <a:r>
              <a:rPr lang="cy-GB" sz="3200" dirty="0"/>
              <a:t> </a:t>
            </a:r>
            <a:r>
              <a:rPr lang="cy-GB" sz="3200" dirty="0" err="1"/>
              <a:t>Publishing</a:t>
            </a:r>
            <a:r>
              <a:rPr lang="cy-GB" sz="3200" dirty="0"/>
              <a:t>.</a:t>
            </a:r>
            <a:endParaRPr lang="en-GB" sz="3000" dirty="0"/>
          </a:p>
          <a:p>
            <a:r>
              <a:rPr lang="en-GB" sz="3000" dirty="0"/>
              <a:t>Proctor, B. (1987) ‘Supervision: A co-operative exercise in accountability’ in </a:t>
            </a:r>
            <a:r>
              <a:rPr lang="en-GB" sz="3000" dirty="0" err="1"/>
              <a:t>Marken</a:t>
            </a:r>
            <a:r>
              <a:rPr lang="en-GB" sz="3000" dirty="0"/>
              <a:t>, M. &amp;Payne, M (eds.) Enabling and Ensuring. Supervision in practice, Leicester: National Youth Bureau.</a:t>
            </a:r>
          </a:p>
          <a:p>
            <a:r>
              <a:rPr lang="en-GB" sz="3000" dirty="0"/>
              <a:t>Tash, J. (1984) Supervision in Youth Work. YMCA George Williams College.</a:t>
            </a:r>
            <a:r>
              <a:rPr lang="cy-GB" sz="3200" dirty="0"/>
              <a:t> </a:t>
            </a:r>
          </a:p>
          <a:p>
            <a:r>
              <a:rPr lang="cy-GB" sz="3200" dirty="0"/>
              <a:t>Woods, J (2006) “</a:t>
            </a:r>
            <a:r>
              <a:rPr lang="cy-GB" sz="3200" dirty="0" err="1"/>
              <a:t>Using</a:t>
            </a:r>
            <a:r>
              <a:rPr lang="cy-GB" sz="3200" dirty="0"/>
              <a:t> </a:t>
            </a:r>
            <a:r>
              <a:rPr lang="cy-GB" sz="3200" dirty="0" err="1"/>
              <a:t>supervision</a:t>
            </a:r>
            <a:r>
              <a:rPr lang="cy-GB" sz="3200" dirty="0"/>
              <a:t> </a:t>
            </a:r>
            <a:r>
              <a:rPr lang="cy-GB" sz="3200" dirty="0" err="1"/>
              <a:t>for</a:t>
            </a:r>
            <a:r>
              <a:rPr lang="cy-GB" sz="3200" dirty="0"/>
              <a:t> </a:t>
            </a:r>
            <a:r>
              <a:rPr lang="cy-GB" sz="3200" dirty="0" err="1"/>
              <a:t>professional</a:t>
            </a:r>
            <a:r>
              <a:rPr lang="cy-GB" sz="3200" dirty="0"/>
              <a:t> </a:t>
            </a:r>
            <a:r>
              <a:rPr lang="cy-GB" sz="3200" dirty="0" err="1"/>
              <a:t>development</a:t>
            </a:r>
            <a:r>
              <a:rPr lang="cy-GB" sz="3200" dirty="0"/>
              <a:t>” </a:t>
            </a:r>
            <a:r>
              <a:rPr lang="cy-GB" sz="3200" dirty="0" err="1"/>
              <a:t>in</a:t>
            </a:r>
            <a:r>
              <a:rPr lang="cy-GB" sz="3200" dirty="0"/>
              <a:t> Richardson, L. D. &amp; </a:t>
            </a:r>
            <a:r>
              <a:rPr lang="cy-GB" sz="3200" dirty="0" err="1"/>
              <a:t>Wolfe</a:t>
            </a:r>
            <a:r>
              <a:rPr lang="cy-GB" sz="3200" dirty="0"/>
              <a:t>, M. (</a:t>
            </a:r>
            <a:r>
              <a:rPr lang="cy-GB" sz="3200" dirty="0" err="1"/>
              <a:t>eds</a:t>
            </a:r>
            <a:r>
              <a:rPr lang="cy-GB" sz="3200" dirty="0"/>
              <a:t>). (2001) </a:t>
            </a:r>
            <a:r>
              <a:rPr lang="cy-GB" sz="3200" i="1" dirty="0" err="1"/>
              <a:t>Principles</a:t>
            </a:r>
            <a:r>
              <a:rPr lang="cy-GB" sz="3200" i="1" dirty="0"/>
              <a:t> </a:t>
            </a:r>
            <a:r>
              <a:rPr lang="cy-GB" sz="3200" i="1" dirty="0" err="1"/>
              <a:t>and</a:t>
            </a:r>
            <a:r>
              <a:rPr lang="cy-GB" sz="3200" i="1" dirty="0"/>
              <a:t> </a:t>
            </a:r>
            <a:r>
              <a:rPr lang="cy-GB" sz="3200" i="1" dirty="0" err="1"/>
              <a:t>practice</a:t>
            </a:r>
            <a:r>
              <a:rPr lang="cy-GB" sz="3200" i="1" dirty="0"/>
              <a:t> of </a:t>
            </a:r>
            <a:r>
              <a:rPr lang="cy-GB" sz="3200" i="1" dirty="0" err="1"/>
              <a:t>informal</a:t>
            </a:r>
            <a:r>
              <a:rPr lang="cy-GB" sz="3200" i="1" dirty="0"/>
              <a:t> </a:t>
            </a:r>
            <a:r>
              <a:rPr lang="cy-GB" sz="3200" i="1" dirty="0" err="1"/>
              <a:t>education</a:t>
            </a:r>
            <a:r>
              <a:rPr lang="cy-GB" sz="3200" i="1" dirty="0"/>
              <a:t>: </a:t>
            </a:r>
            <a:r>
              <a:rPr lang="cy-GB" sz="3200" i="1" dirty="0" err="1"/>
              <a:t>learning</a:t>
            </a:r>
            <a:r>
              <a:rPr lang="cy-GB" sz="3200" i="1" dirty="0"/>
              <a:t> </a:t>
            </a:r>
            <a:r>
              <a:rPr lang="cy-GB" sz="3200" i="1" dirty="0" err="1"/>
              <a:t>through</a:t>
            </a:r>
            <a:r>
              <a:rPr lang="cy-GB" sz="3200" i="1" dirty="0"/>
              <a:t> </a:t>
            </a:r>
            <a:r>
              <a:rPr lang="cy-GB" sz="3200" i="1" dirty="0" err="1"/>
              <a:t>life</a:t>
            </a:r>
            <a:r>
              <a:rPr lang="cy-GB" sz="3200" i="1" dirty="0"/>
              <a:t>, </a:t>
            </a:r>
            <a:r>
              <a:rPr lang="cy-GB" sz="3200" dirty="0"/>
              <a:t>London: Routledge, </a:t>
            </a:r>
            <a:r>
              <a:rPr lang="cy-GB" sz="3200" dirty="0" err="1"/>
              <a:t>pp</a:t>
            </a:r>
            <a:r>
              <a:rPr lang="cy-GB" sz="3200" dirty="0"/>
              <a:t>. 249-268.</a:t>
            </a:r>
          </a:p>
          <a:p>
            <a:endParaRPr lang="en-GB" sz="3000" dirty="0"/>
          </a:p>
          <a:p>
            <a:endParaRPr lang="en-GB" sz="3000" dirty="0"/>
          </a:p>
          <a:p>
            <a:endParaRPr lang="en-GB" dirty="0"/>
          </a:p>
        </p:txBody>
      </p:sp>
    </p:spTree>
    <p:extLst>
      <p:ext uri="{BB962C8B-B14F-4D97-AF65-F5344CB8AC3E}">
        <p14:creationId xmlns:p14="http://schemas.microsoft.com/office/powerpoint/2010/main" val="58337606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2044</Words>
  <Application>Microsoft Office PowerPoint</Application>
  <PresentationFormat>Widescreen</PresentationFormat>
  <Paragraphs>222</Paragraphs>
  <Slides>30</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Comic Sans MS</vt:lpstr>
      <vt:lpstr>Euphemia</vt:lpstr>
      <vt:lpstr>Times New Roman</vt:lpstr>
      <vt:lpstr>Wingdings</vt:lpstr>
      <vt:lpstr>Office Theme</vt:lpstr>
      <vt:lpstr>   Supervision, Leadership and Management for Professionals:  Supervision and Support Skills </vt:lpstr>
      <vt:lpstr>Reminder of Directed Study</vt:lpstr>
      <vt:lpstr>PowerPoint Presentation</vt:lpstr>
      <vt:lpstr>PowerPoint Presentation</vt:lpstr>
      <vt:lpstr>PowerPoint Presentation</vt:lpstr>
      <vt:lpstr>Importance of reflection and supervision </vt:lpstr>
      <vt:lpstr>Morrison (2001, p. 16) identifies 10 core statements relating to supervision:</vt:lpstr>
      <vt:lpstr>PowerPoint Presentation</vt:lpstr>
      <vt:lpstr>PowerPoint Presentation</vt:lpstr>
      <vt:lpstr>What does your workplace say about supervision? </vt:lpstr>
      <vt:lpstr>Revisiting the functions…</vt:lpstr>
      <vt:lpstr>Group Task – 20 minutes   </vt:lpstr>
      <vt:lpstr>15 minute break</vt:lpstr>
      <vt:lpstr>Supervision – often we just do it </vt:lpstr>
      <vt:lpstr>Supervision in youth work</vt:lpstr>
      <vt:lpstr>Relationships and Contracting in Supervision</vt:lpstr>
      <vt:lpstr>PowerPoint Presentation</vt:lpstr>
      <vt:lpstr>Forming the relationship</vt:lpstr>
      <vt:lpstr>Formative function   </vt:lpstr>
      <vt:lpstr>House keeping</vt:lpstr>
      <vt:lpstr>Confidentiality                </vt:lpstr>
      <vt:lpstr>Preparation, agenda setting, methods, record keeping</vt:lpstr>
      <vt:lpstr>Skills</vt:lpstr>
      <vt:lpstr>Skill and Technique</vt:lpstr>
      <vt:lpstr>The Supervisor: anti oppressive qualities </vt:lpstr>
      <vt:lpstr>PowerPoint Presentation</vt:lpstr>
      <vt:lpstr>Evaluation and review    </vt:lpstr>
      <vt:lpstr>In threes    </vt:lpstr>
      <vt:lpstr>References</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2024-10-02T20:37:15Z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