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60" r:id="rId2"/>
    <p:sldId id="268" r:id="rId3"/>
    <p:sldId id="285" r:id="rId4"/>
    <p:sldId id="286" r:id="rId5"/>
    <p:sldId id="288" r:id="rId6"/>
    <p:sldId id="289" r:id="rId7"/>
    <p:sldId id="287" r:id="rId8"/>
    <p:sldId id="290" r:id="rId9"/>
    <p:sldId id="291" r:id="rId10"/>
    <p:sldId id="292" r:id="rId11"/>
    <p:sldId id="293" r:id="rId12"/>
    <p:sldId id="295" r:id="rId13"/>
    <p:sldId id="327" r:id="rId14"/>
    <p:sldId id="328" r:id="rId15"/>
    <p:sldId id="294" r:id="rId16"/>
    <p:sldId id="297" r:id="rId17"/>
    <p:sldId id="296" r:id="rId18"/>
    <p:sldId id="298" r:id="rId19"/>
    <p:sldId id="301" r:id="rId20"/>
    <p:sldId id="303" r:id="rId21"/>
    <p:sldId id="320" r:id="rId22"/>
    <p:sldId id="304" r:id="rId23"/>
    <p:sldId id="326" r:id="rId24"/>
    <p:sldId id="306" r:id="rId25"/>
    <p:sldId id="305" r:id="rId26"/>
    <p:sldId id="330" r:id="rId27"/>
    <p:sldId id="329" r:id="rId28"/>
    <p:sldId id="321" r:id="rId29"/>
    <p:sldId id="325" r:id="rId30"/>
    <p:sldId id="324" r:id="rId31"/>
    <p:sldId id="323" r:id="rId32"/>
    <p:sldId id="322" r:id="rId33"/>
    <p:sldId id="317" r:id="rId34"/>
    <p:sldId id="316" r:id="rId35"/>
    <p:sldId id="319" r:id="rId3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RpZ3zPbSQiwnfH2iGdxNgQ==" hashData="9EH7N1oJfedXELPHTx3ap4G+PopIbwQSmgF3IhGd9lbTxYBFalvWT8BSaXt/dH8nshncC4/ueh2HB5pSBddM8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lliams,Amelia swp54949" initials="Ws" lastIdx="1" clrIdx="0">
    <p:extLst>
      <p:ext uri="{19B8F6BF-5375-455C-9EA6-DF929625EA0E}">
        <p15:presenceInfo xmlns:p15="http://schemas.microsoft.com/office/powerpoint/2012/main" userId="Williams,Amelia swp54949"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ferSingleView="1">
    <p:restoredLeft sz="15047" autoAdjust="0"/>
    <p:restoredTop sz="54535" autoAdjust="0"/>
  </p:normalViewPr>
  <p:slideViewPr>
    <p:cSldViewPr snapToGrid="0">
      <p:cViewPr varScale="1">
        <p:scale>
          <a:sx n="63" d="100"/>
          <a:sy n="63" d="100"/>
        </p:scale>
        <p:origin x="2430" y="60"/>
      </p:cViewPr>
      <p:guideLst/>
    </p:cSldViewPr>
  </p:slideViewPr>
  <p:notesTextViewPr>
    <p:cViewPr>
      <p:scale>
        <a:sx n="1" d="1"/>
        <a:sy n="1" d="1"/>
      </p:scale>
      <p:origin x="0" y="0"/>
    </p:cViewPr>
  </p:notesTextViewPr>
  <p:sorterViewPr>
    <p:cViewPr>
      <p:scale>
        <a:sx n="100" d="100"/>
        <a:sy n="100" d="100"/>
      </p:scale>
      <p:origin x="0" y="-4752"/>
    </p:cViewPr>
  </p:sorterViewPr>
  <p:notesViewPr>
    <p:cSldViewPr snapToGrid="0">
      <p:cViewPr varScale="1">
        <p:scale>
          <a:sx n="81" d="100"/>
          <a:sy n="81" d="100"/>
        </p:scale>
        <p:origin x="3996"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3-19T08:55:00.703" idx="1">
    <p:pos x="10" y="10"/>
    <p:text>Is there a need for all this information in the notes?  It's all very interesting but is it really relevant?  Do trainers just need to concentrate on what is in 'bold' writing?</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28/08/2019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28/08/2019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87553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smtClean="0">
                <a:solidFill>
                  <a:schemeClr val="tx1"/>
                </a:solidFill>
                <a:effectLst/>
                <a:latin typeface="Arial" panose="020B0604020202020204" pitchFamily="34" charset="0"/>
                <a:ea typeface="+mn-ea"/>
                <a:cs typeface="Arial" panose="020B0604020202020204" pitchFamily="34" charset="0"/>
              </a:rPr>
              <a:t>QTS: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Q. You will no doubt have all heard the word ‘society’ and consider yourself to be part of one but what does ‘society’ actually mean?  </a:t>
            </a:r>
            <a:r>
              <a:rPr lang="en-GB" sz="1100" kern="1200" dirty="0" smtClean="0">
                <a:solidFill>
                  <a:schemeClr val="tx1"/>
                </a:solidFill>
                <a:effectLst/>
                <a:latin typeface="Arial" panose="020B0604020202020204" pitchFamily="34" charset="0"/>
                <a:ea typeface="+mn-ea"/>
                <a:cs typeface="Arial" panose="020B0604020202020204" pitchFamily="34" charset="0"/>
              </a:rPr>
              <a:t>Discuss.</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are many views held and definitions created by philosophers and sociologists as to the exact meaning of the term ‘society’.</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 Trainer to show PPT slide 3 and discuss the suggested ‘definitions’.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790754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Trainer to ask students for their views/opinions on the quotes shown</a:t>
            </a:r>
          </a:p>
          <a:p>
            <a:pPr fontAlgn="t">
              <a:lnSpc>
                <a:spcPct val="100000"/>
              </a:lnSpc>
            </a:pP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b="0" dirty="0" err="1" smtClean="0">
                <a:latin typeface="Arial" panose="020B0604020202020204" pitchFamily="34" charset="0"/>
                <a:ea typeface="ＭＳ Ｐゴシック" panose="020B0600070205080204" pitchFamily="34" charset="-128"/>
                <a:cs typeface="Arial" panose="020B0604020202020204" pitchFamily="34" charset="0"/>
              </a:rPr>
              <a:t>so·ci·e·ty</a:t>
            </a:r>
            <a:r>
              <a:rPr lang="en-GB" altLang="en-US" sz="1100" b="0" baseline="0" dirty="0" smtClean="0">
                <a:latin typeface="Arial" panose="020B0604020202020204" pitchFamily="34" charset="0"/>
                <a:ea typeface="ＭＳ Ｐゴシック" panose="020B0600070205080204" pitchFamily="34" charset="-128"/>
                <a:cs typeface="Arial" panose="020B0604020202020204" pitchFamily="34" charset="0"/>
              </a:rPr>
              <a:t> -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noun</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people in general thought of as living together in organized communities with shared laws, traditions, and values</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the people of a particular country, area, time, etc., thought of especially as an organized community</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people who are fashionable and wealthy</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b="0" dirty="0" smtClean="0">
                <a:latin typeface="Arial" panose="020B0604020202020204" pitchFamily="34" charset="0"/>
                <a:ea typeface="ＭＳ Ｐゴシック" panose="020B0600070205080204" pitchFamily="34" charset="-128"/>
                <a:cs typeface="Arial" panose="020B0604020202020204" pitchFamily="34" charset="0"/>
              </a:rPr>
              <a:t>Full Definition of </a:t>
            </a:r>
            <a:r>
              <a:rPr lang="en-GB" altLang="en-US" sz="1100" b="0" i="1" dirty="0" smtClean="0">
                <a:latin typeface="Arial" panose="020B0604020202020204" pitchFamily="34" charset="0"/>
                <a:ea typeface="ＭＳ Ｐゴシック" panose="020B0600070205080204" pitchFamily="34" charset="-128"/>
                <a:cs typeface="Arial" panose="020B0604020202020204" pitchFamily="34" charset="0"/>
              </a:rPr>
              <a:t>SOCIETY</a:t>
            </a:r>
            <a:endParaRPr lang="en-GB" altLang="en-US" sz="1100" b="0" dirty="0" smtClean="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1</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companionship or association with one's fellows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friendly or intimate intercourse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2</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voluntary association of individuals for common ends;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especially</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an organized group working together or periodically meeting because of common interests, beliefs, or profession </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3</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an enduring and cooperating social group whose members have developed organized patterns of relationships through interaction with one another </a:t>
            </a:r>
          </a:p>
          <a:p>
            <a:pPr fontAlgn="t">
              <a:lnSpc>
                <a:spcPct val="100000"/>
              </a:lnSpc>
            </a:pP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b</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community, nation, or broad grouping of people having common traditions, institutions, and collective activities and interests </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4</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part of a community that is a unit distinguishable by particular aims or standards of living or conduct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social circle or a group of social circles having a clearly marked identity </a:t>
            </a:r>
          </a:p>
          <a:p>
            <a:pPr fontAlgn="t">
              <a:lnSpc>
                <a:spcPct val="100000"/>
              </a:lnSpc>
            </a:pP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b</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part of the community that sets itself apart as a leisure class and that regards itself as the arbiter of fashion and manners </a:t>
            </a:r>
          </a:p>
          <a:p>
            <a:pPr fontAlgn="t">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5</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 natural group of plants usually of a single species or habit within an association </a:t>
            </a:r>
          </a:p>
          <a:p>
            <a:pPr fontAlgn="t">
              <a:lnSpc>
                <a:spcPct val="100000"/>
              </a:lnSpc>
            </a:pP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b</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the progeny of a pair of insects when constituting a social unit (as a hive of bees);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broadly</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an interdependent system of organisms or biological units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Society is made up of individuals who have agreed to work together for mutual benefit. </a:t>
            </a:r>
          </a:p>
          <a:p>
            <a:pPr>
              <a:lnSpc>
                <a:spcPct val="100000"/>
              </a:lnSpc>
            </a:pP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It can be a very broad term, as we can make generalizations about what the whole of Western society believes, or it can be a very narrow definition, describing only a small group of people within a given community. </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But no matter the size, and no matter the link that binds a society together, be it religious, geographic, professional or economic, society is shaped by the relationships between individuals.</a:t>
            </a:r>
          </a:p>
          <a:p>
            <a:pPr>
              <a:lnSpc>
                <a:spcPct val="100000"/>
              </a:lnSpc>
            </a:pP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However,  the number of governments, tribes and communities today demonstrate that there's no single way to form or govern a society.</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has been much debate over what makes a society successful.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Philosopher Thomas Hobbes believed that without society, human life would be "nasty, brutish and short." Man's natural state, he argued, would be to preserve only oneself -- a man without society would steal another family's food, seduce other men's wives and kill anyone who got in his way. </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Of course, the same man would be in constant danger of those things happening to him, his wife and his children. What people needed, therefore, was a society, which would provide protection by subjecting everyone to a set of rules. </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Philosopher Jean-Jacques Rousseau dubbed the set of rules that a society lives by "the social contract." In other words, people must play a part in agreeing to certain laws and in choosing a given leader. If people lose that right, then society won't function as well.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63724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Now that we’ve looked at what society is, let’s consider things a bit further. </a:t>
            </a:r>
          </a:p>
          <a:p>
            <a:endParaRPr lang="en-GB" altLang="en-US"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QTS</a:t>
            </a: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b="1" kern="1200" dirty="0" smtClean="0">
                <a:solidFill>
                  <a:schemeClr val="tx1"/>
                </a:solidFill>
                <a:effectLst/>
                <a:latin typeface="Arial" panose="020B0604020202020204" pitchFamily="34" charset="0"/>
                <a:ea typeface="+mn-ea"/>
                <a:cs typeface="Arial" panose="020B0604020202020204" pitchFamily="34" charset="0"/>
              </a:rPr>
              <a:t>Q. How is society made up? </a:t>
            </a: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Society, as a whole is usually broken down into communities and neighbourhoods.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899314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very difficult to define exactly what constitutes society.</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easiest way of describing it is what is around you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on a larger scale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e.g. </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what country or area you are in</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what its culture or customs are</a:t>
            </a:r>
          </a:p>
          <a:p>
            <a:pPr marL="0" indent="0">
              <a:buFont typeface="Arial" panose="020B0604020202020204" pitchFamily="34" charset="0"/>
              <a:buNone/>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0" indent="0">
              <a:buFont typeface="Arial" panose="020B0604020202020204" pitchFamily="34" charset="0"/>
              <a:buNone/>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and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on a smaller scale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specific area in which you live or work and all its aspects, be they social, economic, religious, ethnic make up or any combination of the above.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Society itself has needs, the most basic of which is its own stability and anything which threatens this is seen as a threat to all the people who are members of that society.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threat may not be obvious to an outsider, but may be very real to its members.</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simple terms, society can be broken down into a number of groups identified as</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 communities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&amp; communities are usually broken down into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groups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Neither the communities nor groups are exclusive.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As well as communities and groups, an individual is a member of a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793481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is defined in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functional, geographical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terms (i.e. by postcode) and will encompass a range of communities. To an inner-city resident a neighbourhood will be very different from what it means to someone living in a predominantly rural neighbourhood area. For the former, their neighbourhood could be a few streets or the estate where they live. For the person in the country, it could be their village, a group of villages or their parish.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Community</a:t>
            </a:r>
            <a:r>
              <a:rPr lang="en-GB" altLang="en-US" sz="1100" b="1" baseline="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b="0" baseline="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is defined as</a:t>
            </a:r>
            <a:r>
              <a:rPr lang="en-GB" altLang="en-US" sz="1100" b="1"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p</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eople living in one particular area or people who are considered a unit because of their common interests, social group</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or nationality. </a:t>
            </a:r>
            <a:endParaRPr lang="en-GB" altLang="en-US" sz="1100" b="1"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Neither these communities nor groups are necessarily exclusive. Individuals may well be members of various communities or members of various groups within a community, depending on what the criteria of a community or group membership are.</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communities and groups themselves may come and go, as different events or activities form and reform them.</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Types of communities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p>
          <a:p>
            <a:pPr marL="171450" indent="-171450">
              <a:buFont typeface="Arial" panose="020B0604020202020204" pitchFamily="34" charset="0"/>
              <a:buChar char="•"/>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face to face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community</a:t>
            </a:r>
          </a:p>
          <a:p>
            <a:pPr marL="171450" indent="-171450">
              <a:buFont typeface="Arial" panose="020B0604020202020204" pitchFamily="34" charset="0"/>
              <a:buChar char="•"/>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national</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community</a:t>
            </a:r>
          </a:p>
          <a:p>
            <a:pPr marL="171450" indent="-171450">
              <a:buFont typeface="Arial" panose="020B0604020202020204" pitchFamily="34" charset="0"/>
              <a:buChar char="•"/>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international</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community</a:t>
            </a:r>
          </a:p>
          <a:p>
            <a:pPr marL="171450" indent="-171450">
              <a:buFont typeface="Arial" panose="020B0604020202020204" pitchFamily="34" charset="0"/>
              <a:buChar char="•"/>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virtual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Communities often express identification with a locality based on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history and culture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rather than any geographic logic.</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important to note that some communities are transient and have no strong ties to a particular geographical area, for example, the travelling community.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Society, as a whole is usually broken down into neighbourhoods and communities.</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Most simply put, a </a:t>
            </a:r>
            <a:r>
              <a:rPr lang="en-GB" altLang="en-US" sz="1100" b="1" dirty="0" smtClean="0">
                <a:solidFill>
                  <a:srgbClr val="0033CC"/>
                </a:solidFill>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is defined as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‘a specific geographic area within which a set of social interactions occur’.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 neighbourhood may contain more than one community and group.</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Neighbourhoods will be discussed in more detail when we look at neighbourhood policing.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052531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ask students to describe the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you belong to.</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How large is it?</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How is your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subdivided?</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What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communities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make up your neighbourhood?</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Which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community(</a:t>
            </a:r>
            <a:r>
              <a:rPr lang="en-GB" altLang="en-US" sz="1100" b="1" dirty="0" err="1" smtClean="0">
                <a:latin typeface="Arial" panose="020B0604020202020204" pitchFamily="34" charset="0"/>
                <a:ea typeface="ＭＳ Ｐゴシック" panose="020B0600070205080204" pitchFamily="34" charset="-128"/>
                <a:cs typeface="Arial" panose="020B0604020202020204" pitchFamily="34" charset="0"/>
              </a:rPr>
              <a:t>ies</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do you see yourself as belonging to?</a:t>
            </a: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Do any of these groups overlap?</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allow sufficient time for students to consider the questions before asking for some examples and recording them on white board.</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QTS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If you look at the examples of communities provided, could they be, in broad terms, placed under two headings?</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Interest &amp; Identity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solidFill>
                  <a:srgbClr val="FF3300"/>
                </a:solidFill>
                <a:latin typeface="Arial" panose="020B0604020202020204" pitchFamily="34" charset="0"/>
                <a:ea typeface="ＭＳ Ｐゴシック" panose="020B0600070205080204" pitchFamily="34" charset="-128"/>
                <a:cs typeface="Arial" panose="020B0604020202020204" pitchFamily="34" charset="0"/>
              </a:rPr>
              <a:t>**Trainer to be mindful of time with this task as it will NOT be possible to ascertain examples from all students**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213707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Communities can be broadly placed under two headings: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Interest &amp; Identity</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Community of Interest’</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is a community of people who share a common interest or passion .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These people exchange ideas and thoughts about the given passion, but may know (or care) little about each other outside of this area.</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Participation in a ‘community of interest’ can be compelling, entertaining and create a ‘sticky’ community where people return frequently and remain for extended periods. Frequently, they cannot be easily defined by a particular geographical area.</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other words,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 community of interest’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is a gathering of people assembled around a topic of common interest. Its members take part in the community to exchange information, to obtain answers to personal questions or problems, to improve their understanding of a subject, to share common passions or to play."</a:t>
            </a:r>
            <a:endParaRPr lang="en-GB" altLang="en-US" sz="1100" baseline="30000"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In contrast to a spatial community,, "a ‘community of interest’ is defined not by space, but by some common bond (e.g. feeling of attachment) or entity (e.g. farming, church group)."</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‘Community of Identity’</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some contexts, </a:t>
            </a:r>
            <a:r>
              <a:rPr lang="en-GB" altLang="en-US" sz="1100" i="1" dirty="0" smtClean="0">
                <a:latin typeface="Arial" panose="020B0604020202020204" pitchFamily="34" charset="0"/>
                <a:ea typeface="ＭＳ Ｐゴシック" panose="020B0600070205080204" pitchFamily="34" charset="-128"/>
                <a:cs typeface="Arial" panose="020B0604020202020204" pitchFamily="34" charset="0"/>
              </a:rPr>
              <a:t>"community"</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indicates a group of people with a common identity other than location. Members often interact regularly. Common examples in everyday usage include: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 "professional community" is a group of people with the same or related occupations. Some of those members may join a professional society, making a more defined and formalized group. These are also sometimes known as communities of practice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 virtual community is a group of people primarily or initially communicating or interacting with each other by means of information technologies, typically over the Internet, rather than in person. These may be either communities of interest, practice or communion. Research interest is evolving in the motivation for contributing to virtual communities.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8776899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reveal lists which provides examples of:</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Communities of Interest </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Communities of Identity –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‘alternative sub-culture groups relate to groups such as goths, </a:t>
            </a:r>
            <a:r>
              <a:rPr lang="en-GB" altLang="en-US" sz="1100" dirty="0" err="1" smtClean="0">
                <a:latin typeface="Arial" panose="020B0604020202020204" pitchFamily="34" charset="0"/>
                <a:ea typeface="ＭＳ Ｐゴシック" panose="020B0600070205080204" pitchFamily="34" charset="-128"/>
                <a:cs typeface="Arial" panose="020B0604020202020204" pitchFamily="34" charset="0"/>
              </a:rPr>
              <a:t>emos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punks, skinheads.</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These groups are immediately identifiable in a lot of cases based on appearance.</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highlight the fact that certain groups appear on both lists, e.g. Religion and Disability.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pose question to students as to why this may be the case.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Based on responses, trainer to clarify that whilst certain individuals from religious groups or with disabilities will be identifiable based on their appearance, this may not always be the case.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Can you always tell which religion someone follows by looking at them?</a:t>
            </a: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Can you always tell whether someone has a disability from how they appear?</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link to the importance of community engagement and getting to know the neighbourhood and the groups within it.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955849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ask students to consider the communities that have been discussed.</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Students to then be asked whether they consider any of the groups identified to be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‘vulnerable’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having identified the group, to pose the question…..</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Why?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272060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Trainer to ask students: </a:t>
            </a: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a:t>
            </a:r>
            <a:r>
              <a:rPr lang="en-GB" altLang="en-US" sz="1100" b="1" baseline="0" dirty="0" smtClean="0">
                <a:latin typeface="Arial" panose="020B0604020202020204" pitchFamily="34" charset="0"/>
                <a:ea typeface="ＭＳ Ｐゴシック" panose="020B0600070205080204" pitchFamily="34" charset="-128"/>
                <a:cs typeface="Arial" panose="020B0604020202020204" pitchFamily="34" charset="0"/>
              </a:rPr>
              <a:t> Do you think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any of the communities discussed are likely to come into conflict?</a:t>
            </a:r>
            <a:r>
              <a:rPr lang="en-GB" altLang="en-US" sz="1100" b="1"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If so, which ones and why? </a:t>
            </a:r>
            <a:r>
              <a:rPr lang="en-GB" altLang="en-US" sz="1100" b="0" dirty="0" smtClean="0">
                <a:latin typeface="Arial" panose="020B0604020202020204" pitchFamily="34" charset="0"/>
                <a:ea typeface="ＭＳ Ｐゴシック" panose="020B0600070205080204" pitchFamily="34" charset="-128"/>
                <a:cs typeface="Arial" panose="020B0604020202020204" pitchFamily="34" charset="0"/>
              </a:rPr>
              <a:t>Discuss.</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Q. Can police powers and authority, attitudes and behaviour have and effect on and potentially cause conflict within communities? </a:t>
            </a:r>
            <a:r>
              <a:rPr lang="en-GB" altLang="en-US" sz="1100" b="0" dirty="0" smtClean="0">
                <a:latin typeface="Arial" panose="020B0604020202020204" pitchFamily="34" charset="0"/>
                <a:ea typeface="ＭＳ Ｐゴシック" panose="020B0600070205080204" pitchFamily="34" charset="-128"/>
                <a:cs typeface="Arial" panose="020B0604020202020204" pitchFamily="34" charset="0"/>
              </a:rPr>
              <a:t>Discuss.</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Some communities are very fragile and diverse.  In such communities, insensitive or inappropriate policing can be very damaging, not only to police and community relations, but to the community itself.</a:t>
            </a:r>
          </a:p>
          <a:p>
            <a:pPr marL="171450" indent="-171450">
              <a:buFont typeface="Arial" panose="020B0604020202020204" pitchFamily="34" charset="0"/>
              <a:buChar cha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All members of the police family should consider the possible outcomes before commencing any action when dealing with issues within communities.</a:t>
            </a:r>
          </a:p>
          <a:p>
            <a:pPr marL="171450" indent="-171450">
              <a:buFont typeface="Arial" panose="020B0604020202020204" pitchFamily="34" charset="0"/>
              <a:buChar char="•"/>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Close links with communities will make all parties involved more aware of what may trigger issues.</a:t>
            </a:r>
          </a:p>
          <a:p>
            <a:pPr marL="171450" indent="-171450">
              <a:buFont typeface="Arial" panose="020B0604020202020204" pitchFamily="34" charset="0"/>
              <a:buChar char="•"/>
            </a:pPr>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Once you are aware of these tensions, it may be possible for you to work proactively with other agencies to reduce them.</a:t>
            </a:r>
          </a:p>
          <a:p>
            <a:pPr marL="0" indent="0">
              <a:buFont typeface="Arial" panose="020B0604020202020204" pitchFamily="34" charset="0"/>
              <a:buNone/>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Tensions can arise from stereotyping or inaccurate information.</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first stage is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Cognition’:</a:t>
            </a:r>
            <a:r>
              <a:rPr lang="en-GB" altLang="en-US" sz="1100" b="1"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individual or group is told, whether correctly or incorrectly, that members of a certain group exhibit deviant behaviour.  The individual or group is now ‘privy’ to this knowledge.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next stage is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‘Emotional’</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Armed with this knowledge, the individual or group then have an emotional reaction to what they have been told.  This may manifest itself in any number of ways from a lack of concern to revulsion at the thought of the behaviour they have been ‘told’ about.</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third stage is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‘Action’:</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The action the individual or group performs as a result of obtaining this knowledge and experiencing the emotional response.  Again this may vary from no action to outright violence.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8223900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best way of resolving community tensions is to tackle the issue at the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Cognitive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stage.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By ensuring that information is true and accurate and is not an urban myth or outright fabrication designed to incite hatred.</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Any such myths which exist must be dispelled as soon as practicable and the assistance of partner agencies can often improve the results.</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is a degree of mistrust of the police service amongst certain sectors of the community, sometimes as a result of urban myths which our partner agencies can help to dispel.</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Some mistrust is as a direct result of previous/historic contact with the police by individuals or as a result of the experience of whole communities, e.g. Operation Swamp which helped fuel the Brixton disturbances in 1981.  Once the false knowledge has been discredited, or the previous/historic experiences addressed, the emotional reaction will be different or absent and lead to a change of action or no action at all.</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There are many policing practices that help shape community cohesion in terms of police/community relationships, particularly those involving diversionary or outreach schemes with young people.</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What must be avoided however, is a tendency to dictate what the police feel would be good for an area rather than what the community wants, as that can lead to a deepening rift between the police and the community.</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With the understanding of how tensions within a community can come about, it can be seen that it is important that the various groups within a community be brought together to create a community as a whole, rather than a collection of sub-groups.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193451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has been increasing criticism from the media and from opposition parties over the influence of the police in politics and of politicians in policing. The forced resignation of Sir Ian Blair in February 2008, the arrest of Damien Green MP and proposals for direct elections to police authorities have all prompted comment that policing has become over politicised. It is arguable that policing by its very nature is political and as a public service the police ought to be open to political influence. However, the police began in the 19th century as a non-partisan, a-political organisation of „citizens in uniform‟; policing by consent with the respect and approval of the public. Does politicisation undermine this ethos? </a:t>
            </a: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How did policing become political?</a:t>
            </a:r>
            <a:r>
              <a:rPr lang="en-GB" sz="1100" b="1" baseline="0" dirty="0" smtClean="0">
                <a:latin typeface="Arial" panose="020B0604020202020204" pitchFamily="34" charset="0"/>
                <a:cs typeface="Arial" panose="020B0604020202020204" pitchFamily="34" charset="0"/>
              </a:rPr>
              <a:t> </a:t>
            </a: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Changes in society and social structure have influenced the relationship between policing and politics, not only towards a decline in deference, resulting in a society more difficult to police, but also to a long term rise in crime and disorder. The remit of policing has been expanded to cover this change, encompassing anti-social behaviour and greater community involvement. All these factors bring the issue of policing into a wider political and social sphere. </a:t>
            </a: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response to this the role of the police has broadened, with more public engagement and a greater range of quasi-judicial powers. </a:t>
            </a:r>
            <a:r>
              <a:rPr lang="en-GB" sz="1100" b="1" i="0" u="sng" strike="noStrike" kern="1200" baseline="0" dirty="0" smtClean="0">
                <a:solidFill>
                  <a:schemeClr val="tx1"/>
                </a:solidFill>
                <a:latin typeface="Arial" panose="020B0604020202020204" pitchFamily="34" charset="0"/>
                <a:ea typeface="+mn-ea"/>
                <a:cs typeface="Arial" panose="020B0604020202020204" pitchFamily="34" charset="0"/>
              </a:rPr>
              <a:t>The police family has been widened with the introduction of PCSOs;</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divisions of labour within the police have become increasingly complex; policing has been micro-managed by government; and police recruits being educated to a higher level.</a:t>
            </a:r>
            <a:endParaRPr lang="en-GB" sz="1100" baseline="0" dirty="0" smtClean="0">
              <a:latin typeface="Arial" panose="020B0604020202020204" pitchFamily="34" charset="0"/>
              <a:cs typeface="Arial" panose="020B0604020202020204" pitchFamily="34" charset="0"/>
            </a:endParaRP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Police funding has become a matter of acute public and political interest since the rejection by the Police Federation of the government's pay offer in the late 1970‟s. The resourcing and funding of the police, including issues such as police pay, continue to be of media, public and political interest with attention grabbing headlines alerting the public to concerns over the absence of enough „bobbies on the beat‟, </a:t>
            </a:r>
            <a:r>
              <a:rPr lang="en-GB" sz="1100" b="1" i="0" u="sng" strike="noStrike" kern="1200" baseline="0" dirty="0" smtClean="0">
                <a:solidFill>
                  <a:schemeClr val="tx1"/>
                </a:solidFill>
                <a:latin typeface="Arial" panose="020B0604020202020204" pitchFamily="34" charset="0"/>
                <a:ea typeface="+mn-ea"/>
                <a:cs typeface="Arial" panose="020B0604020202020204" pitchFamily="34" charset="0"/>
              </a:rPr>
              <a:t>or the replacement of real police officers with PCSOs. </a:t>
            </a:r>
            <a:endParaRPr lang="en-GB" sz="1100" b="1" u="sng" baseline="0" dirty="0" smtClean="0">
              <a:latin typeface="Arial" panose="020B0604020202020204" pitchFamily="34" charset="0"/>
              <a:cs typeface="Arial" panose="020B0604020202020204" pitchFamily="34" charset="0"/>
            </a:endParaRP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is a long-standing notion of police operational independence should be respected and that a politician should not be able to give directions on the detail of such operations. But, it is suggested, it must be reasonable to expect </a:t>
            </a: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Prime Minister, or any elected politician, to have a say in how crime is policed, from a policy point of view. Politics is arguably the translation of consumer will and the public should have a legitimate view, expressed through its elected representatives, in policing. As politicians are the ones who will be ultimately accountable to the public, they may argue for the right to protect their position by controlling or being involved in policing decisions. </a:t>
            </a: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One of the dangers with the over involvement of politicians in policing, the Forum noted, is that politics often takes a short-term approach to solving problems. Thus politicians do not always invest in a long-term effective plan, but formulate initiatives to fix problems speedily and efficiently. </a:t>
            </a: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extent of involvement of the police in politics is closely linked to the involvement of politics in policing. The more that police chiefs comment on and try to shape policy and the more they become associated with it; the more politicians are drawn into the debate. It was suggested that the police cannot insist on involvement with politics and then ask politicians to step back and refrain from exerting political influence. </a:t>
            </a:r>
            <a:endParaRPr lang="en-GB" sz="1100" baseline="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Cuts to police funding announced in the October 2010 Spending Review as part of the Government's programme to tackle the huge deficit also attracted considerable controversy.</a:t>
            </a:r>
          </a:p>
          <a:p>
            <a:pPr>
              <a:lnSpc>
                <a:spcPct val="100000"/>
              </a:lnSpc>
            </a:pPr>
            <a:r>
              <a:rPr lang="en-GB" sz="1100" dirty="0" smtClean="0">
                <a:latin typeface="Arial" panose="020B0604020202020204" pitchFamily="34" charset="0"/>
                <a:cs typeface="Arial" panose="020B0604020202020204" pitchFamily="34" charset="0"/>
              </a:rPr>
              <a:t>Police funding is a controversial matter. Police numbers fell during the 1980s and 1990s, as 'bobbies on the beat' were replaced with vehicle patrols. Despite an increase of 15,000 between 2000 and March 2004 to reach a record level of 138,000, people remained convinced that there were fewer visible police officers on the streets deterring criminals.</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cost of the police pension scheme is another cost for forces, particularly as early retirement is commonplace among police officers and their funded occupational pensions, which increase annually, are a drain on resources.</a:t>
            </a:r>
            <a:r>
              <a:rPr lang="en-GB" sz="1100" baseline="0" dirty="0" smtClean="0">
                <a:latin typeface="Arial" panose="020B0604020202020204" pitchFamily="34" charset="0"/>
                <a:cs typeface="Arial" panose="020B0604020202020204" pitchFamily="34" charset="0"/>
              </a:rPr>
              <a:t> Controversial changes to police pensions has damaged the relationship between officers and government</a:t>
            </a: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4037062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complexities and challenges of neighbourhood policing have changed in respects of crime and community engagement. South Wales Police and Gwent Police understands that to maintain and enhance</a:t>
            </a:r>
            <a:r>
              <a:rPr lang="en-GB" sz="1100" baseline="0" dirty="0" smtClean="0">
                <a:latin typeface="Arial" panose="020B0604020202020204" pitchFamily="34" charset="0"/>
                <a:cs typeface="Arial" panose="020B0604020202020204" pitchFamily="34" charset="0"/>
              </a:rPr>
              <a:t> their </a:t>
            </a:r>
            <a:r>
              <a:rPr lang="en-GB" sz="1100" dirty="0" smtClean="0">
                <a:latin typeface="Arial" panose="020B0604020202020204" pitchFamily="34" charset="0"/>
                <a:cs typeface="Arial" panose="020B0604020202020204" pitchFamily="34" charset="0"/>
              </a:rPr>
              <a:t>Neighbourhood Policing service they</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must adapt to these changes to ensure we understand the changes in society and modern policing demands and respond effectively through the early identification, intervention, prevention and problem solving with partners and communities. </a:t>
            </a:r>
          </a:p>
          <a:p>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Police Community Support Officer (PCSO), works on the frontline,</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providing a visible and reassuring presence on the streets and tackling the menace of anti-social behaviour.</a:t>
            </a:r>
          </a:p>
          <a:p>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PCSOs have different roles in different forces, but they usually patrol a beat and interact with the public, while also offering assistance to police officers at crime scenes and major events.</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They</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deal with minor offences,</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offer early intervention to deter people from committing offences,</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provide support for front-line policing,</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conduct house-to-house enquiries,</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guard crime scenes,</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provide crime prevention advice</a:t>
            </a:r>
          </a:p>
          <a:p>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Although PCSOs do not have the same powers as regular police officers, they still carry a lot of responsibility, and are a critical part of the police service.</a:t>
            </a:r>
          </a:p>
          <a:p>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PCSOs generally perform routine duties, assisting and supporting police officers, gathering intelligence, carrying out security patrols and, through their presence alone, reassuring the public. Where possible, they also attend to matters not requiring police powers.</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Police and Communities Together, or PACT, is the name given to making sure the</a:t>
            </a:r>
            <a:r>
              <a:rPr lang="en-GB" sz="1100" baseline="0" dirty="0" smtClean="0">
                <a:effectLst/>
                <a:latin typeface="Arial" panose="020B0604020202020204" pitchFamily="34" charset="0"/>
                <a:cs typeface="Arial" panose="020B0604020202020204" pitchFamily="34" charset="0"/>
              </a:rPr>
              <a:t> public </a:t>
            </a:r>
            <a:r>
              <a:rPr lang="en-GB" sz="1100" dirty="0" smtClean="0">
                <a:effectLst/>
                <a:latin typeface="Arial" panose="020B0604020202020204" pitchFamily="34" charset="0"/>
                <a:cs typeface="Arial" panose="020B0604020202020204" pitchFamily="34" charset="0"/>
              </a:rPr>
              <a:t>have a say and involvement in how their local neighbourhood is policed.</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The PACT process gives the</a:t>
            </a:r>
            <a:r>
              <a:rPr lang="en-GB" sz="1100" baseline="0" dirty="0" smtClean="0">
                <a:effectLst/>
                <a:latin typeface="Arial" panose="020B0604020202020204" pitchFamily="34" charset="0"/>
                <a:cs typeface="Arial" panose="020B0604020202020204" pitchFamily="34" charset="0"/>
              </a:rPr>
              <a:t> public</a:t>
            </a:r>
            <a:r>
              <a:rPr lang="en-GB" sz="1100" dirty="0" smtClean="0">
                <a:effectLst/>
                <a:latin typeface="Arial" panose="020B0604020202020204" pitchFamily="34" charset="0"/>
                <a:cs typeface="Arial" panose="020B0604020202020204" pitchFamily="34" charset="0"/>
              </a:rPr>
              <a:t> the chance to speak to your neighbourhood policing team every month, have a say on how your neighbourhood is policed and monitor our performance.</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The way that PACT</a:t>
            </a:r>
            <a:r>
              <a:rPr lang="en-GB" sz="1100" baseline="0" dirty="0" smtClean="0">
                <a:effectLst/>
                <a:latin typeface="Arial" panose="020B0604020202020204" pitchFamily="34" charset="0"/>
                <a:cs typeface="Arial" panose="020B0604020202020204" pitchFamily="34" charset="0"/>
              </a:rPr>
              <a:t> is </a:t>
            </a:r>
            <a:r>
              <a:rPr lang="en-GB" sz="1100" dirty="0" smtClean="0">
                <a:effectLst/>
                <a:latin typeface="Arial" panose="020B0604020202020204" pitchFamily="34" charset="0"/>
                <a:cs typeface="Arial" panose="020B0604020202020204" pitchFamily="34" charset="0"/>
              </a:rPr>
              <a:t>delivered changes to meet the needs of local communities and makes best use of technology to make PACT more accessible.</a:t>
            </a:r>
            <a:r>
              <a:rPr lang="en-GB" sz="1100" baseline="0" dirty="0" smtClean="0">
                <a:effectLst/>
                <a:latin typeface="Arial" panose="020B0604020202020204" pitchFamily="34" charset="0"/>
                <a:cs typeface="Arial" panose="020B0604020202020204" pitchFamily="34" charset="0"/>
              </a:rPr>
              <a:t> </a:t>
            </a:r>
          </a:p>
          <a:p>
            <a:endParaRPr lang="en-GB" sz="1100" baseline="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Every neighbourhood has a dedicated neighbourhood policing team that works together with the local community and partners to:</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prevent and reduce crime and disorder</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improve neighbourhood conditions</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improve feelings of security</a:t>
            </a:r>
          </a:p>
          <a:p>
            <a:r>
              <a:rPr lang="en-GB" sz="1100" dirty="0" smtClean="0">
                <a:effectLst/>
                <a:latin typeface="Arial" panose="020B0604020202020204" pitchFamily="34" charset="0"/>
                <a:cs typeface="Arial" panose="020B0604020202020204" pitchFamily="34" charset="0"/>
              </a:rPr>
              <a:t>They aim to make communities safer through an approach that is focussed on visibility, engagement, problem solving and community resilience.</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4608616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Neighbourhood Policing</a:t>
            </a:r>
          </a:p>
          <a:p>
            <a:endParaRPr lang="en-GB" sz="1100" b="1"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complexities and challenges of neighbourhood policing have changed in respects of crime and community engagement. </a:t>
            </a:r>
            <a:r>
              <a:rPr lang="en-GB" sz="1100" baseline="0" dirty="0" smtClean="0">
                <a:latin typeface="Arial" panose="020B0604020202020204" pitchFamily="34" charset="0"/>
                <a:cs typeface="Arial" panose="020B0604020202020204" pitchFamily="34" charset="0"/>
              </a:rPr>
              <a:t> To</a:t>
            </a:r>
            <a:r>
              <a:rPr lang="en-GB" sz="1100" dirty="0" smtClean="0">
                <a:latin typeface="Arial" panose="020B0604020202020204" pitchFamily="34" charset="0"/>
                <a:cs typeface="Arial" panose="020B0604020202020204" pitchFamily="34" charset="0"/>
              </a:rPr>
              <a:t> understand that to maintain and enhance our Neighbourhood Policing service we must adapt to these changes to ensure we understand the changes in society and modern policing demands and respond effectively through the early identification, intervention, prevention and problem solving with partners and communities.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A</a:t>
            </a:r>
            <a:r>
              <a:rPr lang="en-GB" sz="1100" baseline="0" dirty="0" smtClean="0">
                <a:latin typeface="Arial" panose="020B0604020202020204" pitchFamily="34" charset="0"/>
                <a:cs typeface="Arial" panose="020B0604020202020204" pitchFamily="34" charset="0"/>
              </a:rPr>
              <a:t> national </a:t>
            </a:r>
            <a:r>
              <a:rPr lang="en-GB" sz="1100" dirty="0" smtClean="0">
                <a:latin typeface="Arial" panose="020B0604020202020204" pitchFamily="34" charset="0"/>
                <a:cs typeface="Arial" panose="020B0604020202020204" pitchFamily="34" charset="0"/>
              </a:rPr>
              <a:t>Neighbourhood policing Review is taking place which identified the importance of creating a ‘one stop shop’ to highlight relevant information, best practice and advice on how to improve our ability to provide an efficient and high quality Neighbourhood Policing service.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
            </a:r>
            <a:br>
              <a:rPr lang="en-GB" sz="1100" dirty="0" smtClean="0">
                <a:latin typeface="Arial" panose="020B0604020202020204" pitchFamily="34" charset="0"/>
                <a:cs typeface="Arial" panose="020B0604020202020204" pitchFamily="34" charset="0"/>
              </a:rPr>
            </a:br>
            <a:r>
              <a:rPr lang="en-GB" sz="1100" dirty="0" smtClean="0">
                <a:latin typeface="Arial" panose="020B0604020202020204" pitchFamily="34" charset="0"/>
                <a:cs typeface="Arial" panose="020B0604020202020204" pitchFamily="34" charset="0"/>
              </a:rPr>
              <a:t>Neighbourhood Policing remains the cornerstone of</a:t>
            </a:r>
            <a:r>
              <a:rPr lang="en-GB" sz="1100" baseline="0" dirty="0" smtClean="0">
                <a:latin typeface="Arial" panose="020B0604020202020204" pitchFamily="34" charset="0"/>
                <a:cs typeface="Arial" panose="020B0604020202020204" pitchFamily="34" charset="0"/>
              </a:rPr>
              <a:t> the Police Service</a:t>
            </a:r>
            <a:r>
              <a:rPr lang="en-GB" sz="1100" dirty="0" smtClean="0">
                <a:latin typeface="Arial" panose="020B0604020202020204" pitchFamily="34" charset="0"/>
                <a:cs typeface="Arial" panose="020B0604020202020204" pitchFamily="34" charset="0"/>
              </a:rPr>
              <a:t> who</a:t>
            </a:r>
            <a:r>
              <a:rPr lang="en-GB" sz="1100" baseline="0" dirty="0" smtClean="0">
                <a:latin typeface="Arial" panose="020B0604020202020204" pitchFamily="34" charset="0"/>
                <a:cs typeface="Arial" panose="020B0604020202020204" pitchFamily="34" charset="0"/>
              </a:rPr>
              <a:t> are </a:t>
            </a:r>
            <a:r>
              <a:rPr lang="en-GB" sz="1100" dirty="0" smtClean="0">
                <a:latin typeface="Arial" panose="020B0604020202020204" pitchFamily="34" charset="0"/>
                <a:cs typeface="Arial" panose="020B0604020202020204" pitchFamily="34" charset="0"/>
              </a:rPr>
              <a:t>committed to maintaining a</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Neighbourhood policing service. </a:t>
            </a:r>
          </a:p>
          <a:p>
            <a:endParaRPr lang="en-GB" sz="1100" dirty="0" smtClean="0">
              <a:latin typeface="Arial" panose="020B0604020202020204" pitchFamily="34" charset="0"/>
              <a:cs typeface="Arial" panose="020B0604020202020204" pitchFamily="34" charset="0"/>
            </a:endParaRPr>
          </a:p>
          <a:p>
            <a:r>
              <a:rPr lang="en-GB" sz="1100" b="0" dirty="0" smtClean="0">
                <a:effectLst/>
                <a:latin typeface="Arial" panose="020B0604020202020204" pitchFamily="34" charset="0"/>
                <a:cs typeface="Arial" panose="020B0604020202020204" pitchFamily="34" charset="0"/>
              </a:rPr>
              <a:t>The defining features of neighbourhood policing are: </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Police officers, staff and volunteers accessible to, responsible for and accountable to communities </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Community engagement that builds trust and develops a sophisticated understanding of community needs</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Collaborative problem-solving  with communities supported by integrated working with private, public and voluntary sectors.</a:t>
            </a:r>
            <a:br>
              <a:rPr lang="en-GB" sz="1100" dirty="0" smtClean="0">
                <a:effectLst/>
                <a:latin typeface="Arial" panose="020B0604020202020204" pitchFamily="34" charset="0"/>
                <a:cs typeface="Arial" panose="020B0604020202020204" pitchFamily="34" charset="0"/>
              </a:rPr>
            </a:br>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The combination of these features distinguishes neighbourhood policing from other broader policing functions. It is an essential part of the UK policing approach that aims to connect our communities directly and seamlessly to specialist policing services at local, regional and national level. It recognises that those involved in neighbourhood policing need time and space to work in a proactive and preventative way to: </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Protect local neighbourhoods or communities </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Safeguard the vulnerable    </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Manage and divert offenders    </a:t>
            </a:r>
          </a:p>
          <a:p>
            <a:pPr marL="171450" indent="-171450">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Earn community confidence</a:t>
            </a:r>
            <a:br>
              <a:rPr lang="en-GB" sz="1100" dirty="0" smtClean="0">
                <a:effectLst/>
                <a:latin typeface="Arial" panose="020B0604020202020204" pitchFamily="34" charset="0"/>
                <a:cs typeface="Arial" panose="020B0604020202020204" pitchFamily="34" charset="0"/>
              </a:rPr>
            </a:br>
            <a:endParaRPr lang="en-GB" sz="1100" dirty="0" smtClean="0">
              <a:effectLst/>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It encourages the use of locally tailored evidence-based practice to have a sustained impact on reducing harm, repeat demand and increasing community resilience. Alongside community engagement, it requires effective data sharing between different agencies for problems to be identified and properly understood, and for effective decision making and action at the neighbourhood level. Defining problems with precision helps to better target action, assess the effect of interventions and ensure limited resources are not wasted on ineffective activities.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5249199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414338"/>
            <a:ext cx="5953125" cy="3349625"/>
          </a:xfrm>
        </p:spPr>
      </p:sp>
      <p:sp>
        <p:nvSpPr>
          <p:cNvPr id="3" name="Notes Placeholder 2"/>
          <p:cNvSpPr>
            <a:spLocks noGrp="1"/>
          </p:cNvSpPr>
          <p:nvPr>
            <p:ph type="body" idx="1"/>
          </p:nvPr>
        </p:nvSpPr>
        <p:spPr>
          <a:xfrm>
            <a:off x="679768" y="4115419"/>
            <a:ext cx="5438140" cy="5137626"/>
          </a:xfrm>
        </p:spPr>
        <p:txBody>
          <a:bodyPr/>
          <a:lstStyle/>
          <a:p>
            <a:r>
              <a:rPr lang="en-GB" sz="1100" b="1" dirty="0" smtClean="0">
                <a:latin typeface="Arial" panose="020B0604020202020204" pitchFamily="34" charset="0"/>
                <a:cs typeface="Arial" panose="020B0604020202020204" pitchFamily="34" charset="0"/>
              </a:rPr>
              <a:t>Office of National Statistics</a:t>
            </a:r>
            <a:r>
              <a:rPr lang="en-GB" sz="1100" b="1" baseline="0" dirty="0" smtClean="0">
                <a:latin typeface="Arial" panose="020B0604020202020204" pitchFamily="34" charset="0"/>
                <a:cs typeface="Arial" panose="020B0604020202020204" pitchFamily="34" charset="0"/>
              </a:rPr>
              <a:t> - </a:t>
            </a:r>
            <a:r>
              <a:rPr lang="en-GB" sz="1100" b="1" dirty="0" smtClean="0">
                <a:effectLst/>
                <a:latin typeface="Arial" panose="020B0604020202020204" pitchFamily="34" charset="0"/>
                <a:cs typeface="Arial" panose="020B0604020202020204" pitchFamily="34" charset="0"/>
              </a:rPr>
              <a:t>Crime in England and Wales: year ending September 2018</a:t>
            </a:r>
          </a:p>
          <a:p>
            <a:endParaRPr lang="en-GB" sz="1100" b="1" dirty="0" smtClean="0">
              <a:latin typeface="Arial" panose="020B0604020202020204" pitchFamily="34" charset="0"/>
              <a:cs typeface="Arial" panose="020B0604020202020204" pitchFamily="34" charset="0"/>
            </a:endParaRPr>
          </a:p>
          <a:p>
            <a:pPr eaLnBrk="1" hangingPunct="1">
              <a:spcBef>
                <a:spcPct val="50000"/>
              </a:spcBef>
            </a:pPr>
            <a:r>
              <a:rPr lang="en-GB" sz="1100" dirty="0" smtClean="0">
                <a:effectLst/>
                <a:latin typeface="Arial" panose="020B0604020202020204" pitchFamily="34" charset="0"/>
                <a:cs typeface="Arial" panose="020B0604020202020204" pitchFamily="34" charset="0"/>
              </a:rPr>
              <a:t>Over recent decades, we’ve seen a fall in overall levels of crime, a trend that whilst overall continuing, looks to be slowing. Over the last year, we have seen rises in some types of crime e.g., knife crime, whilst others have decreased.</a:t>
            </a:r>
          </a:p>
          <a:p>
            <a:pPr eaLnBrk="1" hangingPunct="1">
              <a:spcBef>
                <a:spcPct val="50000"/>
              </a:spcBef>
            </a:pPr>
            <a:r>
              <a:rPr lang="en-GB" sz="1100" dirty="0" smtClean="0">
                <a:effectLst/>
                <a:latin typeface="Arial" panose="020B0604020202020204" pitchFamily="34" charset="0"/>
                <a:cs typeface="Arial" panose="020B0604020202020204" pitchFamily="34" charset="0"/>
              </a:rPr>
              <a:t>  Statistics for the end of September 2018 show:</a:t>
            </a:r>
          </a:p>
          <a:p>
            <a:pPr eaLnBrk="1" hangingPunct="1">
              <a:spcBef>
                <a:spcPct val="50000"/>
              </a:spcBef>
            </a:pPr>
            <a:endParaRPr lang="en-GB" sz="1100" dirty="0" smtClean="0">
              <a:effectLst/>
              <a:latin typeface="Arial" panose="020B0604020202020204" pitchFamily="34" charset="0"/>
              <a:cs typeface="Arial" panose="020B0604020202020204" pitchFamily="34" charset="0"/>
            </a:endParaRP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3% increase in vehicle offences, due largely to a 10% increase in the subcategory of “Theft or unauthorised taking of a motor vehicle”</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17% increase in robbery offences, continuing increases seen in previous years</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1% decrease in burglary, following increases in recent years</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1% decrease in shoplifting, following a longer period of increases</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15% increase in the number of admissions to hospital in England for assaults involving a sharp instrument</a:t>
            </a:r>
          </a:p>
          <a:p>
            <a:pPr marL="171450" lvl="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14% increase in the number of homicides</a:t>
            </a:r>
          </a:p>
          <a:p>
            <a:pPr eaLnBrk="1" hangingPunct="1">
              <a:spcBef>
                <a:spcPct val="50000"/>
              </a:spcBef>
            </a:pPr>
            <a:endParaRPr lang="en-GB" sz="1100" dirty="0" smtClean="0">
              <a:effectLst/>
              <a:latin typeface="Arial" panose="020B0604020202020204" pitchFamily="34" charset="0"/>
              <a:cs typeface="Arial" panose="020B0604020202020204" pitchFamily="34" charset="0"/>
            </a:endParaRPr>
          </a:p>
          <a:p>
            <a:pPr eaLnBrk="1" hangingPunct="1">
              <a:spcBef>
                <a:spcPct val="50000"/>
              </a:spcBef>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From the public’s perspective over 70% of people still believe that crime has risen overall.</a:t>
            </a:r>
          </a:p>
          <a:p>
            <a:pPr eaLnBrk="1" hangingPunct="1"/>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dilemma that the police have is the gap between the community’s perceptions and the good work that we are achieving.</a:t>
            </a:r>
          </a:p>
          <a:p>
            <a:pPr eaLnBrk="1" hangingPunct="1"/>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eaLnBrk="1" hangingPunct="1"/>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is known as the ‘Reassurance Gap’.  </a:t>
            </a:r>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392867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is one method of policing.</a:t>
            </a:r>
          </a:p>
          <a:p>
            <a:pPr>
              <a:spcBef>
                <a:spcPct val="0"/>
              </a:spcBef>
              <a:spcAft>
                <a:spcPct val="15000"/>
              </a:spcAf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public wants to see crime and anti-social behaviour in their neighbourhoods reduced and communities made safer.  Effective community policing is central to achieving this.  </a:t>
            </a:r>
          </a:p>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Developing a deeper, stronger connection with local people is also crucial to building trust and confidence in the police.  </a:t>
            </a:r>
          </a:p>
          <a:p>
            <a:pPr>
              <a:spcBef>
                <a:spcPct val="0"/>
              </a:spcBef>
              <a:spcAft>
                <a:spcPct val="15000"/>
              </a:spcAf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is vital if people are going to be willing to go to court and give evidence or provide the kind of information that will lead the police to catch the serial car vandal, the persistent burglar, the drug dealer or terrorist.  And this is a circular process – catching more criminals, in turn, brings greater reassurance to local communities.</a:t>
            </a:r>
          </a:p>
          <a:p>
            <a:pPr>
              <a:spcAft>
                <a:spcPct val="15000"/>
              </a:spcAft>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Neighbourhood policing is about fighting crime more intelligently and building a better relationship between the police and the public – one based on active cooperation rather than simple consent.  </a:t>
            </a:r>
          </a:p>
          <a:p>
            <a:pPr>
              <a:spcAft>
                <a:spcPct val="150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about local people being truly part of the solution to the kind of local crime and disorder problems that can blight their lives and their neighbourhoods.</a:t>
            </a:r>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4164813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Community policing aims to achieve:</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Neighbourhood Policing Teams visible and accessible in our communities that are intelligence and task led.</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Targeted communication and engagement with a clear purpose to inform and better understand the needs of our diverse communities.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Working in partnership to focus on early intervention, prevention and problem solving against predictable and preventable demand</a:t>
            </a: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711660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Policing Vision 2025 describes how the link between the police and the public will continue to form the bedrock of British policing.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defining features of neighbourhood policing can be traced back to the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Peelian</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principles. The clear emphasis on prevention, the recognition that the police are part of the community and that their power depends on public approval, are as important today as they were at the inception of the police service.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have been different approaches to neighbourhood policing and, on occasion, different names, however, a connection to the original foundations has remained throughout</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Demand on policing services continues to escalate at a time of decreasing resources, particularly those dedicated to local roles, strengthening the need to find sustainable system-wide solutions across public services.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Increased reporting of crime committed in private spaces, often against the most vulnerable in our communities, coupled with new and emerging threats means that the day-to-day activities of neighbourhood policing teams have changed dramatically. At the same time, they are using new technologies to engage communities and solve crime, and they are working to strengthen partnerships in new areas, for example, around mental health and social care.</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Policing in the 21</a:t>
            </a:r>
            <a:r>
              <a:rPr lang="en-GB" sz="1100" b="0" i="0" u="none" strike="noStrike" kern="1200" baseline="30000" dirty="0" smtClean="0">
                <a:solidFill>
                  <a:schemeClr val="tx1"/>
                </a:solidFill>
                <a:latin typeface="Arial" panose="020B0604020202020204" pitchFamily="34" charset="0"/>
                <a:ea typeface="+mn-ea"/>
                <a:cs typeface="Arial" panose="020B0604020202020204" pitchFamily="34" charset="0"/>
              </a:rPr>
              <a:t>st</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Century is all about reconnecting the police with the people they serve. The mission of the police which was established by Sir Robert Peel as preventing crime and disorder has not fundamentally changed. Nor has the</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dedication of the officers and staff that have served since. But over time the model for policing initiated by Peel has slowly been eroded. So to achieve Peel’s mission of preventing crime and disorder (which we now call anti-social behaviour), we need to once again reform policing in the country; restoring once more the connection between the police and the people, putting the public back in the driving seat and enabling the police to meet the new crime and anti-social behaviour challenges.</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most radical change in policing in the last 50 years:</a:t>
            </a:r>
          </a:p>
          <a:p>
            <a:pPr marL="228600" indent="-228600">
              <a:buAutoNum type="arabicPeriod"/>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introducing directly elected Police and Crime Commissioners, representing their communities, understanding their crime and anti-social behaviour priorities and holding the Chief Constable to account for achieving them, and being able to fire her or him if they do not.</a:t>
            </a:r>
          </a:p>
          <a:p>
            <a:pPr marL="228600" indent="-228600">
              <a:buAutoNum type="arabicPeriod" startAt="2"/>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transfer power away from government – trusting police professionals and removing central targets. Frontline staff will no longer be form writers but crime fighters: freed up from bureaucracy and central guidance and trusted to use their professionalism to get on with their jobs.</a:t>
            </a:r>
          </a:p>
          <a:p>
            <a:pPr marL="228600" indent="-228600">
              <a:buAutoNum type="arabicPeriod" startAt="3"/>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Create a new National Crime Agency to lead the fight against organised crime, protect our borders and provide services best delivered at national level.</a:t>
            </a:r>
          </a:p>
          <a:p>
            <a:pPr marL="228600" indent="-228600">
              <a:buAutoNum type="arabicPeriod" startAt="3"/>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Over the years the service has taken strides to make better connections with its community and its partners. In particular at a local level they are important partners in local Community Safety Partnerships (CSPs) and the service has rolled out dedicated Neighbourhood Policing Teams (NPTs) which are valued by their communities. These are all worthy reforms, spurred by the right ambition.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dirty="0" smtClean="0">
                <a:latin typeface="Arial" panose="020B0604020202020204" pitchFamily="34" charset="0"/>
                <a:cs typeface="Arial" panose="020B0604020202020204" pitchFamily="34" charset="0"/>
              </a:rPr>
              <a:t>Although police forces are subject to considerable control from the Home Secretary and Chief Constables remain responsible for operational matters, Police Authorities have had principal responsibility for police funding. However, the Coalition government decided that from November 2012, Police Authorities should be abolished and replaced with directly elected Police and Crime Commissioners. Police Authorities received grants from the Home Office, determined on the basis of the specific needs of their areas. The Home Secretary issued an overall police strategy and Police Authorities were provided with funding broadly to pay for meeting the strategy's objectives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9955597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concept of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 policing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involves policing being focused towards the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local priorities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of the community with the police being more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accountable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to the citizens.</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It is about taking a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proactive role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with other relevant agencies and key individuals, in doing something constructive about issues of risk to community safety.</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Neighbourhood policing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can produce real benefits to both the police and the community.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One of the main advantages is that an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increased police presence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can help residents to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feel more secure</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As citizens become more involved in helping the police to take care of their community, they begin to understand what police officers actually do on a day-to-day basis.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This may help police officers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establish trust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within the community,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reduce crime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and thereby help to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improve quality of life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for everyone.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Another advantage is that local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policing is flexible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and capable of changing its approach as the community changes. If a plan works in one community it doesn’t necessarily mean that it will be effective in all communities. Working closely with the local community helps the police to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develop solutions</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that will work within their neighbourhood as well as identifying approaches that may not be working. Making effective use of the talent and resources available within communities can support police resources. Also, reduced levels of crime will allow more police resources to be allocated to services that have the greatest impact on the quality of community life.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benefits of local policing depend on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creating a strong and cohesive partnership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between police officers and the community. Without the trust and involvement of the community, any attempts at local policing will fail. Ongoing relationships must be established and maintained.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Policing neighbourhoods teams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are dedicated to individual neighbourhoods, with the job of listening to local residents about the issues that really matter in their area. The aim is to work together with the community to find sustainable solutions.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When implemented effectively, the benefits of neighbourhood policing, whether directed at geographic communities or communities that share an interest, can include: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flow of vital community intelligence on a range of issues, from neighbourhood to national security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promoting community safety, and feelings of safety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prevention of crime and disorder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protecting the vulnerable and reducing repeat demands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opportunity to create resilient communities less reliant on police support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legitimacy necessary to enable policing by consent.</a:t>
            </a: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At its best, and when properly integrated with other services, neighbourhood policing becomes an important part of neighbourhood management, which then has broader benefits for all.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29629615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effectLst/>
                <a:latin typeface="Arial" panose="020B0604020202020204" pitchFamily="34" charset="0"/>
                <a:cs typeface="Arial" panose="020B0604020202020204" pitchFamily="34" charset="0"/>
              </a:rPr>
              <a:t>The College of Policing is working in collaboration with frontline practitioners, subject matter experts and academics, and has developed evidence-based neighbourhood policing guidelines. </a:t>
            </a:r>
          </a:p>
          <a:p>
            <a:endParaRPr lang="en-GB" sz="1100" b="0" i="0" u="none" strike="noStrike" kern="1200" baseline="0" dirty="0" smtClean="0">
              <a:solidFill>
                <a:schemeClr val="tx1"/>
              </a:solidFill>
              <a:effectLst/>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Neighbourhood Policing Guidelines – Supporting material for frontline officers, staff and volunteers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These guidelines assist with implementing an effective neighbourhood policing.</a:t>
            </a: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4420416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rPr>
              <a:t>What is Engagement</a:t>
            </a:r>
            <a:endParaRPr lang="en-GB" altLang="en-US" sz="1100" dirty="0" smtClean="0">
              <a:latin typeface="Arial" panose="020B0604020202020204" pitchFamily="34" charset="0"/>
            </a:endParaRPr>
          </a:p>
          <a:p>
            <a:r>
              <a:rPr lang="en-GB" altLang="en-US" sz="1100" dirty="0" smtClean="0">
                <a:latin typeface="Arial" panose="020B0604020202020204" pitchFamily="34" charset="0"/>
              </a:rPr>
              <a:t>A simple definition of engagement is probably useful. It means interaction between the police and others. That includes communication with the others,  working with the others, helping the others. Just as in terms of and engagement of marriage means entering into a commitment, community engagement means the police entering into a commitment with the other parties for a long-term relationship. The process of engagement is how police service sets about building that relationship.</a:t>
            </a:r>
          </a:p>
          <a:p>
            <a:r>
              <a:rPr lang="en-GB" altLang="en-US" sz="1100" dirty="0" smtClean="0">
                <a:latin typeface="Arial" panose="020B0604020202020204" pitchFamily="34" charset="0"/>
              </a:rPr>
              <a:t>All healthy relationships take the form of partnerships with power and responsibility being shared by the partners. This is the relationship that the process of community engagement is aiming for.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It is unrealistic to expect to be able to move straight to this sort of relationship when, for years, the nature of the relationship has been one of mistrust, with one partner, the police, keeping hold of the power and responsibility, not listening to meeting the other partners needs.</a:t>
            </a:r>
          </a:p>
          <a:p>
            <a:endParaRPr lang="en-GB" altLang="en-US" sz="1100" b="1" dirty="0" smtClean="0">
              <a:latin typeface="Arial" panose="020B0604020202020204" pitchFamily="34" charset="0"/>
            </a:endParaRPr>
          </a:p>
          <a:p>
            <a:r>
              <a:rPr lang="en-GB" altLang="en-US" sz="1100" b="1" dirty="0" smtClean="0">
                <a:latin typeface="Arial" panose="020B0604020202020204" pitchFamily="34" charset="0"/>
              </a:rPr>
              <a:t>Community </a:t>
            </a:r>
            <a:r>
              <a:rPr lang="en-GB" altLang="en-US" sz="1100" dirty="0" smtClean="0">
                <a:latin typeface="Arial" panose="020B0604020202020204" pitchFamily="34" charset="0"/>
              </a:rPr>
              <a:t>– relates to a group of people in a geographical area or a group who share a ‘community of interest ,e.g. faith group.</a:t>
            </a:r>
          </a:p>
          <a:p>
            <a:endParaRPr lang="en-GB" altLang="en-US" sz="1100" b="1" dirty="0" smtClean="0">
              <a:latin typeface="Arial" panose="020B0604020202020204" pitchFamily="34" charset="0"/>
            </a:endParaRPr>
          </a:p>
          <a:p>
            <a:r>
              <a:rPr lang="en-GB" altLang="en-US" sz="1100" b="1" dirty="0" smtClean="0">
                <a:latin typeface="Arial" panose="020B0604020202020204" pitchFamily="34" charset="0"/>
              </a:rPr>
              <a:t>Engagement</a:t>
            </a:r>
            <a:r>
              <a:rPr lang="en-GB" altLang="en-US" sz="1100" dirty="0" smtClean="0">
                <a:latin typeface="Arial" panose="020B0604020202020204" pitchFamily="34" charset="0"/>
              </a:rPr>
              <a:t> – the involvement of the public, communities, in making decisions on policing and service delivery.  In order to fully engage we must acknowledge what is important to a particular community as much as explaining what is important to us as the Police service.</a:t>
            </a:r>
          </a:p>
          <a:p>
            <a:endParaRPr lang="en-GB" altLang="en-US" sz="1100" b="1" dirty="0" smtClean="0">
              <a:latin typeface="Arial" panose="020B0604020202020204" pitchFamily="34" charset="0"/>
            </a:endParaRPr>
          </a:p>
          <a:p>
            <a:pPr eaLnBrk="1" hangingPunct="1"/>
            <a:r>
              <a:rPr lang="en-GB" altLang="en-US" sz="1100" b="1" dirty="0" smtClean="0">
                <a:latin typeface="Arial" panose="020B0604020202020204" pitchFamily="34" charset="0"/>
              </a:rPr>
              <a:t>Why is it important? </a:t>
            </a:r>
            <a:r>
              <a:rPr lang="en-GB" altLang="en-US" sz="1100" dirty="0" smtClean="0">
                <a:latin typeface="Arial" panose="020B0604020202020204" pitchFamily="34" charset="0"/>
              </a:rPr>
              <a:t>In order to develop a partnership of the desired type the police service must first prove that it knows what the other partners issues are and secondly it does something to address these issues. Once it has done this, the police can start to encourage the partners to work with it to solve the partners’ problems. </a:t>
            </a:r>
          </a:p>
          <a:p>
            <a:pPr eaLnBrk="1" hangingPunct="1"/>
            <a:r>
              <a:rPr lang="en-GB" altLang="en-US" sz="1100" dirty="0" smtClean="0">
                <a:latin typeface="Arial" panose="020B0604020202020204" pitchFamily="34" charset="0"/>
              </a:rPr>
              <a:t>The next stage is to encourage and support the partners to take responsibility for the issues and areas that they are best places to deal with so the police can deal with the things that it is best suited to deal with. We all become equal partners.</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For years the Police service decided what was important to the public and prioritised its actions accordingly.</a:t>
            </a:r>
          </a:p>
          <a:p>
            <a:pPr eaLnBrk="1" hangingPunct="1"/>
            <a:r>
              <a:rPr lang="en-GB" altLang="en-US" sz="1100" dirty="0" smtClean="0">
                <a:latin typeface="Arial" panose="020B0604020202020204" pitchFamily="34" charset="0"/>
              </a:rPr>
              <a:t>If you spoke to a member of public a few years ago and asked them if they saw a Police Officer it would often only be driving around.</a:t>
            </a:r>
          </a:p>
          <a:p>
            <a:pPr eaLnBrk="1" hangingPunct="1"/>
            <a:r>
              <a:rPr lang="en-GB" altLang="en-US" sz="1100" dirty="0" smtClean="0">
                <a:latin typeface="Arial" panose="020B0604020202020204" pitchFamily="34" charset="0"/>
              </a:rPr>
              <a:t>One of the reasons why the role of PCSO was created  - to engage with communities.</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As a result of Community Reassurance Projects across the United Kingdom the Home Office and ACPO have identified two key questions that can tell us how  effective we are as reassuring communities and reducing their fear of crime.</a:t>
            </a:r>
          </a:p>
          <a:p>
            <a:pPr eaLnBrk="1" hangingPunct="1"/>
            <a:r>
              <a:rPr lang="en-GB" altLang="en-US" sz="1100" dirty="0" smtClean="0">
                <a:latin typeface="Arial" panose="020B0604020202020204" pitchFamily="34" charset="0"/>
              </a:rPr>
              <a:t>These questions are central to neighbourhood Policing in that ultimately its success or failure can be measured by whether members of communities answer yes or no to these questions.</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Police performance is now measured nationally in relation to public confidence. This makes Community Engagement, in particular the communication and feedback elements more important.</a:t>
            </a:r>
          </a:p>
          <a:p>
            <a:pPr eaLnBrk="1" hangingPunct="1"/>
            <a:endParaRPr lang="en-GB" altLang="en-US" sz="12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3645362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1. Engaging communities</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should work with police and crime commissioners to deliver and support neighbourhood policing and must ensure it is built on effective engagement and consultation with communities.</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Essential elements include: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Officers, staff and volunteers being responsible for and having a targeted visible presence in neighbourhoods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clearly defined and transparent purpose for engagement activities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Regular formal and informal contact with communities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Making available information about local crime and policing issues to communities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Engagement that is tailored to the needs and preferences of different communities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Using engagement to identify local priorities and inform problem solving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Officers, staff and volunteers providing feedback and being accountable to communities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Officers, staff and volunteers supporting communities, where appropriate, to be more active in the policing of their local areas.</a:t>
            </a:r>
          </a:p>
          <a:p>
            <a:pPr marL="0" indent="0">
              <a:buFont typeface="Arial" panose="020B0604020202020204" pitchFamily="34" charset="0"/>
              <a:buNone/>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Community engagement in neighbourhoods should: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Provide an ongoing two-way dialogue between the police and the public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Enable the police to develop a better understanding of communities and their needs, risks and threats.</a:t>
            </a:r>
          </a:p>
          <a:p>
            <a:endParaRPr lang="en-GB" sz="1100" dirty="0" smtClean="0">
              <a:latin typeface="Arial" panose="020B0604020202020204" pitchFamily="34" charset="0"/>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This guideline is underpinned by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section 34 of the Police Reform and Social Responsibility Act 2011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which provides a legal requirement for chief officers to make arrangements to consult with the public in each neighbourhood, provide local information about crime and policing and hold regular public meetings.</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Visible presence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Officers, staff and/or volunteers need to have targeted visible presence in communities. Targeted foot patrol, when implemented in combination with community engagement and problem solving, can reduce crime, reassure the public and improve their perceptions of the police. Random patrols and only responding to calls are unlikely to have the same effect.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Foot patrol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should not just be about being visible. It provides an opportunity for you to: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have informal conversations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develop networks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gather community intelligence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find out about local problems.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Maintaining a targeted visible presence is also important. Public confidence is likely to decline if people think foot patrol, community engagement and problem solving are getting worse. </a:t>
            </a:r>
            <a:r>
              <a:rPr lang="en-GB" sz="1100" dirty="0" smtClean="0">
                <a:effectLst/>
                <a:latin typeface="Arial" panose="020B0604020202020204" pitchFamily="34" charset="0"/>
                <a:cs typeface="Arial" panose="020B0604020202020204" pitchFamily="34" charset="0"/>
              </a:rPr>
              <a:t/>
            </a:r>
            <a:br>
              <a:rPr lang="en-GB" sz="1100" dirty="0" smtClean="0">
                <a:effectLst/>
                <a:latin typeface="Arial" panose="020B0604020202020204" pitchFamily="34" charset="0"/>
                <a:cs typeface="Arial" panose="020B0604020202020204" pitchFamily="34" charset="0"/>
              </a:rPr>
            </a:b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Clarifying the purpose of engagement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As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community engagement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can have multiple aims, it is important to be clear and open about why you want to engage and are using particular engagement methods. Aims include: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building trust, such as after a critical incident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listening to and being more responsive to people’s needs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encouraging communities to take greater ownership of solving local problems.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Community engagement may also have a number of benefits, such as: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improving public perceptions of the police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improving feelings of safety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reducing perceived antisocial behaviour and disorder.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People may belong to multiple communities, only some of which may be geographical. A person can, for instance, be a part of a community because of their lifestyle, online activities or age. </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Effective communication </a:t>
            </a:r>
            <a:r>
              <a:rPr lang="en-GB" sz="1100" dirty="0" smtClean="0">
                <a:latin typeface="Arial" panose="020B0604020202020204" pitchFamily="34" charset="0"/>
                <a:cs typeface="Arial" panose="020B0604020202020204" pitchFamily="34" charset="0"/>
              </a:rPr>
              <a:t>shapes service delivery towards the needs of the public. The various ways the police communicate should be proportionate to the needs and requirements of the different communities they serve.</a:t>
            </a:r>
          </a:p>
          <a:p>
            <a:r>
              <a:rPr lang="en-GB" sz="1100" dirty="0" smtClean="0">
                <a:latin typeface="Arial" panose="020B0604020202020204" pitchFamily="34" charset="0"/>
                <a:cs typeface="Arial" panose="020B0604020202020204" pitchFamily="34" charset="0"/>
              </a:rPr>
              <a:t>Communication is broader than face-to-face interactions. It includes making information available about what the police do and how they do it.</a:t>
            </a:r>
          </a:p>
          <a:p>
            <a:r>
              <a:rPr lang="en-GB" sz="1100" dirty="0" smtClean="0">
                <a:latin typeface="Arial" panose="020B0604020202020204" pitchFamily="34" charset="0"/>
                <a:cs typeface="Arial" panose="020B0604020202020204" pitchFamily="34" charset="0"/>
              </a:rPr>
              <a:t>Technology provides various communication and engagement opportunities through open data sources and social media platforms.</a:t>
            </a:r>
          </a:p>
          <a:p>
            <a:r>
              <a:rPr lang="en-GB" sz="1100" dirty="0" smtClean="0">
                <a:latin typeface="Arial" panose="020B0604020202020204" pitchFamily="34" charset="0"/>
                <a:cs typeface="Arial" panose="020B0604020202020204" pitchFamily="34" charset="0"/>
              </a:rPr>
              <a:t>Communication involves interacting with communities, listening to their views and ideas and acting upon them in a way that improves police performance and service delivery.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5283453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Community mapping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If community engagement is to be tailored appropriately, it is important to: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identify the different communities that are in a neighbourhood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find out which communities are currently engaged with the police locally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ask people what type of engagement they want with the police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think about the barriers to engagement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understand what arrangements and opportunities already exist for engagement.</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At its most basic, community mapping requires developing local knowledge of an area. This can be particularly valuable – and challenging – in neighbourhoods with transient populations or ‘hidden’ groups and communities.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Community mapping considerations include: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Do you know the key individuals within communities?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Do you know each other well enough to act as initial points of contact?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What scope is there to develop wider networks and build trust through targeted foot patrol and informal contact?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Do you know which places are focal points for different communities (for example, shops, places of worship and transport hubs)?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More systematic approaches involve analysing a range of data sources, such as from social media, partners and the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census</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to: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describe the make-up of a local area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identify networks, groups or individual people with particular interests or needs that would otherwise be invisible to the police.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You may need the support of analytical specialists to carry out this type of mapping or to update and extend previous mapping work.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may also be value in analytical specialists creating and maintaining profiles for each neighbourhood to support existing and newly appointed officers, staff and volunteers.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These profiles could include information about: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local population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land use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key individuals and locations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patterns and trends in crime and anti-social behaviour. </a:t>
            </a: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Engagement methods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is a statutory requirement on the police to find out about which crime and disorder issues concern local communities.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Section 34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 the Police Reform and Social Responsibility Act 2011 requires forces to: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seek the views of the public about crime and disorder in their neighbourhood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hold regular public meetings in every neighbourhood.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Beat meetings and neighbourhood surgeries can be effective methods for involving communities in the process of identifying local problems, but can suffer from: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low levels of attendance in some communities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eg</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those with few concerns or low trust in the police)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attendance being unrepresentative of wider communities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falling attendance levels over time.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Proactive methods – which involve the police going to communities rather than communities coming to the police – are likely to reach a broader cross-section of a community than the more traditional methods. Examples include: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street briefings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door knocking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surveys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social media and online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discussions. </a:t>
            </a:r>
          </a:p>
          <a:p>
            <a:r>
              <a:rPr lang="en-GB" sz="1100" dirty="0" smtClean="0">
                <a:effectLst/>
                <a:latin typeface="Arial" panose="020B0604020202020204" pitchFamily="34" charset="0"/>
                <a:cs typeface="Arial" panose="020B0604020202020204" pitchFamily="34" charset="0"/>
              </a:rPr>
              <a:t>By using social media, the</a:t>
            </a:r>
            <a:r>
              <a:rPr lang="en-GB" sz="1100" baseline="0" dirty="0" smtClean="0">
                <a:effectLst/>
                <a:latin typeface="Arial" panose="020B0604020202020204" pitchFamily="34" charset="0"/>
                <a:cs typeface="Arial" panose="020B0604020202020204" pitchFamily="34" charset="0"/>
              </a:rPr>
              <a:t> police can identify community opinion </a:t>
            </a:r>
            <a:r>
              <a:rPr lang="en-GB" sz="1100" dirty="0" smtClean="0">
                <a:effectLst/>
                <a:latin typeface="Arial" panose="020B0604020202020204" pitchFamily="34" charset="0"/>
                <a:cs typeface="Arial" panose="020B0604020202020204" pitchFamily="34" charset="0"/>
              </a:rPr>
              <a:t>and have the opportunity to rebut criticism and engage with the community. Social media can be used for making new beginnings in the field of community policing. It can offer great opportunities to involve the public in policing activities without needing an infrastructural set-up.</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Social media allows for two way communication with the public</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using outreach workers. </a:t>
            </a: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Barriers to engagement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Overcoming barriers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are many reasons why some communities are unwilling or unable to engage with the police. In the past, the police have found it difficult to listen to some views. You may need to play an active role in overcoming these barriers where they exist, and particularly with those groups that are suspicious of the police or lack community structure.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It is important not to underestimate the effect poor community relations can have on engagement. Sustained efforts may be required to gain community trust. This could involve: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using more informal methods of engagement, at least initially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consistently using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procedural justice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being markedly more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visible in a local area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through targeted foot patrol or information provision through social media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demonstrably tackling longstanding community concerns about crime or policing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Empowering communities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Helping communities engage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Where communities struggle to participate – but not due to indifference – you may have to: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clarify the role of neighbourhood policing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tell people about the opportunities for them to get involved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help them develop effective networks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provide additional support to key individuals who are more engaged with the police.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Supporting community action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some cases, people will want to play a more active role in the policing of their local areas. This might include them: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developing solutions to local problems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participating in problem-solving initiatives (for example, clear-up days)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taking on greater responsibilities for solving local problems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setting up a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neighbourhood watch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or citizen patrol scheme </a:t>
            </a:r>
          </a:p>
          <a:p>
            <a:pPr marL="171450" indent="-171450">
              <a:buFont typeface="Arial" panose="020B0604020202020204" pitchFamily="34" charset="0"/>
              <a:buChar char="•"/>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volunteering for the police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or partner organisations.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Where appropriate, you should consider providing additional support to enable people to be more active in their communities, as this may help: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communities to look after themselves without the support of the police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reduce demand on the police in the longer term.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0827736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confidence cycle is the link between community engagement and increased public confidence in the police. It can facilitate a greater willingness for the public to cooperate with the police, thereby enriching intelligence collection. </a:t>
            </a:r>
          </a:p>
          <a:p>
            <a:endParaRPr lang="en-GB" sz="1100" i="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Using engagement information</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Information obtained from engagement with the community helps to formulate intelligence on issues that affect neighbourhoods and can be included in strategies for policing local communities. This should include information from day-to-day policing activities, social media or investigations. Engagement and intelligence gathering mechanisms should be joined up and aligned with wider strategic processes such as tasking and coordination.</a:t>
            </a:r>
            <a:r>
              <a:rPr lang="en-GB" sz="1100" baseline="0" dirty="0" smtClean="0">
                <a:latin typeface="Arial" panose="020B0604020202020204" pitchFamily="34" charset="0"/>
                <a:cs typeface="Arial" panose="020B0604020202020204" pitchFamily="34" charset="0"/>
              </a:rPr>
              <a:t> </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Information from the community should help decision making within the national intelligence model (NIM) process, which can highlight emerging issues at the tactical tasking and coordination group (TT&amp;CG), and change the way in which staff are tasked.</a:t>
            </a:r>
          </a:p>
          <a:p>
            <a:r>
              <a:rPr lang="en-GB" sz="1100" dirty="0" smtClean="0">
                <a:latin typeface="Arial" panose="020B0604020202020204" pitchFamily="34" charset="0"/>
                <a:cs typeface="Arial" panose="020B0604020202020204" pitchFamily="34" charset="0"/>
              </a:rPr>
              <a:t>Information from the community can include: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community problems and priorities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details of crime and disorder</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changes in tension between different communities, or between people within the same community</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threat, harm, risk and vulnerability</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incoming and outgoing communities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critical incidents.</a:t>
            </a:r>
          </a:p>
          <a:p>
            <a:endParaRPr lang="en-GB" i="1" dirty="0" smtClean="0"/>
          </a:p>
          <a:p>
            <a:endParaRPr lang="en-GB" i="1"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15008691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Legal Framework relating to effective partnership working in community policing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Also consider: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1"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Localism Act 2011</a:t>
            </a:r>
            <a:endParaRPr kumimoji="0" lang="en-US" altLang="en-US" sz="11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Localism Act 2011</a:t>
            </a:r>
            <a:r>
              <a:rPr lang="en-US" altLang="en-US" sz="1100" dirty="0" smtClean="0">
                <a:solidFill>
                  <a:srgbClr val="282560"/>
                </a:solidFill>
                <a:latin typeface="Arial" panose="020B0604020202020204" pitchFamily="34" charset="0"/>
                <a:cs typeface="Arial" panose="020B0604020202020204" pitchFamily="34" charset="0"/>
              </a:rPr>
              <a:t> </a:t>
            </a:r>
            <a:r>
              <a:rPr kumimoji="0" lang="en-US" altLang="en-US" sz="11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 gives communities and individuals new rights, making it easier for them to achieve their ambitions for the place in which they live</a:t>
            </a:r>
            <a:endParaRPr lang="en-GB" sz="1100" b="1" dirty="0" smtClean="0">
              <a:latin typeface="Arial" panose="020B0604020202020204" pitchFamily="34" charset="0"/>
              <a:cs typeface="Arial" panose="020B0604020202020204" pitchFamily="34" charset="0"/>
            </a:endParaRP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ECHR, equality and the duty to engage</a:t>
            </a:r>
          </a:p>
          <a:p>
            <a:pPr>
              <a:lnSpc>
                <a:spcPct val="100000"/>
              </a:lnSpc>
            </a:pPr>
            <a:r>
              <a:rPr lang="en-GB" sz="1100" dirty="0" smtClean="0">
                <a:latin typeface="Arial" panose="020B0604020202020204" pitchFamily="34" charset="0"/>
                <a:cs typeface="Arial" panose="020B0604020202020204" pitchFamily="34" charset="0"/>
              </a:rPr>
              <a:t>The Equality Act 2010 brings together and extends equality law in a single piece of legislation, repealing the various pieces of anti-discrimination legislation previously in force.</a:t>
            </a:r>
          </a:p>
          <a:p>
            <a:pPr>
              <a:lnSpc>
                <a:spcPct val="100000"/>
              </a:lnSpc>
            </a:pPr>
            <a:r>
              <a:rPr lang="en-GB" sz="1100" dirty="0" smtClean="0">
                <a:latin typeface="Arial" panose="020B0604020202020204" pitchFamily="34" charset="0"/>
                <a:cs typeface="Arial" panose="020B0604020202020204" pitchFamily="34" charset="0"/>
              </a:rPr>
              <a:t>Part of this Act bans unfair treatment and helps to achieve equal opportunities in the workplace and society.</a:t>
            </a:r>
          </a:p>
          <a:p>
            <a:pPr>
              <a:lnSpc>
                <a:spcPct val="100000"/>
              </a:lnSpc>
            </a:pPr>
            <a:r>
              <a:rPr lang="en-GB" sz="1100" dirty="0" smtClean="0">
                <a:latin typeface="Arial" panose="020B0604020202020204" pitchFamily="34" charset="0"/>
                <a:cs typeface="Arial" panose="020B0604020202020204" pitchFamily="34" charset="0"/>
              </a:rPr>
              <a:t>There is also a duty on public authorities to ensure that there is equal treatment of people with protected characteristics. In circumstances where people with protected characteristics of disability need reasonable adjustments to enable them to have an equal opportunity to contribute to engagement activities, these must be provided. Reasonable adjustments ensure that disabled people do not face barriers in accessing opportunities. Public authorities must take reasonable steps to avoid putting disabled people at a substantial disadvantage, to remove or adjust barriers which might have this effect, and to provide auxiliary aids and services.</a:t>
            </a: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Public sector equality duty</a:t>
            </a: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This new single duty replaces the separate duties under the old legislation. See section 149 Equality Act 2010.</a:t>
            </a:r>
          </a:p>
          <a:p>
            <a:pPr>
              <a:lnSpc>
                <a:spcPct val="100000"/>
              </a:lnSpc>
            </a:pPr>
            <a:r>
              <a:rPr lang="en-GB" sz="1100" dirty="0" smtClean="0">
                <a:latin typeface="Arial" panose="020B0604020202020204" pitchFamily="34" charset="0"/>
                <a:cs typeface="Arial" panose="020B0604020202020204" pitchFamily="34" charset="0"/>
              </a:rPr>
              <a:t>Although there is no explicit legal requirement to engage with people with different protected characteristics, public bodies are required to consider all individuals when carrying out their work, and understand how different people will be affected by their activities. The duty requires public authorities to have an adequate evidence base for their decision making. Engagement can assist with developing that evidence base by helping forces to build their policies on evidence, rather than on assumptions.</a:t>
            </a:r>
          </a:p>
          <a:p>
            <a:pPr>
              <a:lnSpc>
                <a:spcPct val="100000"/>
              </a:lnSpc>
            </a:pPr>
            <a:r>
              <a:rPr lang="en-GB" sz="1100" dirty="0" smtClean="0">
                <a:latin typeface="Arial" panose="020B0604020202020204" pitchFamily="34" charset="0"/>
                <a:cs typeface="Arial" panose="020B0604020202020204" pitchFamily="34" charset="0"/>
              </a:rPr>
              <a:t>Public authorities covered by the specific duties need to publish information to demonstrate their compliance with the public sector equality duty – this could include details of their engagement as part of decision and policy making.</a:t>
            </a:r>
          </a:p>
          <a:p>
            <a:endParaRPr lang="en-GB" i="1" dirty="0" smtClean="0"/>
          </a:p>
          <a:p>
            <a:endParaRPr lang="en-GB" i="1"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30939075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2. Solving problems</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should ensure officers, staff and volunteers use structured problem-solving to deal with local priorities, working collaboratively with communities and, where appropriate, private, public and voluntary sector partners1.</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Essential elements include: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focus on proactive prevention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Systematic use of a structured problem-solving process, such as OSARA (scanning, analysis, response, assessment)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Detailed problem specifications based on multiple sources of information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Involving communities in each stage of the problem-solving process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Using evidence-based and innovative responses that target the underlying causes of problems and are tailored to local context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Routinely assessing the impact of responses and sharing good practice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Integration with other parts of the organisation to support its delivery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Working with partners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eg</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by sharing data and analytical resource and delivering responses).</a:t>
            </a:r>
          </a:p>
          <a:p>
            <a:pPr marL="0" indent="0">
              <a:buFont typeface="Arial" panose="020B0604020202020204" pitchFamily="34" charset="0"/>
              <a:buNone/>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Problem solving in neighbourhoods should: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Enable police and partners to address long-term issues affecting communities and provide reassurance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Reduce demand on the police service and partners</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t>
            </a: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level of public participation in problem solving is very important. </a:t>
            </a:r>
          </a:p>
          <a:p>
            <a:pPr marL="0" indent="0">
              <a:buFont typeface="Arial" panose="020B0604020202020204" pitchFamily="34" charset="0"/>
              <a:buNone/>
            </a:pPr>
            <a:r>
              <a:rPr lang="en-GB" sz="1100" dirty="0" smtClean="0">
                <a:latin typeface="Arial" panose="020B0604020202020204" pitchFamily="34" charset="0"/>
                <a:cs typeface="Arial" panose="020B0604020202020204" pitchFamily="34" charset="0"/>
              </a:rPr>
              <a:t>Community engagement needs to be effectively implemented to ensure community participation occurs at all levels of policing. This can be at the neighbourhood policing level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neighbourhood focused problem-solving initiatives), at a strategic level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influencing the recruitment and assessment of police officers) and the democratic mandate level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key strategic priorities and administrative decisions, and monitoring complaints against the police).</a:t>
            </a:r>
          </a:p>
          <a:p>
            <a:pPr marL="0" indent="0">
              <a:buFont typeface="Arial" panose="020B0604020202020204" pitchFamily="34" charset="0"/>
              <a:buNone/>
            </a:pPr>
            <a:r>
              <a:rPr lang="en-GB" sz="1100" dirty="0" smtClean="0">
                <a:latin typeface="Arial" panose="020B0604020202020204" pitchFamily="34" charset="0"/>
                <a:cs typeface="Arial" panose="020B0604020202020204" pitchFamily="34" charset="0"/>
              </a:rPr>
              <a:t>The level of participation will vary between community members and by the level at which the public are engaged (democratic, strategic or neighbourhood). This could range from receiving information only, to full citizen control of local service provisions. Only a few will have the skills, willingness and time to sit at the more intensive end.</a:t>
            </a:r>
          </a:p>
          <a:p>
            <a:pPr marL="0" indent="0">
              <a:buFont typeface="Arial" panose="020B0604020202020204" pitchFamily="34" charset="0"/>
              <a:buNone/>
            </a:pPr>
            <a:r>
              <a:rPr lang="en-GB" sz="1100" dirty="0" smtClean="0">
                <a:latin typeface="Arial" panose="020B0604020202020204" pitchFamily="34" charset="0"/>
                <a:cs typeface="Arial" panose="020B0604020202020204" pitchFamily="34" charset="0"/>
              </a:rPr>
              <a:t>Evidence suggests that, in moving towards increasing community control, the level of input required from the police and partner agencies decreases,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as capacity increases in communities, the police may be able to adopt a more supervisory and enabling role.</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i="1" dirty="0" smtClean="0">
                <a:latin typeface="Arial" panose="020B0604020202020204" pitchFamily="34" charset="0"/>
                <a:cs typeface="Arial" panose="020B0604020202020204" pitchFamily="34" charset="0"/>
              </a:rPr>
              <a:t>Note: Problem solving will be visited in another lesson </a:t>
            </a:r>
            <a:endParaRPr lang="en-GB" sz="1100"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9135404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3. Targeting activity</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should ensure policing activities within neighbourhoods are targeted according to the needs of different communities, taking account of threat, risk, harm and vulnerability.</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Essential elements include: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Scanning and analysis that takes account of all relevant information (including public perceptions) in order to target people and places effectively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Identifying what different communities need from neighbourhood policing (including reassurance and harm reduction)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Identifying and prioritising those people, groups and places with the greatest needs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Being clear about how police and partner responses are coordinated and target places, victims and offenders.</a:t>
            </a:r>
          </a:p>
          <a:p>
            <a:pPr marL="0" indent="0">
              <a:buFont typeface="Arial" panose="020B0604020202020204" pitchFamily="34" charset="0"/>
              <a:buNone/>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Targeting activity should: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Provide greater focus to community engagement, problem solving, prevention and early intervention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Inform resource deployment decisions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Lead to a more coordinated </a:t>
            </a: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Targeting people and places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is strong evidence that the police can reduce demand by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targeting the people and places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who are most at risk.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Crime, antisocial behaviour and related harms are often highly concentrated. Their distribution could help you to identify those communities, groups and individuals with the greatest needs: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Places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Crime and calls for service – which vary in their harm levels – are generally higher in city centres and other industrial and commercial locations as well as in areas of high social deprivation. Incidents also tend to cluster in geographic hot spots. These tend to be fairly small ‘micro’ places, like individual addresses and street corners, and can suffer from chronic problems over many years.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Victims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Some people are more vulnerable to being victims than others. There is also likely to be a small number of chronic repeat victims because the risk of victimisation increases with every repeat experience. This concentration of risk may be even higher for victims of antisocial behaviour.</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Offenders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While most offenders commit only one or two fairly minor offences, estimates suggest 10 per cent of active offenders commit around 50 per cent of all crime. Targeted enforcement may deliver some short term results but is likely to be more effective alongside targeted support that offers prolific offenders a way out of crime. Hot spots policing that targets places and offenders at the same time is less likely to be counterproductive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ie</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increase crime) than simply targeting offenders for enforcement.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Public perceptions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These tend to be fairly stable but can respond to changes in the local area and police actions. Some people will feel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much less safe or have lower confidence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the police than others. Particular crimes also have a disproportionate influence on people’s feelings of safety, though these will vary by area.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is good evidence about what the police can do to prevent chronic problems in particular places, like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hot spots policing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and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tactics designed to reduce repeat victimisation</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Less is known about what police activities are effective at reducing the risks faced by individual people and families in the longer term. The evidence on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how to improve outcomes for children and young people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focuses on schooling and parenting interventions, which underlines the importance of the police working with partners and communities. </a:t>
            </a:r>
          </a:p>
          <a:p>
            <a:endPar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endParaRPr lang="en-GB" i="1"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7742960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4. Promoting the right culture</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should promote an organisational culture that encourages the public to participate in neighbourhood policing. They should take steps to ensure that all police contact with colleagues, partners and the public seeks to build trust and is consistent with procedural justice.</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Essential elements include: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Treating people fairly and with dignity and respect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Giving people a chance to express their views, listening and taking them into account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Making impartial decisions and explaining how they were reached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Being open and honest.</a:t>
            </a:r>
          </a:p>
          <a:p>
            <a:pPr marL="0" indent="0">
              <a:buFont typeface="Arial" panose="020B0604020202020204" pitchFamily="34" charset="0"/>
              <a:buNone/>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Promoting procedural justice should: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Lead to officers, staff and volunteers treating the public fairly and with respect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Improve public confidence in the police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Increase local capacity by increasing the willingness of communities to help the police, be involved and take greater ownership of problems.</a:t>
            </a:r>
          </a:p>
          <a:p>
            <a:endParaRPr lang="en-GB" sz="1100" i="1" dirty="0" smtClean="0">
              <a:latin typeface="Arial" panose="020B0604020202020204" pitchFamily="34" charset="0"/>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Policing by consent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When people trust the police and think the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police are legitimate</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they are more likely to cooperate with them and not break the law. They are generally more willing to do things that make the job of the police easier, like: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report crime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tell the police about suspicious activity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give information to the police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take part in problem-solving activities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follow instructions from officers.</a:t>
            </a:r>
          </a:p>
          <a:p>
            <a:pPr marL="171450" indent="-171450">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Every contact leaves a trace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Contact that is perceived by the public to be unfair or disrespectful is particularly damaging to police legitimacy. It is more likely to be remembered and talked about than fair and respectful contact because it goes against people’s expectations of the police. It can make the work of the police more difficult in the long term if people disengage as a result.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Many police encounters with the public will be seen as fair and respectful but there are likely to be particular issues with: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people and communities who feel ‘over-policed and under-protected’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highly targeted approaches to law enforcement.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It follows that steps may need to be taken to mitigate the effect of encounters that people feel are unfair, alongside efforts to build legitimacy through positive contact. </a:t>
            </a:r>
            <a:endParaRPr lang="en-GB" sz="1100"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16045884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5. Building analytical capability</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should ensure there is sufficient analytical capacity and capability necessary for problem-solving.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Essential elements include: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Officers, staff and volunteers thinking analytically when dealing with problems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Officers, staff and volunteers accessing appropriate data and tools to carry out their own analysis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Facilitating access to skilled analysts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Sharing of data, analysis and analytical resources between police and partners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Sharing of good practice within forces, across the service and with partners.</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Effectively building analytical capacity and capability should: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Ensure problem-solving activities are based on a good understanding of problems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Enable the impact and outcomes of responses to be assessed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Lead to greater efficiencies through sharing resources.</a:t>
            </a:r>
          </a:p>
          <a:p>
            <a:endParaRPr lang="en-GB" sz="1100" i="1" dirty="0" smtClean="0">
              <a:latin typeface="Arial" panose="020B0604020202020204" pitchFamily="34" charset="0"/>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Thinking analytically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Thinking in an analytical way can help officers, staff and volunteers deal with problems and understand their root causes. Example ways of approaching problems with an analytical mind-set include: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challenging assumptions about: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established ways of working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the causes of problems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where the ‘known’ hot spots are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who the perpetrators are likely to be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developing and testing theories to explain why problems exist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finding out about the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evidence base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taking the initiative to interrogate force systems and other data sources (for example, briefing tools, problem profiles and partnership data). </a:t>
            </a:r>
            <a:endParaRPr lang="en-GB" sz="1100"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39568416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6. Developing officers, staff and volunteers</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should work with the College of Policing to support and equip officers, staff and volunteers to work in neighbourhood policing and ensure they receive learning and continuing professional development on the areas identified in these guidelines.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Essential learning includes: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Community engagement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Partnership working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Prevention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Problem-solving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Procedural justice</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Effective learning and development should: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Improve the knowledge and skills of officers, staff and volunteers in neighbourhood policing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Lead to stronger collaborations with communities and partners.</a:t>
            </a:r>
          </a:p>
          <a:p>
            <a:endParaRPr lang="en-GB" sz="1100" i="1" dirty="0" smtClean="0">
              <a:latin typeface="Arial" panose="020B0604020202020204" pitchFamily="34" charset="0"/>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Learning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Classroom training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Classroom training can help ensure people have the knowledge and skills they need to do their job and keep up to date with the latest developments. This type of learning should extend to new and existing officers, staff and volunteers and may need to be refreshed.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Consider involving partners in delivering training, where appropriate, as it may help people to understand local partnership arrangements and develop networks and relationships. </a:t>
            </a: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Practice-based learning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While traditional classroom training can improve knowledge,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learning that is integrated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into routine practice is more likely to change behaviour. Community engagement and problem solving may be particularly suited to this style of learning if people are able to apply their knowledge on the job and learn from their experiences. </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addition to formal learning, practitioners will also need to develop their own knowledge of their local areas. </a:t>
            </a:r>
            <a:endParaRPr lang="en-GB" sz="1100"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8882154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7. Developing and sharing learning</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should work with the College of Policing, the wider police service, partners and academia to identify and share learning about neighbourhood policing and current threats.</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Evidence gaps include: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How to identify and respond to those people and places that are vulnerable or high risk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role of neighbourhood policing in reducing serious harm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eg</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violent extremism, organised crime and exploitation)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police role in effective early interventions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How social media can be used to improve visibility and community engagement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How neighbourhood policing can make communities stronger and more cohesive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effectiveness of different approaches to neighbourhood policing.</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Developing and sharing this evidence should: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Support forces to take a more evidence-based approach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Help the police to work better with partners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Lead to better integration between specialist units and neighbourhood policing </a:t>
            </a:r>
          </a:p>
          <a:p>
            <a:pPr marL="171450" indent="-171450">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Lead to a better understanding of costs and benefits of different approaches and inform decisions about where to invest resources.</a:t>
            </a:r>
            <a:endParaRPr lang="en-GB" sz="1100" dirty="0" smtClean="0">
              <a:latin typeface="Arial" panose="020B0604020202020204" pitchFamily="34" charset="0"/>
              <a:cs typeface="Arial" panose="020B0604020202020204" pitchFamily="34" charset="0"/>
            </a:endParaRPr>
          </a:p>
          <a:p>
            <a:endParaRPr lang="en-GB" i="1"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4217201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1" dirty="0" smtClean="0">
                <a:latin typeface="Arial" panose="020B0604020202020204" pitchFamily="34" charset="0"/>
                <a:cs typeface="Arial" panose="020B0604020202020204" pitchFamily="34" charset="0"/>
              </a:rPr>
              <a:t>Cultural considerations - </a:t>
            </a: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What are the differences in culture and religion that exist within communities and do you need to find out more about particular cultures and religions to help you to establish effective engagement? </a:t>
            </a:r>
          </a:p>
          <a:p>
            <a:pPr>
              <a:defRPr/>
            </a:pPr>
            <a:r>
              <a:rPr lang="en-GB" sz="1100" dirty="0" smtClean="0">
                <a:latin typeface="Arial" panose="020B0604020202020204" pitchFamily="34" charset="0"/>
                <a:cs typeface="Arial" panose="020B0604020202020204" pitchFamily="34" charset="0"/>
              </a:rPr>
              <a:t>Are there particular issues related to culture or religion of which you need to be aware? Are there any tensions within communities as a result of differences in belief or clashes in culture? </a:t>
            </a:r>
          </a:p>
          <a:p>
            <a:pPr>
              <a:defRPr/>
            </a:pPr>
            <a:endParaRPr lang="en-GB" sz="1100" dirty="0" smtClean="0">
              <a:latin typeface="Arial" panose="020B0604020202020204" pitchFamily="34" charset="0"/>
              <a:cs typeface="Arial" panose="020B0604020202020204" pitchFamily="34" charset="0"/>
            </a:endParaRPr>
          </a:p>
          <a:p>
            <a:pPr>
              <a:defRPr/>
            </a:pPr>
            <a:r>
              <a:rPr lang="en-GB" sz="1100" b="1" dirty="0" smtClean="0">
                <a:latin typeface="Arial" panose="020B0604020202020204" pitchFamily="34" charset="0"/>
                <a:cs typeface="Arial" panose="020B0604020202020204" pitchFamily="34" charset="0"/>
              </a:rPr>
              <a:t>Vulnerable groups - </a:t>
            </a:r>
            <a:r>
              <a:rPr lang="en-GB" sz="1100" dirty="0" smtClean="0">
                <a:latin typeface="Arial" panose="020B0604020202020204" pitchFamily="34" charset="0"/>
                <a:cs typeface="Arial" panose="020B0604020202020204" pitchFamily="34" charset="0"/>
              </a:rPr>
              <a:t>People who are statistically more likely to be targeted and/or affected by crime; for example: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people with physical and/or mental health conditions and disabilities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people with learning disabilities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older people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gay, lesbian, bisexual and transgender people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travellers, racial or other minority groups potentially at higher risk of ‘hate crime’. </a:t>
            </a:r>
          </a:p>
          <a:p>
            <a:pPr marL="171450" indent="-171450">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b="1" dirty="0" smtClean="0">
                <a:latin typeface="Arial" panose="020B0604020202020204" pitchFamily="34" charset="0"/>
                <a:cs typeface="Arial" panose="020B0604020202020204" pitchFamily="34" charset="0"/>
              </a:rPr>
              <a:t>Repeat victims - </a:t>
            </a:r>
            <a:r>
              <a:rPr lang="en-GB" sz="1100" dirty="0" smtClean="0">
                <a:latin typeface="Arial" panose="020B0604020202020204" pitchFamily="34" charset="0"/>
                <a:cs typeface="Arial" panose="020B0604020202020204" pitchFamily="34" charset="0"/>
              </a:rPr>
              <a:t>People who have experienced repeated crime; whether hate crime or other types of crime are also vulnerable and need reassurance and support. </a:t>
            </a:r>
          </a:p>
          <a:p>
            <a:pPr>
              <a:defRPr/>
            </a:pPr>
            <a:endParaRPr lang="en-GB" sz="1100" dirty="0" smtClean="0">
              <a:latin typeface="Arial" panose="020B0604020202020204" pitchFamily="34" charset="0"/>
              <a:cs typeface="Arial" panose="020B0604020202020204" pitchFamily="34" charset="0"/>
            </a:endParaRPr>
          </a:p>
          <a:p>
            <a:pPr>
              <a:defRPr/>
            </a:pPr>
            <a:r>
              <a:rPr lang="en-GB" sz="1100" b="1" dirty="0" smtClean="0">
                <a:solidFill>
                  <a:srgbClr val="000000"/>
                </a:solidFill>
                <a:latin typeface="Arial" panose="020B0604020202020204" pitchFamily="34" charset="0"/>
                <a:cs typeface="Arial" panose="020B0604020202020204" pitchFamily="34" charset="0"/>
              </a:rPr>
              <a:t>Single point of contact (SPOC) </a:t>
            </a:r>
            <a:endParaRPr lang="en-GB" sz="1100" dirty="0" smtClean="0">
              <a:solidFill>
                <a:srgbClr val="000000"/>
              </a:solidFill>
              <a:latin typeface="Arial" panose="020B0604020202020204" pitchFamily="34" charset="0"/>
              <a:cs typeface="Arial" panose="020B0604020202020204" pitchFamily="34" charset="0"/>
            </a:endParaRPr>
          </a:p>
          <a:p>
            <a:pPr>
              <a:defRPr/>
            </a:pPr>
            <a:r>
              <a:rPr lang="en-GB" sz="1100" dirty="0" smtClean="0">
                <a:solidFill>
                  <a:srgbClr val="000000"/>
                </a:solidFill>
                <a:latin typeface="Arial" panose="020B0604020202020204" pitchFamily="34" charset="0"/>
                <a:cs typeface="Arial" panose="020B0604020202020204" pitchFamily="34" charset="0"/>
              </a:rPr>
              <a:t>It has long been considered as good practice, across a range of public services, to appoint a SPOC to make communication more efficient and effective for all concerned and to provide good customer/client service. In many forces this represents a named contact, responsible for police action connected with a particular area of crime.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28106706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smtClean="0">
                <a:latin typeface="Arial" panose="020B0604020202020204" pitchFamily="34" charset="0"/>
                <a:cs typeface="Arial" panose="020B0604020202020204" pitchFamily="34" charset="0"/>
              </a:rPr>
              <a:t>Skills necessary to help build relationships with people within the community: </a:t>
            </a:r>
          </a:p>
          <a:p>
            <a:pPr>
              <a:defRPr/>
            </a:pPr>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aware of cultural differences and adaptable to change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 good communicator; able to listen, empathise and reassure people whilst delivering a professional and responsive service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able to inspire confidence by managing expectations and delivering on promises within a reasonable timescale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 good team player; sensitive to the needs of others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aware of local issues, and able work in partnership with others to meet the needs of the police and the public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able to make decisions, apply professional judgement and discretion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able to apply problem solving approach to local issues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visible in the community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accountable to local people for your actions and behaviour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able to reflect on your actions and behaviour and identify areas for development. </a:t>
            </a:r>
          </a:p>
          <a:p>
            <a:pPr marL="171450" indent="-171450">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NOTE: Trainer to add the following when discussing with the class.</a:t>
            </a:r>
          </a:p>
          <a:p>
            <a:r>
              <a:rPr lang="en-GB" sz="1100" kern="1200" dirty="0" smtClean="0">
                <a:solidFill>
                  <a:schemeClr val="tx1"/>
                </a:solidFill>
                <a:effectLst/>
                <a:latin typeface="Arial" panose="020B0604020202020204" pitchFamily="34" charset="0"/>
                <a:ea typeface="+mn-ea"/>
                <a:cs typeface="Arial" panose="020B0604020202020204" pitchFamily="34" charset="0"/>
              </a:rPr>
              <a:t> Success in neighbourhood policing will mean:</a:t>
            </a:r>
          </a:p>
          <a:p>
            <a:r>
              <a:rPr lang="en-GB" sz="1100" kern="1200" dirty="0" smtClean="0">
                <a:solidFill>
                  <a:schemeClr val="tx1"/>
                </a:solidFill>
                <a:effectLst/>
                <a:latin typeface="Arial" panose="020B0604020202020204" pitchFamily="34" charset="0"/>
                <a:ea typeface="+mn-ea"/>
                <a:cs typeface="Arial" panose="020B0604020202020204" pitchFamily="34" charset="0"/>
              </a:rPr>
              <a:t>• Increased public confidence in the police</a:t>
            </a:r>
          </a:p>
          <a:p>
            <a:r>
              <a:rPr lang="en-GB" sz="1100" kern="1200" dirty="0" smtClean="0">
                <a:solidFill>
                  <a:schemeClr val="tx1"/>
                </a:solidFill>
                <a:effectLst/>
                <a:latin typeface="Arial" panose="020B0604020202020204" pitchFamily="34" charset="0"/>
                <a:ea typeface="+mn-ea"/>
                <a:cs typeface="Arial" panose="020B0604020202020204" pitchFamily="34" charset="0"/>
              </a:rPr>
              <a:t>• Reduced victimisation and crime</a:t>
            </a:r>
          </a:p>
          <a:p>
            <a:r>
              <a:rPr lang="en-GB" sz="1100" kern="1200" dirty="0" smtClean="0">
                <a:solidFill>
                  <a:schemeClr val="tx1"/>
                </a:solidFill>
                <a:effectLst/>
                <a:latin typeface="Arial" panose="020B0604020202020204" pitchFamily="34" charset="0"/>
                <a:ea typeface="+mn-ea"/>
                <a:cs typeface="Arial" panose="020B0604020202020204" pitchFamily="34" charset="0"/>
              </a:rPr>
              <a:t>• Improved perceptions of crime levels</a:t>
            </a:r>
          </a:p>
          <a:p>
            <a:r>
              <a:rPr lang="en-GB" sz="1100" kern="1200" dirty="0" smtClean="0">
                <a:solidFill>
                  <a:schemeClr val="tx1"/>
                </a:solidFill>
                <a:effectLst/>
                <a:latin typeface="Arial" panose="020B0604020202020204" pitchFamily="34" charset="0"/>
                <a:ea typeface="+mn-ea"/>
                <a:cs typeface="Arial" panose="020B0604020202020204" pitchFamily="34" charset="0"/>
              </a:rPr>
              <a:t>• Reduced levels of anti-social behaviour</a:t>
            </a:r>
          </a:p>
          <a:p>
            <a:r>
              <a:rPr lang="en-GB" sz="1100" kern="1200" dirty="0" smtClean="0">
                <a:solidFill>
                  <a:schemeClr val="tx1"/>
                </a:solidFill>
                <a:effectLst/>
                <a:latin typeface="Arial" panose="020B0604020202020204" pitchFamily="34" charset="0"/>
                <a:ea typeface="+mn-ea"/>
                <a:cs typeface="Arial" panose="020B0604020202020204" pitchFamily="34" charset="0"/>
              </a:rPr>
              <a:t>• Reduced fear of crime</a:t>
            </a:r>
          </a:p>
          <a:p>
            <a:r>
              <a:rPr lang="en-GB" sz="1100" kern="1200" dirty="0" smtClean="0">
                <a:solidFill>
                  <a:schemeClr val="tx1"/>
                </a:solidFill>
                <a:effectLst/>
                <a:latin typeface="Arial" panose="020B0604020202020204" pitchFamily="34" charset="0"/>
                <a:ea typeface="+mn-ea"/>
                <a:cs typeface="Arial" panose="020B0604020202020204" pitchFamily="34" charset="0"/>
              </a:rPr>
              <a:t>• Improved perception of how effectively the police work with the community</a:t>
            </a:r>
          </a:p>
          <a:p>
            <a:r>
              <a:rPr lang="en-GB" sz="1100" kern="1200" dirty="0" smtClean="0">
                <a:solidFill>
                  <a:schemeClr val="tx1"/>
                </a:solidFill>
                <a:effectLst/>
                <a:latin typeface="Arial" panose="020B0604020202020204" pitchFamily="34" charset="0"/>
                <a:ea typeface="+mn-ea"/>
                <a:cs typeface="Arial" panose="020B0604020202020204" pitchFamily="34" charset="0"/>
              </a:rPr>
              <a:t>• Increase trust and confidence</a:t>
            </a:r>
          </a:p>
          <a:p>
            <a:r>
              <a:rPr lang="en-GB" sz="1100" kern="1200" dirty="0" smtClean="0">
                <a:solidFill>
                  <a:schemeClr val="tx1"/>
                </a:solidFill>
                <a:effectLst/>
                <a:latin typeface="Arial" panose="020B0604020202020204" pitchFamily="34" charset="0"/>
                <a:ea typeface="+mn-ea"/>
                <a:cs typeface="Arial" panose="020B0604020202020204" pitchFamily="34" charset="0"/>
              </a:rPr>
              <a:t>• Increase feelings of security</a:t>
            </a:r>
          </a:p>
          <a:p>
            <a:r>
              <a:rPr lang="en-GB" sz="1100" kern="1200" dirty="0" smtClean="0">
                <a:solidFill>
                  <a:schemeClr val="tx1"/>
                </a:solidFill>
                <a:effectLst/>
                <a:latin typeface="Arial" panose="020B0604020202020204" pitchFamily="34" charset="0"/>
                <a:ea typeface="+mn-ea"/>
                <a:cs typeface="Arial" panose="020B0604020202020204" pitchFamily="34" charset="0"/>
              </a:rPr>
              <a:t>• Reduce crime and anti-social behaviour</a:t>
            </a:r>
          </a:p>
          <a:p>
            <a:pPr marL="0" indent="0">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9318927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2763356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28/08/2019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9.jp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g"/><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jp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image" Target="../media/image42.pn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4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26474" y="1504927"/>
            <a:ext cx="4551903" cy="1631216"/>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Policing in the Community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27785" y="131473"/>
            <a:ext cx="792549" cy="957155"/>
          </a:xfrm>
          <a:prstGeom prst="rect">
            <a:avLst/>
          </a:prstGeom>
        </p:spPr>
      </p:pic>
    </p:spTree>
    <p:extLst>
      <p:ext uri="{BB962C8B-B14F-4D97-AF65-F5344CB8AC3E}">
        <p14:creationId xmlns:p14="http://schemas.microsoft.com/office/powerpoint/2010/main" val="23286905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NIM\Question 1.png"/>
          <p:cNvPicPr>
            <a:picLocks noChangeAspect="1" noChangeArrowheads="1"/>
          </p:cNvPicPr>
          <p:nvPr/>
        </p:nvPicPr>
        <p:blipFill>
          <a:blip r:embed="rId4" cstate="print">
            <a:duotone>
              <a:srgbClr val="FFFFFF">
                <a:shade val="45000"/>
                <a:satMod val="135000"/>
              </a:srgbClr>
              <a:prstClr val="white"/>
            </a:duotone>
            <a:extLst/>
          </a:blip>
          <a:srcRect/>
          <a:stretch>
            <a:fillRect/>
          </a:stretch>
        </p:blipFill>
        <p:spPr bwMode="auto">
          <a:xfrm>
            <a:off x="1946787" y="648929"/>
            <a:ext cx="7983793" cy="5456903"/>
          </a:xfrm>
          <a:prstGeom prst="rect">
            <a:avLst/>
          </a:prstGeom>
          <a:noFill/>
          <a:extLst/>
        </p:spPr>
      </p:pic>
      <p:sp>
        <p:nvSpPr>
          <p:cNvPr id="3" name="TextBox 3"/>
          <p:cNvSpPr txBox="1">
            <a:spLocks noChangeArrowheads="1"/>
          </p:cNvSpPr>
          <p:nvPr/>
        </p:nvSpPr>
        <p:spPr bwMode="auto">
          <a:xfrm>
            <a:off x="1283601" y="2802122"/>
            <a:ext cx="960611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54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What do we mean by ‘society’?</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a:spLocks noChangeArrowheads="1"/>
          </p:cNvSpPr>
          <p:nvPr/>
        </p:nvSpPr>
        <p:spPr bwMode="auto">
          <a:xfrm>
            <a:off x="697832" y="1042886"/>
            <a:ext cx="10780294"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t>The aggregate of people living together in a more or less ordered community.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t/>
            </a:r>
            <a:br>
              <a:rPr kumimoji="0" lang="en-GB"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br>
            <a:r>
              <a:rPr kumimoji="0" lang="en-GB"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t>The community of people living in a particular region and having shared customs, laws, and organizations.  </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b="1" i="0" u="none" strike="noStrike" kern="0" cap="none" spc="0" normalizeH="0" baseline="0" noProof="0" dirty="0" smtClean="0">
              <a:ln>
                <a:noFill/>
              </a:ln>
              <a:solidFill>
                <a:srgbClr val="000000"/>
              </a:solidFill>
              <a:effectLst/>
              <a:uLnTx/>
              <a:uFillTx/>
              <a:latin typeface="+mn-lt"/>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1" i="1" u="none" strike="noStrike" kern="0" cap="none" spc="0" normalizeH="0" baseline="0" noProof="0" dirty="0" smtClean="0">
                <a:ln>
                  <a:noFill/>
                </a:ln>
                <a:solidFill>
                  <a:srgbClr val="0033CC"/>
                </a:solidFill>
                <a:effectLst/>
                <a:uLnTx/>
                <a:uFillTx/>
                <a:latin typeface="+mn-lt"/>
              </a:rPr>
              <a:t>(Friedrich Nietzsche (1844-1900) – German Philosopher)</a:t>
            </a:r>
          </a:p>
        </p:txBody>
      </p:sp>
      <p:sp>
        <p:nvSpPr>
          <p:cNvPr id="3" name="Rectangle 5"/>
          <p:cNvSpPr>
            <a:spLocks noChangeArrowheads="1"/>
          </p:cNvSpPr>
          <p:nvPr/>
        </p:nvSpPr>
        <p:spPr bwMode="auto">
          <a:xfrm>
            <a:off x="697832" y="3591335"/>
            <a:ext cx="10780294" cy="2923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t>An association or company of persons united together for any mutual or common purpose. </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US"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srgbClr val="002060"/>
                </a:solidFill>
                <a:effectLst/>
                <a:uLnTx/>
                <a:uFillTx/>
                <a:latin typeface="+mn-lt"/>
                <a:cs typeface="Arial" panose="020B0604020202020204" pitchFamily="34" charset="0"/>
              </a:rPr>
              <a:t>In a wider sense, the community or public; the people in general</a:t>
            </a:r>
          </a:p>
          <a:p>
            <a:pPr marL="0" marR="0" lvl="0" indent="0" defTabSz="914400" eaLnBrk="1" fontAlgn="base" latinLnBrk="0" hangingPunct="1">
              <a:lnSpc>
                <a:spcPct val="100000"/>
              </a:lnSpc>
              <a:spcBef>
                <a:spcPct val="0"/>
              </a:spcBef>
              <a:spcAft>
                <a:spcPct val="0"/>
              </a:spcAft>
              <a:buClrTx/>
              <a:buSzTx/>
              <a:buFontTx/>
              <a:buNone/>
              <a:tabLst/>
              <a:defRPr/>
            </a:pPr>
            <a:endParaRPr kumimoji="0" lang="en-US" altLang="en-US" b="1" i="0" u="none" strike="noStrike" kern="0" cap="none" spc="0" normalizeH="0" baseline="0" noProof="0" dirty="0" smtClean="0">
              <a:ln>
                <a:noFill/>
              </a:ln>
              <a:solidFill>
                <a:srgbClr val="000000"/>
              </a:solidFill>
              <a:effectLst/>
              <a:uLnTx/>
              <a:uFillTx/>
              <a:latin typeface="+mn-lt"/>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1" u="none" strike="noStrike" kern="0" cap="none" spc="0" normalizeH="0" baseline="0" noProof="0" dirty="0" smtClean="0">
                <a:ln>
                  <a:noFill/>
                </a:ln>
                <a:solidFill>
                  <a:srgbClr val="0033CC"/>
                </a:solidFill>
                <a:effectLst/>
                <a:uLnTx/>
                <a:uFillTx/>
                <a:latin typeface="+mn-lt"/>
              </a:rPr>
              <a:t>(Black’s Law Dictionary)</a:t>
            </a:r>
            <a:r>
              <a:rPr kumimoji="0" lang="en-US" altLang="en-US" sz="2000" b="0" i="1"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rPr>
              <a:t/>
            </a:r>
            <a:br>
              <a:rPr kumimoji="0" lang="en-US" altLang="en-US" sz="2000" b="0" i="1"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rPr>
            </a:br>
            <a:r>
              <a:rPr kumimoji="0" lang="en-US" altLang="en-US" sz="2000" b="0" i="1"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rPr>
              <a:t/>
            </a:r>
            <a:br>
              <a:rPr kumimoji="0" lang="en-US" altLang="en-US" sz="2000" b="0" i="1"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rPr>
            </a:br>
            <a:endParaRPr kumimoji="0" lang="en-GB" altLang="en-US" sz="2000" b="0" i="1"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endParaRPr>
          </a:p>
        </p:txBody>
      </p:sp>
      <p:sp>
        <p:nvSpPr>
          <p:cNvPr id="4" name="TextBox 3"/>
          <p:cNvSpPr txBox="1"/>
          <p:nvPr/>
        </p:nvSpPr>
        <p:spPr>
          <a:xfrm>
            <a:off x="1906380" y="21798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Society is ….</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Induction\Concerns 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9096" y="1204849"/>
            <a:ext cx="3315488" cy="4511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906380" y="21798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makes up society?</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Flowchart: Process 1"/>
          <p:cNvSpPr/>
          <p:nvPr/>
        </p:nvSpPr>
        <p:spPr>
          <a:xfrm>
            <a:off x="4292345" y="4311497"/>
            <a:ext cx="3024187" cy="1008062"/>
          </a:xfrm>
          <a:prstGeom prst="flowChartProcess">
            <a:avLst/>
          </a:prstGeom>
          <a:solidFill>
            <a:srgbClr val="BBE0E3"/>
          </a:solidFill>
          <a:ln w="25400" cap="flat" cmpd="sng" algn="ctr">
            <a:solidFill>
              <a:srgbClr val="BBE0E3">
                <a:shade val="50000"/>
              </a:srgbClr>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000" b="1" i="0" u="none" strike="noStrike" kern="0" cap="none" spc="0" normalizeH="0" baseline="0" noProof="0" dirty="0">
                <a:ln>
                  <a:noFill/>
                </a:ln>
                <a:solidFill>
                  <a:srgbClr val="002060"/>
                </a:solidFill>
                <a:effectLst/>
                <a:uLnTx/>
                <a:uFillTx/>
                <a:latin typeface="Verdana"/>
                <a:ea typeface="+mn-ea"/>
                <a:cs typeface="+mn-cs"/>
              </a:rPr>
              <a:t>Society</a:t>
            </a:r>
          </a:p>
        </p:txBody>
      </p:sp>
      <p:sp>
        <p:nvSpPr>
          <p:cNvPr id="3" name="Flowchart: Alternate Process 2"/>
          <p:cNvSpPr/>
          <p:nvPr/>
        </p:nvSpPr>
        <p:spPr>
          <a:xfrm>
            <a:off x="1357620" y="3041137"/>
            <a:ext cx="2338387" cy="792163"/>
          </a:xfrm>
          <a:prstGeom prst="flowChartAlternateProcess">
            <a:avLst/>
          </a:prstGeom>
          <a:solidFill>
            <a:srgbClr val="BBE0E3"/>
          </a:solidFill>
          <a:ln w="25400" cap="flat" cmpd="sng" algn="ctr">
            <a:solidFill>
              <a:srgbClr val="BBE0E3">
                <a:shade val="50000"/>
              </a:srgbClr>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srgbClr val="002060"/>
                </a:solidFill>
                <a:effectLst/>
                <a:uLnTx/>
                <a:uFillTx/>
                <a:latin typeface="Verdana"/>
                <a:ea typeface="+mn-ea"/>
                <a:cs typeface="+mn-cs"/>
              </a:rPr>
              <a:t>Neighbourhood</a:t>
            </a:r>
          </a:p>
        </p:txBody>
      </p:sp>
      <p:sp>
        <p:nvSpPr>
          <p:cNvPr id="5" name="Flowchart: Alternate Process 4"/>
          <p:cNvSpPr/>
          <p:nvPr/>
        </p:nvSpPr>
        <p:spPr>
          <a:xfrm>
            <a:off x="7914967" y="3041137"/>
            <a:ext cx="2519363" cy="792162"/>
          </a:xfrm>
          <a:prstGeom prst="flowChartAlternateProcess">
            <a:avLst/>
          </a:prstGeom>
          <a:solidFill>
            <a:srgbClr val="BBE0E3"/>
          </a:solidFill>
          <a:ln w="25400" cap="flat" cmpd="sng" algn="ctr">
            <a:solidFill>
              <a:srgbClr val="BBE0E3">
                <a:shade val="50000"/>
              </a:srgbClr>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1800" b="1" i="0" u="none" strike="noStrike" kern="0" cap="none" spc="0" normalizeH="0" baseline="0" noProof="0" dirty="0">
                <a:ln>
                  <a:noFill/>
                </a:ln>
                <a:solidFill>
                  <a:srgbClr val="002060"/>
                </a:solidFill>
                <a:effectLst/>
                <a:uLnTx/>
                <a:uFillTx/>
                <a:latin typeface="Verdana"/>
                <a:ea typeface="+mn-ea"/>
                <a:cs typeface="+mn-cs"/>
              </a:rPr>
              <a:t>Neighbourhood</a:t>
            </a:r>
          </a:p>
        </p:txBody>
      </p:sp>
      <p:pic>
        <p:nvPicPr>
          <p:cNvPr id="6" name="Picture 5"/>
          <p:cNvPicPr>
            <a:picLocks noChangeAspect="1"/>
          </p:cNvPicPr>
          <p:nvPr/>
        </p:nvPicPr>
        <p:blipFill>
          <a:blip r:embed="rId4"/>
          <a:stretch>
            <a:fillRect/>
          </a:stretch>
        </p:blipFill>
        <p:spPr>
          <a:xfrm>
            <a:off x="6479260" y="1364059"/>
            <a:ext cx="2261812" cy="597460"/>
          </a:xfrm>
          <a:prstGeom prst="rect">
            <a:avLst/>
          </a:prstGeom>
        </p:spPr>
      </p:pic>
      <p:pic>
        <p:nvPicPr>
          <p:cNvPr id="8" name="Picture 7"/>
          <p:cNvPicPr>
            <a:picLocks noChangeAspect="1"/>
          </p:cNvPicPr>
          <p:nvPr/>
        </p:nvPicPr>
        <p:blipFill>
          <a:blip r:embed="rId4"/>
          <a:stretch>
            <a:fillRect/>
          </a:stretch>
        </p:blipFill>
        <p:spPr>
          <a:xfrm>
            <a:off x="2826576" y="1364059"/>
            <a:ext cx="2261812" cy="597460"/>
          </a:xfrm>
          <a:prstGeom prst="rect">
            <a:avLst/>
          </a:prstGeom>
        </p:spPr>
      </p:pic>
      <p:cxnSp>
        <p:nvCxnSpPr>
          <p:cNvPr id="9" name="Straight Arrow Connector 8"/>
          <p:cNvCxnSpPr/>
          <p:nvPr/>
        </p:nvCxnSpPr>
        <p:spPr>
          <a:xfrm flipH="1" flipV="1">
            <a:off x="2497239" y="4096390"/>
            <a:ext cx="1260475" cy="719138"/>
          </a:xfrm>
          <a:prstGeom prst="straightConnector1">
            <a:avLst/>
          </a:prstGeom>
          <a:noFill/>
          <a:ln w="9525" cap="flat" cmpd="sng" algn="ctr">
            <a:solidFill>
              <a:srgbClr val="000000">
                <a:shade val="95000"/>
                <a:satMod val="105000"/>
              </a:srgbClr>
            </a:solidFill>
            <a:prstDash val="solid"/>
            <a:tailEnd type="arrow"/>
          </a:ln>
          <a:effectLst/>
        </p:spPr>
      </p:cxnSp>
      <p:cxnSp>
        <p:nvCxnSpPr>
          <p:cNvPr id="10" name="Straight Arrow Connector 9"/>
          <p:cNvCxnSpPr/>
          <p:nvPr/>
        </p:nvCxnSpPr>
        <p:spPr>
          <a:xfrm flipV="1">
            <a:off x="2349910" y="2084439"/>
            <a:ext cx="707922" cy="632273"/>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3" name="Straight Arrow Connector 12"/>
          <p:cNvCxnSpPr/>
          <p:nvPr/>
        </p:nvCxnSpPr>
        <p:spPr>
          <a:xfrm>
            <a:off x="5354382" y="1662789"/>
            <a:ext cx="900112" cy="0"/>
          </a:xfrm>
          <a:prstGeom prst="straightConnector1">
            <a:avLst/>
          </a:prstGeom>
          <a:ln>
            <a:headEnd type="arrow"/>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flipV="1">
            <a:off x="8583562" y="2084440"/>
            <a:ext cx="698090" cy="632272"/>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7" name="Straight Arrow Connector 16"/>
          <p:cNvCxnSpPr/>
          <p:nvPr/>
        </p:nvCxnSpPr>
        <p:spPr>
          <a:xfrm flipV="1">
            <a:off x="7780082" y="4096390"/>
            <a:ext cx="1152525" cy="917575"/>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157244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66592" y="318934"/>
            <a:ext cx="3925887"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766592" y="3433301"/>
            <a:ext cx="3925887"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p:nvSpPr>
        <p:spPr bwMode="auto">
          <a:xfrm>
            <a:off x="538494" y="791548"/>
            <a:ext cx="5738197" cy="2492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What is a neighbourhood?</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A specific geographical area</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36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36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p:txBody>
      </p:sp>
      <p:sp>
        <p:nvSpPr>
          <p:cNvPr id="5" name="TextBox 4"/>
          <p:cNvSpPr txBox="1">
            <a:spLocks noChangeArrowheads="1"/>
          </p:cNvSpPr>
          <p:nvPr/>
        </p:nvSpPr>
        <p:spPr bwMode="auto">
          <a:xfrm>
            <a:off x="960120" y="2969906"/>
            <a:ext cx="5316571"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32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2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What is a community?</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A group and/or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srgbClr val="002060"/>
                </a:solidFill>
                <a:effectLst/>
                <a:uLnTx/>
                <a:uFillTx/>
                <a:latin typeface="+mn-lt"/>
                <a:ea typeface="ＭＳ Ｐゴシック" panose="020B0600070205080204" pitchFamily="34" charset="-128"/>
              </a:rPr>
              <a:t>individuals united by a common interest &amp; shared values</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02324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Effect transition="in" filter="fade">
                                      <p:cBhvr>
                                        <p:cTn id="22" dur="500"/>
                                        <p:tgtEl>
                                          <p:spTgt spid="5">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fade">
                                      <p:cBhvr>
                                        <p:cTn id="30" dur="500"/>
                                        <p:tgtEl>
                                          <p:spTgt spid="5">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457199" y="499260"/>
            <a:ext cx="11141243" cy="3077766"/>
          </a:xfrm>
          <a:prstGeom prst="rect">
            <a:avLst/>
          </a:prstGeom>
        </p:spPr>
        <p:txBody>
          <a:bodyPr wrap="square">
            <a:spAutoFit/>
          </a:bodyPr>
          <a:lstStyle/>
          <a:p>
            <a:pPr>
              <a:spcBef>
                <a:spcPts val="600"/>
              </a:spcBef>
              <a:spcAft>
                <a:spcPts val="600"/>
              </a:spcAft>
            </a:pPr>
            <a:r>
              <a:rPr lang="en-GB" sz="2400" b="1" dirty="0" smtClean="0">
                <a:solidFill>
                  <a:srgbClr val="002060"/>
                </a:solidFill>
                <a:ea typeface="Times New Roman" panose="02020603050405020304" pitchFamily="18" charset="0"/>
              </a:rPr>
              <a:t>Describe </a:t>
            </a:r>
            <a:r>
              <a:rPr lang="en-GB" sz="2400" b="1" dirty="0">
                <a:solidFill>
                  <a:srgbClr val="002060"/>
                </a:solidFill>
                <a:ea typeface="Times New Roman" panose="02020603050405020304" pitchFamily="18" charset="0"/>
              </a:rPr>
              <a:t>the neighbourhood you belong </a:t>
            </a:r>
            <a:r>
              <a:rPr lang="en-GB" sz="2400" b="1" dirty="0" smtClean="0">
                <a:solidFill>
                  <a:srgbClr val="002060"/>
                </a:solidFill>
                <a:ea typeface="Times New Roman" panose="02020603050405020304" pitchFamily="18" charset="0"/>
              </a:rPr>
              <a:t>to i.e.</a:t>
            </a:r>
            <a:endParaRPr lang="en-GB" sz="2400" dirty="0">
              <a:solidFill>
                <a:srgbClr val="002060"/>
              </a:solidFill>
              <a:ea typeface="Times New Roman" panose="02020603050405020304" pitchFamily="18" charset="0"/>
            </a:endParaRPr>
          </a:p>
          <a:p>
            <a:pPr>
              <a:spcBef>
                <a:spcPts val="600"/>
              </a:spcBef>
              <a:spcAft>
                <a:spcPts val="600"/>
              </a:spcAft>
            </a:pPr>
            <a:r>
              <a:rPr lang="en-GB" sz="2400" dirty="0" smtClean="0">
                <a:solidFill>
                  <a:srgbClr val="002060"/>
                </a:solidFill>
                <a:ea typeface="Times New Roman" panose="02020603050405020304" pitchFamily="18" charset="0"/>
              </a:rPr>
              <a:t>Q1. How </a:t>
            </a:r>
            <a:r>
              <a:rPr lang="en-GB" sz="2400" dirty="0">
                <a:solidFill>
                  <a:srgbClr val="002060"/>
                </a:solidFill>
                <a:ea typeface="Times New Roman" panose="02020603050405020304" pitchFamily="18" charset="0"/>
              </a:rPr>
              <a:t>large is it?</a:t>
            </a:r>
          </a:p>
          <a:p>
            <a:pPr>
              <a:spcBef>
                <a:spcPts val="600"/>
              </a:spcBef>
              <a:spcAft>
                <a:spcPts val="600"/>
              </a:spcAft>
            </a:pPr>
            <a:r>
              <a:rPr lang="en-GB" sz="2400" dirty="0" smtClean="0">
                <a:solidFill>
                  <a:srgbClr val="002060"/>
                </a:solidFill>
                <a:ea typeface="Times New Roman" panose="02020603050405020304" pitchFamily="18" charset="0"/>
              </a:rPr>
              <a:t>Q2. </a:t>
            </a:r>
            <a:r>
              <a:rPr lang="en-GB" sz="2400" dirty="0">
                <a:solidFill>
                  <a:srgbClr val="002060"/>
                </a:solidFill>
                <a:ea typeface="Times New Roman" panose="02020603050405020304" pitchFamily="18" charset="0"/>
              </a:rPr>
              <a:t>How is your neighbourhood subdivided?</a:t>
            </a:r>
          </a:p>
          <a:p>
            <a:pPr>
              <a:spcBef>
                <a:spcPts val="600"/>
              </a:spcBef>
              <a:spcAft>
                <a:spcPts val="600"/>
              </a:spcAft>
            </a:pPr>
            <a:r>
              <a:rPr lang="en-GB" sz="2400" dirty="0" smtClean="0">
                <a:solidFill>
                  <a:srgbClr val="002060"/>
                </a:solidFill>
                <a:ea typeface="Times New Roman" panose="02020603050405020304" pitchFamily="18" charset="0"/>
              </a:rPr>
              <a:t>Q3. </a:t>
            </a:r>
            <a:r>
              <a:rPr lang="en-GB" sz="2400" dirty="0">
                <a:solidFill>
                  <a:srgbClr val="002060"/>
                </a:solidFill>
                <a:ea typeface="Times New Roman" panose="02020603050405020304" pitchFamily="18" charset="0"/>
              </a:rPr>
              <a:t>What communities make up your neighbourhood?</a:t>
            </a:r>
          </a:p>
          <a:p>
            <a:pPr>
              <a:spcBef>
                <a:spcPts val="600"/>
              </a:spcBef>
              <a:spcAft>
                <a:spcPts val="600"/>
              </a:spcAft>
            </a:pPr>
            <a:r>
              <a:rPr lang="en-GB" sz="2400" dirty="0" smtClean="0">
                <a:solidFill>
                  <a:srgbClr val="002060"/>
                </a:solidFill>
                <a:ea typeface="Times New Roman" panose="02020603050405020304" pitchFamily="18" charset="0"/>
              </a:rPr>
              <a:t>Q4. </a:t>
            </a:r>
            <a:r>
              <a:rPr lang="en-GB" sz="2400" dirty="0">
                <a:solidFill>
                  <a:srgbClr val="002060"/>
                </a:solidFill>
                <a:ea typeface="Times New Roman" panose="02020603050405020304" pitchFamily="18" charset="0"/>
              </a:rPr>
              <a:t>Which community(</a:t>
            </a:r>
            <a:r>
              <a:rPr lang="en-GB" sz="2400" dirty="0" err="1">
                <a:solidFill>
                  <a:srgbClr val="002060"/>
                </a:solidFill>
                <a:ea typeface="Times New Roman" panose="02020603050405020304" pitchFamily="18" charset="0"/>
              </a:rPr>
              <a:t>ies</a:t>
            </a:r>
            <a:r>
              <a:rPr lang="en-GB" sz="2400" dirty="0">
                <a:solidFill>
                  <a:srgbClr val="002060"/>
                </a:solidFill>
                <a:ea typeface="Times New Roman" panose="02020603050405020304" pitchFamily="18" charset="0"/>
              </a:rPr>
              <a:t>) do you see yourself as belonging to?</a:t>
            </a:r>
          </a:p>
          <a:p>
            <a:pPr>
              <a:spcBef>
                <a:spcPts val="600"/>
              </a:spcBef>
              <a:spcAft>
                <a:spcPts val="600"/>
              </a:spcAft>
            </a:pPr>
            <a:r>
              <a:rPr lang="en-GB" sz="2400" dirty="0" smtClean="0">
                <a:solidFill>
                  <a:srgbClr val="002060"/>
                </a:solidFill>
                <a:ea typeface="Times New Roman" panose="02020603050405020304" pitchFamily="18" charset="0"/>
              </a:rPr>
              <a:t>Q5. </a:t>
            </a:r>
            <a:r>
              <a:rPr lang="en-GB" sz="2400" dirty="0">
                <a:solidFill>
                  <a:srgbClr val="002060"/>
                </a:solidFill>
                <a:ea typeface="Times New Roman" panose="02020603050405020304" pitchFamily="18" charset="0"/>
              </a:rPr>
              <a:t>Do any of these groups overlap?</a:t>
            </a:r>
            <a:endParaRPr lang="en-GB" sz="2400" dirty="0">
              <a:solidFill>
                <a:srgbClr val="002060"/>
              </a:solidFill>
              <a:effectLst/>
              <a:ea typeface="Times New Roman" panose="02020603050405020304" pitchFamily="18"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54718" y="499260"/>
            <a:ext cx="2654164" cy="1954379"/>
          </a:xfrm>
          <a:prstGeom prst="rect">
            <a:avLst/>
          </a:prstGeom>
        </p:spPr>
      </p:pic>
      <p:pic>
        <p:nvPicPr>
          <p:cNvPr id="8" name="Picture 7"/>
          <p:cNvPicPr>
            <a:picLocks noChangeAspect="1"/>
          </p:cNvPicPr>
          <p:nvPr/>
        </p:nvPicPr>
        <p:blipFill>
          <a:blip r:embed="rId5"/>
          <a:stretch>
            <a:fillRect/>
          </a:stretch>
        </p:blipFill>
        <p:spPr>
          <a:xfrm>
            <a:off x="1569720" y="3915879"/>
            <a:ext cx="8858451" cy="1727944"/>
          </a:xfrm>
          <a:prstGeom prst="rect">
            <a:avLst/>
          </a:prstGeom>
        </p:spPr>
      </p:pic>
    </p:spTree>
    <p:extLst>
      <p:ext uri="{BB962C8B-B14F-4D97-AF65-F5344CB8AC3E}">
        <p14:creationId xmlns:p14="http://schemas.microsoft.com/office/powerpoint/2010/main" val="3527438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Communities of Interes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6380" y="1730273"/>
            <a:ext cx="3817938" cy="352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3" descr="\\Client\G$\CKP Images\Identity 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15991" y="1730273"/>
            <a:ext cx="3471309" cy="35290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906380" y="50754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Communities of Interest and Identity</a:t>
            </a:r>
            <a:endParaRPr lang="en-GB" sz="3200" b="1" dirty="0">
              <a:solidFill>
                <a:schemeClr val="bg1"/>
              </a:solidFill>
            </a:endParaRPr>
          </a:p>
        </p:txBody>
      </p:sp>
    </p:spTree>
    <p:extLst>
      <p:ext uri="{BB962C8B-B14F-4D97-AF65-F5344CB8AC3E}">
        <p14:creationId xmlns:p14="http://schemas.microsoft.com/office/powerpoint/2010/main" val="16831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621708" y="280015"/>
            <a:ext cx="4103688"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1" u="sng" dirty="0">
                <a:solidFill>
                  <a:srgbClr val="0033CC"/>
                </a:solidFill>
                <a:latin typeface="+mn-lt"/>
                <a:cs typeface="Arial" panose="020B0604020202020204" pitchFamily="34" charset="0"/>
              </a:rPr>
              <a:t>Interest</a:t>
            </a:r>
          </a:p>
          <a:p>
            <a:pPr algn="ctr" eaLnBrk="1" hangingPunct="1">
              <a:spcBef>
                <a:spcPct val="0"/>
              </a:spcBef>
              <a:buFontTx/>
              <a:buNone/>
            </a:pPr>
            <a:endParaRPr lang="en-GB" altLang="en-US" b="1" dirty="0">
              <a:solidFill>
                <a:srgbClr val="0033CC"/>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Sports clubs</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Religion</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Disability</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Politics</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Social </a:t>
            </a:r>
            <a:r>
              <a:rPr lang="en-GB" altLang="en-US" b="1" dirty="0" smtClean="0">
                <a:solidFill>
                  <a:srgbClr val="002060"/>
                </a:solidFill>
                <a:latin typeface="+mn-lt"/>
                <a:cs typeface="Arial" panose="020B0604020202020204" pitchFamily="34" charset="0"/>
              </a:rPr>
              <a:t>groups</a:t>
            </a:r>
          </a:p>
          <a:p>
            <a:pPr algn="ctr">
              <a:spcBef>
                <a:spcPct val="0"/>
              </a:spcBef>
              <a:buNone/>
            </a:pPr>
            <a:endParaRPr lang="en-GB" altLang="en-US" b="1" dirty="0" smtClean="0">
              <a:solidFill>
                <a:srgbClr val="002060"/>
              </a:solidFill>
              <a:latin typeface="+mn-lt"/>
              <a:cs typeface="Arial" panose="020B0604020202020204" pitchFamily="34" charset="0"/>
            </a:endParaRPr>
          </a:p>
          <a:p>
            <a:pPr algn="ctr">
              <a:spcBef>
                <a:spcPct val="0"/>
              </a:spcBef>
              <a:buNone/>
            </a:pPr>
            <a:r>
              <a:rPr lang="en-GB" altLang="en-US" b="1" dirty="0" smtClean="0">
                <a:solidFill>
                  <a:srgbClr val="002060"/>
                </a:solidFill>
                <a:latin typeface="+mn-lt"/>
                <a:cs typeface="Arial" panose="020B0604020202020204" pitchFamily="34" charset="0"/>
              </a:rPr>
              <a:t>Sexual </a:t>
            </a:r>
            <a:r>
              <a:rPr lang="en-GB" altLang="en-US" b="1" dirty="0">
                <a:solidFill>
                  <a:srgbClr val="002060"/>
                </a:solidFill>
                <a:latin typeface="+mn-lt"/>
                <a:cs typeface="Arial" panose="020B0604020202020204" pitchFamily="34" charset="0"/>
              </a:rPr>
              <a:t>Orientation</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On-line communities</a:t>
            </a:r>
          </a:p>
        </p:txBody>
      </p:sp>
      <p:sp>
        <p:nvSpPr>
          <p:cNvPr id="3" name="TextBox 2"/>
          <p:cNvSpPr txBox="1">
            <a:spLocks noChangeArrowheads="1"/>
          </p:cNvSpPr>
          <p:nvPr/>
        </p:nvSpPr>
        <p:spPr bwMode="auto">
          <a:xfrm>
            <a:off x="6350236" y="280015"/>
            <a:ext cx="4211355"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b="1" u="sng" dirty="0">
                <a:solidFill>
                  <a:srgbClr val="0033CC"/>
                </a:solidFill>
                <a:latin typeface="+mn-lt"/>
                <a:cs typeface="Arial" panose="020B0604020202020204" pitchFamily="34" charset="0"/>
              </a:rPr>
              <a:t>Identity</a:t>
            </a:r>
          </a:p>
          <a:p>
            <a:pPr algn="ctr" eaLnBrk="1" hangingPunct="1">
              <a:spcBef>
                <a:spcPct val="0"/>
              </a:spcBef>
              <a:buFontTx/>
              <a:buNone/>
            </a:pPr>
            <a:endParaRPr lang="en-GB" altLang="en-US" b="1" dirty="0">
              <a:solidFill>
                <a:srgbClr val="0033CC"/>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Race</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Religion</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Disability</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Age</a:t>
            </a:r>
          </a:p>
          <a:p>
            <a:pPr algn="ctr" eaLnBrk="1" hangingPunct="1">
              <a:spcBef>
                <a:spcPct val="0"/>
              </a:spcBef>
              <a:buFontTx/>
              <a:buNone/>
            </a:pPr>
            <a:endParaRPr lang="en-GB" altLang="en-US" b="1" dirty="0">
              <a:solidFill>
                <a:srgbClr val="002060"/>
              </a:solidFill>
              <a:latin typeface="+mn-lt"/>
              <a:cs typeface="Arial" panose="020B0604020202020204" pitchFamily="34" charset="0"/>
            </a:endParaRPr>
          </a:p>
          <a:p>
            <a:pPr algn="ctr" eaLnBrk="1" hangingPunct="1">
              <a:spcBef>
                <a:spcPct val="0"/>
              </a:spcBef>
              <a:buFontTx/>
              <a:buNone/>
            </a:pPr>
            <a:r>
              <a:rPr lang="en-GB" altLang="en-US" b="1" dirty="0">
                <a:solidFill>
                  <a:srgbClr val="002060"/>
                </a:solidFill>
                <a:latin typeface="+mn-lt"/>
                <a:cs typeface="Arial" panose="020B0604020202020204" pitchFamily="34" charset="0"/>
              </a:rPr>
              <a:t>Alternative sub-culture groups</a:t>
            </a:r>
          </a:p>
        </p:txBody>
      </p:sp>
    </p:spTree>
    <p:extLst>
      <p:ext uri="{BB962C8B-B14F-4D97-AF65-F5344CB8AC3E}">
        <p14:creationId xmlns:p14="http://schemas.microsoft.com/office/powerpoint/2010/main" val="1654964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ommunity.jpg"/>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2438398" y="235974"/>
            <a:ext cx="7551175" cy="5663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3"/>
          <p:cNvSpPr txBox="1">
            <a:spLocks noChangeArrowheads="1"/>
          </p:cNvSpPr>
          <p:nvPr/>
        </p:nvSpPr>
        <p:spPr bwMode="auto">
          <a:xfrm>
            <a:off x="2829435" y="1702456"/>
            <a:ext cx="67691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4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Vulnerable</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4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4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48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Hidden</a:t>
            </a:r>
          </a:p>
        </p:txBody>
      </p:sp>
    </p:spTree>
    <p:extLst>
      <p:ext uri="{BB962C8B-B14F-4D97-AF65-F5344CB8AC3E}">
        <p14:creationId xmlns:p14="http://schemas.microsoft.com/office/powerpoint/2010/main" val="310022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onflict.jpg"/>
          <p:cNvPicPr>
            <a:picLocks noChangeAspect="1" noChangeArrowheads="1"/>
          </p:cNvPicPr>
          <p:nvPr/>
        </p:nvPicPr>
        <p:blipFill>
          <a:blip r:embed="rId4" cstate="print">
            <a:duotone>
              <a:schemeClr val="accent3">
                <a:shade val="45000"/>
                <a:satMod val="135000"/>
              </a:schemeClr>
              <a:prstClr val="white"/>
            </a:duotone>
            <a:extLst/>
          </a:blip>
          <a:srcRect/>
          <a:stretch>
            <a:fillRect/>
          </a:stretch>
        </p:blipFill>
        <p:spPr bwMode="auto">
          <a:xfrm>
            <a:off x="1082842" y="334297"/>
            <a:ext cx="9865895" cy="5506065"/>
          </a:xfrm>
          <a:prstGeom prst="rect">
            <a:avLst/>
          </a:prstGeom>
          <a:noFill/>
          <a:extLst/>
        </p:spPr>
      </p:pic>
      <p:sp>
        <p:nvSpPr>
          <p:cNvPr id="3" name="TextBox 3"/>
          <p:cNvSpPr txBox="1">
            <a:spLocks noChangeArrowheads="1"/>
          </p:cNvSpPr>
          <p:nvPr/>
        </p:nvSpPr>
        <p:spPr bwMode="auto">
          <a:xfrm>
            <a:off x="3473884" y="1260060"/>
            <a:ext cx="5327650"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6600" b="1" i="0" u="none" strike="noStrike" kern="0" cap="none" spc="0" normalizeH="0" baseline="0" noProof="0" dirty="0" smtClean="0">
                <a:ln>
                  <a:noFill/>
                </a:ln>
                <a:solidFill>
                  <a:srgbClr val="0033CC"/>
                </a:solidFill>
                <a:effectLst/>
                <a:uLnTx/>
                <a:uFillTx/>
                <a:latin typeface="+mn-lt"/>
                <a:ea typeface="ＭＳ Ｐゴシック" panose="020B0600070205080204" pitchFamily="34" charset="-128"/>
              </a:rPr>
              <a:t>Conflict?</a:t>
            </a:r>
          </a:p>
        </p:txBody>
      </p:sp>
    </p:spTree>
    <p:extLst>
      <p:ext uri="{BB962C8B-B14F-4D97-AF65-F5344CB8AC3E}">
        <p14:creationId xmlns:p14="http://schemas.microsoft.com/office/powerpoint/2010/main" val="21200420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1" descr="\\Client\G$\The way forwar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6861" y="553639"/>
            <a:ext cx="3396172" cy="5247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710813" y="930665"/>
            <a:ext cx="4285738" cy="4524315"/>
          </a:xfrm>
          <a:prstGeom prst="rect">
            <a:avLst/>
          </a:prstGeom>
        </p:spPr>
        <p:txBody>
          <a:bodyPr wrap="square">
            <a:spAutoFit/>
          </a:bodyPr>
          <a:lstStyle/>
          <a:p>
            <a:pPr lvl="0" algn="ctr" fontAlgn="base">
              <a:spcBef>
                <a:spcPct val="0"/>
              </a:spcBef>
              <a:spcAft>
                <a:spcPct val="0"/>
              </a:spcAft>
              <a:defRPr/>
            </a:pPr>
            <a:r>
              <a:rPr lang="en-GB" altLang="en-US" sz="3200" b="1" kern="0" dirty="0">
                <a:solidFill>
                  <a:srgbClr val="002060"/>
                </a:solidFill>
                <a:latin typeface="Arial" panose="020B0604020202020204" pitchFamily="34" charset="0"/>
                <a:cs typeface="Arial" panose="020B0604020202020204" pitchFamily="34" charset="0"/>
              </a:rPr>
              <a:t>True and accurate information</a:t>
            </a:r>
          </a:p>
          <a:p>
            <a:pPr lvl="0" algn="ctr" fontAlgn="base">
              <a:spcBef>
                <a:spcPct val="0"/>
              </a:spcBef>
              <a:spcAft>
                <a:spcPct val="0"/>
              </a:spcAft>
              <a:defRPr/>
            </a:pPr>
            <a:endParaRPr lang="en-GB" altLang="en-US" sz="3200" b="1" kern="0" dirty="0">
              <a:solidFill>
                <a:srgbClr val="002060"/>
              </a:solidFill>
              <a:latin typeface="Arial" panose="020B0604020202020204" pitchFamily="34" charset="0"/>
              <a:cs typeface="Arial" panose="020B0604020202020204" pitchFamily="34" charset="0"/>
            </a:endParaRPr>
          </a:p>
          <a:p>
            <a:pPr lvl="0" algn="ctr" fontAlgn="base">
              <a:spcBef>
                <a:spcPct val="0"/>
              </a:spcBef>
              <a:spcAft>
                <a:spcPct val="0"/>
              </a:spcAft>
              <a:defRPr/>
            </a:pPr>
            <a:endParaRPr lang="en-GB" altLang="en-US" sz="3200" b="1" kern="0" dirty="0">
              <a:solidFill>
                <a:srgbClr val="002060"/>
              </a:solidFill>
              <a:latin typeface="Arial" panose="020B0604020202020204" pitchFamily="34" charset="0"/>
              <a:cs typeface="Arial" panose="020B0604020202020204" pitchFamily="34" charset="0"/>
            </a:endParaRPr>
          </a:p>
          <a:p>
            <a:pPr lvl="0" algn="ctr" fontAlgn="base">
              <a:spcBef>
                <a:spcPct val="0"/>
              </a:spcBef>
              <a:spcAft>
                <a:spcPct val="0"/>
              </a:spcAft>
              <a:defRPr/>
            </a:pPr>
            <a:r>
              <a:rPr lang="en-GB" altLang="en-US" sz="3200" b="1" kern="0" dirty="0">
                <a:solidFill>
                  <a:srgbClr val="002060"/>
                </a:solidFill>
                <a:latin typeface="Arial" panose="020B0604020202020204" pitchFamily="34" charset="0"/>
                <a:cs typeface="Arial" panose="020B0604020202020204" pitchFamily="34" charset="0"/>
              </a:rPr>
              <a:t>Community engagement</a:t>
            </a:r>
          </a:p>
          <a:p>
            <a:pPr lvl="0" algn="ctr" fontAlgn="base">
              <a:spcBef>
                <a:spcPct val="0"/>
              </a:spcBef>
              <a:spcAft>
                <a:spcPct val="0"/>
              </a:spcAft>
              <a:defRPr/>
            </a:pPr>
            <a:endParaRPr lang="en-GB" altLang="en-US" sz="3200" b="1" kern="0" dirty="0">
              <a:solidFill>
                <a:srgbClr val="002060"/>
              </a:solidFill>
              <a:latin typeface="Arial" panose="020B0604020202020204" pitchFamily="34" charset="0"/>
              <a:cs typeface="Arial" panose="020B0604020202020204" pitchFamily="34" charset="0"/>
            </a:endParaRPr>
          </a:p>
          <a:p>
            <a:pPr lvl="0" algn="ctr" fontAlgn="base">
              <a:spcBef>
                <a:spcPct val="0"/>
              </a:spcBef>
              <a:spcAft>
                <a:spcPct val="0"/>
              </a:spcAft>
              <a:defRPr/>
            </a:pPr>
            <a:endParaRPr lang="en-GB" altLang="en-US" sz="3200" b="1" kern="0" dirty="0">
              <a:solidFill>
                <a:srgbClr val="002060"/>
              </a:solidFill>
              <a:latin typeface="Arial" panose="020B0604020202020204" pitchFamily="34" charset="0"/>
              <a:cs typeface="Arial" panose="020B0604020202020204" pitchFamily="34" charset="0"/>
            </a:endParaRPr>
          </a:p>
          <a:p>
            <a:pPr lvl="0" algn="ctr" fontAlgn="base">
              <a:spcBef>
                <a:spcPct val="0"/>
              </a:spcBef>
              <a:spcAft>
                <a:spcPct val="0"/>
              </a:spcAft>
              <a:defRPr/>
            </a:pPr>
            <a:r>
              <a:rPr lang="en-GB" altLang="en-US" sz="3200" b="1" kern="0" dirty="0">
                <a:solidFill>
                  <a:srgbClr val="002060"/>
                </a:solidFill>
                <a:latin typeface="Arial" panose="020B0604020202020204" pitchFamily="34" charset="0"/>
                <a:cs typeface="Arial" panose="020B0604020202020204" pitchFamily="34" charset="0"/>
              </a:rPr>
              <a:t>Social cohesion</a:t>
            </a:r>
          </a:p>
        </p:txBody>
      </p:sp>
    </p:spTree>
    <p:extLst>
      <p:ext uri="{BB962C8B-B14F-4D97-AF65-F5344CB8AC3E}">
        <p14:creationId xmlns:p14="http://schemas.microsoft.com/office/powerpoint/2010/main" val="511230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animEffect transition="in" filter="fade">
                                      <p:cBhvr>
                                        <p:cTn id="1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60456" y="39681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Policing v Politics </a:t>
            </a:r>
            <a:endParaRPr lang="en-GB" sz="3200" b="1" dirty="0">
              <a:solidFill>
                <a:schemeClr val="bg1"/>
              </a:solidFill>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7449" y="2141661"/>
            <a:ext cx="2800350" cy="2105025"/>
          </a:xfrm>
          <a:prstGeom prst="rect">
            <a:avLst/>
          </a:prstGeom>
        </p:spPr>
      </p:pic>
      <p:sp>
        <p:nvSpPr>
          <p:cNvPr id="4" name="TextBox 3"/>
          <p:cNvSpPr txBox="1"/>
          <p:nvPr/>
        </p:nvSpPr>
        <p:spPr>
          <a:xfrm>
            <a:off x="1457423" y="4664216"/>
            <a:ext cx="1940403" cy="400110"/>
          </a:xfrm>
          <a:prstGeom prst="rect">
            <a:avLst/>
          </a:prstGeom>
          <a:noFill/>
        </p:spPr>
        <p:txBody>
          <a:bodyPr wrap="none" rtlCol="0">
            <a:spAutoFit/>
          </a:bodyPr>
          <a:lstStyle/>
          <a:p>
            <a:r>
              <a:rPr lang="en-GB" sz="2000" b="1" dirty="0" smtClean="0"/>
              <a:t>Home Secretary </a:t>
            </a:r>
            <a:endParaRPr lang="en-GB" sz="2000" b="1" dirty="0"/>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91190" y="1055818"/>
            <a:ext cx="3219450" cy="3219450"/>
          </a:xfrm>
          <a:prstGeom prst="rect">
            <a:avLst/>
          </a:prstGeom>
        </p:spPr>
      </p:pic>
      <p:sp>
        <p:nvSpPr>
          <p:cNvPr id="7" name="TextBox 6"/>
          <p:cNvSpPr txBox="1"/>
          <p:nvPr/>
        </p:nvSpPr>
        <p:spPr>
          <a:xfrm>
            <a:off x="5179477" y="1371040"/>
            <a:ext cx="1842877" cy="400110"/>
          </a:xfrm>
          <a:prstGeom prst="rect">
            <a:avLst/>
          </a:prstGeom>
          <a:noFill/>
        </p:spPr>
        <p:txBody>
          <a:bodyPr wrap="none" rtlCol="0">
            <a:spAutoFit/>
          </a:bodyPr>
          <a:lstStyle/>
          <a:p>
            <a:pPr algn="ctr"/>
            <a:r>
              <a:rPr lang="en-GB" sz="2000" b="1" dirty="0" smtClean="0"/>
              <a:t>Police Funding  </a:t>
            </a:r>
            <a:endParaRPr lang="en-GB" sz="2000" b="1" dirty="0"/>
          </a:p>
        </p:txBody>
      </p:sp>
      <p:pic>
        <p:nvPicPr>
          <p:cNvPr id="8" name="Picture 7"/>
          <p:cNvPicPr>
            <a:picLocks noChangeAspect="1"/>
          </p:cNvPicPr>
          <p:nvPr/>
        </p:nvPicPr>
        <p:blipFill rotWithShape="1">
          <a:blip r:embed="rId6" cstate="print">
            <a:extLst>
              <a:ext uri="{28A0092B-C50C-407E-A947-70E740481C1C}">
                <a14:useLocalDpi xmlns:a14="http://schemas.microsoft.com/office/drawing/2010/main" val="0"/>
              </a:ext>
            </a:extLst>
          </a:blip>
          <a:srcRect t="5111" b="6445"/>
          <a:stretch/>
        </p:blipFill>
        <p:spPr>
          <a:xfrm>
            <a:off x="8545373" y="1790588"/>
            <a:ext cx="1970582" cy="2807173"/>
          </a:xfrm>
          <a:prstGeom prst="rect">
            <a:avLst/>
          </a:prstGeom>
          <a:ln>
            <a:solidFill>
              <a:schemeClr val="tx1"/>
            </a:solidFill>
          </a:ln>
        </p:spPr>
      </p:pic>
      <p:sp>
        <p:nvSpPr>
          <p:cNvPr id="9" name="TextBox 8"/>
          <p:cNvSpPr txBox="1"/>
          <p:nvPr/>
        </p:nvSpPr>
        <p:spPr>
          <a:xfrm>
            <a:off x="8582604" y="4864271"/>
            <a:ext cx="1933351" cy="400110"/>
          </a:xfrm>
          <a:prstGeom prst="rect">
            <a:avLst/>
          </a:prstGeom>
          <a:noFill/>
        </p:spPr>
        <p:txBody>
          <a:bodyPr wrap="none" rtlCol="0">
            <a:spAutoFit/>
          </a:bodyPr>
          <a:lstStyle/>
          <a:p>
            <a:pPr algn="ctr"/>
            <a:r>
              <a:rPr lang="en-GB" sz="2000" b="1" dirty="0" smtClean="0"/>
              <a:t>Police Pensions  </a:t>
            </a:r>
            <a:endParaRPr lang="en-GB" sz="2000" b="1" dirty="0"/>
          </a:p>
        </p:txBody>
      </p:sp>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86452" y="3835571"/>
            <a:ext cx="2828925" cy="2057400"/>
          </a:xfrm>
          <a:prstGeom prst="rect">
            <a:avLst/>
          </a:prstGeom>
        </p:spPr>
      </p:pic>
    </p:spTree>
    <p:extLst>
      <p:ext uri="{BB962C8B-B14F-4D97-AF65-F5344CB8AC3E}">
        <p14:creationId xmlns:p14="http://schemas.microsoft.com/office/powerpoint/2010/main" val="1957026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265884" y="1886426"/>
            <a:ext cx="3969056" cy="2645092"/>
          </a:xfrm>
          <a:prstGeom prst="rect">
            <a:avLst/>
          </a:prstGeom>
          <a:ln>
            <a:solidFill>
              <a:schemeClr val="tx1"/>
            </a:solidFill>
          </a:ln>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54090" y="401003"/>
            <a:ext cx="4686300" cy="2381250"/>
          </a:xfrm>
          <a:prstGeom prst="rect">
            <a:avLst/>
          </a:prstGeom>
          <a:ln>
            <a:solidFill>
              <a:schemeClr val="tx1"/>
            </a:solidFill>
          </a:ln>
        </p:spPr>
      </p:pic>
      <p:pic>
        <p:nvPicPr>
          <p:cNvPr id="6" name="Picture 5"/>
          <p:cNvPicPr>
            <a:picLocks noChangeAspect="1"/>
          </p:cNvPicPr>
          <p:nvPr/>
        </p:nvPicPr>
        <p:blipFill rotWithShape="1">
          <a:blip r:embed="rId6"/>
          <a:srcRect t="1348" b="9431"/>
          <a:stretch/>
        </p:blipFill>
        <p:spPr>
          <a:xfrm>
            <a:off x="6585558" y="3208972"/>
            <a:ext cx="3623364" cy="2399347"/>
          </a:xfrm>
          <a:prstGeom prst="rect">
            <a:avLst/>
          </a:prstGeom>
          <a:ln>
            <a:solidFill>
              <a:schemeClr val="tx1"/>
            </a:solidFill>
          </a:ln>
        </p:spPr>
      </p:pic>
    </p:spTree>
    <p:extLst>
      <p:ext uri="{BB962C8B-B14F-4D97-AF65-F5344CB8AC3E}">
        <p14:creationId xmlns:p14="http://schemas.microsoft.com/office/powerpoint/2010/main" val="1955419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6"/>
          <p:cNvPicPr>
            <a:picLocks noChangeAspect="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1130969" y="335628"/>
            <a:ext cx="9841831" cy="5553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911424" y="2466243"/>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Neighbourhood Policing</a:t>
            </a:r>
            <a:endParaRPr lang="en-GB" sz="3600" b="1" dirty="0">
              <a:solidFill>
                <a:schemeClr val="bg1"/>
              </a:solidFill>
            </a:endParaRPr>
          </a:p>
        </p:txBody>
      </p:sp>
    </p:spTree>
    <p:extLst>
      <p:ext uri="{BB962C8B-B14F-4D97-AF65-F5344CB8AC3E}">
        <p14:creationId xmlns:p14="http://schemas.microsoft.com/office/powerpoint/2010/main" val="688893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Line 4"/>
          <p:cNvSpPr>
            <a:spLocks noChangeShapeType="1"/>
          </p:cNvSpPr>
          <p:nvPr/>
        </p:nvSpPr>
        <p:spPr bwMode="auto">
          <a:xfrm>
            <a:off x="3504585" y="4770488"/>
            <a:ext cx="48577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 name="Line 3"/>
          <p:cNvSpPr>
            <a:spLocks noChangeShapeType="1"/>
          </p:cNvSpPr>
          <p:nvPr/>
        </p:nvSpPr>
        <p:spPr bwMode="auto">
          <a:xfrm>
            <a:off x="3504585" y="1284338"/>
            <a:ext cx="0" cy="348615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 name="Line 6"/>
          <p:cNvSpPr>
            <a:spLocks noChangeShapeType="1"/>
          </p:cNvSpPr>
          <p:nvPr/>
        </p:nvSpPr>
        <p:spPr bwMode="auto">
          <a:xfrm flipV="1">
            <a:off x="3504585" y="1400482"/>
            <a:ext cx="4800600" cy="240030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 name="Line 5"/>
          <p:cNvSpPr>
            <a:spLocks noChangeShapeType="1"/>
          </p:cNvSpPr>
          <p:nvPr/>
        </p:nvSpPr>
        <p:spPr bwMode="auto">
          <a:xfrm>
            <a:off x="3504584" y="1914833"/>
            <a:ext cx="4800600" cy="1885950"/>
          </a:xfrm>
          <a:prstGeom prst="line">
            <a:avLst/>
          </a:prstGeom>
          <a:noFill/>
          <a:ln w="31750">
            <a:solidFill>
              <a:srgbClr val="000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 name="Line 9"/>
          <p:cNvSpPr>
            <a:spLocks noChangeShapeType="1"/>
          </p:cNvSpPr>
          <p:nvPr/>
        </p:nvSpPr>
        <p:spPr bwMode="auto">
          <a:xfrm>
            <a:off x="8305184" y="1657657"/>
            <a:ext cx="0" cy="1885950"/>
          </a:xfrm>
          <a:prstGeom prst="line">
            <a:avLst/>
          </a:prstGeom>
          <a:noFill/>
          <a:ln w="38100">
            <a:solidFill>
              <a:srgbClr val="800080"/>
            </a:solidFill>
            <a:prstDash val="lgDash"/>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 name="Text Box 10"/>
          <p:cNvSpPr txBox="1">
            <a:spLocks noChangeArrowheads="1"/>
          </p:cNvSpPr>
          <p:nvPr/>
        </p:nvSpPr>
        <p:spPr bwMode="auto">
          <a:xfrm>
            <a:off x="8508590" y="2415688"/>
            <a:ext cx="250581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defRPr/>
            </a:pPr>
            <a:r>
              <a:rPr lang="en-GB" altLang="en-US" sz="1800" dirty="0">
                <a:solidFill>
                  <a:srgbClr val="000066"/>
                </a:solidFill>
                <a:latin typeface="Arial" panose="020B0604020202020204" pitchFamily="34" charset="0"/>
                <a:cs typeface="Arial" panose="020B0604020202020204" pitchFamily="34" charset="0"/>
              </a:rPr>
              <a:t>The Reassurance Gap</a:t>
            </a:r>
            <a:endParaRPr lang="en-GB" altLang="en-US" sz="1800" dirty="0">
              <a:solidFill>
                <a:srgbClr val="000000"/>
              </a:solidFill>
              <a:latin typeface="Arial" panose="020B0604020202020204" pitchFamily="34" charset="0"/>
              <a:cs typeface="Arial" panose="020B0604020202020204" pitchFamily="34" charset="0"/>
            </a:endParaRPr>
          </a:p>
        </p:txBody>
      </p:sp>
      <p:sp>
        <p:nvSpPr>
          <p:cNvPr id="8" name="Text Box 8"/>
          <p:cNvSpPr txBox="1">
            <a:spLocks noChangeArrowheads="1"/>
          </p:cNvSpPr>
          <p:nvPr/>
        </p:nvSpPr>
        <p:spPr bwMode="auto">
          <a:xfrm>
            <a:off x="3794637" y="3787160"/>
            <a:ext cx="159530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r>
              <a:rPr lang="en-GB" altLang="en-US" sz="1800" dirty="0">
                <a:solidFill>
                  <a:srgbClr val="CC0000"/>
                </a:solidFill>
                <a:latin typeface="Arial" panose="020B0604020202020204" pitchFamily="34" charset="0"/>
                <a:cs typeface="Arial" panose="020B0604020202020204" pitchFamily="34" charset="0"/>
              </a:rPr>
              <a:t>Fear of Crime</a:t>
            </a:r>
          </a:p>
        </p:txBody>
      </p:sp>
      <p:sp>
        <p:nvSpPr>
          <p:cNvPr id="9" name="Text Box 7"/>
          <p:cNvSpPr txBox="1">
            <a:spLocks noChangeArrowheads="1"/>
          </p:cNvSpPr>
          <p:nvPr/>
        </p:nvSpPr>
        <p:spPr bwMode="auto">
          <a:xfrm>
            <a:off x="3781079" y="1423685"/>
            <a:ext cx="811212" cy="36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defRPr/>
            </a:pPr>
            <a:r>
              <a:rPr lang="en-GB" altLang="en-US" sz="1800" dirty="0">
                <a:solidFill>
                  <a:srgbClr val="000066"/>
                </a:solidFill>
                <a:latin typeface="Arial" panose="020B0604020202020204" pitchFamily="34" charset="0"/>
                <a:cs typeface="Arial" panose="020B0604020202020204" pitchFamily="34" charset="0"/>
              </a:rPr>
              <a:t>Crime</a:t>
            </a:r>
            <a:endParaRPr lang="en-GB" altLang="en-US" sz="1800" dirty="0">
              <a:solidFill>
                <a:srgbClr val="000000"/>
              </a:solidFill>
              <a:latin typeface="Arial" panose="020B0604020202020204" pitchFamily="34" charset="0"/>
              <a:cs typeface="Arial" panose="020B0604020202020204" pitchFamily="34" charset="0"/>
            </a:endParaRPr>
          </a:p>
        </p:txBody>
      </p:sp>
      <p:sp>
        <p:nvSpPr>
          <p:cNvPr id="11" name="TextBox 10"/>
          <p:cNvSpPr txBox="1"/>
          <p:nvPr/>
        </p:nvSpPr>
        <p:spPr>
          <a:xfrm>
            <a:off x="1906380" y="21798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Dilemma</a:t>
            </a:r>
            <a:endParaRPr lang="en-GB" sz="3200" b="1" dirty="0">
              <a:solidFill>
                <a:schemeClr val="bg1"/>
              </a:solidFill>
            </a:endParaRPr>
          </a:p>
        </p:txBody>
      </p:sp>
    </p:spTree>
    <p:extLst>
      <p:ext uri="{BB962C8B-B14F-4D97-AF65-F5344CB8AC3E}">
        <p14:creationId xmlns:p14="http://schemas.microsoft.com/office/powerpoint/2010/main" val="3435480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ox(in)">
                                      <p:cBhvr>
                                        <p:cTn id="17" dur="500"/>
                                        <p:tgtEl>
                                          <p:spTgt spid="6"/>
                                        </p:tgtEl>
                                      </p:cBhvr>
                                    </p:animEffect>
                                  </p:childTnLst>
                                </p:cTn>
                              </p:par>
                            </p:childTnLst>
                          </p:cTn>
                        </p:par>
                        <p:par>
                          <p:cTn id="18" fill="hold">
                            <p:stCondLst>
                              <p:cond delay="500"/>
                            </p:stCondLst>
                            <p:childTnLst>
                              <p:par>
                                <p:cTn id="19" presetID="1" presetClass="entr" presetSubtype="0" fill="hold" grpId="0" nodeType="afterEffect">
                                  <p:stCondLst>
                                    <p:cond delay="1000"/>
                                  </p:stCondLst>
                                  <p:childTnLst>
                                    <p:set>
                                      <p:cBhvr>
                                        <p:cTn id="20" dur="1" fill="hold">
                                          <p:stCondLst>
                                            <p:cond delay="499"/>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8"/>
                                        </p:tgtEl>
                                        <p:attrNameLst>
                                          <p:attrName>style.visibility</p:attrName>
                                        </p:attrNameLst>
                                      </p:cBhvr>
                                      <p:to>
                                        <p:strVal val="visible"/>
                                      </p:to>
                                    </p:set>
                                  </p:childTnLst>
                                </p:cTn>
                              </p:par>
                            </p:childTnLst>
                          </p:cTn>
                        </p:par>
                        <p:par>
                          <p:cTn id="25" fill="hold">
                            <p:stCondLst>
                              <p:cond delay="500"/>
                            </p:stCondLst>
                            <p:childTnLst>
                              <p:par>
                                <p:cTn id="26" presetID="1" presetClass="entr" presetSubtype="0" fill="hold" grpId="0" nodeType="afterEffect">
                                  <p:stCondLst>
                                    <p:cond delay="0"/>
                                  </p:stCondLst>
                                  <p:childTnLst>
                                    <p:set>
                                      <p:cBhvr>
                                        <p:cTn id="27" dur="1" fill="hold">
                                          <p:stCondLst>
                                            <p:cond delay="499"/>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8" grpId="0" autoUpdateAnimBg="0"/>
      <p:bldP spid="9"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214076" y="1251340"/>
            <a:ext cx="6680244"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rPr>
              <a:t>A </a:t>
            </a:r>
            <a:r>
              <a:rPr kumimoji="0" lang="en-GB" altLang="en-US" b="1" i="0" u="none" strike="noStrike" kern="0" cap="none" spc="0" normalizeH="0" baseline="0" noProof="0" dirty="0" smtClean="0">
                <a:ln>
                  <a:noFill/>
                </a:ln>
                <a:solidFill>
                  <a:srgbClr val="FF0000"/>
                </a:solidFill>
                <a:effectLst/>
                <a:uLnTx/>
                <a:uFillTx/>
                <a:latin typeface="+mn-lt"/>
                <a:cs typeface="Arial" panose="020B0604020202020204" pitchFamily="34" charset="0"/>
              </a:rPr>
              <a:t>priority</a:t>
            </a:r>
            <a:r>
              <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rPr>
              <a:t> issue</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rPr>
              <a:t>Crime and anti-social behaviour need to be reduced</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rPr>
              <a:t>Public want neighbourhoods that </a:t>
            </a:r>
            <a:r>
              <a:rPr kumimoji="0" lang="en-GB" altLang="en-US" i="0" u="none" strike="noStrike" kern="0" cap="none" spc="0" normalizeH="0" baseline="0" noProof="0" dirty="0" smtClean="0">
                <a:ln>
                  <a:noFill/>
                </a:ln>
                <a:solidFill>
                  <a:srgbClr val="FF0000"/>
                </a:solidFill>
                <a:effectLst/>
                <a:uLnTx/>
                <a:uFillTx/>
                <a:latin typeface="+mn-lt"/>
                <a:cs typeface="Arial" panose="020B0604020202020204" pitchFamily="34" charset="0"/>
              </a:rPr>
              <a:t>feel safer</a:t>
            </a:r>
          </a:p>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mn-lt"/>
                <a:cs typeface="Arial" panose="020B0604020202020204" pitchFamily="34" charset="0"/>
              </a:rPr>
              <a:t>Policing through </a:t>
            </a:r>
            <a:r>
              <a:rPr kumimoji="0" lang="en-GB" altLang="en-US" b="1" i="0" u="none" strike="noStrike" kern="0" cap="none" spc="0" normalizeH="0" baseline="0" noProof="0" dirty="0" smtClean="0">
                <a:ln>
                  <a:noFill/>
                </a:ln>
                <a:solidFill>
                  <a:srgbClr val="FF0000"/>
                </a:solidFill>
                <a:effectLst/>
                <a:uLnTx/>
                <a:uFillTx/>
                <a:latin typeface="+mn-lt"/>
                <a:cs typeface="Arial" panose="020B0604020202020204" pitchFamily="34" charset="0"/>
              </a:rPr>
              <a:t>co-operation</a:t>
            </a:r>
          </a:p>
        </p:txBody>
      </p:sp>
      <p:sp>
        <p:nvSpPr>
          <p:cNvPr id="5" name="TextBox 4"/>
          <p:cNvSpPr txBox="1"/>
          <p:nvPr/>
        </p:nvSpPr>
        <p:spPr>
          <a:xfrm>
            <a:off x="1960456" y="39681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is Neighbourhood </a:t>
            </a:r>
            <a:r>
              <a:rPr lang="en-GB" sz="3200" b="1" dirty="0">
                <a:solidFill>
                  <a:schemeClr val="bg1"/>
                </a:solidFill>
              </a:rPr>
              <a:t>P</a:t>
            </a:r>
            <a:r>
              <a:rPr lang="en-GB" sz="3200" b="1" dirty="0" smtClean="0">
                <a:solidFill>
                  <a:schemeClr val="bg1"/>
                </a:solidFill>
              </a:rPr>
              <a:t>olicing?</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8168640" y="2216972"/>
            <a:ext cx="3568420" cy="2593052"/>
          </a:xfrm>
          <a:prstGeom prst="rect">
            <a:avLst/>
          </a:prstGeom>
        </p:spPr>
      </p:pic>
    </p:spTree>
    <p:extLst>
      <p:ext uri="{BB962C8B-B14F-4D97-AF65-F5344CB8AC3E}">
        <p14:creationId xmlns:p14="http://schemas.microsoft.com/office/powerpoint/2010/main" val="64144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432170" y="2257924"/>
            <a:ext cx="6046839" cy="2983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marL="0" indent="0" algn="ctr">
              <a:buNone/>
            </a:pPr>
            <a:r>
              <a:rPr lang="en-GB" sz="2800" dirty="0" smtClean="0">
                <a:latin typeface="+mn-lt"/>
              </a:rPr>
              <a:t>Visible and accessible</a:t>
            </a:r>
          </a:p>
          <a:p>
            <a:pPr marL="0" indent="0" algn="ctr">
              <a:buNone/>
            </a:pPr>
            <a:r>
              <a:rPr lang="en-GB" sz="2800" dirty="0">
                <a:latin typeface="+mn-lt"/>
              </a:rPr>
              <a:t/>
            </a:r>
            <a:br>
              <a:rPr lang="en-GB" sz="2800" dirty="0">
                <a:latin typeface="+mn-lt"/>
              </a:rPr>
            </a:br>
            <a:r>
              <a:rPr lang="en-GB" sz="2800" dirty="0" smtClean="0">
                <a:latin typeface="+mn-lt"/>
              </a:rPr>
              <a:t>Engagement with our communities</a:t>
            </a:r>
          </a:p>
          <a:p>
            <a:pPr marL="0" indent="0" algn="ctr">
              <a:buNone/>
            </a:pPr>
            <a:r>
              <a:rPr lang="en-GB" sz="2800" dirty="0">
                <a:latin typeface="+mn-lt"/>
              </a:rPr>
              <a:t/>
            </a:r>
            <a:br>
              <a:rPr lang="en-GB" sz="2800" dirty="0">
                <a:latin typeface="+mn-lt"/>
              </a:rPr>
            </a:br>
            <a:r>
              <a:rPr lang="en-GB" sz="2800" dirty="0">
                <a:latin typeface="+mn-lt"/>
              </a:rPr>
              <a:t>Working in partnership </a:t>
            </a:r>
            <a:endParaRPr lang="en-GB" altLang="en-US" sz="2800" dirty="0" smtClean="0">
              <a:solidFill>
                <a:srgbClr val="ED7D31"/>
              </a:solidFill>
              <a:latin typeface="+mn-lt"/>
              <a:ea typeface="ＭＳ Ｐゴシック" panose="020B0600070205080204" pitchFamily="34" charset="-128"/>
            </a:endParaRPr>
          </a:p>
          <a:p>
            <a:pPr algn="ctr" fontAlgn="base">
              <a:lnSpc>
                <a:spcPct val="100000"/>
              </a:lnSpc>
              <a:spcBef>
                <a:spcPct val="20000"/>
              </a:spcBef>
              <a:spcAft>
                <a:spcPct val="0"/>
              </a:spcAft>
              <a:buFontTx/>
              <a:buChar char="•"/>
            </a:pPr>
            <a:endParaRPr lang="en-GB" altLang="en-US" sz="2800" b="1" dirty="0" smtClean="0">
              <a:solidFill>
                <a:srgbClr val="ED7D31"/>
              </a:solidFill>
              <a:latin typeface="+mn-lt"/>
              <a:ea typeface="ＭＳ Ｐゴシック" panose="020B0600070205080204" pitchFamily="34" charset="-128"/>
            </a:endParaRPr>
          </a:p>
          <a:p>
            <a:pPr lvl="1" algn="ctr" fontAlgn="base">
              <a:lnSpc>
                <a:spcPct val="100000"/>
              </a:lnSpc>
              <a:spcBef>
                <a:spcPct val="20000"/>
              </a:spcBef>
              <a:spcAft>
                <a:spcPct val="0"/>
              </a:spcAft>
              <a:buFontTx/>
              <a:buNone/>
            </a:pPr>
            <a:endParaRPr lang="en-GB" altLang="en-US" sz="2400" b="1" dirty="0" smtClean="0">
              <a:solidFill>
                <a:srgbClr val="ED7D31"/>
              </a:solidFill>
              <a:latin typeface="Verdana" panose="020B0604030504040204" pitchFamily="34" charset="0"/>
              <a:ea typeface="ＭＳ Ｐゴシック" panose="020B0600070205080204" pitchFamily="34" charset="-128"/>
            </a:endParaRPr>
          </a:p>
        </p:txBody>
      </p:sp>
      <p:sp>
        <p:nvSpPr>
          <p:cNvPr id="4" name="TextBox 3"/>
          <p:cNvSpPr txBox="1"/>
          <p:nvPr/>
        </p:nvSpPr>
        <p:spPr>
          <a:xfrm>
            <a:off x="1960456" y="39681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Principles</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7635942" y="1487903"/>
            <a:ext cx="3333750" cy="3753853"/>
          </a:xfrm>
          <a:prstGeom prst="rect">
            <a:avLst/>
          </a:prstGeom>
        </p:spPr>
      </p:pic>
    </p:spTree>
    <p:extLst>
      <p:ext uri="{BB962C8B-B14F-4D97-AF65-F5344CB8AC3E}">
        <p14:creationId xmlns:p14="http://schemas.microsoft.com/office/powerpoint/2010/main" val="361966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4058496" y="182880"/>
            <a:ext cx="4011083" cy="5775960"/>
          </a:xfrm>
          <a:prstGeom prst="rect">
            <a:avLst/>
          </a:prstGeom>
        </p:spPr>
      </p:pic>
    </p:spTree>
    <p:extLst>
      <p:ext uri="{BB962C8B-B14F-4D97-AF65-F5344CB8AC3E}">
        <p14:creationId xmlns:p14="http://schemas.microsoft.com/office/powerpoint/2010/main" val="2030930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874295" y="1677690"/>
            <a:ext cx="6352674" cy="38091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10000"/>
              </a:lnSpc>
              <a:buFontTx/>
              <a:buNone/>
            </a:pPr>
            <a:endParaRPr lang="en-GB" altLang="en-US" sz="2400" dirty="0" smtClean="0">
              <a:solidFill>
                <a:srgbClr val="002060"/>
              </a:solidFill>
              <a:cs typeface="Arial" panose="020B0604020202020204" pitchFamily="34" charset="0"/>
            </a:endParaRPr>
          </a:p>
        </p:txBody>
      </p:sp>
      <p:sp>
        <p:nvSpPr>
          <p:cNvPr id="4" name="TextBox 3"/>
          <p:cNvSpPr txBox="1"/>
          <p:nvPr/>
        </p:nvSpPr>
        <p:spPr>
          <a:xfrm>
            <a:off x="745958" y="396811"/>
            <a:ext cx="10684042" cy="584775"/>
          </a:xfrm>
          <a:prstGeom prst="rect">
            <a:avLst/>
          </a:prstGeom>
          <a:solidFill>
            <a:srgbClr val="002060"/>
          </a:solidFill>
        </p:spPr>
        <p:txBody>
          <a:bodyPr wrap="square" rtlCol="0">
            <a:spAutoFit/>
          </a:bodyPr>
          <a:lstStyle/>
          <a:p>
            <a:pPr algn="ctr"/>
            <a:r>
              <a:rPr lang="en-GB" sz="3200" b="1" dirty="0" smtClean="0">
                <a:solidFill>
                  <a:schemeClr val="bg1"/>
                </a:solidFill>
              </a:rPr>
              <a:t>Benefits of Neighbourhood Policing </a:t>
            </a:r>
            <a:endParaRPr lang="en-GB" sz="3200" b="1" dirty="0">
              <a:solidFill>
                <a:schemeClr val="bg1"/>
              </a:solidFill>
            </a:endParaRPr>
          </a:p>
        </p:txBody>
      </p:sp>
      <p:sp>
        <p:nvSpPr>
          <p:cNvPr id="6" name="TextBox 5"/>
          <p:cNvSpPr txBox="1">
            <a:spLocks noChangeArrowheads="1"/>
          </p:cNvSpPr>
          <p:nvPr/>
        </p:nvSpPr>
        <p:spPr bwMode="auto">
          <a:xfrm>
            <a:off x="1767839" y="1166243"/>
            <a:ext cx="6555607"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800" b="0" dirty="0">
                <a:solidFill>
                  <a:schemeClr val="tx1"/>
                </a:solidFill>
                <a:latin typeface="+mn-lt"/>
                <a:cs typeface="Arial" panose="020B0604020202020204" pitchFamily="34" charset="0"/>
              </a:rPr>
              <a:t>Increased police presence helps;</a:t>
            </a:r>
          </a:p>
          <a:p>
            <a:pPr marL="457200" lvl="1" indent="0" algn="ctr">
              <a:spcBef>
                <a:spcPct val="0"/>
              </a:spcBef>
              <a:buNone/>
            </a:pPr>
            <a:r>
              <a:rPr lang="en-GB" altLang="en-US" sz="2800" b="0" dirty="0">
                <a:solidFill>
                  <a:schemeClr val="tx1"/>
                </a:solidFill>
                <a:latin typeface="+mn-lt"/>
                <a:cs typeface="Arial" panose="020B0604020202020204" pitchFamily="34" charset="0"/>
              </a:rPr>
              <a:t>Residents feel more secure  </a:t>
            </a:r>
          </a:p>
          <a:p>
            <a:pPr marL="457200" lvl="1" indent="0" algn="ctr">
              <a:spcBef>
                <a:spcPct val="0"/>
              </a:spcBef>
              <a:buNone/>
            </a:pPr>
            <a:r>
              <a:rPr lang="en-GB" altLang="en-US" sz="2800" b="0" dirty="0">
                <a:solidFill>
                  <a:schemeClr val="tx1"/>
                </a:solidFill>
                <a:latin typeface="+mn-lt"/>
                <a:cs typeface="Arial" panose="020B0604020202020204" pitchFamily="34" charset="0"/>
              </a:rPr>
              <a:t>Establish trust</a:t>
            </a:r>
          </a:p>
          <a:p>
            <a:pPr marL="457200" lvl="1" indent="0" algn="ctr">
              <a:spcBef>
                <a:spcPct val="0"/>
              </a:spcBef>
              <a:buNone/>
            </a:pPr>
            <a:r>
              <a:rPr lang="en-GB" altLang="en-US" sz="2800" b="0" dirty="0">
                <a:solidFill>
                  <a:schemeClr val="tx1"/>
                </a:solidFill>
                <a:latin typeface="+mn-lt"/>
                <a:cs typeface="Arial" panose="020B0604020202020204" pitchFamily="34" charset="0"/>
              </a:rPr>
              <a:t>Reduce crime</a:t>
            </a:r>
          </a:p>
          <a:p>
            <a:pPr marL="457200" lvl="1" indent="0" algn="ctr">
              <a:spcBef>
                <a:spcPct val="0"/>
              </a:spcBef>
              <a:buNone/>
            </a:pPr>
            <a:r>
              <a:rPr lang="en-GB" altLang="en-US" sz="2800" b="0" dirty="0">
                <a:solidFill>
                  <a:schemeClr val="tx1"/>
                </a:solidFill>
                <a:latin typeface="+mn-lt"/>
                <a:cs typeface="Arial" panose="020B0604020202020204" pitchFamily="34" charset="0"/>
              </a:rPr>
              <a:t>Improve quality of </a:t>
            </a:r>
            <a:r>
              <a:rPr lang="en-GB" altLang="en-US" sz="2800" b="0" dirty="0" smtClean="0">
                <a:solidFill>
                  <a:schemeClr val="tx1"/>
                </a:solidFill>
                <a:latin typeface="+mn-lt"/>
                <a:cs typeface="Arial" panose="020B0604020202020204" pitchFamily="34" charset="0"/>
              </a:rPr>
              <a:t>life</a:t>
            </a:r>
          </a:p>
          <a:p>
            <a:pPr marL="457200" lvl="1" indent="0" algn="ctr">
              <a:spcBef>
                <a:spcPct val="0"/>
              </a:spcBef>
              <a:buNone/>
            </a:pPr>
            <a:endParaRPr lang="en-GB" altLang="en-US" sz="2800" b="0" dirty="0">
              <a:solidFill>
                <a:schemeClr val="tx1"/>
              </a:solidFill>
              <a:latin typeface="+mn-lt"/>
              <a:cs typeface="Arial" panose="020B0604020202020204" pitchFamily="34" charset="0"/>
            </a:endParaRPr>
          </a:p>
          <a:p>
            <a:pPr algn="ctr">
              <a:spcBef>
                <a:spcPct val="0"/>
              </a:spcBef>
              <a:buFontTx/>
              <a:buNone/>
            </a:pPr>
            <a:r>
              <a:rPr lang="en-GB" altLang="en-US" sz="2800" b="0" dirty="0">
                <a:solidFill>
                  <a:schemeClr val="tx1"/>
                </a:solidFill>
                <a:latin typeface="+mn-lt"/>
                <a:cs typeface="Arial" panose="020B0604020202020204" pitchFamily="34" charset="0"/>
              </a:rPr>
              <a:t>Policing becomes flexible – it can change as community changes</a:t>
            </a:r>
          </a:p>
          <a:p>
            <a:pPr algn="ctr">
              <a:spcBef>
                <a:spcPct val="0"/>
              </a:spcBef>
              <a:buFontTx/>
              <a:buNone/>
            </a:pPr>
            <a:r>
              <a:rPr lang="en-GB" altLang="en-US" sz="2800" b="0" dirty="0">
                <a:solidFill>
                  <a:schemeClr val="tx1"/>
                </a:solidFill>
                <a:latin typeface="+mn-lt"/>
                <a:cs typeface="Arial" panose="020B0604020202020204" pitchFamily="34" charset="0"/>
              </a:rPr>
              <a:t>Helps develop solutions that will work &amp; are sustainable</a:t>
            </a:r>
          </a:p>
          <a:p>
            <a:pPr algn="ctr">
              <a:spcBef>
                <a:spcPct val="0"/>
              </a:spcBef>
              <a:buFontTx/>
              <a:buNone/>
            </a:pPr>
            <a:r>
              <a:rPr lang="en-GB" altLang="en-US" sz="2800" b="0" dirty="0">
                <a:solidFill>
                  <a:schemeClr val="tx1"/>
                </a:solidFill>
                <a:latin typeface="+mn-lt"/>
                <a:cs typeface="Arial" panose="020B0604020202020204" pitchFamily="34" charset="0"/>
              </a:rPr>
              <a:t>Creates a strong and cohesive partnership </a:t>
            </a:r>
          </a:p>
        </p:txBody>
      </p:sp>
      <p:pic>
        <p:nvPicPr>
          <p:cNvPr id="7" name="Picture 6"/>
          <p:cNvPicPr>
            <a:picLocks noChangeAspect="1"/>
          </p:cNvPicPr>
          <p:nvPr/>
        </p:nvPicPr>
        <p:blipFill>
          <a:blip r:embed="rId4"/>
          <a:stretch>
            <a:fillRect/>
          </a:stretch>
        </p:blipFill>
        <p:spPr>
          <a:xfrm>
            <a:off x="8968545" y="1380568"/>
            <a:ext cx="2650562" cy="3557192"/>
          </a:xfrm>
          <a:prstGeom prst="rect">
            <a:avLst/>
          </a:prstGeom>
        </p:spPr>
      </p:pic>
    </p:spTree>
    <p:extLst>
      <p:ext uri="{BB962C8B-B14F-4D97-AF65-F5344CB8AC3E}">
        <p14:creationId xmlns:p14="http://schemas.microsoft.com/office/powerpoint/2010/main" val="2133453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500"/>
                                        <p:tgtEl>
                                          <p:spTgt spid="6">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500"/>
                                        <p:tgtEl>
                                          <p:spTgt spid="6">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500"/>
                                        <p:tgtEl>
                                          <p:spTgt spid="6">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6">
                                            <p:txEl>
                                              <p:pRg st="6" end="6"/>
                                            </p:txEl>
                                          </p:spTgt>
                                        </p:tgtEl>
                                        <p:attrNameLst>
                                          <p:attrName>style.visibility</p:attrName>
                                        </p:attrNameLst>
                                      </p:cBhvr>
                                      <p:to>
                                        <p:strVal val="visible"/>
                                      </p:to>
                                    </p:set>
                                    <p:animEffect transition="in" filter="fade">
                                      <p:cBhvr>
                                        <p:cTn id="36" dur="500"/>
                                        <p:tgtEl>
                                          <p:spTgt spid="6">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6">
                                            <p:txEl>
                                              <p:pRg st="7" end="7"/>
                                            </p:txEl>
                                          </p:spTgt>
                                        </p:tgtEl>
                                        <p:attrNameLst>
                                          <p:attrName>style.visibility</p:attrName>
                                        </p:attrNameLst>
                                      </p:cBhvr>
                                      <p:to>
                                        <p:strVal val="visible"/>
                                      </p:to>
                                    </p:set>
                                    <p:animEffect transition="in" filter="fade">
                                      <p:cBhvr>
                                        <p:cTn id="41" dur="500"/>
                                        <p:tgtEl>
                                          <p:spTgt spid="6">
                                            <p:txEl>
                                              <p:pRg st="7" end="7"/>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6">
                                            <p:txEl>
                                              <p:pRg st="8" end="8"/>
                                            </p:txEl>
                                          </p:spTgt>
                                        </p:tgtEl>
                                        <p:attrNameLst>
                                          <p:attrName>style.visibility</p:attrName>
                                        </p:attrNameLst>
                                      </p:cBhvr>
                                      <p:to>
                                        <p:strVal val="visible"/>
                                      </p:to>
                                    </p:set>
                                    <p:animEffect transition="in" filter="fade">
                                      <p:cBhvr>
                                        <p:cTn id="46"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14736" y="60913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Neighbourhood Policing Guidelines </a:t>
            </a:r>
            <a:endParaRPr lang="en-GB" sz="3200" b="1" dirty="0">
              <a:solidFill>
                <a:schemeClr val="bg1"/>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4095851557"/>
              </p:ext>
            </p:extLst>
          </p:nvPr>
        </p:nvGraphicFramePr>
        <p:xfrm>
          <a:off x="766916" y="2045546"/>
          <a:ext cx="10576560" cy="2688670"/>
        </p:xfrm>
        <a:graphic>
          <a:graphicData uri="http://schemas.openxmlformats.org/drawingml/2006/table">
            <a:tbl>
              <a:tblPr firstRow="1" bandRow="1">
                <a:tableStyleId>{93296810-A885-4BE3-A3E7-6D5BEEA58F35}</a:tableStyleId>
              </a:tblPr>
              <a:tblGrid>
                <a:gridCol w="10576560">
                  <a:extLst>
                    <a:ext uri="{9D8B030D-6E8A-4147-A177-3AD203B41FA5}">
                      <a16:colId xmlns:a16="http://schemas.microsoft.com/office/drawing/2014/main" val="704704104"/>
                    </a:ext>
                  </a:extLst>
                </a:gridCol>
              </a:tblGrid>
              <a:tr h="762000">
                <a:tc>
                  <a:txBody>
                    <a:bodyPr/>
                    <a:lstStyle/>
                    <a:p>
                      <a:pPr marL="342900" indent="-342900">
                        <a:buAutoNum type="arabicPeriod"/>
                      </a:pPr>
                      <a:r>
                        <a:rPr lang="en-GB" sz="2000" dirty="0" smtClean="0"/>
                        <a:t>Engaging Communities</a:t>
                      </a:r>
                    </a:p>
                    <a:p>
                      <a:pPr marL="342900" indent="-342900">
                        <a:buAutoNum type="arabicPeriod"/>
                      </a:pPr>
                      <a:r>
                        <a:rPr lang="en-GB" sz="2000" dirty="0" smtClean="0"/>
                        <a:t>Solving Problems                                               Guidelines on delivering neighbourhood policing </a:t>
                      </a:r>
                    </a:p>
                    <a:p>
                      <a:pPr marL="342900" indent="-342900">
                        <a:buAutoNum type="arabicPeriod"/>
                      </a:pPr>
                      <a:r>
                        <a:rPr lang="en-GB" sz="2000" dirty="0" smtClean="0"/>
                        <a:t>Targeting activity     </a:t>
                      </a:r>
                      <a:endParaRPr lang="en-GB" sz="2000" dirty="0"/>
                    </a:p>
                  </a:txBody>
                  <a:tcPr/>
                </a:tc>
                <a:extLst>
                  <a:ext uri="{0D108BD9-81ED-4DB2-BD59-A6C34878D82A}">
                    <a16:rowId xmlns:a16="http://schemas.microsoft.com/office/drawing/2014/main" val="678549175"/>
                  </a:ext>
                </a:extLst>
              </a:tr>
              <a:tr h="1221409">
                <a:tc>
                  <a:txBody>
                    <a:bodyPr/>
                    <a:lstStyle/>
                    <a:p>
                      <a:r>
                        <a:rPr lang="en-GB" sz="2000" dirty="0" smtClean="0"/>
                        <a:t>4. Promoting the right culture</a:t>
                      </a:r>
                    </a:p>
                    <a:p>
                      <a:r>
                        <a:rPr lang="en-GB" sz="2000" dirty="0" smtClean="0"/>
                        <a:t>5. Building analytical capability                                Guidelines on supporting neighbourhood policing </a:t>
                      </a:r>
                    </a:p>
                    <a:p>
                      <a:r>
                        <a:rPr lang="en-GB" sz="2000" dirty="0" smtClean="0"/>
                        <a:t>6. Developing</a:t>
                      </a:r>
                      <a:r>
                        <a:rPr lang="en-GB" sz="2000" baseline="0" dirty="0" smtClean="0"/>
                        <a:t> officers, staff and volunteers</a:t>
                      </a:r>
                      <a:endParaRPr lang="en-GB" sz="2000" dirty="0"/>
                    </a:p>
                  </a:txBody>
                  <a:tcPr/>
                </a:tc>
                <a:extLst>
                  <a:ext uri="{0D108BD9-81ED-4DB2-BD59-A6C34878D82A}">
                    <a16:rowId xmlns:a16="http://schemas.microsoft.com/office/drawing/2014/main" val="112309709"/>
                  </a:ext>
                </a:extLst>
              </a:tr>
              <a:tr h="461421">
                <a:tc>
                  <a:txBody>
                    <a:bodyPr/>
                    <a:lstStyle/>
                    <a:p>
                      <a:r>
                        <a:rPr lang="en-GB" sz="2000" dirty="0" smtClean="0"/>
                        <a:t>7. Developing and sharing learning                                Evidence gaps </a:t>
                      </a:r>
                      <a:endParaRPr lang="en-GB" sz="2000" dirty="0"/>
                    </a:p>
                  </a:txBody>
                  <a:tcPr/>
                </a:tc>
                <a:extLst>
                  <a:ext uri="{0D108BD9-81ED-4DB2-BD59-A6C34878D82A}">
                    <a16:rowId xmlns:a16="http://schemas.microsoft.com/office/drawing/2014/main" val="2833392384"/>
                  </a:ext>
                </a:extLst>
              </a:tr>
            </a:tbl>
          </a:graphicData>
        </a:graphic>
      </p:graphicFrame>
      <p:sp>
        <p:nvSpPr>
          <p:cNvPr id="7" name="Right Brace 6"/>
          <p:cNvSpPr/>
          <p:nvPr/>
        </p:nvSpPr>
        <p:spPr>
          <a:xfrm>
            <a:off x="5225624" y="2206832"/>
            <a:ext cx="125312" cy="689186"/>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sz="2000" dirty="0"/>
          </a:p>
        </p:txBody>
      </p:sp>
      <p:sp>
        <p:nvSpPr>
          <p:cNvPr id="8" name="Right Brace 7"/>
          <p:cNvSpPr/>
          <p:nvPr/>
        </p:nvSpPr>
        <p:spPr>
          <a:xfrm>
            <a:off x="5378024" y="3194433"/>
            <a:ext cx="275180" cy="782540"/>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sz="2000" dirty="0"/>
          </a:p>
        </p:txBody>
      </p:sp>
      <p:sp>
        <p:nvSpPr>
          <p:cNvPr id="9" name="Right Brace 8"/>
          <p:cNvSpPr/>
          <p:nvPr/>
        </p:nvSpPr>
        <p:spPr>
          <a:xfrm>
            <a:off x="5546512" y="4333603"/>
            <a:ext cx="251460" cy="342691"/>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sz="2000" dirty="0"/>
          </a:p>
        </p:txBody>
      </p:sp>
    </p:spTree>
    <p:extLst>
      <p:ext uri="{BB962C8B-B14F-4D97-AF65-F5344CB8AC3E}">
        <p14:creationId xmlns:p14="http://schemas.microsoft.com/office/powerpoint/2010/main" val="16264404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p:cNvSpPr txBox="1"/>
          <p:nvPr/>
        </p:nvSpPr>
        <p:spPr>
          <a:xfrm>
            <a:off x="1366982" y="456147"/>
            <a:ext cx="9144000" cy="584775"/>
          </a:xfrm>
          <a:prstGeom prst="rect">
            <a:avLst/>
          </a:prstGeom>
          <a:solidFill>
            <a:srgbClr val="002060"/>
          </a:solidFill>
        </p:spPr>
        <p:txBody>
          <a:bodyPr wrap="square" rtlCol="0">
            <a:spAutoFit/>
          </a:bodyPr>
          <a:lstStyle/>
          <a:p>
            <a:pPr algn="ctr"/>
            <a:r>
              <a:rPr lang="en-GB" sz="3200" b="1" dirty="0" smtClean="0">
                <a:solidFill>
                  <a:schemeClr val="bg1"/>
                </a:solidFill>
              </a:rPr>
              <a:t>What is Community Engagement?</a:t>
            </a:r>
            <a:endParaRPr lang="en-GB" sz="3200" b="1" dirty="0">
              <a:solidFill>
                <a:schemeClr val="bg1"/>
              </a:solidFill>
            </a:endParaRPr>
          </a:p>
        </p:txBody>
      </p:sp>
      <p:pic>
        <p:nvPicPr>
          <p:cNvPr id="9" name="Picture 8"/>
          <p:cNvPicPr>
            <a:picLocks noChangeAspect="1"/>
          </p:cNvPicPr>
          <p:nvPr/>
        </p:nvPicPr>
        <p:blipFill>
          <a:blip r:embed="rId4"/>
          <a:stretch>
            <a:fillRect/>
          </a:stretch>
        </p:blipFill>
        <p:spPr>
          <a:xfrm>
            <a:off x="6339379" y="1936834"/>
            <a:ext cx="4171603" cy="3347711"/>
          </a:xfrm>
          <a:prstGeom prst="rect">
            <a:avLst/>
          </a:prstGeom>
        </p:spPr>
      </p:pic>
      <p:sp>
        <p:nvSpPr>
          <p:cNvPr id="10" name="Rectangle 3"/>
          <p:cNvSpPr txBox="1">
            <a:spLocks noChangeArrowheads="1"/>
          </p:cNvSpPr>
          <p:nvPr/>
        </p:nvSpPr>
        <p:spPr bwMode="auto">
          <a:xfrm>
            <a:off x="916315" y="1652151"/>
            <a:ext cx="5022667" cy="3917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calibri" panose="020F050202020403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calibri" panose="020F050202020403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calibri" panose="020F050202020403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i="1"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i="0"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rPr>
              <a:t>The process of enabling the participation of citizens and communities in policing at their chosen level</a:t>
            </a:r>
          </a:p>
          <a:p>
            <a:pPr marL="342900" marR="0" lvl="0" indent="-342900" algn="ctr" defTabSz="914400" rtl="0" eaLnBrk="1" fontAlgn="base" latinLnBrk="0" hangingPunct="1">
              <a:lnSpc>
                <a:spcPct val="80000"/>
              </a:lnSpc>
              <a:spcBef>
                <a:spcPct val="20000"/>
              </a:spcBef>
              <a:spcAft>
                <a:spcPct val="0"/>
              </a:spcAft>
              <a:buClrTx/>
              <a:buSzTx/>
              <a:buFontTx/>
              <a:buNone/>
              <a:tabLst/>
              <a:defRPr/>
            </a:pPr>
            <a:endParaRPr kumimoji="0" lang="en-GB" altLang="en-US" i="0"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endParaRPr>
          </a:p>
          <a:p>
            <a:pPr marL="342900" marR="0" lvl="0" indent="-342900" algn="ctr" defTabSz="914400" rtl="0" eaLnBrk="1" fontAlgn="base" latinLnBrk="0" hangingPunct="1">
              <a:lnSpc>
                <a:spcPct val="80000"/>
              </a:lnSpc>
              <a:spcBef>
                <a:spcPct val="20000"/>
              </a:spcBef>
              <a:spcAft>
                <a:spcPct val="0"/>
              </a:spcAft>
              <a:buClrTx/>
              <a:buSzTx/>
              <a:buFontTx/>
              <a:buNone/>
              <a:tabLst/>
              <a:defRPr/>
            </a:pPr>
            <a:r>
              <a:rPr kumimoji="0" lang="en-GB" altLang="en-US" i="0" u="none" strike="noStrike" kern="1200" cap="none" spc="0" normalizeH="0" baseline="0" noProof="0" dirty="0" smtClean="0">
                <a:ln>
                  <a:noFill/>
                </a:ln>
                <a:solidFill>
                  <a:srgbClr val="002060"/>
                </a:solidFill>
                <a:effectLst/>
                <a:uLnTx/>
                <a:uFillTx/>
                <a:latin typeface="calibri" panose="020F0502020204030204" pitchFamily="34" charset="0"/>
                <a:ea typeface="+mn-ea"/>
                <a:cs typeface="+mn-cs"/>
              </a:rPr>
              <a:t>What does this actually mean?</a:t>
            </a:r>
          </a:p>
        </p:txBody>
      </p:sp>
    </p:spTree>
    <p:extLst>
      <p:ext uri="{BB962C8B-B14F-4D97-AF65-F5344CB8AC3E}">
        <p14:creationId xmlns:p14="http://schemas.microsoft.com/office/powerpoint/2010/main" val="3505008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animEffect transition="in" filter="fade">
                                      <p:cBhvr>
                                        <p:cTn id="7" dur="500"/>
                                        <p:tgtEl>
                                          <p:spTgt spid="10">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
                                            <p:txEl>
                                              <p:pRg st="3" end="3"/>
                                            </p:txEl>
                                          </p:spTgt>
                                        </p:tgtEl>
                                        <p:attrNameLst>
                                          <p:attrName>style.visibility</p:attrName>
                                        </p:attrNameLst>
                                      </p:cBhvr>
                                      <p:to>
                                        <p:strVal val="visible"/>
                                      </p:to>
                                    </p:set>
                                    <p:animEffect transition="in" filter="fade">
                                      <p:cBhvr>
                                        <p:cTn id="12" dur="1000"/>
                                        <p:tgtEl>
                                          <p:spTgt spid="10">
                                            <p:txEl>
                                              <p:pRg st="3" end="3"/>
                                            </p:txEl>
                                          </p:spTgt>
                                        </p:tgtEl>
                                      </p:cBhvr>
                                    </p:animEffect>
                                    <p:anim calcmode="lin" valueType="num">
                                      <p:cBhvr>
                                        <p:cTn id="13"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2225040" y="666319"/>
            <a:ext cx="7924800" cy="584775"/>
          </a:xfrm>
          <a:prstGeom prst="rect">
            <a:avLst/>
          </a:prstGeom>
          <a:solidFill>
            <a:schemeClr val="accent5">
              <a:lumMod val="50000"/>
            </a:schemeClr>
          </a:solidFill>
        </p:spPr>
        <p:txBody>
          <a:bodyPr wrap="square" rtlCol="0">
            <a:spAutoFit/>
          </a:bodyPr>
          <a:lstStyle/>
          <a:p>
            <a:pPr algn="ctr"/>
            <a:r>
              <a:rPr lang="en-GB" sz="3200" b="1" dirty="0" smtClean="0">
                <a:solidFill>
                  <a:schemeClr val="bg1"/>
                </a:solidFill>
              </a:rPr>
              <a:t>Engaging Communities </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979500" y="2431494"/>
            <a:ext cx="3294368" cy="2134553"/>
          </a:xfrm>
          <a:prstGeom prst="rect">
            <a:avLst/>
          </a:prstGeom>
        </p:spPr>
      </p:pic>
      <p:pic>
        <p:nvPicPr>
          <p:cNvPr id="6" name="Picture 5"/>
          <p:cNvPicPr>
            <a:picLocks noChangeAspect="1"/>
          </p:cNvPicPr>
          <p:nvPr/>
        </p:nvPicPr>
        <p:blipFill>
          <a:blip r:embed="rId5"/>
          <a:stretch>
            <a:fillRect/>
          </a:stretch>
        </p:blipFill>
        <p:spPr>
          <a:xfrm>
            <a:off x="4887425" y="2300287"/>
            <a:ext cx="2447629" cy="2595563"/>
          </a:xfrm>
          <a:prstGeom prst="rect">
            <a:avLst/>
          </a:prstGeom>
        </p:spPr>
      </p:pic>
      <p:pic>
        <p:nvPicPr>
          <p:cNvPr id="7" name="Picture 6"/>
          <p:cNvPicPr>
            <a:picLocks noChangeAspect="1"/>
          </p:cNvPicPr>
          <p:nvPr/>
        </p:nvPicPr>
        <p:blipFill>
          <a:blip r:embed="rId6"/>
          <a:stretch>
            <a:fillRect/>
          </a:stretch>
        </p:blipFill>
        <p:spPr>
          <a:xfrm>
            <a:off x="7837169" y="2453639"/>
            <a:ext cx="3288031" cy="2112407"/>
          </a:xfrm>
          <a:prstGeom prst="rect">
            <a:avLst/>
          </a:prstGeom>
          <a:ln>
            <a:solidFill>
              <a:schemeClr val="tx1"/>
            </a:solidFill>
          </a:ln>
        </p:spPr>
      </p:pic>
    </p:spTree>
    <p:extLst>
      <p:ext uri="{BB962C8B-B14F-4D97-AF65-F5344CB8AC3E}">
        <p14:creationId xmlns:p14="http://schemas.microsoft.com/office/powerpoint/2010/main" val="364287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083945" y="2148838"/>
            <a:ext cx="2988298" cy="2960370"/>
          </a:xfrm>
          <a:prstGeom prst="rect">
            <a:avLst/>
          </a:prstGeom>
          <a:ln>
            <a:solidFill>
              <a:schemeClr val="tx1"/>
            </a:solidFill>
          </a:ln>
        </p:spPr>
      </p:pic>
      <p:pic>
        <p:nvPicPr>
          <p:cNvPr id="7" name="Picture 6"/>
          <p:cNvPicPr>
            <a:picLocks noChangeAspect="1"/>
          </p:cNvPicPr>
          <p:nvPr/>
        </p:nvPicPr>
        <p:blipFill>
          <a:blip r:embed="rId5"/>
          <a:stretch>
            <a:fillRect/>
          </a:stretch>
        </p:blipFill>
        <p:spPr>
          <a:xfrm>
            <a:off x="4520777" y="2603657"/>
            <a:ext cx="3251715" cy="2050733"/>
          </a:xfrm>
          <a:prstGeom prst="rect">
            <a:avLst/>
          </a:prstGeom>
        </p:spPr>
      </p:pic>
      <p:pic>
        <p:nvPicPr>
          <p:cNvPr id="8" name="Picture 7"/>
          <p:cNvPicPr>
            <a:picLocks noChangeAspect="1"/>
          </p:cNvPicPr>
          <p:nvPr/>
        </p:nvPicPr>
        <p:blipFill>
          <a:blip r:embed="rId6"/>
          <a:stretch>
            <a:fillRect/>
          </a:stretch>
        </p:blipFill>
        <p:spPr>
          <a:xfrm>
            <a:off x="8424676" y="2170323"/>
            <a:ext cx="2085941" cy="2917400"/>
          </a:xfrm>
          <a:prstGeom prst="rect">
            <a:avLst/>
          </a:prstGeom>
        </p:spPr>
      </p:pic>
      <p:sp>
        <p:nvSpPr>
          <p:cNvPr id="9" name="TextBox 8"/>
          <p:cNvSpPr txBox="1"/>
          <p:nvPr/>
        </p:nvSpPr>
        <p:spPr>
          <a:xfrm>
            <a:off x="2225040" y="666319"/>
            <a:ext cx="7924800" cy="584775"/>
          </a:xfrm>
          <a:prstGeom prst="rect">
            <a:avLst/>
          </a:prstGeom>
          <a:solidFill>
            <a:schemeClr val="accent5">
              <a:lumMod val="50000"/>
            </a:schemeClr>
          </a:solidFill>
        </p:spPr>
        <p:txBody>
          <a:bodyPr wrap="square" rtlCol="0">
            <a:spAutoFit/>
          </a:bodyPr>
          <a:lstStyle/>
          <a:p>
            <a:pPr algn="ctr"/>
            <a:r>
              <a:rPr lang="en-GB" sz="3200" b="1" dirty="0" smtClean="0">
                <a:solidFill>
                  <a:schemeClr val="bg1"/>
                </a:solidFill>
              </a:rPr>
              <a:t>Engaging Communities </a:t>
            </a:r>
            <a:endParaRPr lang="en-GB" sz="3200" b="1" dirty="0">
              <a:solidFill>
                <a:schemeClr val="bg1"/>
              </a:solidFill>
            </a:endParaRPr>
          </a:p>
        </p:txBody>
      </p:sp>
    </p:spTree>
    <p:extLst>
      <p:ext uri="{BB962C8B-B14F-4D97-AF65-F5344CB8AC3E}">
        <p14:creationId xmlns:p14="http://schemas.microsoft.com/office/powerpoint/2010/main" val="3270787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2133600" y="331039"/>
            <a:ext cx="7924800" cy="584775"/>
          </a:xfrm>
          <a:prstGeom prst="rect">
            <a:avLst/>
          </a:prstGeom>
          <a:solidFill>
            <a:schemeClr val="accent5">
              <a:lumMod val="50000"/>
            </a:schemeClr>
          </a:solidFill>
        </p:spPr>
        <p:txBody>
          <a:bodyPr wrap="square" rtlCol="0">
            <a:spAutoFit/>
          </a:bodyPr>
          <a:lstStyle/>
          <a:p>
            <a:pPr algn="ctr"/>
            <a:r>
              <a:rPr lang="en-GB" sz="3200" b="1" dirty="0" smtClean="0">
                <a:solidFill>
                  <a:schemeClr val="bg1"/>
                </a:solidFill>
              </a:rPr>
              <a:t>The Confidence Cycle </a:t>
            </a:r>
            <a:r>
              <a:rPr lang="en-GB" sz="3200" b="1" dirty="0" smtClean="0">
                <a:solidFill>
                  <a:schemeClr val="bg1"/>
                </a:solidFill>
              </a:rPr>
              <a:t> </a:t>
            </a:r>
            <a:endParaRPr lang="en-GB" sz="3200" b="1" dirty="0">
              <a:solidFill>
                <a:schemeClr val="bg1"/>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97505" y="1093470"/>
            <a:ext cx="6396990" cy="4663612"/>
          </a:xfrm>
          <a:prstGeom prst="rect">
            <a:avLst/>
          </a:prstGeom>
        </p:spPr>
      </p:pic>
    </p:spTree>
    <p:extLst>
      <p:ext uri="{BB962C8B-B14F-4D97-AF65-F5344CB8AC3E}">
        <p14:creationId xmlns:p14="http://schemas.microsoft.com/office/powerpoint/2010/main" val="943992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2087880" y="148159"/>
            <a:ext cx="7924800" cy="584775"/>
          </a:xfrm>
          <a:prstGeom prst="rect">
            <a:avLst/>
          </a:prstGeom>
          <a:solidFill>
            <a:schemeClr val="accent5">
              <a:lumMod val="50000"/>
            </a:schemeClr>
          </a:solidFill>
        </p:spPr>
        <p:txBody>
          <a:bodyPr wrap="square" rtlCol="0">
            <a:spAutoFit/>
          </a:bodyPr>
          <a:lstStyle/>
          <a:p>
            <a:pPr algn="ctr"/>
            <a:r>
              <a:rPr lang="en-GB" sz="3200" b="1" dirty="0" smtClean="0">
                <a:solidFill>
                  <a:schemeClr val="bg1"/>
                </a:solidFill>
              </a:rPr>
              <a:t>Legal Framework  </a:t>
            </a:r>
            <a:r>
              <a:rPr lang="en-GB" sz="3200" b="1" dirty="0" smtClean="0">
                <a:solidFill>
                  <a:schemeClr val="bg1"/>
                </a:solidFill>
              </a:rPr>
              <a:t> </a:t>
            </a:r>
            <a:endParaRPr lang="en-GB" sz="3200" b="1" dirty="0">
              <a:solidFill>
                <a:schemeClr val="bg1"/>
              </a:solidFill>
            </a:endParaRPr>
          </a:p>
        </p:txBody>
      </p:sp>
      <p:sp>
        <p:nvSpPr>
          <p:cNvPr id="9" name="Rectangle 4"/>
          <p:cNvSpPr>
            <a:spLocks noChangeArrowheads="1"/>
          </p:cNvSpPr>
          <p:nvPr/>
        </p:nvSpPr>
        <p:spPr bwMode="auto">
          <a:xfrm>
            <a:off x="1066800" y="887938"/>
            <a:ext cx="10378440" cy="52937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The police should take account of the Data Protection Act 1998, Human Rights Act 1998 and the Freedom of Information Act 2000</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Police Reform and Social Responsibility Act 2011</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Section 1(8) e</a:t>
            </a:r>
            <a:r>
              <a:rPr lang="en-US" altLang="en-US" sz="1600" b="1" dirty="0">
                <a:solidFill>
                  <a:srgbClr val="282560"/>
                </a:solidFill>
                <a:latin typeface="Arial" panose="020B0604020202020204" pitchFamily="34" charset="0"/>
                <a:cs typeface="Arial" panose="020B0604020202020204" pitchFamily="34" charset="0"/>
              </a:rPr>
              <a:t> </a:t>
            </a:r>
            <a:r>
              <a:rPr lang="en-US" altLang="en-US" sz="1600" dirty="0" smtClean="0">
                <a:solidFill>
                  <a:srgbClr val="282560"/>
                </a:solidFill>
                <a:latin typeface="Arial" panose="020B0604020202020204" pitchFamily="34" charset="0"/>
                <a:cs typeface="Arial" panose="020B0604020202020204" pitchFamily="34" charset="0"/>
              </a:rPr>
              <a:t>P</a:t>
            </a:r>
            <a:r>
              <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olice and crime commissioners (PCCs) – the chief constable is accountable for the effectiveness and efficiency of engagement with local people.</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Section 14 </a:t>
            </a:r>
            <a:r>
              <a:rPr lang="en-US" altLang="en-US" sz="1600" dirty="0">
                <a:solidFill>
                  <a:srgbClr val="282560"/>
                </a:solidFill>
                <a:latin typeface="Arial" panose="020B0604020202020204" pitchFamily="34" charset="0"/>
                <a:cs typeface="Arial" panose="020B0604020202020204" pitchFamily="34" charset="0"/>
              </a:rPr>
              <a:t>A</a:t>
            </a:r>
            <a:r>
              <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rrangements for obtaining the views of the community on policing (amends s 96 of the Police Act 1996) – states that the views of the people in the police area are to be sought in particular circumstances, namely before a police and crime commissioner or the Mayor’s Office for Policing and Crime issues a police and crime plan or precept.</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Section 17</a:t>
            </a:r>
            <a:r>
              <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 Duties when carrying out functions – an elected local policing body must have regard to the views of people in the body’s area about policing in that area.</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Section 34</a:t>
            </a:r>
            <a:r>
              <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  </a:t>
            </a:r>
            <a:r>
              <a:rPr lang="en-US" altLang="en-US" sz="1600" dirty="0">
                <a:solidFill>
                  <a:srgbClr val="282560"/>
                </a:solidFill>
                <a:latin typeface="Arial" panose="020B0604020202020204" pitchFamily="34" charset="0"/>
                <a:cs typeface="Arial" panose="020B0604020202020204" pitchFamily="34" charset="0"/>
              </a:rPr>
              <a:t>E</a:t>
            </a:r>
            <a:r>
              <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ngagement with local people – a chief officer must make arrangements for obtaining the views of people within each </a:t>
            </a:r>
            <a:r>
              <a:rPr kumimoji="0" lang="en-US" altLang="en-US" sz="1600" b="0" i="0" u="none" strike="noStrike" cap="none" normalizeH="0" baseline="0" dirty="0" err="1" smtClean="0">
                <a:ln>
                  <a:noFill/>
                </a:ln>
                <a:solidFill>
                  <a:srgbClr val="282560"/>
                </a:solidFill>
                <a:effectLst/>
                <a:latin typeface="Arial" panose="020B0604020202020204" pitchFamily="34" charset="0"/>
                <a:cs typeface="Arial" panose="020B0604020202020204" pitchFamily="34" charset="0"/>
              </a:rPr>
              <a:t>neighbourhood</a:t>
            </a:r>
            <a:r>
              <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 about crime and disorder and make arrangements for providing such people with information about policing in that </a:t>
            </a:r>
            <a:r>
              <a:rPr kumimoji="0" lang="en-US" altLang="en-US" sz="1600" b="0" i="0" u="none" strike="noStrike" cap="none" normalizeH="0" baseline="0" dirty="0" err="1" smtClean="0">
                <a:ln>
                  <a:noFill/>
                </a:ln>
                <a:solidFill>
                  <a:srgbClr val="282560"/>
                </a:solidFill>
                <a:effectLst/>
                <a:latin typeface="Arial" panose="020B0604020202020204" pitchFamily="34" charset="0"/>
                <a:cs typeface="Arial" panose="020B0604020202020204" pitchFamily="34" charset="0"/>
              </a:rPr>
              <a:t>neighbourhood</a:t>
            </a:r>
            <a:r>
              <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rgbClr val="282560"/>
                </a:solidFill>
                <a:effectLst/>
                <a:latin typeface="Arial" panose="020B0604020202020204" pitchFamily="34" charset="0"/>
                <a:cs typeface="Arial" panose="020B0604020202020204" pitchFamily="34" charset="0"/>
              </a:rPr>
              <a:t>.</a:t>
            </a:r>
            <a:endParaRPr kumimoji="0" lang="en-US" altLang="en-US" sz="16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6356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500"/>
                                        <p:tgtEl>
                                          <p:spTgt spid="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4" end="4"/>
                                            </p:txEl>
                                          </p:spTgt>
                                        </p:tgtEl>
                                        <p:attrNameLst>
                                          <p:attrName>style.visibility</p:attrName>
                                        </p:attrNameLst>
                                      </p:cBhvr>
                                      <p:to>
                                        <p:strVal val="visible"/>
                                      </p:to>
                                    </p:set>
                                    <p:animEffect transition="in" filter="fade">
                                      <p:cBhvr>
                                        <p:cTn id="17" dur="500"/>
                                        <p:tgtEl>
                                          <p:spTgt spid="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6" end="6"/>
                                            </p:txEl>
                                          </p:spTgt>
                                        </p:tgtEl>
                                        <p:attrNameLst>
                                          <p:attrName>style.visibility</p:attrName>
                                        </p:attrNameLst>
                                      </p:cBhvr>
                                      <p:to>
                                        <p:strVal val="visible"/>
                                      </p:to>
                                    </p:set>
                                    <p:animEffect transition="in" filter="fade">
                                      <p:cBhvr>
                                        <p:cTn id="22" dur="500"/>
                                        <p:tgtEl>
                                          <p:spTgt spid="9">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8" end="8"/>
                                            </p:txEl>
                                          </p:spTgt>
                                        </p:tgtEl>
                                        <p:attrNameLst>
                                          <p:attrName>style.visibility</p:attrName>
                                        </p:attrNameLst>
                                      </p:cBhvr>
                                      <p:to>
                                        <p:strVal val="visible"/>
                                      </p:to>
                                    </p:set>
                                    <p:animEffect transition="in" filter="fade">
                                      <p:cBhvr>
                                        <p:cTn id="27" dur="500"/>
                                        <p:tgtEl>
                                          <p:spTgt spid="9">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10" end="10"/>
                                            </p:txEl>
                                          </p:spTgt>
                                        </p:tgtEl>
                                        <p:attrNameLst>
                                          <p:attrName>style.visibility</p:attrName>
                                        </p:attrNameLst>
                                      </p:cBhvr>
                                      <p:to>
                                        <p:strVal val="visible"/>
                                      </p:to>
                                    </p:set>
                                    <p:animEffect transition="in" filter="fade">
                                      <p:cBhvr>
                                        <p:cTn id="32" dur="500"/>
                                        <p:tgtEl>
                                          <p:spTgt spid="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2225040" y="666319"/>
            <a:ext cx="7924800" cy="584775"/>
          </a:xfrm>
          <a:prstGeom prst="rect">
            <a:avLst/>
          </a:prstGeom>
          <a:solidFill>
            <a:schemeClr val="accent5">
              <a:lumMod val="50000"/>
            </a:schemeClr>
          </a:solidFill>
        </p:spPr>
        <p:txBody>
          <a:bodyPr wrap="square" rtlCol="0">
            <a:spAutoFit/>
          </a:bodyPr>
          <a:lstStyle/>
          <a:p>
            <a:pPr algn="ctr"/>
            <a:r>
              <a:rPr lang="en-GB" sz="3200" b="1" dirty="0" smtClean="0">
                <a:solidFill>
                  <a:schemeClr val="bg1"/>
                </a:solidFill>
              </a:rPr>
              <a:t>Solving Problems </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3931745" y="1734137"/>
            <a:ext cx="4023709" cy="4029805"/>
          </a:xfrm>
          <a:prstGeom prst="rect">
            <a:avLst/>
          </a:prstGeom>
        </p:spPr>
      </p:pic>
    </p:spTree>
    <p:extLst>
      <p:ext uri="{BB962C8B-B14F-4D97-AF65-F5344CB8AC3E}">
        <p14:creationId xmlns:p14="http://schemas.microsoft.com/office/powerpoint/2010/main" val="7644513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2225040" y="666319"/>
            <a:ext cx="7924800" cy="584775"/>
          </a:xfrm>
          <a:prstGeom prst="rect">
            <a:avLst/>
          </a:prstGeom>
          <a:solidFill>
            <a:schemeClr val="accent5">
              <a:lumMod val="50000"/>
            </a:schemeClr>
          </a:solidFill>
        </p:spPr>
        <p:txBody>
          <a:bodyPr wrap="square" rtlCol="0">
            <a:spAutoFit/>
          </a:bodyPr>
          <a:lstStyle/>
          <a:p>
            <a:pPr algn="ctr"/>
            <a:r>
              <a:rPr lang="en-GB" sz="3200" b="1" dirty="0" smtClean="0">
                <a:solidFill>
                  <a:schemeClr val="bg1"/>
                </a:solidFill>
              </a:rPr>
              <a:t>Targeting Activity  </a:t>
            </a:r>
            <a:endParaRPr lang="en-GB" sz="3200" b="1" dirty="0">
              <a:solidFill>
                <a:schemeClr val="bg1"/>
              </a:solidFill>
            </a:endParaRPr>
          </a:p>
        </p:txBody>
      </p:sp>
      <p:pic>
        <p:nvPicPr>
          <p:cNvPr id="3" name="Picture 2"/>
          <p:cNvPicPr>
            <a:picLocks noChangeAspect="1"/>
          </p:cNvPicPr>
          <p:nvPr/>
        </p:nvPicPr>
        <p:blipFill>
          <a:blip r:embed="rId4"/>
          <a:stretch>
            <a:fillRect/>
          </a:stretch>
        </p:blipFill>
        <p:spPr>
          <a:xfrm>
            <a:off x="1310640" y="2054542"/>
            <a:ext cx="2743200" cy="2047875"/>
          </a:xfrm>
          <a:prstGeom prst="rect">
            <a:avLst/>
          </a:prstGeom>
        </p:spPr>
      </p:pic>
      <p:pic>
        <p:nvPicPr>
          <p:cNvPr id="4" name="Picture 3"/>
          <p:cNvPicPr>
            <a:picLocks noChangeAspect="1"/>
          </p:cNvPicPr>
          <p:nvPr/>
        </p:nvPicPr>
        <p:blipFill>
          <a:blip r:embed="rId5"/>
          <a:stretch>
            <a:fillRect/>
          </a:stretch>
        </p:blipFill>
        <p:spPr>
          <a:xfrm>
            <a:off x="4624387" y="3185160"/>
            <a:ext cx="2799779" cy="2103120"/>
          </a:xfrm>
          <a:prstGeom prst="rect">
            <a:avLst/>
          </a:prstGeom>
        </p:spPr>
      </p:pic>
      <p:pic>
        <p:nvPicPr>
          <p:cNvPr id="6" name="Picture 5"/>
          <p:cNvPicPr>
            <a:picLocks noChangeAspect="1"/>
          </p:cNvPicPr>
          <p:nvPr/>
        </p:nvPicPr>
        <p:blipFill>
          <a:blip r:embed="rId6"/>
          <a:stretch>
            <a:fillRect/>
          </a:stretch>
        </p:blipFill>
        <p:spPr>
          <a:xfrm>
            <a:off x="7994713" y="2054542"/>
            <a:ext cx="2786063" cy="2427342"/>
          </a:xfrm>
          <a:prstGeom prst="rect">
            <a:avLst/>
          </a:prstGeom>
        </p:spPr>
      </p:pic>
    </p:spTree>
    <p:extLst>
      <p:ext uri="{BB962C8B-B14F-4D97-AF65-F5344CB8AC3E}">
        <p14:creationId xmlns:p14="http://schemas.microsoft.com/office/powerpoint/2010/main" val="547203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2225040" y="666319"/>
            <a:ext cx="7924800" cy="584775"/>
          </a:xfrm>
          <a:prstGeom prst="rect">
            <a:avLst/>
          </a:prstGeom>
          <a:solidFill>
            <a:schemeClr val="accent5">
              <a:lumMod val="50000"/>
            </a:schemeClr>
          </a:solidFill>
        </p:spPr>
        <p:txBody>
          <a:bodyPr wrap="square" rtlCol="0">
            <a:spAutoFit/>
          </a:bodyPr>
          <a:lstStyle/>
          <a:p>
            <a:pPr algn="ctr"/>
            <a:r>
              <a:rPr lang="en-GB" sz="3200" b="1" dirty="0" smtClean="0">
                <a:solidFill>
                  <a:schemeClr val="bg1"/>
                </a:solidFill>
              </a:rPr>
              <a:t>Promoting the right culture </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3143895" y="2050471"/>
            <a:ext cx="6087089" cy="2933122"/>
          </a:xfrm>
          <a:prstGeom prst="rect">
            <a:avLst/>
          </a:prstGeom>
        </p:spPr>
      </p:pic>
    </p:spTree>
    <p:extLst>
      <p:ext uri="{BB962C8B-B14F-4D97-AF65-F5344CB8AC3E}">
        <p14:creationId xmlns:p14="http://schemas.microsoft.com/office/powerpoint/2010/main" val="1357970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2225040" y="666319"/>
            <a:ext cx="7924800" cy="584775"/>
          </a:xfrm>
          <a:prstGeom prst="rect">
            <a:avLst/>
          </a:prstGeom>
          <a:solidFill>
            <a:schemeClr val="accent5">
              <a:lumMod val="50000"/>
            </a:schemeClr>
          </a:solidFill>
        </p:spPr>
        <p:txBody>
          <a:bodyPr wrap="square" rtlCol="0">
            <a:spAutoFit/>
          </a:bodyPr>
          <a:lstStyle/>
          <a:p>
            <a:pPr algn="ctr"/>
            <a:r>
              <a:rPr lang="en-GB" sz="3200" b="1" dirty="0" smtClean="0">
                <a:solidFill>
                  <a:schemeClr val="bg1"/>
                </a:solidFill>
              </a:rPr>
              <a:t>Building analytical capability </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4175355" y="2059304"/>
            <a:ext cx="4024170" cy="3228975"/>
          </a:xfrm>
          <a:prstGeom prst="rect">
            <a:avLst/>
          </a:prstGeom>
        </p:spPr>
      </p:pic>
    </p:spTree>
    <p:extLst>
      <p:ext uri="{BB962C8B-B14F-4D97-AF65-F5344CB8AC3E}">
        <p14:creationId xmlns:p14="http://schemas.microsoft.com/office/powerpoint/2010/main" val="888839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2225040" y="666319"/>
            <a:ext cx="7924800" cy="584775"/>
          </a:xfrm>
          <a:prstGeom prst="rect">
            <a:avLst/>
          </a:prstGeom>
          <a:solidFill>
            <a:schemeClr val="accent5">
              <a:lumMod val="50000"/>
            </a:schemeClr>
          </a:solidFill>
        </p:spPr>
        <p:txBody>
          <a:bodyPr wrap="square" rtlCol="0">
            <a:spAutoFit/>
          </a:bodyPr>
          <a:lstStyle/>
          <a:p>
            <a:pPr algn="ctr"/>
            <a:r>
              <a:rPr lang="en-GB" sz="3200" b="1" dirty="0" smtClean="0">
                <a:solidFill>
                  <a:schemeClr val="bg1"/>
                </a:solidFill>
              </a:rPr>
              <a:t>Developing officers, staff &amp; volunteers </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1472135" y="2041207"/>
            <a:ext cx="4715305" cy="3140393"/>
          </a:xfrm>
          <a:prstGeom prst="rect">
            <a:avLst/>
          </a:prstGeom>
        </p:spPr>
      </p:pic>
      <p:pic>
        <p:nvPicPr>
          <p:cNvPr id="3" name="Picture 2"/>
          <p:cNvPicPr>
            <a:picLocks noChangeAspect="1"/>
          </p:cNvPicPr>
          <p:nvPr/>
        </p:nvPicPr>
        <p:blipFill>
          <a:blip r:embed="rId5"/>
          <a:stretch>
            <a:fillRect/>
          </a:stretch>
        </p:blipFill>
        <p:spPr>
          <a:xfrm>
            <a:off x="6831329" y="2255521"/>
            <a:ext cx="4024191" cy="2669380"/>
          </a:xfrm>
          <a:prstGeom prst="rect">
            <a:avLst/>
          </a:prstGeom>
        </p:spPr>
      </p:pic>
    </p:spTree>
    <p:extLst>
      <p:ext uri="{BB962C8B-B14F-4D97-AF65-F5344CB8AC3E}">
        <p14:creationId xmlns:p14="http://schemas.microsoft.com/office/powerpoint/2010/main" val="201143145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2225040" y="666319"/>
            <a:ext cx="7924800" cy="584775"/>
          </a:xfrm>
          <a:prstGeom prst="rect">
            <a:avLst/>
          </a:prstGeom>
          <a:solidFill>
            <a:schemeClr val="accent5">
              <a:lumMod val="50000"/>
            </a:schemeClr>
          </a:solidFill>
        </p:spPr>
        <p:txBody>
          <a:bodyPr wrap="square" rtlCol="0">
            <a:spAutoFit/>
          </a:bodyPr>
          <a:lstStyle/>
          <a:p>
            <a:pPr algn="ctr"/>
            <a:r>
              <a:rPr lang="en-GB" sz="3200" b="1" dirty="0" smtClean="0">
                <a:solidFill>
                  <a:schemeClr val="bg1"/>
                </a:solidFill>
              </a:rPr>
              <a:t>Developing &amp; sharing learning  </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3740467" y="1926907"/>
            <a:ext cx="4893945" cy="3418820"/>
          </a:xfrm>
          <a:prstGeom prst="rect">
            <a:avLst/>
          </a:prstGeom>
        </p:spPr>
      </p:pic>
    </p:spTree>
    <p:extLst>
      <p:ext uri="{BB962C8B-B14F-4D97-AF65-F5344CB8AC3E}">
        <p14:creationId xmlns:p14="http://schemas.microsoft.com/office/powerpoint/2010/main" val="53727922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23474" y="1190239"/>
            <a:ext cx="2868053" cy="1769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5"/>
          <a:stretch>
            <a:fillRect/>
          </a:stretch>
        </p:blipFill>
        <p:spPr>
          <a:xfrm>
            <a:off x="8214663" y="2552331"/>
            <a:ext cx="2580166" cy="1809735"/>
          </a:xfrm>
          <a:prstGeom prst="rect">
            <a:avLst/>
          </a:prstGeom>
        </p:spPr>
      </p:pic>
      <p:sp>
        <p:nvSpPr>
          <p:cNvPr id="6" name="TextBox 5"/>
          <p:cNvSpPr txBox="1">
            <a:spLocks noChangeArrowheads="1"/>
          </p:cNvSpPr>
          <p:nvPr/>
        </p:nvSpPr>
        <p:spPr bwMode="auto">
          <a:xfrm>
            <a:off x="5754072" y="3216634"/>
            <a:ext cx="2118022" cy="461665"/>
          </a:xfrm>
          <a:prstGeom prst="rect">
            <a:avLst/>
          </a:prstGeom>
          <a:solidFill>
            <a:schemeClr val="accent1">
              <a:lumMod val="20000"/>
              <a:lumOff val="80000"/>
            </a:schemeClr>
          </a:solidFill>
          <a:ln>
            <a:noFill/>
          </a:ln>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rPr>
              <a:t>Vulnerable</a:t>
            </a:r>
          </a:p>
        </p:txBody>
      </p:sp>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46530" y="4040809"/>
            <a:ext cx="2844997" cy="1800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a:spLocks noChangeArrowheads="1"/>
          </p:cNvSpPr>
          <p:nvPr/>
        </p:nvSpPr>
        <p:spPr bwMode="auto">
          <a:xfrm>
            <a:off x="4408025" y="4710136"/>
            <a:ext cx="2692095" cy="461665"/>
          </a:xfrm>
          <a:prstGeom prst="rect">
            <a:avLst/>
          </a:prstGeom>
          <a:solidFill>
            <a:schemeClr val="accent1">
              <a:lumMod val="20000"/>
              <a:lumOff val="80000"/>
            </a:schemeClr>
          </a:solidFill>
          <a:ln>
            <a:noFill/>
          </a:ln>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rPr>
              <a:t>Repeat Victim</a:t>
            </a:r>
          </a:p>
        </p:txBody>
      </p:sp>
      <p:sp>
        <p:nvSpPr>
          <p:cNvPr id="9" name="TextBox 8"/>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Needs &amp; Expectations of Different Communities</a:t>
            </a:r>
            <a:endParaRPr lang="en-GB" sz="3200" b="1" dirty="0">
              <a:solidFill>
                <a:schemeClr val="bg1"/>
              </a:solidFill>
            </a:endParaRPr>
          </a:p>
        </p:txBody>
      </p:sp>
      <p:sp>
        <p:nvSpPr>
          <p:cNvPr id="10" name="TextBox 9"/>
          <p:cNvSpPr txBox="1">
            <a:spLocks noChangeArrowheads="1"/>
          </p:cNvSpPr>
          <p:nvPr/>
        </p:nvSpPr>
        <p:spPr bwMode="auto">
          <a:xfrm>
            <a:off x="4408025" y="1844170"/>
            <a:ext cx="2118022" cy="461665"/>
          </a:xfrm>
          <a:prstGeom prst="rect">
            <a:avLst/>
          </a:prstGeom>
          <a:solidFill>
            <a:schemeClr val="accent1">
              <a:lumMod val="20000"/>
              <a:lumOff val="80000"/>
            </a:schemeClr>
          </a:solidFill>
          <a:ln>
            <a:noFill/>
          </a:ln>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b="1" i="0" u="none" strike="noStrike" kern="0" cap="none" spc="0" normalizeH="0" baseline="0" noProof="0" dirty="0" smtClean="0">
                <a:ln>
                  <a:noFill/>
                </a:ln>
                <a:solidFill>
                  <a:srgbClr val="0033CC"/>
                </a:solidFill>
                <a:effectLst/>
                <a:uLnTx/>
                <a:uFillTx/>
                <a:latin typeface="Verdana" panose="020B0604030504040204" pitchFamily="34" charset="0"/>
                <a:ea typeface="ＭＳ Ｐゴシック" panose="020B0600070205080204" pitchFamily="34" charset="-128"/>
              </a:rPr>
              <a:t>Cultural</a:t>
            </a:r>
          </a:p>
        </p:txBody>
      </p:sp>
    </p:spTree>
    <p:extLst>
      <p:ext uri="{BB962C8B-B14F-4D97-AF65-F5344CB8AC3E}">
        <p14:creationId xmlns:p14="http://schemas.microsoft.com/office/powerpoint/2010/main" val="365555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323473" y="1190181"/>
            <a:ext cx="9471355" cy="1056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buFontTx/>
              <a:buNone/>
            </a:pPr>
            <a:r>
              <a:rPr lang="en-GB" altLang="en-US" kern="0" dirty="0" smtClean="0">
                <a:solidFill>
                  <a:srgbClr val="002060"/>
                </a:solidFill>
                <a:latin typeface="Calibri" panose="020F0502020204030204" pitchFamily="34" charset="0"/>
                <a:ea typeface="ＭＳ Ｐゴシック" panose="020B0600070205080204" pitchFamily="34" charset="-128"/>
              </a:rPr>
              <a:t>It is a police officer’s responsibility to build relationships with the people in their community.</a:t>
            </a:r>
            <a:r>
              <a:rPr lang="en-GB" altLang="en-US" kern="0" dirty="0">
                <a:solidFill>
                  <a:srgbClr val="002060"/>
                </a:solidFill>
                <a:latin typeface="Calibri" panose="020F0502020204030204" pitchFamily="34" charset="0"/>
                <a:ea typeface="ＭＳ Ｐゴシック" panose="020B0600070205080204" pitchFamily="34" charset="-128"/>
              </a:rPr>
              <a:t> </a:t>
            </a:r>
            <a:r>
              <a:rPr lang="en-GB" altLang="en-US" kern="0" dirty="0" smtClean="0">
                <a:solidFill>
                  <a:srgbClr val="002060"/>
                </a:solidFill>
                <a:latin typeface="Calibri" panose="020F0502020204030204" pitchFamily="34" charset="0"/>
                <a:ea typeface="ＭＳ Ｐゴシック" panose="020B0600070205080204" pitchFamily="34" charset="-128"/>
              </a:rPr>
              <a:t> The </a:t>
            </a:r>
            <a:r>
              <a:rPr lang="en-GB" altLang="en-US" b="1" kern="0" dirty="0">
                <a:solidFill>
                  <a:srgbClr val="002060"/>
                </a:solidFill>
                <a:latin typeface="Calibri" panose="020F0502020204030204" pitchFamily="34" charset="0"/>
                <a:ea typeface="ＭＳ Ｐゴシック" panose="020B0600070205080204" pitchFamily="34" charset="-128"/>
              </a:rPr>
              <a:t>s</a:t>
            </a:r>
            <a:r>
              <a:rPr lang="en-GB" altLang="en-US" b="1" kern="0" dirty="0" smtClean="0">
                <a:solidFill>
                  <a:srgbClr val="002060"/>
                </a:solidFill>
                <a:latin typeface="Calibri" panose="020F0502020204030204" pitchFamily="34" charset="0"/>
                <a:ea typeface="ＭＳ Ｐゴシック" panose="020B0600070205080204" pitchFamily="34" charset="-128"/>
              </a:rPr>
              <a:t>kills needed </a:t>
            </a:r>
            <a:r>
              <a:rPr lang="en-GB" altLang="en-US" kern="0" dirty="0" smtClean="0">
                <a:solidFill>
                  <a:srgbClr val="002060"/>
                </a:solidFill>
                <a:latin typeface="Calibri" panose="020F0502020204030204" pitchFamily="34" charset="0"/>
                <a:ea typeface="ＭＳ Ｐゴシック" panose="020B0600070205080204" pitchFamily="34" charset="-128"/>
              </a:rPr>
              <a:t>include:</a:t>
            </a:r>
          </a:p>
          <a:p>
            <a:pPr marL="0" indent="0" algn="ctr">
              <a:buFontTx/>
              <a:buNone/>
            </a:pPr>
            <a:r>
              <a:rPr lang="en-GB" altLang="en-US" sz="2800" kern="0" dirty="0" smtClean="0">
                <a:latin typeface="Calibri" panose="020F0502020204030204" pitchFamily="34" charset="0"/>
                <a:ea typeface="ＭＳ Ｐゴシック" panose="020B0600070205080204" pitchFamily="34" charset="-128"/>
              </a:rPr>
              <a:t> </a:t>
            </a:r>
            <a:endParaRPr lang="en-GB" altLang="en-US" sz="2200" b="1" kern="0" dirty="0" smtClean="0">
              <a:ea typeface="ＭＳ Ｐゴシック" panose="020B0600070205080204" pitchFamily="34" charset="-128"/>
            </a:endParaRPr>
          </a:p>
          <a:p>
            <a:pPr marL="0" indent="0">
              <a:buFontTx/>
              <a:buNone/>
            </a:pPr>
            <a:endParaRPr lang="en-GB" altLang="en-US" kern="0" dirty="0" smtClean="0">
              <a:ea typeface="ＭＳ Ｐゴシック" panose="020B0600070205080204" pitchFamily="34" charset="-128"/>
            </a:endParaRPr>
          </a:p>
        </p:txBody>
      </p:sp>
      <p:sp>
        <p:nvSpPr>
          <p:cNvPr id="4" name="TextBox 3"/>
          <p:cNvSpPr txBox="1">
            <a:spLocks noChangeArrowheads="1"/>
          </p:cNvSpPr>
          <p:nvPr/>
        </p:nvSpPr>
        <p:spPr bwMode="auto">
          <a:xfrm>
            <a:off x="2100714" y="2367565"/>
            <a:ext cx="3657600"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0" fontAlgn="base" hangingPunct="0">
              <a:spcBef>
                <a:spcPct val="0"/>
              </a:spcBef>
              <a:spcAft>
                <a:spcPct val="0"/>
              </a:spcAft>
            </a:pPr>
            <a:r>
              <a:rPr lang="en-GB" altLang="en-US" sz="2000" b="1" dirty="0" smtClean="0">
                <a:solidFill>
                  <a:srgbClr val="002060"/>
                </a:solidFill>
                <a:latin typeface="+mn-lt"/>
              </a:rPr>
              <a:t>A</a:t>
            </a:r>
            <a:r>
              <a:rPr lang="en-GB" altLang="en-US" sz="2000" b="1" dirty="0" smtClean="0">
                <a:solidFill>
                  <a:srgbClr val="002060"/>
                </a:solidFill>
                <a:latin typeface="+mn-lt"/>
                <a:cs typeface="Arial" panose="020B0604020202020204" pitchFamily="34" charset="0"/>
              </a:rPr>
              <a:t>daptable to change</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Good communicator</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Deliver on promises</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Team player</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Work in partnership</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Decision maker</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Problem solving approach</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Visibility</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Accountable</a:t>
            </a:r>
          </a:p>
          <a:p>
            <a:pPr eaLnBrk="0" fontAlgn="base" hangingPunct="0">
              <a:spcBef>
                <a:spcPct val="0"/>
              </a:spcBef>
              <a:spcAft>
                <a:spcPct val="0"/>
              </a:spcAft>
            </a:pPr>
            <a:r>
              <a:rPr lang="en-GB" altLang="en-US" sz="2000" b="1" dirty="0" smtClean="0">
                <a:solidFill>
                  <a:srgbClr val="002060"/>
                </a:solidFill>
                <a:latin typeface="+mn-lt"/>
                <a:cs typeface="Arial" panose="020B0604020202020204" pitchFamily="34" charset="0"/>
              </a:rPr>
              <a:t>Reflector </a:t>
            </a:r>
          </a:p>
        </p:txBody>
      </p:sp>
      <p:sp>
        <p:nvSpPr>
          <p:cNvPr id="5" name="TextBox 4"/>
          <p:cNvSpPr txBox="1"/>
          <p:nvPr/>
        </p:nvSpPr>
        <p:spPr>
          <a:xfrm>
            <a:off x="1323474" y="318173"/>
            <a:ext cx="9471355" cy="584775"/>
          </a:xfrm>
          <a:prstGeom prst="rect">
            <a:avLst/>
          </a:prstGeom>
          <a:solidFill>
            <a:srgbClr val="002060"/>
          </a:solidFill>
        </p:spPr>
        <p:txBody>
          <a:bodyPr wrap="square" rtlCol="0">
            <a:spAutoFit/>
          </a:bodyPr>
          <a:lstStyle/>
          <a:p>
            <a:pPr algn="ctr"/>
            <a:r>
              <a:rPr lang="en-GB" sz="3200" b="1" dirty="0" smtClean="0">
                <a:solidFill>
                  <a:schemeClr val="bg1"/>
                </a:solidFill>
              </a:rPr>
              <a:t>Local Policing Approach</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6059151" y="2433428"/>
            <a:ext cx="4573152" cy="3038375"/>
          </a:xfrm>
          <a:prstGeom prst="rect">
            <a:avLst/>
          </a:prstGeom>
        </p:spPr>
      </p:pic>
    </p:spTree>
    <p:extLst>
      <p:ext uri="{BB962C8B-B14F-4D97-AF65-F5344CB8AC3E}">
        <p14:creationId xmlns:p14="http://schemas.microsoft.com/office/powerpoint/2010/main" val="391262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500"/>
                                        <p:tgtEl>
                                          <p:spTgt spid="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9" end="9"/>
                                            </p:txEl>
                                          </p:spTgt>
                                        </p:tgtEl>
                                        <p:attrNameLst>
                                          <p:attrName>style.visibility</p:attrName>
                                        </p:attrNameLst>
                                      </p:cBhvr>
                                      <p:to>
                                        <p:strVal val="visible"/>
                                      </p:to>
                                    </p:set>
                                    <p:animEffect transition="in" filter="fade">
                                      <p:cBhvr>
                                        <p:cTn id="52"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811168" y="1256137"/>
            <a:ext cx="5235693" cy="3818783"/>
          </a:xfrm>
          <a:prstGeom prst="rect">
            <a:avLst/>
          </a:prstGeom>
        </p:spPr>
      </p:pic>
    </p:spTree>
    <p:extLst>
      <p:ext uri="{BB962C8B-B14F-4D97-AF65-F5344CB8AC3E}">
        <p14:creationId xmlns:p14="http://schemas.microsoft.com/office/powerpoint/2010/main" val="40644738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2125</TotalTime>
  <Words>9766</Words>
  <Application>Microsoft Office PowerPoint</Application>
  <PresentationFormat>Widescreen</PresentationFormat>
  <Paragraphs>806</Paragraphs>
  <Slides>35</Slides>
  <Notes>35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35</vt:i4>
      </vt:variant>
    </vt:vector>
  </HeadingPairs>
  <TitlesOfParts>
    <vt:vector size="45" baseType="lpstr">
      <vt:lpstr>MS PGothic</vt:lpstr>
      <vt:lpstr>Arial</vt:lpstr>
      <vt:lpstr>Calibri</vt:lpstr>
      <vt:lpstr>Calibri</vt:lpstr>
      <vt:lpstr>Calibri Light</vt:lpstr>
      <vt:lpstr>Microsoft Sans Serif</vt:lpstr>
      <vt:lpstr>Tahoma</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157</cp:revision>
  <cp:lastPrinted>2019-02-25T09:55:48Z</cp:lastPrinted>
  <dcterms:created xsi:type="dcterms:W3CDTF">2018-01-30T11:09:50Z</dcterms:created>
  <dcterms:modified xsi:type="dcterms:W3CDTF">2019-08-28T12:58:49Z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6d2b742f-4147-42ff-8def-f9535d4a1c03</vt:lpwstr>
  </property>
  <property fmtid="{D5CDD505-2E9C-101B-9397-08002B2CF9AE}" pid="3" name="Classification">
    <vt:lpwstr>OFFICIAL</vt:lpwstr>
  </property>
  <property fmtid="{D5CDD505-2E9C-101B-9397-08002B2CF9AE}" pid="4" name="Visibility">
    <vt:lpwstr>NOT VISIBLE</vt:lpwstr>
  </property>
</Properties>
</file>