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4" r:id="rId2"/>
    <p:sldMasterId id="2147483681" r:id="rId3"/>
  </p:sldMasterIdLst>
  <p:sldIdLst>
    <p:sldId id="256" r:id="rId4"/>
    <p:sldId id="277" r:id="rId5"/>
    <p:sldId id="257" r:id="rId6"/>
    <p:sldId id="258" r:id="rId7"/>
    <p:sldId id="259" r:id="rId8"/>
    <p:sldId id="260" r:id="rId9"/>
    <p:sldId id="261" r:id="rId10"/>
    <p:sldId id="262" r:id="rId11"/>
    <p:sldId id="263" r:id="rId12"/>
    <p:sldId id="264" r:id="rId13"/>
    <p:sldId id="265" r:id="rId14"/>
    <p:sldId id="266" r:id="rId15"/>
    <p:sldId id="278" r:id="rId16"/>
    <p:sldId id="267" r:id="rId17"/>
    <p:sldId id="279" r:id="rId18"/>
    <p:sldId id="268" r:id="rId19"/>
    <p:sldId id="280" r:id="rId20"/>
    <p:sldId id="269" r:id="rId21"/>
    <p:sldId id="281" r:id="rId22"/>
    <p:sldId id="270" r:id="rId23"/>
    <p:sldId id="271" r:id="rId24"/>
    <p:sldId id="272" r:id="rId25"/>
    <p:sldId id="273" r:id="rId26"/>
    <p:sldId id="274" r:id="rId27"/>
    <p:sldId id="275" r:id="rId28"/>
    <p:sldId id="276" r:id="rId29"/>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3FA21C-66CA-4E9A-92B0-CED168887956}" v="14" dt="2026-10-20T11:06:30.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5" d="100"/>
          <a:sy n="85" d="100"/>
        </p:scale>
        <p:origin x="147" y="4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custSel modSld">
      <pc:chgData name="Deborah Jenkins" userId="3cd02ba5-e528-4585-978d-4fde2b47730a" providerId="ADAL" clId="{6F0D011B-CFA3-4DC1-A459-B9C4128C9CBB}" dt="2026-10-20T11:10:34.606" v="164" actId="14100"/>
      <pc:docMkLst>
        <pc:docMk/>
      </pc:docMkLst>
      <pc:sldChg chg="modSp mod">
        <pc:chgData name="Deborah Jenkins" userId="3cd02ba5-e528-4585-978d-4fde2b47730a" providerId="ADAL" clId="{6F0D011B-CFA3-4DC1-A459-B9C4128C9CBB}" dt="2026-10-20T09:13:11.363" v="3" actId="255"/>
        <pc:sldMkLst>
          <pc:docMk/>
          <pc:sldMk cId="0" sldId="257"/>
        </pc:sldMkLst>
        <pc:spChg chg="mod">
          <ac:chgData name="Deborah Jenkins" userId="3cd02ba5-e528-4585-978d-4fde2b47730a" providerId="ADAL" clId="{6F0D011B-CFA3-4DC1-A459-B9C4128C9CBB}" dt="2026-10-20T09:13:11.363" v="3" actId="255"/>
          <ac:spMkLst>
            <pc:docMk/>
            <pc:sldMk cId="0" sldId="257"/>
            <ac:spMk id="5" creationId="{00000000-0000-0000-0000-000000000000}"/>
          </ac:spMkLst>
        </pc:spChg>
      </pc:sldChg>
      <pc:sldChg chg="modSp mod">
        <pc:chgData name="Deborah Jenkins" userId="3cd02ba5-e528-4585-978d-4fde2b47730a" providerId="ADAL" clId="{6F0D011B-CFA3-4DC1-A459-B9C4128C9CBB}" dt="2026-10-20T09:13:32.563" v="5" actId="113"/>
        <pc:sldMkLst>
          <pc:docMk/>
          <pc:sldMk cId="0" sldId="258"/>
        </pc:sldMkLst>
        <pc:spChg chg="mod">
          <ac:chgData name="Deborah Jenkins" userId="3cd02ba5-e528-4585-978d-4fde2b47730a" providerId="ADAL" clId="{6F0D011B-CFA3-4DC1-A459-B9C4128C9CBB}" dt="2026-10-20T09:13:32.563" v="5" actId="113"/>
          <ac:spMkLst>
            <pc:docMk/>
            <pc:sldMk cId="0" sldId="258"/>
            <ac:spMk id="5" creationId="{00000000-0000-0000-0000-000000000000}"/>
          </ac:spMkLst>
        </pc:spChg>
        <pc:spChg chg="mod">
          <ac:chgData name="Deborah Jenkins" userId="3cd02ba5-e528-4585-978d-4fde2b47730a" providerId="ADAL" clId="{6F0D011B-CFA3-4DC1-A459-B9C4128C9CBB}" dt="2026-10-20T09:13:23.462" v="4" actId="255"/>
          <ac:spMkLst>
            <pc:docMk/>
            <pc:sldMk cId="0" sldId="258"/>
            <ac:spMk id="6" creationId="{00000000-0000-0000-0000-000000000000}"/>
          </ac:spMkLst>
        </pc:spChg>
      </pc:sldChg>
      <pc:sldChg chg="modSp mod">
        <pc:chgData name="Deborah Jenkins" userId="3cd02ba5-e528-4585-978d-4fde2b47730a" providerId="ADAL" clId="{6F0D011B-CFA3-4DC1-A459-B9C4128C9CBB}" dt="2026-10-20T09:14:08.375" v="11" actId="113"/>
        <pc:sldMkLst>
          <pc:docMk/>
          <pc:sldMk cId="0" sldId="259"/>
        </pc:sldMkLst>
        <pc:spChg chg="mod">
          <ac:chgData name="Deborah Jenkins" userId="3cd02ba5-e528-4585-978d-4fde2b47730a" providerId="ADAL" clId="{6F0D011B-CFA3-4DC1-A459-B9C4128C9CBB}" dt="2026-10-20T09:14:08.375" v="11" actId="113"/>
          <ac:spMkLst>
            <pc:docMk/>
            <pc:sldMk cId="0" sldId="259"/>
            <ac:spMk id="5" creationId="{00000000-0000-0000-0000-000000000000}"/>
          </ac:spMkLst>
        </pc:spChg>
      </pc:sldChg>
      <pc:sldChg chg="modSp mod">
        <pc:chgData name="Deborah Jenkins" userId="3cd02ba5-e528-4585-978d-4fde2b47730a" providerId="ADAL" clId="{6F0D011B-CFA3-4DC1-A459-B9C4128C9CBB}" dt="2026-10-20T11:01:53.839" v="70" actId="20577"/>
        <pc:sldMkLst>
          <pc:docMk/>
          <pc:sldMk cId="0" sldId="261"/>
        </pc:sldMkLst>
        <pc:spChg chg="mod">
          <ac:chgData name="Deborah Jenkins" userId="3cd02ba5-e528-4585-978d-4fde2b47730a" providerId="ADAL" clId="{6F0D011B-CFA3-4DC1-A459-B9C4128C9CBB}" dt="2026-10-20T11:01:36.948" v="66" actId="255"/>
          <ac:spMkLst>
            <pc:docMk/>
            <pc:sldMk cId="0" sldId="261"/>
            <ac:spMk id="5" creationId="{00000000-0000-0000-0000-000000000000}"/>
          </ac:spMkLst>
        </pc:spChg>
        <pc:spChg chg="mod">
          <ac:chgData name="Deborah Jenkins" userId="3cd02ba5-e528-4585-978d-4fde2b47730a" providerId="ADAL" clId="{6F0D011B-CFA3-4DC1-A459-B9C4128C9CBB}" dt="2026-10-20T11:01:53.839" v="70" actId="20577"/>
          <ac:spMkLst>
            <pc:docMk/>
            <pc:sldMk cId="0" sldId="261"/>
            <ac:spMk id="8" creationId="{00000000-0000-0000-0000-000000000000}"/>
          </ac:spMkLst>
        </pc:spChg>
      </pc:sldChg>
      <pc:sldChg chg="modSp">
        <pc:chgData name="Deborah Jenkins" userId="3cd02ba5-e528-4585-978d-4fde2b47730a" providerId="ADAL" clId="{6F0D011B-CFA3-4DC1-A459-B9C4128C9CBB}" dt="2026-10-20T11:02:38.220" v="71" actId="255"/>
        <pc:sldMkLst>
          <pc:docMk/>
          <pc:sldMk cId="0" sldId="262"/>
        </pc:sldMkLst>
        <pc:spChg chg="mod">
          <ac:chgData name="Deborah Jenkins" userId="3cd02ba5-e528-4585-978d-4fde2b47730a" providerId="ADAL" clId="{6F0D011B-CFA3-4DC1-A459-B9C4128C9CBB}" dt="2026-10-20T11:02:38.220" v="71" actId="255"/>
          <ac:spMkLst>
            <pc:docMk/>
            <pc:sldMk cId="0" sldId="262"/>
            <ac:spMk id="5" creationId="{00000000-0000-0000-0000-000000000000}"/>
          </ac:spMkLst>
        </pc:spChg>
      </pc:sldChg>
      <pc:sldChg chg="modSp mod modAnim">
        <pc:chgData name="Deborah Jenkins" userId="3cd02ba5-e528-4585-978d-4fde2b47730a" providerId="ADAL" clId="{6F0D011B-CFA3-4DC1-A459-B9C4128C9CBB}" dt="2026-10-20T11:03:54.099" v="109" actId="20577"/>
        <pc:sldMkLst>
          <pc:docMk/>
          <pc:sldMk cId="0" sldId="264"/>
        </pc:sldMkLst>
        <pc:spChg chg="mod">
          <ac:chgData name="Deborah Jenkins" userId="3cd02ba5-e528-4585-978d-4fde2b47730a" providerId="ADAL" clId="{6F0D011B-CFA3-4DC1-A459-B9C4128C9CBB}" dt="2026-10-20T11:03:38.555" v="78" actId="113"/>
          <ac:spMkLst>
            <pc:docMk/>
            <pc:sldMk cId="0" sldId="264"/>
            <ac:spMk id="5" creationId="{00000000-0000-0000-0000-000000000000}"/>
          </ac:spMkLst>
        </pc:spChg>
        <pc:spChg chg="mod">
          <ac:chgData name="Deborah Jenkins" userId="3cd02ba5-e528-4585-978d-4fde2b47730a" providerId="ADAL" clId="{6F0D011B-CFA3-4DC1-A459-B9C4128C9CBB}" dt="2026-10-20T11:03:54.099" v="109" actId="20577"/>
          <ac:spMkLst>
            <pc:docMk/>
            <pc:sldMk cId="0" sldId="264"/>
            <ac:spMk id="8" creationId="{00000000-0000-0000-0000-000000000000}"/>
          </ac:spMkLst>
        </pc:spChg>
      </pc:sldChg>
      <pc:sldChg chg="modSp mod">
        <pc:chgData name="Deborah Jenkins" userId="3cd02ba5-e528-4585-978d-4fde2b47730a" providerId="ADAL" clId="{6F0D011B-CFA3-4DC1-A459-B9C4128C9CBB}" dt="2026-10-20T11:04:44.324" v="113" actId="20577"/>
        <pc:sldMkLst>
          <pc:docMk/>
          <pc:sldMk cId="0" sldId="266"/>
        </pc:sldMkLst>
        <pc:spChg chg="mod">
          <ac:chgData name="Deborah Jenkins" userId="3cd02ba5-e528-4585-978d-4fde2b47730a" providerId="ADAL" clId="{6F0D011B-CFA3-4DC1-A459-B9C4128C9CBB}" dt="2026-10-20T11:04:19.161" v="110" actId="255"/>
          <ac:spMkLst>
            <pc:docMk/>
            <pc:sldMk cId="0" sldId="266"/>
            <ac:spMk id="5" creationId="{00000000-0000-0000-0000-000000000000}"/>
          </ac:spMkLst>
        </pc:spChg>
        <pc:spChg chg="mod">
          <ac:chgData name="Deborah Jenkins" userId="3cd02ba5-e528-4585-978d-4fde2b47730a" providerId="ADAL" clId="{6F0D011B-CFA3-4DC1-A459-B9C4128C9CBB}" dt="2026-10-20T11:04:44.324" v="113" actId="20577"/>
          <ac:spMkLst>
            <pc:docMk/>
            <pc:sldMk cId="0" sldId="266"/>
            <ac:spMk id="8" creationId="{00000000-0000-0000-0000-000000000000}"/>
          </ac:spMkLst>
        </pc:spChg>
      </pc:sldChg>
      <pc:sldChg chg="addSp modSp mod modAnim">
        <pc:chgData name="Deborah Jenkins" userId="3cd02ba5-e528-4585-978d-4fde2b47730a" providerId="ADAL" clId="{6F0D011B-CFA3-4DC1-A459-B9C4128C9CBB}" dt="2026-10-20T11:07:32.259" v="138" actId="14100"/>
        <pc:sldMkLst>
          <pc:docMk/>
          <pc:sldMk cId="0" sldId="267"/>
        </pc:sldMkLst>
        <pc:spChg chg="mod">
          <ac:chgData name="Deborah Jenkins" userId="3cd02ba5-e528-4585-978d-4fde2b47730a" providerId="ADAL" clId="{6F0D011B-CFA3-4DC1-A459-B9C4128C9CBB}" dt="2026-10-20T11:06:48.398" v="128" actId="14100"/>
          <ac:spMkLst>
            <pc:docMk/>
            <pc:sldMk cId="0" sldId="267"/>
            <ac:spMk id="6" creationId="{00000000-0000-0000-0000-000000000000}"/>
          </ac:spMkLst>
        </pc:spChg>
        <pc:spChg chg="mod">
          <ac:chgData name="Deborah Jenkins" userId="3cd02ba5-e528-4585-978d-4fde2b47730a" providerId="ADAL" clId="{6F0D011B-CFA3-4DC1-A459-B9C4128C9CBB}" dt="2026-10-20T11:07:03.650" v="133" actId="14100"/>
          <ac:spMkLst>
            <pc:docMk/>
            <pc:sldMk cId="0" sldId="267"/>
            <ac:spMk id="7" creationId="{00000000-0000-0000-0000-000000000000}"/>
          </ac:spMkLst>
        </pc:spChg>
        <pc:spChg chg="mod">
          <ac:chgData name="Deborah Jenkins" userId="3cd02ba5-e528-4585-978d-4fde2b47730a" providerId="ADAL" clId="{6F0D011B-CFA3-4DC1-A459-B9C4128C9CBB}" dt="2026-10-20T11:07:10.740" v="135" actId="1076"/>
          <ac:spMkLst>
            <pc:docMk/>
            <pc:sldMk cId="0" sldId="267"/>
            <ac:spMk id="8" creationId="{00000000-0000-0000-0000-000000000000}"/>
          </ac:spMkLst>
        </pc:spChg>
        <pc:spChg chg="mod">
          <ac:chgData name="Deborah Jenkins" userId="3cd02ba5-e528-4585-978d-4fde2b47730a" providerId="ADAL" clId="{6F0D011B-CFA3-4DC1-A459-B9C4128C9CBB}" dt="2026-10-20T11:07:07.247" v="134" actId="14100"/>
          <ac:spMkLst>
            <pc:docMk/>
            <pc:sldMk cId="0" sldId="267"/>
            <ac:spMk id="9" creationId="{00000000-0000-0000-0000-000000000000}"/>
          </ac:spMkLst>
        </pc:spChg>
        <pc:picChg chg="add mod ord">
          <ac:chgData name="Deborah Jenkins" userId="3cd02ba5-e528-4585-978d-4fde2b47730a" providerId="ADAL" clId="{6F0D011B-CFA3-4DC1-A459-B9C4128C9CBB}" dt="2026-10-20T11:07:32.259" v="138" actId="14100"/>
          <ac:picMkLst>
            <pc:docMk/>
            <pc:sldMk cId="0" sldId="267"/>
            <ac:picMk id="14" creationId="{B1CB66E9-B625-91BB-95B6-76B6171C4D70}"/>
          </ac:picMkLst>
        </pc:picChg>
      </pc:sldChg>
      <pc:sldChg chg="modSp mod">
        <pc:chgData name="Deborah Jenkins" userId="3cd02ba5-e528-4585-978d-4fde2b47730a" providerId="ADAL" clId="{6F0D011B-CFA3-4DC1-A459-B9C4128C9CBB}" dt="2026-10-20T11:08:12.115" v="145" actId="13926"/>
        <pc:sldMkLst>
          <pc:docMk/>
          <pc:sldMk cId="0" sldId="268"/>
        </pc:sldMkLst>
        <pc:spChg chg="mod">
          <ac:chgData name="Deborah Jenkins" userId="3cd02ba5-e528-4585-978d-4fde2b47730a" providerId="ADAL" clId="{6F0D011B-CFA3-4DC1-A459-B9C4128C9CBB}" dt="2026-10-20T11:07:53.838" v="140" actId="255"/>
          <ac:spMkLst>
            <pc:docMk/>
            <pc:sldMk cId="0" sldId="268"/>
            <ac:spMk id="6" creationId="{00000000-0000-0000-0000-000000000000}"/>
          </ac:spMkLst>
        </pc:spChg>
        <pc:spChg chg="mod">
          <ac:chgData name="Deborah Jenkins" userId="3cd02ba5-e528-4585-978d-4fde2b47730a" providerId="ADAL" clId="{6F0D011B-CFA3-4DC1-A459-B9C4128C9CBB}" dt="2026-10-20T11:08:12.115" v="145" actId="13926"/>
          <ac:spMkLst>
            <pc:docMk/>
            <pc:sldMk cId="0" sldId="268"/>
            <ac:spMk id="9" creationId="{00000000-0000-0000-0000-000000000000}"/>
          </ac:spMkLst>
        </pc:spChg>
        <pc:picChg chg="mod">
          <ac:chgData name="Deborah Jenkins" userId="3cd02ba5-e528-4585-978d-4fde2b47730a" providerId="ADAL" clId="{6F0D011B-CFA3-4DC1-A459-B9C4128C9CBB}" dt="2026-10-20T11:08:03.581" v="143" actId="14100"/>
          <ac:picMkLst>
            <pc:docMk/>
            <pc:sldMk cId="0" sldId="268"/>
            <ac:picMk id="14" creationId="{23D91260-28FF-1E25-3E86-0DAA48F97D31}"/>
          </ac:picMkLst>
        </pc:picChg>
      </pc:sldChg>
      <pc:sldChg chg="modSp mod">
        <pc:chgData name="Deborah Jenkins" userId="3cd02ba5-e528-4585-978d-4fde2b47730a" providerId="ADAL" clId="{6F0D011B-CFA3-4DC1-A459-B9C4128C9CBB}" dt="2026-10-20T11:08:27.766" v="147" actId="13926"/>
        <pc:sldMkLst>
          <pc:docMk/>
          <pc:sldMk cId="0" sldId="269"/>
        </pc:sldMkLst>
        <pc:spChg chg="mod">
          <ac:chgData name="Deborah Jenkins" userId="3cd02ba5-e528-4585-978d-4fde2b47730a" providerId="ADAL" clId="{6F0D011B-CFA3-4DC1-A459-B9C4128C9CBB}" dt="2026-10-20T11:08:27.766" v="147" actId="13926"/>
          <ac:spMkLst>
            <pc:docMk/>
            <pc:sldMk cId="0" sldId="269"/>
            <ac:spMk id="9" creationId="{00000000-0000-0000-0000-000000000000}"/>
          </ac:spMkLst>
        </pc:spChg>
      </pc:sldChg>
      <pc:sldChg chg="modSp mod">
        <pc:chgData name="Deborah Jenkins" userId="3cd02ba5-e528-4585-978d-4fde2b47730a" providerId="ADAL" clId="{6F0D011B-CFA3-4DC1-A459-B9C4128C9CBB}" dt="2026-10-20T11:08:51.466" v="148" actId="255"/>
        <pc:sldMkLst>
          <pc:docMk/>
          <pc:sldMk cId="0" sldId="271"/>
        </pc:sldMkLst>
        <pc:spChg chg="mod">
          <ac:chgData name="Deborah Jenkins" userId="3cd02ba5-e528-4585-978d-4fde2b47730a" providerId="ADAL" clId="{6F0D011B-CFA3-4DC1-A459-B9C4128C9CBB}" dt="2026-10-20T11:08:51.466" v="148" actId="255"/>
          <ac:spMkLst>
            <pc:docMk/>
            <pc:sldMk cId="0" sldId="271"/>
            <ac:spMk id="5" creationId="{00000000-0000-0000-0000-000000000000}"/>
          </ac:spMkLst>
        </pc:spChg>
      </pc:sldChg>
      <pc:sldChg chg="modSp mod">
        <pc:chgData name="Deborah Jenkins" userId="3cd02ba5-e528-4585-978d-4fde2b47730a" providerId="ADAL" clId="{6F0D011B-CFA3-4DC1-A459-B9C4128C9CBB}" dt="2026-10-20T11:09:14.618" v="151" actId="255"/>
        <pc:sldMkLst>
          <pc:docMk/>
          <pc:sldMk cId="0" sldId="272"/>
        </pc:sldMkLst>
        <pc:spChg chg="mod">
          <ac:chgData name="Deborah Jenkins" userId="3cd02ba5-e528-4585-978d-4fde2b47730a" providerId="ADAL" clId="{6F0D011B-CFA3-4DC1-A459-B9C4128C9CBB}" dt="2026-10-20T11:09:04.238" v="149" actId="255"/>
          <ac:spMkLst>
            <pc:docMk/>
            <pc:sldMk cId="0" sldId="272"/>
            <ac:spMk id="5" creationId="{00000000-0000-0000-0000-000000000000}"/>
          </ac:spMkLst>
        </pc:spChg>
        <pc:spChg chg="mod">
          <ac:chgData name="Deborah Jenkins" userId="3cd02ba5-e528-4585-978d-4fde2b47730a" providerId="ADAL" clId="{6F0D011B-CFA3-4DC1-A459-B9C4128C9CBB}" dt="2026-10-20T11:09:14.618" v="151" actId="255"/>
          <ac:spMkLst>
            <pc:docMk/>
            <pc:sldMk cId="0" sldId="272"/>
            <ac:spMk id="8" creationId="{00000000-0000-0000-0000-000000000000}"/>
          </ac:spMkLst>
        </pc:spChg>
      </pc:sldChg>
      <pc:sldChg chg="modSp mod">
        <pc:chgData name="Deborah Jenkins" userId="3cd02ba5-e528-4585-978d-4fde2b47730a" providerId="ADAL" clId="{6F0D011B-CFA3-4DC1-A459-B9C4128C9CBB}" dt="2026-10-20T11:09:41.055" v="158" actId="13926"/>
        <pc:sldMkLst>
          <pc:docMk/>
          <pc:sldMk cId="0" sldId="273"/>
        </pc:sldMkLst>
        <pc:spChg chg="mod">
          <ac:chgData name="Deborah Jenkins" userId="3cd02ba5-e528-4585-978d-4fde2b47730a" providerId="ADAL" clId="{6F0D011B-CFA3-4DC1-A459-B9C4128C9CBB}" dt="2026-10-20T11:09:25.192" v="153" actId="403"/>
          <ac:spMkLst>
            <pc:docMk/>
            <pc:sldMk cId="0" sldId="273"/>
            <ac:spMk id="5" creationId="{00000000-0000-0000-0000-000000000000}"/>
          </ac:spMkLst>
        </pc:spChg>
        <pc:spChg chg="mod">
          <ac:chgData name="Deborah Jenkins" userId="3cd02ba5-e528-4585-978d-4fde2b47730a" providerId="ADAL" clId="{6F0D011B-CFA3-4DC1-A459-B9C4128C9CBB}" dt="2026-10-20T11:09:41.055" v="158" actId="13926"/>
          <ac:spMkLst>
            <pc:docMk/>
            <pc:sldMk cId="0" sldId="273"/>
            <ac:spMk id="8" creationId="{00000000-0000-0000-0000-000000000000}"/>
          </ac:spMkLst>
        </pc:spChg>
      </pc:sldChg>
      <pc:sldChg chg="modSp mod">
        <pc:chgData name="Deborah Jenkins" userId="3cd02ba5-e528-4585-978d-4fde2b47730a" providerId="ADAL" clId="{6F0D011B-CFA3-4DC1-A459-B9C4128C9CBB}" dt="2026-10-20T11:09:59.737" v="162" actId="13926"/>
        <pc:sldMkLst>
          <pc:docMk/>
          <pc:sldMk cId="0" sldId="274"/>
        </pc:sldMkLst>
        <pc:spChg chg="mod">
          <ac:chgData name="Deborah Jenkins" userId="3cd02ba5-e528-4585-978d-4fde2b47730a" providerId="ADAL" clId="{6F0D011B-CFA3-4DC1-A459-B9C4128C9CBB}" dt="2026-10-20T11:09:50.580" v="159" actId="255"/>
          <ac:spMkLst>
            <pc:docMk/>
            <pc:sldMk cId="0" sldId="274"/>
            <ac:spMk id="5" creationId="{00000000-0000-0000-0000-000000000000}"/>
          </ac:spMkLst>
        </pc:spChg>
        <pc:spChg chg="mod">
          <ac:chgData name="Deborah Jenkins" userId="3cd02ba5-e528-4585-978d-4fde2b47730a" providerId="ADAL" clId="{6F0D011B-CFA3-4DC1-A459-B9C4128C9CBB}" dt="2026-10-20T11:09:59.737" v="162" actId="13926"/>
          <ac:spMkLst>
            <pc:docMk/>
            <pc:sldMk cId="0" sldId="274"/>
            <ac:spMk id="8" creationId="{00000000-0000-0000-0000-000000000000}"/>
          </ac:spMkLst>
        </pc:spChg>
      </pc:sldChg>
      <pc:sldChg chg="modSp mod">
        <pc:chgData name="Deborah Jenkins" userId="3cd02ba5-e528-4585-978d-4fde2b47730a" providerId="ADAL" clId="{6F0D011B-CFA3-4DC1-A459-B9C4128C9CBB}" dt="2026-10-20T11:10:34.606" v="164" actId="14100"/>
        <pc:sldMkLst>
          <pc:docMk/>
          <pc:sldMk cId="0" sldId="275"/>
        </pc:sldMkLst>
        <pc:spChg chg="mod">
          <ac:chgData name="Deborah Jenkins" userId="3cd02ba5-e528-4585-978d-4fde2b47730a" providerId="ADAL" clId="{6F0D011B-CFA3-4DC1-A459-B9C4128C9CBB}" dt="2026-10-20T11:10:26.999" v="163" actId="255"/>
          <ac:spMkLst>
            <pc:docMk/>
            <pc:sldMk cId="0" sldId="275"/>
            <ac:spMk id="5" creationId="{00000000-0000-0000-0000-000000000000}"/>
          </ac:spMkLst>
        </pc:spChg>
        <pc:picChg chg="mod">
          <ac:chgData name="Deborah Jenkins" userId="3cd02ba5-e528-4585-978d-4fde2b47730a" providerId="ADAL" clId="{6F0D011B-CFA3-4DC1-A459-B9C4128C9CBB}" dt="2026-10-20T11:10:34.606" v="164" actId="14100"/>
          <ac:picMkLst>
            <pc:docMk/>
            <pc:sldMk cId="0" sldId="275"/>
            <ac:picMk id="13" creationId="{DD2334EF-C668-724F-618E-A5251EE49577}"/>
          </ac:picMkLst>
        </pc:picChg>
      </pc:sldChg>
      <pc:sldChg chg="modSp mod">
        <pc:chgData name="Deborah Jenkins" userId="3cd02ba5-e528-4585-978d-4fde2b47730a" providerId="ADAL" clId="{6F0D011B-CFA3-4DC1-A459-B9C4128C9CBB}" dt="2026-10-20T09:12:55.704" v="1" actId="14100"/>
        <pc:sldMkLst>
          <pc:docMk/>
          <pc:sldMk cId="3820879580" sldId="277"/>
        </pc:sldMkLst>
        <pc:spChg chg="mod">
          <ac:chgData name="Deborah Jenkins" userId="3cd02ba5-e528-4585-978d-4fde2b47730a" providerId="ADAL" clId="{6F0D011B-CFA3-4DC1-A459-B9C4128C9CBB}" dt="2026-10-20T09:12:55.704" v="1" actId="14100"/>
          <ac:spMkLst>
            <pc:docMk/>
            <pc:sldMk cId="3820879580" sldId="277"/>
            <ac:spMk id="7" creationId="{7E7E33AE-3D1D-192C-2145-6F0F8901BF7E}"/>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18114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76355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79318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03627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45994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07600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00205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73598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76744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13724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604912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38596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958469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2260482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161123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111029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227638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742307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1508156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071470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6661012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404436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10/20/2026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22199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10/20/2026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8959389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90534802"/>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hyperlink" Target="https://www.bitesizelearning.co.uk/resources/belbin-team-roles-explained" TargetMode="Externa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0.xml"/><Relationship Id="rId1" Type="http://schemas.openxmlformats.org/officeDocument/2006/relationships/video" Target="https://www.youtube.com/embed/clQkrqEwBxc?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0.xml"/><Relationship Id="rId1" Type="http://schemas.openxmlformats.org/officeDocument/2006/relationships/video" Target="https://www.youtube.com/embed/4dL8t_J_5dg?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0.xml"/><Relationship Id="rId1" Type="http://schemas.openxmlformats.org/officeDocument/2006/relationships/video" Target="https://www.youtube.com/embed/sfoE1bZdV7c?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0.xml"/><Relationship Id="rId1" Type="http://schemas.openxmlformats.org/officeDocument/2006/relationships/video" Target="https://www.youtube.com/embed/-gbczr0lRf4?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82A44"/>
        </a:solidFill>
        <a:effectLst/>
      </p:bgPr>
    </p:bg>
    <p:spTree>
      <p:nvGrpSpPr>
        <p:cNvPr id="1" name=""/>
        <p:cNvGrpSpPr/>
        <p:nvPr/>
      </p:nvGrpSpPr>
      <p:grpSpPr>
        <a:xfrm>
          <a:off x="0" y="0"/>
          <a:ext cx="0" cy="0"/>
          <a:chOff x="0" y="0"/>
          <a:chExt cx="0" cy="0"/>
        </a:xfrm>
      </p:grpSpPr>
      <p:sp>
        <p:nvSpPr>
          <p:cNvPr id="2" name="Rectangle 1"/>
          <p:cNvSpPr/>
          <p:nvPr/>
        </p:nvSpPr>
        <p:spPr>
          <a:xfrm>
            <a:off x="8412480" y="0"/>
            <a:ext cx="3779215" cy="6858000"/>
          </a:xfrm>
          <a:prstGeom prst="rect">
            <a:avLst/>
          </a:prstGeom>
          <a:solidFill>
            <a:srgbClr val="177D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8915400" y="0"/>
            <a:ext cx="3276295" cy="6858000"/>
          </a:xfrm>
          <a:prstGeom prst="rect">
            <a:avLst/>
          </a:prstGeom>
          <a:solidFill>
            <a:srgbClr val="1D656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8869680" y="685800"/>
            <a:ext cx="109728" cy="1463040"/>
          </a:xfrm>
          <a:prstGeom prst="rect">
            <a:avLst/>
          </a:prstGeom>
          <a:solidFill>
            <a:srgbClr val="E2AB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9601200" y="1188720"/>
            <a:ext cx="109728" cy="109728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10332720" y="502920"/>
            <a:ext cx="109728" cy="1828800"/>
          </a:xfrm>
          <a:prstGeom prst="rect">
            <a:avLst/>
          </a:prstGeom>
          <a:solidFill>
            <a:srgbClr val="E2AB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0972800" y="1005840"/>
            <a:ext cx="109728" cy="12801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9144000" y="2926080"/>
            <a:ext cx="109728" cy="17373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0058400" y="3383280"/>
            <a:ext cx="109728" cy="1280160"/>
          </a:xfrm>
          <a:prstGeom prst="rect">
            <a:avLst/>
          </a:prstGeom>
          <a:solidFill>
            <a:srgbClr val="E2AB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11109960" y="2834640"/>
            <a:ext cx="109728" cy="1828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8686800" y="4937760"/>
            <a:ext cx="109728" cy="1097280"/>
          </a:xfrm>
          <a:prstGeom prst="rect">
            <a:avLst/>
          </a:prstGeom>
          <a:solidFill>
            <a:srgbClr val="E2AB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9784080" y="5212080"/>
            <a:ext cx="109728" cy="9144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10789920" y="4663440"/>
            <a:ext cx="109728" cy="1188720"/>
          </a:xfrm>
          <a:prstGeom prst="rect">
            <a:avLst/>
          </a:prstGeom>
          <a:solidFill>
            <a:srgbClr val="E2AB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31520" y="1051560"/>
            <a:ext cx="7132320" cy="594360"/>
          </a:xfrm>
          <a:prstGeom prst="rect">
            <a:avLst/>
          </a:prstGeom>
          <a:noFill/>
        </p:spPr>
        <p:txBody>
          <a:bodyPr wrap="square" lIns="54864" tIns="54864" rIns="54864" bIns="54864" anchor="t">
            <a:spAutoFit/>
          </a:bodyPr>
          <a:lstStyle/>
          <a:p>
            <a:pPr algn="l">
              <a:spcAft>
                <a:spcPts val="700"/>
              </a:spcAft>
              <a:defRPr sz="3400" b="1" i="0">
                <a:solidFill>
                  <a:srgbClr val="E2AB44"/>
                </a:solidFill>
                <a:latin typeface="Aptos"/>
              </a:defRPr>
            </a:pPr>
            <a:r>
              <a:t>BEHIND THE SCENES</a:t>
            </a:r>
          </a:p>
        </p:txBody>
      </p:sp>
      <p:sp>
        <p:nvSpPr>
          <p:cNvPr id="15" name="TextBox 14"/>
          <p:cNvSpPr txBox="1"/>
          <p:nvPr/>
        </p:nvSpPr>
        <p:spPr>
          <a:xfrm>
            <a:off x="760396" y="1828800"/>
            <a:ext cx="7223760" cy="1247008"/>
          </a:xfrm>
          <a:prstGeom prst="rect">
            <a:avLst/>
          </a:prstGeom>
          <a:noFill/>
        </p:spPr>
        <p:txBody>
          <a:bodyPr wrap="square" lIns="54864" tIns="54864" rIns="54864" bIns="54864" anchor="t">
            <a:spAutoFit/>
          </a:bodyPr>
          <a:lstStyle/>
          <a:p>
            <a:pPr algn="l">
              <a:spcAft>
                <a:spcPts val="700"/>
              </a:spcAft>
              <a:defRPr sz="3400" b="1" i="0">
                <a:solidFill>
                  <a:srgbClr val="FFFFFF"/>
                </a:solidFill>
                <a:latin typeface="Aptos"/>
              </a:defRPr>
            </a:pPr>
            <a:r>
              <a:rPr dirty="0">
                <a:solidFill>
                  <a:schemeClr val="tx1">
                    <a:lumMod val="95000"/>
                    <a:lumOff val="5000"/>
                  </a:schemeClr>
                </a:solidFill>
              </a:rPr>
              <a:t>Event Operations</a:t>
            </a:r>
          </a:p>
          <a:p>
            <a:pPr algn="l">
              <a:spcAft>
                <a:spcPts val="700"/>
              </a:spcAft>
              <a:defRPr sz="3400" b="1" i="0">
                <a:solidFill>
                  <a:srgbClr val="FFFFFF"/>
                </a:solidFill>
                <a:latin typeface="Aptos"/>
              </a:defRPr>
            </a:pPr>
            <a:r>
              <a:rPr dirty="0">
                <a:solidFill>
                  <a:schemeClr val="tx1">
                    <a:lumMod val="95000"/>
                    <a:lumOff val="5000"/>
                  </a:schemeClr>
                </a:solidFill>
              </a:rPr>
              <a:t>&amp; Professional Skills</a:t>
            </a:r>
          </a:p>
        </p:txBody>
      </p:sp>
      <p:sp>
        <p:nvSpPr>
          <p:cNvPr id="16" name="TextBox 15"/>
          <p:cNvSpPr txBox="1"/>
          <p:nvPr/>
        </p:nvSpPr>
        <p:spPr>
          <a:xfrm>
            <a:off x="777240" y="3657600"/>
            <a:ext cx="7040880" cy="372410"/>
          </a:xfrm>
          <a:prstGeom prst="rect">
            <a:avLst/>
          </a:prstGeom>
          <a:noFill/>
        </p:spPr>
        <p:txBody>
          <a:bodyPr wrap="square" lIns="54864" tIns="54864" rIns="54864" bIns="54864" anchor="t">
            <a:spAutoFit/>
          </a:bodyPr>
          <a:lstStyle/>
          <a:p>
            <a:pPr algn="l">
              <a:spcAft>
                <a:spcPts val="700"/>
              </a:spcAft>
              <a:defRPr sz="1700" b="0" i="0">
                <a:solidFill>
                  <a:srgbClr val="DCE5EF"/>
                </a:solidFill>
                <a:latin typeface="Aptos"/>
              </a:defRPr>
            </a:pPr>
            <a:r>
              <a:rPr dirty="0">
                <a:solidFill>
                  <a:schemeClr val="tx1">
                    <a:lumMod val="95000"/>
                    <a:lumOff val="5000"/>
                  </a:schemeClr>
                </a:solidFill>
              </a:rPr>
              <a:t>Level 4  |  Professional Development &amp; Operations</a:t>
            </a:r>
          </a:p>
        </p:txBody>
      </p:sp>
      <p:sp>
        <p:nvSpPr>
          <p:cNvPr id="17" name="TextBox 16"/>
          <p:cNvSpPr txBox="1"/>
          <p:nvPr/>
        </p:nvSpPr>
        <p:spPr>
          <a:xfrm>
            <a:off x="777240" y="4572000"/>
            <a:ext cx="7223760" cy="731520"/>
          </a:xfrm>
          <a:prstGeom prst="rect">
            <a:avLst/>
          </a:prstGeom>
          <a:noFill/>
        </p:spPr>
        <p:txBody>
          <a:bodyPr wrap="square" lIns="54864" tIns="54864" rIns="54864" bIns="54864" anchor="t">
            <a:spAutoFit/>
          </a:bodyPr>
          <a:lstStyle/>
          <a:p>
            <a:pPr algn="l">
              <a:spcAft>
                <a:spcPts val="700"/>
              </a:spcAft>
              <a:defRPr sz="1600" b="0" i="0">
                <a:solidFill>
                  <a:srgbClr val="FFFFFF"/>
                </a:solidFill>
                <a:latin typeface="Aptos"/>
              </a:defRPr>
            </a:pPr>
            <a:r>
              <a:t>Teamwork • Communication • Initiative • Problem-solving</a:t>
            </a:r>
          </a:p>
        </p:txBody>
      </p:sp>
      <p:sp>
        <p:nvSpPr>
          <p:cNvPr id="18" name="TextBox 17"/>
          <p:cNvSpPr txBox="1"/>
          <p:nvPr/>
        </p:nvSpPr>
        <p:spPr>
          <a:xfrm>
            <a:off x="457200" y="4587428"/>
            <a:ext cx="7132320" cy="1095685"/>
          </a:xfrm>
          <a:prstGeom prst="rect">
            <a:avLst/>
          </a:prstGeom>
          <a:noFill/>
        </p:spPr>
        <p:txBody>
          <a:bodyPr wrap="square" lIns="54864" tIns="54864" rIns="54864" bIns="54864" anchor="t">
            <a:spAutoFit/>
          </a:bodyPr>
          <a:lstStyle/>
          <a:p>
            <a:pPr algn="l">
              <a:spcAft>
                <a:spcPts val="700"/>
              </a:spcAft>
              <a:defRPr sz="1600" b="0" i="1">
                <a:solidFill>
                  <a:srgbClr val="E2AB44"/>
                </a:solidFill>
                <a:latin typeface="Aptos"/>
              </a:defRPr>
            </a:pPr>
            <a:r>
              <a:rPr sz="3200" b="1" dirty="0"/>
              <a:t>Professionalism is how we respond when things don't go to plan.</a:t>
            </a:r>
          </a:p>
        </p:txBody>
      </p:sp>
      <p:sp>
        <p:nvSpPr>
          <p:cNvPr id="19" name="Rectangle 1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21" name="TextBox 2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01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84833-6C28-CABB-D762-D745706FC204}"/>
              </a:ext>
            </a:extLst>
          </p:cNvPr>
          <p:cNvSpPr>
            <a:spLocks noGrp="1"/>
          </p:cNvSpPr>
          <p:nvPr>
            <p:ph type="title"/>
          </p:nvPr>
        </p:nvSpPr>
        <p:spPr/>
        <p:txBody>
          <a:bodyPr>
            <a:normAutofit/>
          </a:bodyPr>
          <a:lstStyle/>
          <a:p>
            <a:r>
              <a:rPr lang="en-GB" dirty="0"/>
              <a:t>✨ A little morning guidance for you:</a:t>
            </a:r>
            <a:br>
              <a:rPr lang="en-GB" dirty="0"/>
            </a:br>
            <a:endParaRPr lang="en-GB" dirty="0"/>
          </a:p>
        </p:txBody>
      </p:sp>
      <p:pic>
        <p:nvPicPr>
          <p:cNvPr id="5" name="Content Placeholder 4">
            <a:extLst>
              <a:ext uri="{FF2B5EF4-FFF2-40B4-BE49-F238E27FC236}">
                <a16:creationId xmlns:a16="http://schemas.microsoft.com/office/drawing/2014/main" id="{B236A988-C853-1D76-BA68-FA2BD8B391FD}"/>
              </a:ext>
            </a:extLst>
          </p:cNvPr>
          <p:cNvPicPr>
            <a:picLocks noGrp="1" noChangeAspect="1"/>
          </p:cNvPicPr>
          <p:nvPr>
            <p:ph idx="1"/>
          </p:nvPr>
        </p:nvPicPr>
        <p:blipFill>
          <a:blip r:embed="rId2"/>
          <a:stretch>
            <a:fillRect/>
          </a:stretch>
        </p:blipFill>
        <p:spPr>
          <a:xfrm>
            <a:off x="8068285" y="1608931"/>
            <a:ext cx="3640138" cy="3640138"/>
          </a:xfrm>
          <a:prstGeom prst="rect">
            <a:avLst/>
          </a:prstGeom>
        </p:spPr>
      </p:pic>
      <p:sp>
        <p:nvSpPr>
          <p:cNvPr id="7" name="TextBox 6">
            <a:extLst>
              <a:ext uri="{FF2B5EF4-FFF2-40B4-BE49-F238E27FC236}">
                <a16:creationId xmlns:a16="http://schemas.microsoft.com/office/drawing/2014/main" id="{7E7E33AE-3D1D-192C-2145-6F0F8901BF7E}"/>
              </a:ext>
            </a:extLst>
          </p:cNvPr>
          <p:cNvSpPr txBox="1"/>
          <p:nvPr/>
        </p:nvSpPr>
        <p:spPr>
          <a:xfrm>
            <a:off x="362556" y="1889692"/>
            <a:ext cx="7648261" cy="4154984"/>
          </a:xfrm>
          <a:prstGeom prst="rect">
            <a:avLst/>
          </a:prstGeom>
          <a:noFill/>
        </p:spPr>
        <p:txBody>
          <a:bodyPr wrap="square">
            <a:spAutoFit/>
          </a:bodyPr>
          <a:lstStyle/>
          <a:p>
            <a:pPr>
              <a:lnSpc>
                <a:spcPct val="150000"/>
              </a:lnSpc>
            </a:pPr>
            <a:r>
              <a:rPr lang="en-GB" sz="2000" dirty="0"/>
              <a:t>“</a:t>
            </a:r>
            <a:r>
              <a:rPr lang="en-GB" sz="2400" b="1" i="1" dirty="0">
                <a:latin typeface="Calibri Light" panose="020F0302020204030204" pitchFamily="34" charset="0"/>
                <a:ea typeface="Calibri Light" panose="020F0302020204030204" pitchFamily="34" charset="0"/>
                <a:cs typeface="Calibri Light" panose="020F0302020204030204" pitchFamily="34" charset="0"/>
              </a:rPr>
              <a:t>You do not need to have all the answers today. Trust the journey, listen to your inner wisdom, and allow life to reveal the next step. What is meant for you will meet you as you continue to grow into the person you are becoming</a:t>
            </a:r>
            <a:r>
              <a:rPr lang="en-GB" sz="2000" dirty="0"/>
              <a:t>.” 🦋</a:t>
            </a:r>
          </a:p>
          <a:p>
            <a:endParaRPr lang="en-GB" sz="2000" dirty="0"/>
          </a:p>
          <a:p>
            <a:r>
              <a:rPr lang="en-GB" sz="2000" dirty="0"/>
              <a:t>Take a breath, set your intention, and remember to be as kind to yourself as you are to everyone else.</a:t>
            </a:r>
          </a:p>
          <a:p>
            <a:endParaRPr lang="en-GB" sz="2000" dirty="0"/>
          </a:p>
          <a:p>
            <a:endParaRPr lang="en-GB" sz="2000" dirty="0"/>
          </a:p>
          <a:p>
            <a:r>
              <a:rPr lang="en-GB" sz="2000" dirty="0"/>
              <a:t>Allow. Listen. Receive. 💛</a:t>
            </a:r>
          </a:p>
        </p:txBody>
      </p:sp>
    </p:spTree>
    <p:extLst>
      <p:ext uri="{BB962C8B-B14F-4D97-AF65-F5344CB8AC3E}">
        <p14:creationId xmlns:p14="http://schemas.microsoft.com/office/powerpoint/2010/main" val="3820879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START HERE</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Today's learning outcomes</a:t>
            </a:r>
          </a:p>
        </p:txBody>
      </p:sp>
      <p:sp>
        <p:nvSpPr>
          <p:cNvPr id="5" name="TextBox 4"/>
          <p:cNvSpPr txBox="1"/>
          <p:nvPr/>
        </p:nvSpPr>
        <p:spPr>
          <a:xfrm>
            <a:off x="95367" y="1371600"/>
            <a:ext cx="7494153" cy="4991623"/>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dirty="0"/>
              <a:t>•  </a:t>
            </a:r>
            <a:r>
              <a:rPr sz="2400" dirty="0"/>
              <a:t>Explain what event operations involves before, during and after an event.</a:t>
            </a:r>
          </a:p>
          <a:p>
            <a:pPr algn="l">
              <a:spcAft>
                <a:spcPts val="700"/>
              </a:spcAft>
              <a:defRPr sz="1900" b="0" i="0">
                <a:solidFill>
                  <a:srgbClr val="28303A"/>
                </a:solidFill>
                <a:latin typeface="Aptos"/>
              </a:defRPr>
            </a:pPr>
            <a:r>
              <a:rPr sz="2400" dirty="0"/>
              <a:t>•  Identify the responsibilities of an event operations team.</a:t>
            </a:r>
          </a:p>
          <a:p>
            <a:pPr algn="l">
              <a:spcAft>
                <a:spcPts val="700"/>
              </a:spcAft>
              <a:defRPr sz="1900" b="0" i="0">
                <a:solidFill>
                  <a:srgbClr val="28303A"/>
                </a:solidFill>
                <a:latin typeface="Aptos"/>
              </a:defRPr>
            </a:pPr>
            <a:r>
              <a:rPr sz="2400" dirty="0"/>
              <a:t>•  Explain nine professional skills and how they appear in real event work.</a:t>
            </a:r>
          </a:p>
          <a:p>
            <a:pPr algn="l">
              <a:spcAft>
                <a:spcPts val="700"/>
              </a:spcAft>
              <a:defRPr sz="1900" b="0" i="0">
                <a:solidFill>
                  <a:srgbClr val="28303A"/>
                </a:solidFill>
                <a:latin typeface="Aptos"/>
              </a:defRPr>
            </a:pPr>
            <a:r>
              <a:rPr sz="2400" dirty="0"/>
              <a:t>•  Apply theories of teamwork, group development and reflective learning.</a:t>
            </a:r>
          </a:p>
          <a:p>
            <a:pPr algn="l">
              <a:spcAft>
                <a:spcPts val="700"/>
              </a:spcAft>
              <a:defRPr sz="1900" b="0" i="0">
                <a:solidFill>
                  <a:srgbClr val="28303A"/>
                </a:solidFill>
                <a:latin typeface="Aptos"/>
              </a:defRPr>
            </a:pPr>
            <a:r>
              <a:rPr sz="2400" dirty="0"/>
              <a:t>•  Make and justify decisions in a realistic event scenario.</a:t>
            </a:r>
          </a:p>
          <a:p>
            <a:pPr algn="l">
              <a:spcAft>
                <a:spcPts val="700"/>
              </a:spcAft>
              <a:defRPr sz="1900" b="0" i="0">
                <a:solidFill>
                  <a:srgbClr val="28303A"/>
                </a:solidFill>
                <a:latin typeface="Aptos"/>
              </a:defRPr>
            </a:pPr>
            <a:r>
              <a:rPr sz="2400" dirty="0"/>
              <a:t>•  Identify one skill to develop before a placement or live event.</a:t>
            </a:r>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SUCCESS LOOKS LIKE…</a:t>
            </a:r>
          </a:p>
        </p:txBody>
      </p:sp>
      <p:sp>
        <p:nvSpPr>
          <p:cNvPr id="8" name="TextBox 7"/>
          <p:cNvSpPr txBox="1"/>
          <p:nvPr/>
        </p:nvSpPr>
        <p:spPr>
          <a:xfrm>
            <a:off x="8229600" y="2468880"/>
            <a:ext cx="3063240" cy="2696123"/>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a:highlight>
                  <a:srgbClr val="FFFF00"/>
                </a:highlight>
              </a:rPr>
              <a:t>You can give practical examples, connect theory to practice, justify a decision and set a specific professional development goal.</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02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STARTER</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Starter: what could go wrong?</a:t>
            </a:r>
          </a:p>
        </p:txBody>
      </p:sp>
      <p:sp>
        <p:nvSpPr>
          <p:cNvPr id="5" name="TextBox 4"/>
          <p:cNvSpPr txBox="1"/>
          <p:nvPr/>
        </p:nvSpPr>
        <p:spPr>
          <a:xfrm>
            <a:off x="0" y="1051560"/>
            <a:ext cx="11064240" cy="357021"/>
          </a:xfrm>
          <a:prstGeom prst="rect">
            <a:avLst/>
          </a:prstGeom>
          <a:noFill/>
        </p:spPr>
        <p:txBody>
          <a:bodyPr wrap="square" lIns="54864" tIns="54864" rIns="54864" bIns="54864" anchor="t">
            <a:spAutoFit/>
          </a:bodyPr>
          <a:lstStyle/>
          <a:p>
            <a:pPr algn="l">
              <a:spcAft>
                <a:spcPts val="400"/>
              </a:spcAft>
              <a:defRPr sz="1100" b="0" i="0">
                <a:solidFill>
                  <a:srgbClr val="DAE2EC"/>
                </a:solidFill>
                <a:latin typeface="Aptos"/>
              </a:defRPr>
            </a:pPr>
            <a:r>
              <a:rPr sz="1600" b="1" dirty="0">
                <a:solidFill>
                  <a:schemeClr val="tx1">
                    <a:lumMod val="95000"/>
                    <a:lumOff val="5000"/>
                  </a:schemeClr>
                </a:solidFill>
              </a:rPr>
              <a:t>Pair discussion: choose one problem. What would the audience see — and what would the operations team need to do?</a:t>
            </a:r>
          </a:p>
        </p:txBody>
      </p:sp>
      <p:sp>
        <p:nvSpPr>
          <p:cNvPr id="6" name="TextBox 5"/>
          <p:cNvSpPr txBox="1"/>
          <p:nvPr/>
        </p:nvSpPr>
        <p:spPr>
          <a:xfrm>
            <a:off x="164592" y="1609344"/>
            <a:ext cx="6537960" cy="4006738"/>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sz="2800" dirty="0"/>
              <a:t>•  A performer arrives late.</a:t>
            </a:r>
          </a:p>
          <a:p>
            <a:pPr algn="l">
              <a:spcAft>
                <a:spcPts val="700"/>
              </a:spcAft>
              <a:defRPr sz="1900" b="0" i="0">
                <a:solidFill>
                  <a:srgbClr val="28303A"/>
                </a:solidFill>
                <a:latin typeface="Aptos"/>
              </a:defRPr>
            </a:pPr>
            <a:r>
              <a:rPr sz="2800" dirty="0"/>
              <a:t>•  The microphone stops working.</a:t>
            </a:r>
          </a:p>
          <a:p>
            <a:pPr algn="l">
              <a:spcAft>
                <a:spcPts val="700"/>
              </a:spcAft>
              <a:defRPr sz="1900" b="0" i="0">
                <a:solidFill>
                  <a:srgbClr val="28303A"/>
                </a:solidFill>
                <a:latin typeface="Aptos"/>
              </a:defRPr>
            </a:pPr>
            <a:r>
              <a:rPr sz="2800" dirty="0"/>
              <a:t>•  A queue blocks the entrance.</a:t>
            </a:r>
          </a:p>
          <a:p>
            <a:pPr algn="l">
              <a:spcAft>
                <a:spcPts val="700"/>
              </a:spcAft>
              <a:defRPr sz="1900" b="0" i="0">
                <a:solidFill>
                  <a:srgbClr val="28303A"/>
                </a:solidFill>
                <a:latin typeface="Aptos"/>
              </a:defRPr>
            </a:pPr>
            <a:r>
              <a:rPr sz="2800" dirty="0"/>
              <a:t>•  A supplier has not delivered equipment.</a:t>
            </a:r>
          </a:p>
          <a:p>
            <a:pPr algn="l">
              <a:spcAft>
                <a:spcPts val="700"/>
              </a:spcAft>
              <a:defRPr sz="1900" b="0" i="0">
                <a:solidFill>
                  <a:srgbClr val="28303A"/>
                </a:solidFill>
                <a:latin typeface="Aptos"/>
              </a:defRPr>
            </a:pPr>
            <a:r>
              <a:rPr sz="2800" dirty="0"/>
              <a:t>•  A team member does not arrive for their shift.</a:t>
            </a:r>
          </a:p>
          <a:p>
            <a:pPr algn="l">
              <a:spcAft>
                <a:spcPts val="700"/>
              </a:spcAft>
              <a:defRPr sz="1900" b="0" i="0">
                <a:solidFill>
                  <a:srgbClr val="28303A"/>
                </a:solidFill>
                <a:latin typeface="Aptos"/>
              </a:defRPr>
            </a:pPr>
            <a:r>
              <a:rPr sz="2800" dirty="0"/>
              <a:t>•  The weather forces an outdoor event to change.</a:t>
            </a:r>
          </a:p>
        </p:txBody>
      </p:sp>
      <p:sp>
        <p:nvSpPr>
          <p:cNvPr id="7" name="Rounded Rectangle 6"/>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rPr dirty="0"/>
              <a:t>DISCUSS</a:t>
            </a:r>
          </a:p>
        </p:txBody>
      </p:sp>
      <p:sp>
        <p:nvSpPr>
          <p:cNvPr id="9" name="TextBox 8"/>
          <p:cNvSpPr txBox="1"/>
          <p:nvPr/>
        </p:nvSpPr>
        <p:spPr>
          <a:xfrm>
            <a:off x="8229600" y="2468880"/>
            <a:ext cx="3063240" cy="2506327"/>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a:t>Which problems need immediate action?</a:t>
            </a:r>
            <a:endParaRPr lang="en-GB" sz="2400" dirty="0"/>
          </a:p>
          <a:p>
            <a:pPr algn="l">
              <a:spcAft>
                <a:spcPts val="700"/>
              </a:spcAft>
              <a:defRPr sz="1700" b="0" i="0">
                <a:solidFill>
                  <a:srgbClr val="28303A"/>
                </a:solidFill>
                <a:latin typeface="Aptos"/>
              </a:defRPr>
            </a:pPr>
            <a:r>
              <a:rPr sz="2400" dirty="0"/>
              <a:t> Which need escalation? </a:t>
            </a:r>
            <a:endParaRPr lang="en-GB" sz="2400" dirty="0"/>
          </a:p>
          <a:p>
            <a:pPr algn="l">
              <a:spcAft>
                <a:spcPts val="700"/>
              </a:spcAft>
              <a:defRPr sz="1700" b="0" i="0">
                <a:solidFill>
                  <a:srgbClr val="28303A"/>
                </a:solidFill>
                <a:latin typeface="Aptos"/>
              </a:defRPr>
            </a:pPr>
            <a:r>
              <a:rPr sz="2400" dirty="0"/>
              <a:t>What happens if staff fail to communicate?</a:t>
            </a:r>
          </a:p>
        </p:txBody>
      </p:sp>
      <p:sp>
        <p:nvSpPr>
          <p:cNvPr id="10" name="Rectangle 9"/>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2" name="TextBox 11"/>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03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THE BIG PICTURE</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What is event operations?</a:t>
            </a:r>
          </a:p>
        </p:txBody>
      </p:sp>
      <p:sp>
        <p:nvSpPr>
          <p:cNvPr id="5" name="TextBox 4"/>
          <p:cNvSpPr txBox="1"/>
          <p:nvPr/>
        </p:nvSpPr>
        <p:spPr>
          <a:xfrm>
            <a:off x="81178" y="1483911"/>
            <a:ext cx="5120640" cy="3855414"/>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dirty="0"/>
              <a:t>•  </a:t>
            </a:r>
            <a:r>
              <a:rPr sz="2200" b="1" dirty="0"/>
              <a:t>Coordinating</a:t>
            </a:r>
            <a:r>
              <a:rPr sz="2200" dirty="0"/>
              <a:t> people, equipment, information, facilities and processes.</a:t>
            </a:r>
          </a:p>
          <a:p>
            <a:pPr algn="l">
              <a:spcAft>
                <a:spcPts val="700"/>
              </a:spcAft>
              <a:defRPr sz="1900" b="0" i="0">
                <a:solidFill>
                  <a:srgbClr val="28303A"/>
                </a:solidFill>
                <a:latin typeface="Aptos"/>
              </a:defRPr>
            </a:pPr>
            <a:r>
              <a:rPr sz="2200" dirty="0"/>
              <a:t>•  Turning an </a:t>
            </a:r>
            <a:r>
              <a:rPr sz="2200" b="1" dirty="0"/>
              <a:t>event plan </a:t>
            </a:r>
            <a:r>
              <a:rPr sz="2200" dirty="0"/>
              <a:t>into a safe, </a:t>
            </a:r>
            <a:r>
              <a:rPr sz="2200" dirty="0" err="1"/>
              <a:t>organised</a:t>
            </a:r>
            <a:r>
              <a:rPr sz="2200" dirty="0"/>
              <a:t> and effective live experience.</a:t>
            </a:r>
          </a:p>
          <a:p>
            <a:pPr algn="l">
              <a:spcAft>
                <a:spcPts val="700"/>
              </a:spcAft>
              <a:defRPr sz="1900" b="0" i="0">
                <a:solidFill>
                  <a:srgbClr val="28303A"/>
                </a:solidFill>
                <a:latin typeface="Aptos"/>
              </a:defRPr>
            </a:pPr>
            <a:r>
              <a:rPr sz="2200" dirty="0"/>
              <a:t>•  Keeping teams, suppliers, venues and schedules working </a:t>
            </a:r>
            <a:r>
              <a:rPr sz="2200" b="1" dirty="0"/>
              <a:t>together.</a:t>
            </a:r>
          </a:p>
          <a:p>
            <a:pPr algn="l">
              <a:spcAft>
                <a:spcPts val="700"/>
              </a:spcAft>
              <a:defRPr sz="1900" b="0" i="0">
                <a:solidFill>
                  <a:srgbClr val="28303A"/>
                </a:solidFill>
                <a:latin typeface="Aptos"/>
              </a:defRPr>
            </a:pPr>
            <a:r>
              <a:rPr sz="2200" dirty="0"/>
              <a:t>•  Monitoring what is happening and responding when circumstances change.</a:t>
            </a:r>
          </a:p>
          <a:p>
            <a:pPr algn="l">
              <a:spcAft>
                <a:spcPts val="700"/>
              </a:spcAft>
              <a:defRPr sz="1900" b="0" i="0">
                <a:solidFill>
                  <a:srgbClr val="28303A"/>
                </a:solidFill>
                <a:latin typeface="Aptos"/>
              </a:defRPr>
            </a:pPr>
            <a:r>
              <a:rPr sz="2200" dirty="0"/>
              <a:t>•  Learning from the event so future delivery can improve.</a:t>
            </a:r>
          </a:p>
        </p:txBody>
      </p:sp>
      <p:sp>
        <p:nvSpPr>
          <p:cNvPr id="6" name="Rounded Rectangle 5"/>
          <p:cNvSpPr/>
          <p:nvPr/>
        </p:nvSpPr>
        <p:spPr>
          <a:xfrm>
            <a:off x="8540496" y="1508760"/>
            <a:ext cx="3337559"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14815" y="1811541"/>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rPr dirty="0"/>
              <a:t>KEY IDEA</a:t>
            </a:r>
          </a:p>
        </p:txBody>
      </p:sp>
      <p:sp>
        <p:nvSpPr>
          <p:cNvPr id="8" name="TextBox 7"/>
          <p:cNvSpPr txBox="1"/>
          <p:nvPr/>
        </p:nvSpPr>
        <p:spPr>
          <a:xfrm>
            <a:off x="8714232" y="2468881"/>
            <a:ext cx="2578608" cy="2416559"/>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a:highlight>
                  <a:srgbClr val="FFFF00"/>
                </a:highlight>
              </a:rPr>
              <a:t>The audience sees the experience.</a:t>
            </a:r>
            <a:endParaRPr lang="en-GB" sz="2400" dirty="0">
              <a:highlight>
                <a:srgbClr val="FFFF00"/>
              </a:highlight>
            </a:endParaRPr>
          </a:p>
          <a:p>
            <a:pPr algn="l">
              <a:spcAft>
                <a:spcPts val="700"/>
              </a:spcAft>
              <a:defRPr sz="1700" b="0" i="0">
                <a:solidFill>
                  <a:srgbClr val="28303A"/>
                </a:solidFill>
                <a:latin typeface="Aptos"/>
              </a:defRPr>
            </a:pPr>
            <a:r>
              <a:rPr sz="2400" dirty="0">
                <a:highlight>
                  <a:srgbClr val="FFFF00"/>
                </a:highlight>
              </a:rPr>
              <a:t> The operations team coordinates the work that makes it possible.</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04</a:t>
            </a:r>
          </a:p>
        </p:txBody>
      </p:sp>
      <p:pic>
        <p:nvPicPr>
          <p:cNvPr id="13" name="Picture 12">
            <a:extLst>
              <a:ext uri="{FF2B5EF4-FFF2-40B4-BE49-F238E27FC236}">
                <a16:creationId xmlns:a16="http://schemas.microsoft.com/office/drawing/2014/main" id="{A7810554-F40D-B776-AC36-24733FCD8610}"/>
              </a:ext>
            </a:extLst>
          </p:cNvPr>
          <p:cNvPicPr>
            <a:picLocks noChangeAspect="1"/>
          </p:cNvPicPr>
          <p:nvPr/>
        </p:nvPicPr>
        <p:blipFill>
          <a:blip r:embed="rId2"/>
          <a:stretch>
            <a:fillRect/>
          </a:stretch>
        </p:blipFill>
        <p:spPr>
          <a:xfrm>
            <a:off x="5151527" y="1591056"/>
            <a:ext cx="3302101" cy="3917117"/>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THE BIG PICTURE</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Event operations: before, during and after</a:t>
            </a:r>
          </a:p>
        </p:txBody>
      </p:sp>
      <p:sp>
        <p:nvSpPr>
          <p:cNvPr id="5" name="TextBox 4"/>
          <p:cNvSpPr txBox="1"/>
          <p:nvPr/>
        </p:nvSpPr>
        <p:spPr>
          <a:xfrm>
            <a:off x="530352" y="786384"/>
            <a:ext cx="11064240" cy="201168"/>
          </a:xfrm>
          <a:prstGeom prst="rect">
            <a:avLst/>
          </a:prstGeom>
          <a:noFill/>
        </p:spPr>
        <p:txBody>
          <a:bodyPr wrap="square" lIns="54864" tIns="54864" rIns="54864" bIns="54864" anchor="t">
            <a:spAutoFit/>
          </a:bodyPr>
          <a:lstStyle/>
          <a:p>
            <a:pPr algn="l">
              <a:spcAft>
                <a:spcPts val="400"/>
              </a:spcAft>
              <a:defRPr sz="1100" b="0" i="0">
                <a:solidFill>
                  <a:srgbClr val="DAE2EC"/>
                </a:solidFill>
                <a:latin typeface="Aptos"/>
              </a:defRPr>
            </a:pPr>
            <a:r>
              <a:t>Operational work continues throughout the event lifecycle.</a:t>
            </a:r>
          </a:p>
        </p:txBody>
      </p:sp>
      <p:sp>
        <p:nvSpPr>
          <p:cNvPr id="6" name="Rounded Rectangle 5"/>
          <p:cNvSpPr/>
          <p:nvPr/>
        </p:nvSpPr>
        <p:spPr>
          <a:xfrm>
            <a:off x="502920" y="1417320"/>
            <a:ext cx="3611880" cy="4526280"/>
          </a:xfrm>
          <a:prstGeom prst="roundRect">
            <a:avLst/>
          </a:prstGeom>
          <a:solidFill>
            <a:srgbClr val="E7ED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04088" y="1691640"/>
            <a:ext cx="3200400" cy="320040"/>
          </a:xfrm>
          <a:prstGeom prst="rect">
            <a:avLst/>
          </a:prstGeom>
          <a:noFill/>
        </p:spPr>
        <p:txBody>
          <a:bodyPr wrap="square" lIns="54864" tIns="54864" rIns="54864" bIns="54864" anchor="t">
            <a:spAutoFit/>
          </a:bodyPr>
          <a:lstStyle/>
          <a:p>
            <a:pPr algn="l">
              <a:spcAft>
                <a:spcPts val="700"/>
              </a:spcAft>
              <a:defRPr sz="1600" b="1" i="0">
                <a:solidFill>
                  <a:srgbClr val="177D84"/>
                </a:solidFill>
                <a:latin typeface="Aptos"/>
              </a:defRPr>
            </a:pPr>
            <a:r>
              <a:t>BEFORE</a:t>
            </a:r>
          </a:p>
        </p:txBody>
      </p:sp>
      <p:sp>
        <p:nvSpPr>
          <p:cNvPr id="8" name="TextBox 7"/>
          <p:cNvSpPr txBox="1"/>
          <p:nvPr/>
        </p:nvSpPr>
        <p:spPr>
          <a:xfrm>
            <a:off x="704088" y="2103120"/>
            <a:ext cx="3200400" cy="411480"/>
          </a:xfrm>
          <a:prstGeom prst="rect">
            <a:avLst/>
          </a:prstGeom>
          <a:noFill/>
        </p:spPr>
        <p:txBody>
          <a:bodyPr wrap="square" lIns="54864" tIns="54864" rIns="54864" bIns="54864" anchor="t">
            <a:spAutoFit/>
          </a:bodyPr>
          <a:lstStyle/>
          <a:p>
            <a:pPr algn="l">
              <a:spcAft>
                <a:spcPts val="700"/>
              </a:spcAft>
              <a:defRPr sz="2200" b="1" i="0">
                <a:solidFill>
                  <a:srgbClr val="182A44"/>
                </a:solidFill>
                <a:latin typeface="Aptos"/>
              </a:defRPr>
            </a:pPr>
            <a:r>
              <a:t>Plan &amp; prepare</a:t>
            </a:r>
          </a:p>
        </p:txBody>
      </p:sp>
      <p:sp>
        <p:nvSpPr>
          <p:cNvPr id="9" name="TextBox 8"/>
          <p:cNvSpPr txBox="1"/>
          <p:nvPr/>
        </p:nvSpPr>
        <p:spPr>
          <a:xfrm>
            <a:off x="704088" y="2743200"/>
            <a:ext cx="3200400" cy="2834640"/>
          </a:xfrm>
          <a:prstGeom prst="rect">
            <a:avLst/>
          </a:prstGeom>
          <a:noFill/>
        </p:spPr>
        <p:txBody>
          <a:bodyPr wrap="square" lIns="54864" tIns="54864" rIns="54864" bIns="54864" anchor="t">
            <a:spAutoFit/>
          </a:bodyPr>
          <a:lstStyle/>
          <a:p>
            <a:pPr algn="l">
              <a:spcAft>
                <a:spcPts val="700"/>
              </a:spcAft>
              <a:defRPr sz="1600" b="0" i="0">
                <a:solidFill>
                  <a:srgbClr val="28303A"/>
                </a:solidFill>
                <a:latin typeface="Aptos"/>
              </a:defRPr>
            </a:pPr>
            <a:r>
              <a:t>• Staff rotas and briefings</a:t>
            </a:r>
          </a:p>
          <a:p>
            <a:pPr algn="l">
              <a:spcAft>
                <a:spcPts val="700"/>
              </a:spcAft>
              <a:defRPr sz="1600" b="0" i="0">
                <a:solidFill>
                  <a:srgbClr val="28303A"/>
                </a:solidFill>
                <a:latin typeface="Aptos"/>
              </a:defRPr>
            </a:pPr>
            <a:r>
              <a:t>• Venue, equipment and supplier checks</a:t>
            </a:r>
          </a:p>
          <a:p>
            <a:pPr algn="l">
              <a:spcAft>
                <a:spcPts val="700"/>
              </a:spcAft>
              <a:defRPr sz="1600" b="0" i="0">
                <a:solidFill>
                  <a:srgbClr val="28303A"/>
                </a:solidFill>
                <a:latin typeface="Aptos"/>
              </a:defRPr>
            </a:pPr>
            <a:r>
              <a:t>• Running order and contingency plans</a:t>
            </a:r>
          </a:p>
          <a:p>
            <a:pPr algn="l">
              <a:spcAft>
                <a:spcPts val="700"/>
              </a:spcAft>
              <a:defRPr sz="1600" b="0" i="0">
                <a:solidFill>
                  <a:srgbClr val="28303A"/>
                </a:solidFill>
                <a:latin typeface="Aptos"/>
              </a:defRPr>
            </a:pPr>
            <a:r>
              <a:t>• Access, safety and logistics</a:t>
            </a:r>
          </a:p>
        </p:txBody>
      </p:sp>
      <p:sp>
        <p:nvSpPr>
          <p:cNvPr id="10" name="Rounded Rectangle 9"/>
          <p:cNvSpPr/>
          <p:nvPr/>
        </p:nvSpPr>
        <p:spPr>
          <a:xfrm>
            <a:off x="4389120" y="1417320"/>
            <a:ext cx="3611880" cy="452628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90288" y="1691640"/>
            <a:ext cx="3200400" cy="320040"/>
          </a:xfrm>
          <a:prstGeom prst="rect">
            <a:avLst/>
          </a:prstGeom>
          <a:noFill/>
        </p:spPr>
        <p:txBody>
          <a:bodyPr wrap="square" lIns="54864" tIns="54864" rIns="54864" bIns="54864" anchor="t">
            <a:spAutoFit/>
          </a:bodyPr>
          <a:lstStyle/>
          <a:p>
            <a:pPr algn="l">
              <a:spcAft>
                <a:spcPts val="700"/>
              </a:spcAft>
              <a:defRPr sz="1600" b="1" i="0">
                <a:solidFill>
                  <a:srgbClr val="177D84"/>
                </a:solidFill>
                <a:latin typeface="Aptos"/>
              </a:defRPr>
            </a:pPr>
            <a:r>
              <a:t>DURING</a:t>
            </a:r>
          </a:p>
        </p:txBody>
      </p:sp>
      <p:sp>
        <p:nvSpPr>
          <p:cNvPr id="12" name="TextBox 11"/>
          <p:cNvSpPr txBox="1"/>
          <p:nvPr/>
        </p:nvSpPr>
        <p:spPr>
          <a:xfrm>
            <a:off x="4590288" y="2103120"/>
            <a:ext cx="3200400" cy="411480"/>
          </a:xfrm>
          <a:prstGeom prst="rect">
            <a:avLst/>
          </a:prstGeom>
          <a:noFill/>
        </p:spPr>
        <p:txBody>
          <a:bodyPr wrap="square" lIns="54864" tIns="54864" rIns="54864" bIns="54864" anchor="t">
            <a:spAutoFit/>
          </a:bodyPr>
          <a:lstStyle/>
          <a:p>
            <a:pPr algn="l">
              <a:spcAft>
                <a:spcPts val="700"/>
              </a:spcAft>
              <a:defRPr sz="2200" b="1" i="0">
                <a:solidFill>
                  <a:srgbClr val="182A44"/>
                </a:solidFill>
                <a:latin typeface="Aptos"/>
              </a:defRPr>
            </a:pPr>
            <a:r>
              <a:t>Deliver &amp; monitor</a:t>
            </a:r>
          </a:p>
        </p:txBody>
      </p:sp>
      <p:sp>
        <p:nvSpPr>
          <p:cNvPr id="13" name="TextBox 12"/>
          <p:cNvSpPr txBox="1"/>
          <p:nvPr/>
        </p:nvSpPr>
        <p:spPr>
          <a:xfrm>
            <a:off x="4590288" y="2743200"/>
            <a:ext cx="3200400" cy="2834640"/>
          </a:xfrm>
          <a:prstGeom prst="rect">
            <a:avLst/>
          </a:prstGeom>
          <a:noFill/>
        </p:spPr>
        <p:txBody>
          <a:bodyPr wrap="square" lIns="54864" tIns="54864" rIns="54864" bIns="54864" anchor="t">
            <a:spAutoFit/>
          </a:bodyPr>
          <a:lstStyle/>
          <a:p>
            <a:pPr algn="l">
              <a:spcAft>
                <a:spcPts val="700"/>
              </a:spcAft>
              <a:defRPr sz="1600" b="0" i="0">
                <a:solidFill>
                  <a:srgbClr val="28303A"/>
                </a:solidFill>
                <a:latin typeface="Aptos"/>
              </a:defRPr>
            </a:pPr>
            <a:r>
              <a:t>• Coordinate staff and suppliers</a:t>
            </a:r>
          </a:p>
          <a:p>
            <a:pPr algn="l">
              <a:spcAft>
                <a:spcPts val="700"/>
              </a:spcAft>
              <a:defRPr sz="1600" b="0" i="0">
                <a:solidFill>
                  <a:srgbClr val="28303A"/>
                </a:solidFill>
                <a:latin typeface="Aptos"/>
              </a:defRPr>
            </a:pPr>
            <a:r>
              <a:t>• Manage arrivals, queues and enquiries</a:t>
            </a:r>
          </a:p>
          <a:p>
            <a:pPr algn="l">
              <a:spcAft>
                <a:spcPts val="700"/>
              </a:spcAft>
              <a:defRPr sz="1600" b="0" i="0">
                <a:solidFill>
                  <a:srgbClr val="28303A"/>
                </a:solidFill>
                <a:latin typeface="Aptos"/>
              </a:defRPr>
            </a:pPr>
            <a:r>
              <a:t>• Monitor timings and resolve issues</a:t>
            </a:r>
          </a:p>
          <a:p>
            <a:pPr algn="l">
              <a:spcAft>
                <a:spcPts val="700"/>
              </a:spcAft>
              <a:defRPr sz="1600" b="0" i="0">
                <a:solidFill>
                  <a:srgbClr val="28303A"/>
                </a:solidFill>
                <a:latin typeface="Aptos"/>
              </a:defRPr>
            </a:pPr>
            <a:r>
              <a:t>• Communicate changes and escalate risks</a:t>
            </a:r>
          </a:p>
        </p:txBody>
      </p:sp>
      <p:sp>
        <p:nvSpPr>
          <p:cNvPr id="14" name="Rounded Rectangle 13"/>
          <p:cNvSpPr/>
          <p:nvPr/>
        </p:nvSpPr>
        <p:spPr>
          <a:xfrm>
            <a:off x="8275320" y="1417320"/>
            <a:ext cx="3611880" cy="4526280"/>
          </a:xfrm>
          <a:prstGeom prst="roundRect">
            <a:avLst/>
          </a:prstGeom>
          <a:solidFill>
            <a:srgbClr val="FAF2D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476488" y="1691640"/>
            <a:ext cx="3200400" cy="320040"/>
          </a:xfrm>
          <a:prstGeom prst="rect">
            <a:avLst/>
          </a:prstGeom>
          <a:noFill/>
        </p:spPr>
        <p:txBody>
          <a:bodyPr wrap="square" lIns="54864" tIns="54864" rIns="54864" bIns="54864" anchor="t">
            <a:spAutoFit/>
          </a:bodyPr>
          <a:lstStyle/>
          <a:p>
            <a:pPr algn="l">
              <a:spcAft>
                <a:spcPts val="700"/>
              </a:spcAft>
              <a:defRPr sz="1600" b="1" i="0">
                <a:solidFill>
                  <a:srgbClr val="182A44"/>
                </a:solidFill>
                <a:latin typeface="Aptos"/>
              </a:defRPr>
            </a:pPr>
            <a:r>
              <a:t>AFTER</a:t>
            </a:r>
          </a:p>
        </p:txBody>
      </p:sp>
      <p:sp>
        <p:nvSpPr>
          <p:cNvPr id="16" name="TextBox 15"/>
          <p:cNvSpPr txBox="1"/>
          <p:nvPr/>
        </p:nvSpPr>
        <p:spPr>
          <a:xfrm>
            <a:off x="8476488" y="2103120"/>
            <a:ext cx="3200400" cy="411480"/>
          </a:xfrm>
          <a:prstGeom prst="rect">
            <a:avLst/>
          </a:prstGeom>
          <a:noFill/>
        </p:spPr>
        <p:txBody>
          <a:bodyPr wrap="square" lIns="54864" tIns="54864" rIns="54864" bIns="54864" anchor="t">
            <a:spAutoFit/>
          </a:bodyPr>
          <a:lstStyle/>
          <a:p>
            <a:pPr algn="l">
              <a:spcAft>
                <a:spcPts val="700"/>
              </a:spcAft>
              <a:defRPr sz="2200" b="1" i="0">
                <a:solidFill>
                  <a:srgbClr val="182A44"/>
                </a:solidFill>
                <a:latin typeface="Aptos"/>
              </a:defRPr>
            </a:pPr>
            <a:r>
              <a:t>Close &amp; evaluate</a:t>
            </a:r>
          </a:p>
        </p:txBody>
      </p:sp>
      <p:sp>
        <p:nvSpPr>
          <p:cNvPr id="17" name="TextBox 16"/>
          <p:cNvSpPr txBox="1"/>
          <p:nvPr/>
        </p:nvSpPr>
        <p:spPr>
          <a:xfrm>
            <a:off x="8476488" y="2743200"/>
            <a:ext cx="3200400" cy="2834640"/>
          </a:xfrm>
          <a:prstGeom prst="rect">
            <a:avLst/>
          </a:prstGeom>
          <a:noFill/>
        </p:spPr>
        <p:txBody>
          <a:bodyPr wrap="square" lIns="54864" tIns="54864" rIns="54864" bIns="54864" anchor="t">
            <a:spAutoFit/>
          </a:bodyPr>
          <a:lstStyle/>
          <a:p>
            <a:pPr algn="l">
              <a:spcAft>
                <a:spcPts val="700"/>
              </a:spcAft>
              <a:defRPr sz="1600" b="0" i="0">
                <a:solidFill>
                  <a:srgbClr val="28303A"/>
                </a:solidFill>
                <a:latin typeface="Aptos"/>
              </a:defRPr>
            </a:pPr>
            <a:r>
              <a:t>• Breakdown and equipment returns</a:t>
            </a:r>
          </a:p>
          <a:p>
            <a:pPr algn="l">
              <a:spcAft>
                <a:spcPts val="700"/>
              </a:spcAft>
              <a:defRPr sz="1600" b="0" i="0">
                <a:solidFill>
                  <a:srgbClr val="28303A"/>
                </a:solidFill>
                <a:latin typeface="Aptos"/>
              </a:defRPr>
            </a:pPr>
            <a:r>
              <a:t>• Venue checks and incident reports</a:t>
            </a:r>
          </a:p>
          <a:p>
            <a:pPr algn="l">
              <a:spcAft>
                <a:spcPts val="700"/>
              </a:spcAft>
              <a:defRPr sz="1600" b="0" i="0">
                <a:solidFill>
                  <a:srgbClr val="28303A"/>
                </a:solidFill>
                <a:latin typeface="Aptos"/>
              </a:defRPr>
            </a:pPr>
            <a:r>
              <a:t>• Feedback, budgets and performance review</a:t>
            </a:r>
          </a:p>
          <a:p>
            <a:pPr algn="l">
              <a:spcAft>
                <a:spcPts val="700"/>
              </a:spcAft>
              <a:defRPr sz="1600" b="0" i="0">
                <a:solidFill>
                  <a:srgbClr val="28303A"/>
                </a:solidFill>
                <a:latin typeface="Aptos"/>
              </a:defRPr>
            </a:pPr>
            <a:r>
              <a:t>• Record lessons for next time</a:t>
            </a:r>
          </a:p>
        </p:txBody>
      </p:sp>
      <p:sp>
        <p:nvSpPr>
          <p:cNvPr id="18" name="Rectangle 17"/>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20" name="TextBox 19"/>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05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PROFESSIONAL PRACTICE</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The nine professional skills</a:t>
            </a:r>
          </a:p>
        </p:txBody>
      </p:sp>
      <p:sp>
        <p:nvSpPr>
          <p:cNvPr id="5" name="TextBox 4"/>
          <p:cNvSpPr txBox="1"/>
          <p:nvPr/>
        </p:nvSpPr>
        <p:spPr>
          <a:xfrm>
            <a:off x="112196" y="1152144"/>
            <a:ext cx="7477324" cy="4553041"/>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sz="2200" dirty="0"/>
              <a:t>•  Teamwork — contribute to a shared goal.</a:t>
            </a:r>
          </a:p>
          <a:p>
            <a:pPr algn="l">
              <a:spcAft>
                <a:spcPts val="700"/>
              </a:spcAft>
              <a:defRPr sz="1900" b="0" i="0">
                <a:solidFill>
                  <a:srgbClr val="28303A"/>
                </a:solidFill>
                <a:latin typeface="Aptos"/>
              </a:defRPr>
            </a:pPr>
            <a:r>
              <a:rPr sz="2200" dirty="0"/>
              <a:t>•  Communication — give, receive and confirm information.</a:t>
            </a:r>
          </a:p>
          <a:p>
            <a:pPr algn="l">
              <a:spcAft>
                <a:spcPts val="700"/>
              </a:spcAft>
              <a:defRPr sz="1900" b="0" i="0">
                <a:solidFill>
                  <a:srgbClr val="28303A"/>
                </a:solidFill>
                <a:latin typeface="Aptos"/>
              </a:defRPr>
            </a:pPr>
            <a:r>
              <a:rPr sz="2200" dirty="0"/>
              <a:t>•  Initiative — notice what needs doing and act appropriately.</a:t>
            </a:r>
          </a:p>
          <a:p>
            <a:pPr algn="l">
              <a:spcAft>
                <a:spcPts val="700"/>
              </a:spcAft>
              <a:defRPr sz="1900" b="0" i="0">
                <a:solidFill>
                  <a:srgbClr val="28303A"/>
                </a:solidFill>
                <a:latin typeface="Aptos"/>
              </a:defRPr>
            </a:pPr>
            <a:r>
              <a:rPr sz="2200" dirty="0"/>
              <a:t>•  Problem-solving — identify causes and evaluate solutions.</a:t>
            </a:r>
          </a:p>
          <a:p>
            <a:pPr algn="l">
              <a:spcAft>
                <a:spcPts val="700"/>
              </a:spcAft>
              <a:defRPr sz="1900" b="0" i="0">
                <a:solidFill>
                  <a:srgbClr val="28303A"/>
                </a:solidFill>
                <a:latin typeface="Aptos"/>
              </a:defRPr>
            </a:pPr>
            <a:r>
              <a:rPr sz="2200" dirty="0"/>
              <a:t>•  Decision-making — choose a response using evidence and priorities.</a:t>
            </a:r>
          </a:p>
          <a:p>
            <a:pPr algn="l">
              <a:spcAft>
                <a:spcPts val="700"/>
              </a:spcAft>
              <a:defRPr sz="1900" b="0" i="0">
                <a:solidFill>
                  <a:srgbClr val="28303A"/>
                </a:solidFill>
                <a:latin typeface="Aptos"/>
              </a:defRPr>
            </a:pPr>
            <a:r>
              <a:rPr sz="2200" dirty="0"/>
              <a:t>•  Reliability — be punctual, prepared and accountable.</a:t>
            </a:r>
          </a:p>
          <a:p>
            <a:pPr algn="l">
              <a:spcAft>
                <a:spcPts val="700"/>
              </a:spcAft>
              <a:defRPr sz="1900" b="0" i="0">
                <a:solidFill>
                  <a:srgbClr val="28303A"/>
                </a:solidFill>
                <a:latin typeface="Aptos"/>
              </a:defRPr>
            </a:pPr>
            <a:r>
              <a:rPr sz="2200" dirty="0"/>
              <a:t>•  Adaptability — respond constructively to change.</a:t>
            </a:r>
          </a:p>
          <a:p>
            <a:pPr algn="l">
              <a:spcAft>
                <a:spcPts val="700"/>
              </a:spcAft>
              <a:defRPr sz="1900" b="0" i="0">
                <a:solidFill>
                  <a:srgbClr val="28303A"/>
                </a:solidFill>
                <a:latin typeface="Aptos"/>
              </a:defRPr>
            </a:pPr>
            <a:r>
              <a:rPr sz="2200" dirty="0"/>
              <a:t>•  </a:t>
            </a:r>
            <a:r>
              <a:rPr sz="2200" dirty="0" err="1"/>
              <a:t>Organisation</a:t>
            </a:r>
            <a:r>
              <a:rPr sz="2200" dirty="0"/>
              <a:t> — coordinate tasks, information and resources.</a:t>
            </a:r>
          </a:p>
          <a:p>
            <a:pPr algn="l">
              <a:spcAft>
                <a:spcPts val="700"/>
              </a:spcAft>
              <a:defRPr sz="1900" b="0" i="0">
                <a:solidFill>
                  <a:srgbClr val="28303A"/>
                </a:solidFill>
                <a:latin typeface="Aptos"/>
              </a:defRPr>
            </a:pPr>
            <a:r>
              <a:rPr sz="2200" dirty="0"/>
              <a:t>•  Time management — </a:t>
            </a:r>
            <a:r>
              <a:rPr sz="2200" dirty="0" err="1"/>
              <a:t>prioritise</a:t>
            </a:r>
            <a:r>
              <a:rPr sz="2200" dirty="0"/>
              <a:t> work and meet deadlines.</a:t>
            </a:r>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THEY WORK TOGETHER</a:t>
            </a:r>
          </a:p>
        </p:txBody>
      </p:sp>
      <p:sp>
        <p:nvSpPr>
          <p:cNvPr id="8" name="TextBox 7"/>
          <p:cNvSpPr txBox="1"/>
          <p:nvPr/>
        </p:nvSpPr>
        <p:spPr>
          <a:xfrm>
            <a:off x="8229600" y="2468880"/>
            <a:ext cx="3063240" cy="3150093"/>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000" dirty="0">
                <a:highlight>
                  <a:srgbClr val="FFFF00"/>
                </a:highlight>
              </a:rPr>
              <a:t>A well-</a:t>
            </a:r>
            <a:r>
              <a:rPr sz="2000" dirty="0" err="1">
                <a:highlight>
                  <a:srgbClr val="FFFF00"/>
                </a:highlight>
              </a:rPr>
              <a:t>organised</a:t>
            </a:r>
            <a:r>
              <a:rPr sz="2000" dirty="0">
                <a:highlight>
                  <a:srgbClr val="FFFF00"/>
                </a:highlight>
              </a:rPr>
              <a:t> plan can still fail if a change is not communicated. </a:t>
            </a:r>
            <a:endParaRPr lang="en-GB" sz="2000" dirty="0">
              <a:highlight>
                <a:srgbClr val="FFFF00"/>
              </a:highlight>
            </a:endParaRPr>
          </a:p>
          <a:p>
            <a:pPr algn="l">
              <a:spcAft>
                <a:spcPts val="700"/>
              </a:spcAft>
              <a:defRPr sz="1700" b="0" i="0">
                <a:solidFill>
                  <a:srgbClr val="28303A"/>
                </a:solidFill>
                <a:latin typeface="Aptos"/>
              </a:defRPr>
            </a:pPr>
            <a:r>
              <a:rPr sz="2000" dirty="0">
                <a:highlight>
                  <a:srgbClr val="FFFF00"/>
                </a:highlight>
              </a:rPr>
              <a:t>Strong professionals combine skills rather than relying on one strength.</a:t>
            </a:r>
            <a:endParaRPr lang="en-GB" sz="2000" dirty="0">
              <a:highlight>
                <a:srgbClr val="FFFF00"/>
              </a:highlight>
            </a:endParaRPr>
          </a:p>
          <a:p>
            <a:pPr algn="l">
              <a:spcAft>
                <a:spcPts val="700"/>
              </a:spcAft>
              <a:defRPr sz="1700" b="0" i="0">
                <a:solidFill>
                  <a:srgbClr val="28303A"/>
                </a:solidFill>
                <a:latin typeface="Aptos"/>
              </a:defRPr>
            </a:pPr>
            <a:endParaRPr lang="en-GB" sz="2000" dirty="0">
              <a:highlight>
                <a:srgbClr val="FFFF00"/>
              </a:highlight>
            </a:endParaRPr>
          </a:p>
          <a:p>
            <a:pPr algn="l">
              <a:spcAft>
                <a:spcPts val="700"/>
              </a:spcAft>
              <a:defRPr sz="1700" b="0" i="0">
                <a:solidFill>
                  <a:srgbClr val="28303A"/>
                </a:solidFill>
                <a:latin typeface="Aptos"/>
              </a:defRPr>
            </a:pPr>
            <a:r>
              <a:rPr lang="en-GB" sz="2000" dirty="0">
                <a:highlight>
                  <a:srgbClr val="FFFF00"/>
                </a:highlight>
              </a:rPr>
              <a:t>These skills are needed in whatever ROLE you work </a:t>
            </a:r>
            <a:endParaRPr sz="2000" dirty="0">
              <a:highlight>
                <a:srgbClr val="FFFF00"/>
              </a:highlight>
            </a:endParaRP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06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PROFESSIONAL PRACTICE</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Teamwork &amp; communication</a:t>
            </a:r>
          </a:p>
        </p:txBody>
      </p:sp>
      <p:sp>
        <p:nvSpPr>
          <p:cNvPr id="5" name="TextBox 4"/>
          <p:cNvSpPr txBox="1"/>
          <p:nvPr/>
        </p:nvSpPr>
        <p:spPr>
          <a:xfrm>
            <a:off x="594360" y="1371600"/>
            <a:ext cx="6995160" cy="3334759"/>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sz="2400" dirty="0"/>
              <a:t>•  Teamwork means working towards a </a:t>
            </a:r>
            <a:r>
              <a:rPr sz="2400" b="1" dirty="0"/>
              <a:t>shared objective </a:t>
            </a:r>
            <a:r>
              <a:rPr sz="2400" dirty="0"/>
              <a:t>and respecting different contributions.</a:t>
            </a:r>
          </a:p>
          <a:p>
            <a:pPr algn="l">
              <a:spcAft>
                <a:spcPts val="700"/>
              </a:spcAft>
              <a:defRPr sz="1900" b="0" i="0">
                <a:solidFill>
                  <a:srgbClr val="28303A"/>
                </a:solidFill>
                <a:latin typeface="Aptos"/>
              </a:defRPr>
            </a:pPr>
            <a:r>
              <a:rPr sz="2400" dirty="0"/>
              <a:t>•  Communication means giving accurate, timely information, listening and confirming instructions.</a:t>
            </a:r>
          </a:p>
          <a:p>
            <a:pPr algn="l">
              <a:spcAft>
                <a:spcPts val="700"/>
              </a:spcAft>
              <a:defRPr sz="1900" b="0" i="0">
                <a:solidFill>
                  <a:srgbClr val="28303A"/>
                </a:solidFill>
                <a:latin typeface="Aptos"/>
              </a:defRPr>
            </a:pPr>
            <a:r>
              <a:rPr sz="2400" dirty="0"/>
              <a:t>•  Event example: registration alerts the coordinator that a large group has arrived early.</a:t>
            </a:r>
          </a:p>
          <a:p>
            <a:pPr algn="l">
              <a:spcAft>
                <a:spcPts val="700"/>
              </a:spcAft>
              <a:defRPr sz="1900" b="0" i="0">
                <a:solidFill>
                  <a:srgbClr val="28303A"/>
                </a:solidFill>
                <a:latin typeface="Aptos"/>
              </a:defRPr>
            </a:pPr>
            <a:r>
              <a:rPr sz="2400" dirty="0"/>
              <a:t>•  Ask: what could happen if the team assumes someone else has passed on the message?</a:t>
            </a:r>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TRY THIS</a:t>
            </a:r>
          </a:p>
        </p:txBody>
      </p:sp>
      <p:sp>
        <p:nvSpPr>
          <p:cNvPr id="8" name="TextBox 7"/>
          <p:cNvSpPr txBox="1"/>
          <p:nvPr/>
        </p:nvSpPr>
        <p:spPr>
          <a:xfrm>
            <a:off x="8229600" y="2468880"/>
            <a:ext cx="3063240" cy="1588127"/>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a:highlight>
                  <a:srgbClr val="FFFF00"/>
                </a:highlight>
              </a:rPr>
              <a:t>Explain how a radio message should be clear, brief, accurate and acknowledged.</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07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PROFESSIONAL PRACTICE</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Initiative &amp; problem-solving</a:t>
            </a:r>
          </a:p>
        </p:txBody>
      </p:sp>
      <p:sp>
        <p:nvSpPr>
          <p:cNvPr id="5" name="TextBox 4"/>
          <p:cNvSpPr txBox="1"/>
          <p:nvPr/>
        </p:nvSpPr>
        <p:spPr>
          <a:xfrm>
            <a:off x="594360" y="1371600"/>
            <a:ext cx="6995160" cy="3334759"/>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sz="2400" dirty="0"/>
              <a:t>•  Initiative: </a:t>
            </a:r>
            <a:r>
              <a:rPr sz="2400" dirty="0" err="1"/>
              <a:t>recognise</a:t>
            </a:r>
            <a:r>
              <a:rPr sz="2400" dirty="0"/>
              <a:t> a need and take appropriate action without waiting for every instruction.</a:t>
            </a:r>
          </a:p>
          <a:p>
            <a:pPr algn="l">
              <a:spcAft>
                <a:spcPts val="700"/>
              </a:spcAft>
              <a:defRPr sz="1900" b="0" i="0">
                <a:solidFill>
                  <a:srgbClr val="28303A"/>
                </a:solidFill>
                <a:latin typeface="Aptos"/>
              </a:defRPr>
            </a:pPr>
            <a:r>
              <a:rPr sz="2400" dirty="0"/>
              <a:t>•  Problem-solving: identify the issue, consider options and select a workable response.</a:t>
            </a:r>
          </a:p>
          <a:p>
            <a:pPr algn="l">
              <a:spcAft>
                <a:spcPts val="700"/>
              </a:spcAft>
              <a:defRPr sz="1900" b="0" i="0">
                <a:solidFill>
                  <a:srgbClr val="28303A"/>
                </a:solidFill>
                <a:latin typeface="Aptos"/>
              </a:defRPr>
            </a:pPr>
            <a:r>
              <a:rPr sz="2400" dirty="0"/>
              <a:t>•  Event example: signage is missing; alert the supervisor and prepare an approved alternative.</a:t>
            </a:r>
          </a:p>
          <a:p>
            <a:pPr algn="l">
              <a:spcAft>
                <a:spcPts val="700"/>
              </a:spcAft>
              <a:defRPr sz="1900" b="0" i="0">
                <a:solidFill>
                  <a:srgbClr val="28303A"/>
                </a:solidFill>
                <a:latin typeface="Aptos"/>
              </a:defRPr>
            </a:pPr>
            <a:r>
              <a:rPr sz="2400" dirty="0"/>
              <a:t>•  Good initiative </a:t>
            </a:r>
            <a:r>
              <a:rPr lang="en-GB" sz="2400" dirty="0"/>
              <a:t>shows</a:t>
            </a:r>
            <a:r>
              <a:rPr sz="2400" dirty="0"/>
              <a:t> role boundaries, procedures and safety.</a:t>
            </a:r>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REMEMBER</a:t>
            </a:r>
          </a:p>
        </p:txBody>
      </p:sp>
      <p:sp>
        <p:nvSpPr>
          <p:cNvPr id="8" name="TextBox 7"/>
          <p:cNvSpPr txBox="1"/>
          <p:nvPr/>
        </p:nvSpPr>
        <p:spPr>
          <a:xfrm>
            <a:off x="8229600" y="2468880"/>
            <a:ext cx="3063240" cy="1834348"/>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800" dirty="0">
                <a:highlight>
                  <a:srgbClr val="FFFF00"/>
                </a:highlight>
              </a:rPr>
              <a:t>Taking initiative is not the same as acting beyond your authority.</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08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PROFESSIONAL PRACTICE</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Decision-making &amp; adaptability</a:t>
            </a:r>
          </a:p>
        </p:txBody>
      </p:sp>
      <p:sp>
        <p:nvSpPr>
          <p:cNvPr id="5" name="TextBox 4"/>
          <p:cNvSpPr txBox="1"/>
          <p:nvPr/>
        </p:nvSpPr>
        <p:spPr>
          <a:xfrm>
            <a:off x="594360" y="1371600"/>
            <a:ext cx="6995160" cy="3981090"/>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sz="2400" dirty="0"/>
              <a:t>•  </a:t>
            </a:r>
            <a:r>
              <a:rPr sz="2600" dirty="0"/>
              <a:t>Decision-making considers urgency, evidence, risks, resources and possible consequences.</a:t>
            </a:r>
          </a:p>
          <a:p>
            <a:pPr algn="l">
              <a:spcAft>
                <a:spcPts val="700"/>
              </a:spcAft>
              <a:defRPr sz="1900" b="0" i="0">
                <a:solidFill>
                  <a:srgbClr val="28303A"/>
                </a:solidFill>
                <a:latin typeface="Aptos"/>
              </a:defRPr>
            </a:pPr>
            <a:r>
              <a:rPr sz="2600" dirty="0"/>
              <a:t>•  Adaptability means adjusting to change while maintaining standards and following procedures.</a:t>
            </a:r>
          </a:p>
          <a:p>
            <a:pPr algn="l">
              <a:spcAft>
                <a:spcPts val="700"/>
              </a:spcAft>
              <a:defRPr sz="1900" b="0" i="0">
                <a:solidFill>
                  <a:srgbClr val="28303A"/>
                </a:solidFill>
                <a:latin typeface="Aptos"/>
              </a:defRPr>
            </a:pPr>
            <a:r>
              <a:rPr sz="2600" dirty="0"/>
              <a:t>•  Event example: </a:t>
            </a:r>
            <a:r>
              <a:rPr sz="2600" b="1" dirty="0"/>
              <a:t>adverse weather </a:t>
            </a:r>
            <a:r>
              <a:rPr sz="2600" dirty="0"/>
              <a:t>means the team activates the agreed contingency plan.</a:t>
            </a:r>
          </a:p>
          <a:p>
            <a:pPr algn="l">
              <a:spcAft>
                <a:spcPts val="700"/>
              </a:spcAft>
              <a:defRPr sz="1900" b="0" i="0">
                <a:solidFill>
                  <a:srgbClr val="28303A"/>
                </a:solidFill>
                <a:latin typeface="Aptos"/>
              </a:defRPr>
            </a:pPr>
            <a:r>
              <a:rPr sz="2600" dirty="0"/>
              <a:t>•  Safety-critical decisions must be escalated to the responsible person.</a:t>
            </a:r>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ASK</a:t>
            </a:r>
          </a:p>
        </p:txBody>
      </p:sp>
      <p:sp>
        <p:nvSpPr>
          <p:cNvPr id="8" name="TextBox 7"/>
          <p:cNvSpPr txBox="1"/>
          <p:nvPr/>
        </p:nvSpPr>
        <p:spPr>
          <a:xfrm>
            <a:off x="8229600" y="2468880"/>
            <a:ext cx="3063240" cy="2416559"/>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a:highlight>
                  <a:srgbClr val="FFFF00"/>
                </a:highlight>
              </a:rPr>
              <a:t>What information do you need before deciding to change a running order?</a:t>
            </a:r>
            <a:r>
              <a:rPr lang="en-GB" sz="2400" dirty="0">
                <a:highlight>
                  <a:srgbClr val="FFFF00"/>
                </a:highlight>
              </a:rPr>
              <a:t>  </a:t>
            </a:r>
          </a:p>
          <a:p>
            <a:pPr algn="l">
              <a:spcAft>
                <a:spcPts val="700"/>
              </a:spcAft>
              <a:defRPr sz="1700" b="0" i="0">
                <a:solidFill>
                  <a:srgbClr val="28303A"/>
                </a:solidFill>
                <a:latin typeface="Aptos"/>
              </a:defRPr>
            </a:pPr>
            <a:r>
              <a:rPr lang="en-GB" sz="2400" dirty="0">
                <a:highlight>
                  <a:srgbClr val="FFFF00"/>
                </a:highlight>
              </a:rPr>
              <a:t>Or worse cancel an event ? </a:t>
            </a:r>
            <a:endParaRPr sz="2400" dirty="0">
              <a:highlight>
                <a:srgbClr val="FFFF00"/>
              </a:highlight>
            </a:endParaRP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09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PROFESSIONAL PRACTICE</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Reliability, organisation &amp; time</a:t>
            </a:r>
          </a:p>
        </p:txBody>
      </p:sp>
      <p:sp>
        <p:nvSpPr>
          <p:cNvPr id="5" name="TextBox 4"/>
          <p:cNvSpPr txBox="1"/>
          <p:nvPr/>
        </p:nvSpPr>
        <p:spPr>
          <a:xfrm>
            <a:off x="594360" y="1371600"/>
            <a:ext cx="6995160" cy="3334759"/>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dirty="0"/>
              <a:t>•  </a:t>
            </a:r>
            <a:r>
              <a:rPr sz="2400" dirty="0"/>
              <a:t>Reliability: arrive on time, be prepared, follow through and take responsibility.</a:t>
            </a:r>
          </a:p>
          <a:p>
            <a:pPr algn="l">
              <a:spcAft>
                <a:spcPts val="700"/>
              </a:spcAft>
              <a:defRPr sz="1900" b="0" i="0">
                <a:solidFill>
                  <a:srgbClr val="28303A"/>
                </a:solidFill>
                <a:latin typeface="Aptos"/>
              </a:defRPr>
            </a:pPr>
            <a:r>
              <a:rPr sz="2400" dirty="0"/>
              <a:t>•  </a:t>
            </a:r>
            <a:r>
              <a:rPr sz="2400" dirty="0" err="1"/>
              <a:t>Organisation</a:t>
            </a:r>
            <a:r>
              <a:rPr sz="2400" dirty="0"/>
              <a:t>: keep schedules, contacts, checklists and resources coordinated.</a:t>
            </a:r>
          </a:p>
          <a:p>
            <a:pPr algn="l">
              <a:spcAft>
                <a:spcPts val="700"/>
              </a:spcAft>
              <a:defRPr sz="1900" b="0" i="0">
                <a:solidFill>
                  <a:srgbClr val="28303A"/>
                </a:solidFill>
                <a:latin typeface="Aptos"/>
              </a:defRPr>
            </a:pPr>
            <a:r>
              <a:rPr sz="2400" dirty="0"/>
              <a:t>•  Time management: </a:t>
            </a:r>
            <a:r>
              <a:rPr sz="2400" dirty="0" err="1"/>
              <a:t>prioritise</a:t>
            </a:r>
            <a:r>
              <a:rPr sz="2400" dirty="0"/>
              <a:t> tasks and work backwards from key deadlines.</a:t>
            </a:r>
          </a:p>
          <a:p>
            <a:pPr algn="l">
              <a:spcAft>
                <a:spcPts val="700"/>
              </a:spcAft>
              <a:defRPr sz="1900" b="0" i="0">
                <a:solidFill>
                  <a:srgbClr val="28303A"/>
                </a:solidFill>
                <a:latin typeface="Aptos"/>
              </a:defRPr>
            </a:pPr>
            <a:r>
              <a:rPr sz="2400" dirty="0"/>
              <a:t>•  Event example: technical checks and rehearsals must finish before doors open</a:t>
            </a:r>
            <a:r>
              <a:rPr dirty="0"/>
              <a:t>.</a:t>
            </a:r>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PRO TIP</a:t>
            </a:r>
          </a:p>
        </p:txBody>
      </p:sp>
      <p:sp>
        <p:nvSpPr>
          <p:cNvPr id="8" name="TextBox 7"/>
          <p:cNvSpPr txBox="1"/>
          <p:nvPr/>
        </p:nvSpPr>
        <p:spPr>
          <a:xfrm>
            <a:off x="8229600" y="2468880"/>
            <a:ext cx="3063240" cy="1588127"/>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a:highlight>
                  <a:srgbClr val="FFFF00"/>
                </a:highlight>
              </a:rPr>
              <a:t>A schedule needs owners, deadlines, buffers and a way to track progress.</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10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CONNECT TO THEORY</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Theory 1: Belbin — team roles</a:t>
            </a:r>
          </a:p>
        </p:txBody>
      </p:sp>
      <p:sp>
        <p:nvSpPr>
          <p:cNvPr id="5" name="TextBox 4"/>
          <p:cNvSpPr txBox="1"/>
          <p:nvPr/>
        </p:nvSpPr>
        <p:spPr>
          <a:xfrm>
            <a:off x="594360" y="1371600"/>
            <a:ext cx="6995160" cy="4073423"/>
          </a:xfrm>
          <a:prstGeom prst="rect">
            <a:avLst/>
          </a:prstGeom>
          <a:noFill/>
        </p:spPr>
        <p:txBody>
          <a:bodyPr wrap="square" lIns="54864" tIns="54864" rIns="54864" bIns="54864" anchor="t">
            <a:spAutoFit/>
          </a:bodyPr>
          <a:lstStyle/>
          <a:p>
            <a:pPr>
              <a:spcAft>
                <a:spcPts val="700"/>
              </a:spcAft>
              <a:defRPr sz="1900" b="0" i="0">
                <a:solidFill>
                  <a:srgbClr val="28303A"/>
                </a:solidFill>
                <a:latin typeface="Aptos"/>
              </a:defRPr>
            </a:pPr>
            <a:r>
              <a:rPr dirty="0"/>
              <a:t>• </a:t>
            </a:r>
            <a:r>
              <a:rPr lang="en-GB" sz="2400" dirty="0">
                <a:solidFill>
                  <a:srgbClr val="28303A"/>
                </a:solidFill>
                <a:latin typeface="Aptos"/>
              </a:rPr>
              <a:t>Belbin’s Team Roles model—developed by Dr. Meredith Belbin—identifies nine distinct behavioural clusters that people naturally exhibit when working in a team. </a:t>
            </a:r>
          </a:p>
          <a:p>
            <a:pPr>
              <a:spcAft>
                <a:spcPts val="700"/>
              </a:spcAft>
              <a:defRPr sz="1900" b="0" i="0">
                <a:solidFill>
                  <a:srgbClr val="28303A"/>
                </a:solidFill>
                <a:latin typeface="Aptos"/>
              </a:defRPr>
            </a:pPr>
            <a:r>
              <a:rPr lang="en-GB" sz="2400" dirty="0">
                <a:solidFill>
                  <a:srgbClr val="28303A"/>
                </a:solidFill>
                <a:latin typeface="Aptos"/>
              </a:rPr>
              <a:t>Effective teams balance these roles rather than relying on individuals with identical skill sets.</a:t>
            </a:r>
            <a:endParaRPr lang="en-GB" sz="2400" dirty="0"/>
          </a:p>
          <a:p>
            <a:pPr algn="l">
              <a:spcAft>
                <a:spcPts val="700"/>
              </a:spcAft>
              <a:defRPr sz="1900" b="0" i="0">
                <a:solidFill>
                  <a:srgbClr val="28303A"/>
                </a:solidFill>
                <a:latin typeface="Aptos"/>
              </a:defRPr>
            </a:pPr>
            <a:r>
              <a:rPr sz="2400" dirty="0"/>
              <a:t> Belbin explored how different </a:t>
            </a:r>
            <a:r>
              <a:rPr sz="2400" dirty="0" err="1"/>
              <a:t>behavioural</a:t>
            </a:r>
            <a:r>
              <a:rPr sz="2400" dirty="0"/>
              <a:t> contributions support team effectiveness.</a:t>
            </a:r>
            <a:endParaRPr lang="en-GB" sz="2400" dirty="0"/>
          </a:p>
          <a:p>
            <a:pPr>
              <a:spcAft>
                <a:spcPts val="700"/>
              </a:spcAft>
              <a:defRPr sz="1900" b="0" i="0">
                <a:solidFill>
                  <a:srgbClr val="28303A"/>
                </a:solidFill>
                <a:latin typeface="Aptos"/>
              </a:defRPr>
            </a:pPr>
            <a:r>
              <a:rPr lang="en-GB" sz="2400" dirty="0">
                <a:solidFill>
                  <a:srgbClr val="28303A"/>
                </a:solidFill>
                <a:latin typeface="Aptos"/>
                <a:hlinkClick r:id="rId2"/>
              </a:rPr>
              <a:t>The 9 Belbin Team Roles, explained | Models for managers — </a:t>
            </a:r>
            <a:r>
              <a:rPr lang="en-GB" sz="2400" dirty="0" err="1">
                <a:solidFill>
                  <a:srgbClr val="28303A"/>
                </a:solidFill>
                <a:latin typeface="Aptos"/>
                <a:hlinkClick r:id="rId2"/>
              </a:rPr>
              <a:t>BiteSize</a:t>
            </a:r>
            <a:r>
              <a:rPr lang="en-GB" sz="2400" dirty="0">
                <a:solidFill>
                  <a:srgbClr val="28303A"/>
                </a:solidFill>
                <a:latin typeface="Aptos"/>
                <a:hlinkClick r:id="rId2"/>
              </a:rPr>
              <a:t> Learning</a:t>
            </a:r>
            <a:endParaRPr sz="2400" dirty="0"/>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APPLY IT</a:t>
            </a:r>
          </a:p>
        </p:txBody>
      </p:sp>
      <p:sp>
        <p:nvSpPr>
          <p:cNvPr id="8" name="TextBox 7"/>
          <p:cNvSpPr txBox="1"/>
          <p:nvPr/>
        </p:nvSpPr>
        <p:spPr>
          <a:xfrm>
            <a:off x="8229600" y="2468880"/>
            <a:ext cx="3063240" cy="3216778"/>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800" dirty="0">
                <a:highlight>
                  <a:srgbClr val="FFFF00"/>
                </a:highlight>
              </a:rPr>
              <a:t>Which role might you naturally take in a student event team? </a:t>
            </a:r>
            <a:endParaRPr lang="en-GB" sz="2800" dirty="0">
              <a:highlight>
                <a:srgbClr val="FFFF00"/>
              </a:highlight>
            </a:endParaRPr>
          </a:p>
          <a:p>
            <a:pPr algn="l">
              <a:spcAft>
                <a:spcPts val="700"/>
              </a:spcAft>
              <a:defRPr sz="1700" b="0" i="0">
                <a:solidFill>
                  <a:srgbClr val="28303A"/>
                </a:solidFill>
                <a:latin typeface="Aptos"/>
              </a:defRPr>
            </a:pPr>
            <a:r>
              <a:rPr sz="2800" dirty="0">
                <a:highlight>
                  <a:srgbClr val="FFFF00"/>
                </a:highlight>
              </a:rPr>
              <a:t>What contribution could you develop?</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11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hy Your Team Fails Without These 9 Roles 😱 | Belbin Explained!">
            <a:hlinkClick r:id="" action="ppaction://media"/>
            <a:extLst>
              <a:ext uri="{FF2B5EF4-FFF2-40B4-BE49-F238E27FC236}">
                <a16:creationId xmlns:a16="http://schemas.microsoft.com/office/drawing/2014/main" id="{E7329931-2DFB-B5EF-4DFD-1E05112F397B}"/>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Tree>
    <p:extLst>
      <p:ext uri="{BB962C8B-B14F-4D97-AF65-F5344CB8AC3E}">
        <p14:creationId xmlns:p14="http://schemas.microsoft.com/office/powerpoint/2010/main" val="80313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B1CB66E9-B625-91BB-95B6-76B6171C4D70}"/>
              </a:ext>
            </a:extLst>
          </p:cNvPr>
          <p:cNvPicPr>
            <a:picLocks noChangeAspect="1"/>
          </p:cNvPicPr>
          <p:nvPr/>
        </p:nvPicPr>
        <p:blipFill>
          <a:blip r:embed="rId2"/>
          <a:stretch>
            <a:fillRect/>
          </a:stretch>
        </p:blipFill>
        <p:spPr>
          <a:xfrm>
            <a:off x="5152594" y="1508761"/>
            <a:ext cx="4546778" cy="4306824"/>
          </a:xfrm>
          <a:prstGeom prst="rect">
            <a:avLst/>
          </a:prstGeom>
        </p:spPr>
      </p:pic>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CONNECT TO THEORY</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rPr dirty="0"/>
              <a:t>Theory 2: Tuckman — group development</a:t>
            </a:r>
          </a:p>
        </p:txBody>
      </p:sp>
      <p:sp>
        <p:nvSpPr>
          <p:cNvPr id="5" name="TextBox 4"/>
          <p:cNvSpPr txBox="1"/>
          <p:nvPr/>
        </p:nvSpPr>
        <p:spPr>
          <a:xfrm>
            <a:off x="530352" y="786384"/>
            <a:ext cx="11064240" cy="201168"/>
          </a:xfrm>
          <a:prstGeom prst="rect">
            <a:avLst/>
          </a:prstGeom>
          <a:noFill/>
        </p:spPr>
        <p:txBody>
          <a:bodyPr wrap="square" lIns="54864" tIns="54864" rIns="54864" bIns="54864" anchor="t">
            <a:spAutoFit/>
          </a:bodyPr>
          <a:lstStyle/>
          <a:p>
            <a:pPr algn="l">
              <a:spcAft>
                <a:spcPts val="400"/>
              </a:spcAft>
              <a:defRPr sz="1100" b="0" i="0">
                <a:solidFill>
                  <a:srgbClr val="DAE2EC"/>
                </a:solidFill>
                <a:latin typeface="Aptos"/>
              </a:defRPr>
            </a:pPr>
            <a:r>
              <a:t>Tuckman (1965); Tuckman &amp; Jensen (1977)</a:t>
            </a:r>
          </a:p>
        </p:txBody>
      </p:sp>
      <p:sp>
        <p:nvSpPr>
          <p:cNvPr id="6" name="TextBox 5"/>
          <p:cNvSpPr txBox="1"/>
          <p:nvPr/>
        </p:nvSpPr>
        <p:spPr>
          <a:xfrm>
            <a:off x="44879" y="1042416"/>
            <a:ext cx="5733231" cy="5730287"/>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sz="2400" dirty="0"/>
              <a:t>•  </a:t>
            </a:r>
            <a:r>
              <a:rPr lang="en-GB" sz="2400" dirty="0"/>
              <a:t>a model created by American psychologist Bruce Tuckman in 1965 to describe how </a:t>
            </a:r>
            <a:r>
              <a:rPr lang="en-GB" sz="2400" b="1" dirty="0"/>
              <a:t>teams grow and change </a:t>
            </a:r>
            <a:r>
              <a:rPr lang="en-GB" sz="2400" dirty="0"/>
              <a:t>over time</a:t>
            </a:r>
          </a:p>
          <a:p>
            <a:pPr marL="342900" indent="-342900" algn="l">
              <a:spcAft>
                <a:spcPts val="700"/>
              </a:spcAft>
              <a:buFont typeface="Arial" panose="020B0604020202020204" pitchFamily="34" charset="0"/>
              <a:buChar char="•"/>
              <a:defRPr sz="1900" b="0" i="0">
                <a:solidFill>
                  <a:srgbClr val="28303A"/>
                </a:solidFill>
                <a:latin typeface="Aptos"/>
              </a:defRPr>
            </a:pPr>
            <a:r>
              <a:rPr sz="2400" dirty="0"/>
              <a:t>FORMING — members meet, clarify objectives and begin allocating roles.</a:t>
            </a:r>
          </a:p>
          <a:p>
            <a:pPr algn="l">
              <a:spcAft>
                <a:spcPts val="700"/>
              </a:spcAft>
              <a:defRPr sz="1900" b="0" i="0">
                <a:solidFill>
                  <a:srgbClr val="28303A"/>
                </a:solidFill>
                <a:latin typeface="Aptos"/>
              </a:defRPr>
            </a:pPr>
            <a:r>
              <a:rPr sz="2400" dirty="0"/>
              <a:t>•  STORMING — disagreements and uncertainty may surface.</a:t>
            </a:r>
          </a:p>
          <a:p>
            <a:pPr algn="l">
              <a:spcAft>
                <a:spcPts val="700"/>
              </a:spcAft>
              <a:defRPr sz="1900" b="0" i="0">
                <a:solidFill>
                  <a:srgbClr val="28303A"/>
                </a:solidFill>
                <a:latin typeface="Aptos"/>
              </a:defRPr>
            </a:pPr>
            <a:r>
              <a:rPr sz="2400" dirty="0"/>
              <a:t>•  NORMING — the team establishes expectations, trust and routines.</a:t>
            </a:r>
          </a:p>
          <a:p>
            <a:pPr algn="l">
              <a:spcAft>
                <a:spcPts val="700"/>
              </a:spcAft>
              <a:defRPr sz="1900" b="0" i="0">
                <a:solidFill>
                  <a:srgbClr val="28303A"/>
                </a:solidFill>
                <a:latin typeface="Aptos"/>
              </a:defRPr>
            </a:pPr>
            <a:r>
              <a:rPr sz="2400" dirty="0"/>
              <a:t>•  PERFORMING — members coordinate work towards delivery.</a:t>
            </a:r>
          </a:p>
          <a:p>
            <a:pPr algn="l">
              <a:spcAft>
                <a:spcPts val="700"/>
              </a:spcAft>
              <a:defRPr sz="1900" b="0" i="0">
                <a:solidFill>
                  <a:srgbClr val="28303A"/>
                </a:solidFill>
                <a:latin typeface="Aptos"/>
              </a:defRPr>
            </a:pPr>
            <a:r>
              <a:rPr sz="2400" dirty="0"/>
              <a:t>•  ADJOURNING — the project ends and the team reviews its learning.</a:t>
            </a:r>
          </a:p>
        </p:txBody>
      </p:sp>
      <p:sp>
        <p:nvSpPr>
          <p:cNvPr id="7" name="Rounded Rectangle 6"/>
          <p:cNvSpPr/>
          <p:nvPr/>
        </p:nvSpPr>
        <p:spPr>
          <a:xfrm>
            <a:off x="9620833" y="1508760"/>
            <a:ext cx="2526287"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959386" y="1860347"/>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rPr dirty="0"/>
              <a:t>DISCUSS</a:t>
            </a:r>
          </a:p>
        </p:txBody>
      </p:sp>
      <p:sp>
        <p:nvSpPr>
          <p:cNvPr id="9" name="TextBox 8"/>
          <p:cNvSpPr txBox="1"/>
          <p:nvPr/>
        </p:nvSpPr>
        <p:spPr>
          <a:xfrm>
            <a:off x="9699372" y="2468880"/>
            <a:ext cx="2064692" cy="3524555"/>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a:highlight>
                  <a:srgbClr val="FFFF00"/>
                </a:highlight>
              </a:rPr>
              <a:t>Is disagreement always a sign of a bad team? </a:t>
            </a:r>
            <a:endParaRPr lang="en-GB" sz="2400" dirty="0">
              <a:highlight>
                <a:srgbClr val="FFFF00"/>
              </a:highlight>
            </a:endParaRPr>
          </a:p>
          <a:p>
            <a:pPr algn="l">
              <a:spcAft>
                <a:spcPts val="700"/>
              </a:spcAft>
              <a:defRPr sz="1700" b="0" i="0">
                <a:solidFill>
                  <a:srgbClr val="28303A"/>
                </a:solidFill>
                <a:latin typeface="Aptos"/>
              </a:defRPr>
            </a:pPr>
            <a:r>
              <a:rPr sz="2400" dirty="0">
                <a:highlight>
                  <a:srgbClr val="FFFF00"/>
                </a:highlight>
              </a:rPr>
              <a:t>How can clear roles and communication help a group progress?</a:t>
            </a:r>
          </a:p>
        </p:txBody>
      </p:sp>
      <p:sp>
        <p:nvSpPr>
          <p:cNvPr id="10" name="Rectangle 9"/>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2" name="TextBox 11"/>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12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5 Stages of Team Development Explained">
            <a:hlinkClick r:id="" action="ppaction://media"/>
            <a:extLst>
              <a:ext uri="{FF2B5EF4-FFF2-40B4-BE49-F238E27FC236}">
                <a16:creationId xmlns:a16="http://schemas.microsoft.com/office/drawing/2014/main" id="{615F17AD-2910-43EC-854E-642F3DB31337}"/>
              </a:ext>
            </a:extLst>
          </p:cNvPr>
          <p:cNvPicPr>
            <a:picLocks noRot="1" noChangeAspect="1"/>
          </p:cNvPicPr>
          <p:nvPr>
            <a:videoFile r:link="rId1"/>
          </p:nvPr>
        </p:nvPicPr>
        <p:blipFill>
          <a:blip r:embed="rId3"/>
          <a:stretch>
            <a:fillRect/>
          </a:stretch>
        </p:blipFill>
        <p:spPr>
          <a:xfrm>
            <a:off x="1511166" y="838569"/>
            <a:ext cx="8720489" cy="4927076"/>
          </a:xfrm>
          <a:prstGeom prst="rect">
            <a:avLst/>
          </a:prstGeom>
        </p:spPr>
      </p:pic>
      <p:sp>
        <p:nvSpPr>
          <p:cNvPr id="4" name="TextBox 3">
            <a:extLst>
              <a:ext uri="{FF2B5EF4-FFF2-40B4-BE49-F238E27FC236}">
                <a16:creationId xmlns:a16="http://schemas.microsoft.com/office/drawing/2014/main" id="{11C9DBCB-4420-B343-2253-B5719F8D1886}"/>
              </a:ext>
            </a:extLst>
          </p:cNvPr>
          <p:cNvSpPr txBox="1"/>
          <p:nvPr/>
        </p:nvSpPr>
        <p:spPr>
          <a:xfrm>
            <a:off x="1137706" y="348092"/>
            <a:ext cx="6097604" cy="369332"/>
          </a:xfrm>
          <a:prstGeom prst="rect">
            <a:avLst/>
          </a:prstGeom>
          <a:noFill/>
        </p:spPr>
        <p:txBody>
          <a:bodyPr wrap="square">
            <a:spAutoFit/>
          </a:bodyPr>
          <a:lstStyle/>
          <a:p>
            <a:r>
              <a:rPr lang="en-GB" dirty="0"/>
              <a:t>The 5 Stages of Team Development Explained</a:t>
            </a:r>
          </a:p>
        </p:txBody>
      </p:sp>
    </p:spTree>
    <p:extLst>
      <p:ext uri="{BB962C8B-B14F-4D97-AF65-F5344CB8AC3E}">
        <p14:creationId xmlns:p14="http://schemas.microsoft.com/office/powerpoint/2010/main" val="202529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23D91260-28FF-1E25-3E86-0DAA48F97D31}"/>
              </a:ext>
            </a:extLst>
          </p:cNvPr>
          <p:cNvPicPr>
            <a:picLocks noChangeAspect="1"/>
          </p:cNvPicPr>
          <p:nvPr/>
        </p:nvPicPr>
        <p:blipFill>
          <a:blip r:embed="rId2"/>
          <a:stretch>
            <a:fillRect/>
          </a:stretch>
        </p:blipFill>
        <p:spPr>
          <a:xfrm>
            <a:off x="4563305" y="1575292"/>
            <a:ext cx="4419401" cy="4251960"/>
          </a:xfrm>
          <a:prstGeom prst="rect">
            <a:avLst/>
          </a:prstGeom>
          <a:ln>
            <a:noFill/>
          </a:ln>
          <a:effectLst>
            <a:softEdge rad="112500"/>
          </a:effectLst>
        </p:spPr>
      </p:pic>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CONNECT TO THEORY</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Theory 3: Kolb — experiential learning</a:t>
            </a:r>
          </a:p>
        </p:txBody>
      </p:sp>
      <p:sp>
        <p:nvSpPr>
          <p:cNvPr id="5" name="TextBox 4"/>
          <p:cNvSpPr txBox="1"/>
          <p:nvPr/>
        </p:nvSpPr>
        <p:spPr>
          <a:xfrm>
            <a:off x="530352" y="786384"/>
            <a:ext cx="11064240" cy="201168"/>
          </a:xfrm>
          <a:prstGeom prst="rect">
            <a:avLst/>
          </a:prstGeom>
          <a:noFill/>
        </p:spPr>
        <p:txBody>
          <a:bodyPr wrap="square" lIns="54864" tIns="54864" rIns="54864" bIns="54864" anchor="t">
            <a:spAutoFit/>
          </a:bodyPr>
          <a:lstStyle/>
          <a:p>
            <a:pPr algn="l">
              <a:spcAft>
                <a:spcPts val="400"/>
              </a:spcAft>
              <a:defRPr sz="1100" b="0" i="0">
                <a:solidFill>
                  <a:srgbClr val="DAE2EC"/>
                </a:solidFill>
                <a:latin typeface="Aptos"/>
              </a:defRPr>
            </a:pPr>
            <a:r>
              <a:t>Kolb (1984)</a:t>
            </a:r>
          </a:p>
        </p:txBody>
      </p:sp>
      <p:sp>
        <p:nvSpPr>
          <p:cNvPr id="6" name="TextBox 5"/>
          <p:cNvSpPr txBox="1"/>
          <p:nvPr/>
        </p:nvSpPr>
        <p:spPr>
          <a:xfrm>
            <a:off x="0" y="1401947"/>
            <a:ext cx="5047488" cy="4532523"/>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sz="2200" dirty="0"/>
              <a:t>•  CONCRETE EXPERIENCE — take part in an event task.</a:t>
            </a:r>
          </a:p>
          <a:p>
            <a:pPr algn="l">
              <a:spcAft>
                <a:spcPts val="700"/>
              </a:spcAft>
              <a:defRPr sz="1900" b="0" i="0">
                <a:solidFill>
                  <a:srgbClr val="28303A"/>
                </a:solidFill>
                <a:latin typeface="Aptos"/>
              </a:defRPr>
            </a:pPr>
            <a:r>
              <a:rPr sz="2200" dirty="0"/>
              <a:t>•  REFLECTIVE OBSERVATION — consider what happened.</a:t>
            </a:r>
          </a:p>
          <a:p>
            <a:pPr algn="l">
              <a:spcAft>
                <a:spcPts val="700"/>
              </a:spcAft>
              <a:defRPr sz="1900" b="0" i="0">
                <a:solidFill>
                  <a:srgbClr val="28303A"/>
                </a:solidFill>
                <a:latin typeface="Aptos"/>
              </a:defRPr>
            </a:pPr>
            <a:r>
              <a:rPr sz="2200" dirty="0"/>
              <a:t>•  ABSTRACT CONCEPTUALISATION — connect experience to concepts or professional practice.</a:t>
            </a:r>
          </a:p>
          <a:p>
            <a:pPr algn="l">
              <a:spcAft>
                <a:spcPts val="700"/>
              </a:spcAft>
              <a:defRPr sz="1900" b="0" i="0">
                <a:solidFill>
                  <a:srgbClr val="28303A"/>
                </a:solidFill>
                <a:latin typeface="Aptos"/>
              </a:defRPr>
            </a:pPr>
            <a:r>
              <a:rPr sz="2200" dirty="0"/>
              <a:t>•  ACTIVE EXPERIMENTATION — try an improved approach next time.</a:t>
            </a:r>
          </a:p>
          <a:p>
            <a:pPr algn="l">
              <a:spcAft>
                <a:spcPts val="700"/>
              </a:spcAft>
              <a:defRPr sz="1900" b="0" i="0">
                <a:solidFill>
                  <a:srgbClr val="28303A"/>
                </a:solidFill>
                <a:latin typeface="Aptos"/>
              </a:defRPr>
            </a:pPr>
            <a:r>
              <a:rPr sz="2200" dirty="0"/>
              <a:t>•  Use live events and placements as opportunities to </a:t>
            </a:r>
            <a:r>
              <a:rPr sz="2200" dirty="0" err="1"/>
              <a:t>practise</a:t>
            </a:r>
            <a:r>
              <a:rPr sz="2200" dirty="0"/>
              <a:t>, reflect and improve.</a:t>
            </a:r>
          </a:p>
        </p:txBody>
      </p:sp>
      <p:sp>
        <p:nvSpPr>
          <p:cNvPr id="7" name="Rounded Rectangle 6"/>
          <p:cNvSpPr/>
          <p:nvPr/>
        </p:nvSpPr>
        <p:spPr>
          <a:xfrm>
            <a:off x="8708386"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982706" y="1770888"/>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rPr dirty="0"/>
              <a:t>EVENT EXAMPLE</a:t>
            </a:r>
          </a:p>
        </p:txBody>
      </p:sp>
      <p:sp>
        <p:nvSpPr>
          <p:cNvPr id="9" name="TextBox 8"/>
          <p:cNvSpPr txBox="1"/>
          <p:nvPr/>
        </p:nvSpPr>
        <p:spPr>
          <a:xfrm>
            <a:off x="8982706" y="2380488"/>
            <a:ext cx="3063240" cy="2785891"/>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a:highlight>
                  <a:srgbClr val="FFFF00"/>
                </a:highlight>
              </a:rPr>
              <a:t>A queue becomes too long.</a:t>
            </a:r>
            <a:endParaRPr lang="en-GB" sz="2400" dirty="0">
              <a:highlight>
                <a:srgbClr val="FFFF00"/>
              </a:highlight>
            </a:endParaRPr>
          </a:p>
          <a:p>
            <a:pPr algn="l">
              <a:spcAft>
                <a:spcPts val="700"/>
              </a:spcAft>
              <a:defRPr sz="1700" b="0" i="0">
                <a:solidFill>
                  <a:srgbClr val="28303A"/>
                </a:solidFill>
                <a:latin typeface="Aptos"/>
              </a:defRPr>
            </a:pPr>
            <a:r>
              <a:rPr sz="2400" dirty="0">
                <a:highlight>
                  <a:srgbClr val="FFFF00"/>
                </a:highlight>
              </a:rPr>
              <a:t> Reflect on why, learn about flow and staffing, then test a revised approach at the next event</a:t>
            </a:r>
            <a:r>
              <a:rPr dirty="0">
                <a:highlight>
                  <a:srgbClr val="FFFF00"/>
                </a:highlight>
              </a:rPr>
              <a:t>.</a:t>
            </a:r>
          </a:p>
        </p:txBody>
      </p:sp>
      <p:sp>
        <p:nvSpPr>
          <p:cNvPr id="10" name="Rectangle 9"/>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2" name="TextBox 11"/>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13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hat is Kolb's Experiential Learning Cycle? (TAE40122  / TAE40116)">
            <a:hlinkClick r:id="" action="ppaction://media"/>
            <a:extLst>
              <a:ext uri="{FF2B5EF4-FFF2-40B4-BE49-F238E27FC236}">
                <a16:creationId xmlns:a16="http://schemas.microsoft.com/office/drawing/2014/main" id="{9691C81B-AC59-FA15-AFF7-289C6BFF8A8E}"/>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Tree>
    <p:extLst>
      <p:ext uri="{BB962C8B-B14F-4D97-AF65-F5344CB8AC3E}">
        <p14:creationId xmlns:p14="http://schemas.microsoft.com/office/powerpoint/2010/main" val="3420694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CONNECT TO THEORY</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Theory 4: Gibbs — reflective practice</a:t>
            </a:r>
          </a:p>
        </p:txBody>
      </p:sp>
      <p:sp>
        <p:nvSpPr>
          <p:cNvPr id="5" name="TextBox 4"/>
          <p:cNvSpPr txBox="1"/>
          <p:nvPr/>
        </p:nvSpPr>
        <p:spPr>
          <a:xfrm>
            <a:off x="530352" y="786384"/>
            <a:ext cx="11064240" cy="201168"/>
          </a:xfrm>
          <a:prstGeom prst="rect">
            <a:avLst/>
          </a:prstGeom>
          <a:noFill/>
        </p:spPr>
        <p:txBody>
          <a:bodyPr wrap="square" lIns="54864" tIns="54864" rIns="54864" bIns="54864" anchor="t">
            <a:spAutoFit/>
          </a:bodyPr>
          <a:lstStyle/>
          <a:p>
            <a:pPr algn="l">
              <a:spcAft>
                <a:spcPts val="400"/>
              </a:spcAft>
              <a:defRPr sz="1100" b="0" i="0">
                <a:solidFill>
                  <a:srgbClr val="DAE2EC"/>
                </a:solidFill>
                <a:latin typeface="Aptos"/>
              </a:defRPr>
            </a:pPr>
            <a:r>
              <a:t>Gibbs (1988)</a:t>
            </a:r>
          </a:p>
        </p:txBody>
      </p:sp>
      <p:sp>
        <p:nvSpPr>
          <p:cNvPr id="6" name="TextBox 5"/>
          <p:cNvSpPr txBox="1"/>
          <p:nvPr/>
        </p:nvSpPr>
        <p:spPr>
          <a:xfrm>
            <a:off x="0" y="1060704"/>
            <a:ext cx="5157216" cy="4938340"/>
          </a:xfrm>
          <a:prstGeom prst="rect">
            <a:avLst/>
          </a:prstGeom>
          <a:noFill/>
        </p:spPr>
        <p:txBody>
          <a:bodyPr wrap="square" lIns="54864" tIns="54864" rIns="54864" bIns="54864" anchor="t">
            <a:spAutoFit/>
          </a:bodyPr>
          <a:lstStyle/>
          <a:p>
            <a:pPr algn="l">
              <a:lnSpc>
                <a:spcPct val="150000"/>
              </a:lnSpc>
              <a:spcAft>
                <a:spcPts val="700"/>
              </a:spcAft>
              <a:defRPr sz="1900" b="0" i="0">
                <a:solidFill>
                  <a:srgbClr val="28303A"/>
                </a:solidFill>
                <a:latin typeface="Aptos"/>
              </a:defRPr>
            </a:pPr>
            <a:r>
              <a:rPr sz="2400" dirty="0"/>
              <a:t>•  </a:t>
            </a:r>
            <a:r>
              <a:rPr sz="2000" dirty="0"/>
              <a:t>DESCRIPTION — what happened?</a:t>
            </a:r>
          </a:p>
          <a:p>
            <a:pPr algn="l">
              <a:lnSpc>
                <a:spcPct val="150000"/>
              </a:lnSpc>
              <a:spcAft>
                <a:spcPts val="700"/>
              </a:spcAft>
              <a:defRPr sz="1900" b="0" i="0">
                <a:solidFill>
                  <a:srgbClr val="28303A"/>
                </a:solidFill>
                <a:latin typeface="Aptos"/>
              </a:defRPr>
            </a:pPr>
            <a:r>
              <a:rPr sz="2000" dirty="0"/>
              <a:t>•  FEELINGS — what were you thinking or feeling?</a:t>
            </a:r>
          </a:p>
          <a:p>
            <a:pPr algn="l">
              <a:lnSpc>
                <a:spcPct val="150000"/>
              </a:lnSpc>
              <a:spcAft>
                <a:spcPts val="700"/>
              </a:spcAft>
              <a:defRPr sz="1900" b="0" i="0">
                <a:solidFill>
                  <a:srgbClr val="28303A"/>
                </a:solidFill>
                <a:latin typeface="Aptos"/>
              </a:defRPr>
            </a:pPr>
            <a:r>
              <a:rPr sz="2000" dirty="0"/>
              <a:t>•  EVALUATION — what went well or badly?</a:t>
            </a:r>
          </a:p>
          <a:p>
            <a:pPr algn="l">
              <a:lnSpc>
                <a:spcPct val="150000"/>
              </a:lnSpc>
              <a:spcAft>
                <a:spcPts val="700"/>
              </a:spcAft>
              <a:defRPr sz="1900" b="0" i="0">
                <a:solidFill>
                  <a:srgbClr val="28303A"/>
                </a:solidFill>
                <a:latin typeface="Aptos"/>
              </a:defRPr>
            </a:pPr>
            <a:r>
              <a:rPr sz="2000" dirty="0"/>
              <a:t>•  ANALYSIS — why did it happen?</a:t>
            </a:r>
          </a:p>
          <a:p>
            <a:pPr algn="l">
              <a:lnSpc>
                <a:spcPct val="150000"/>
              </a:lnSpc>
              <a:spcAft>
                <a:spcPts val="700"/>
              </a:spcAft>
              <a:defRPr sz="1900" b="0" i="0">
                <a:solidFill>
                  <a:srgbClr val="28303A"/>
                </a:solidFill>
                <a:latin typeface="Aptos"/>
              </a:defRPr>
            </a:pPr>
            <a:r>
              <a:rPr sz="2000" dirty="0"/>
              <a:t>•  CONCLUSION — what could you do differently?</a:t>
            </a:r>
          </a:p>
          <a:p>
            <a:pPr algn="l">
              <a:lnSpc>
                <a:spcPct val="150000"/>
              </a:lnSpc>
              <a:spcAft>
                <a:spcPts val="700"/>
              </a:spcAft>
              <a:defRPr sz="1900" b="0" i="0">
                <a:solidFill>
                  <a:srgbClr val="28303A"/>
                </a:solidFill>
                <a:latin typeface="Aptos"/>
              </a:defRPr>
            </a:pPr>
            <a:r>
              <a:rPr sz="2400" dirty="0"/>
              <a:t>•  </a:t>
            </a:r>
            <a:r>
              <a:rPr sz="2000" dirty="0"/>
              <a:t>ACTION PLAN — what will you change next time?</a:t>
            </a:r>
            <a:endParaRPr sz="2400" dirty="0"/>
          </a:p>
        </p:txBody>
      </p:sp>
      <p:sp>
        <p:nvSpPr>
          <p:cNvPr id="7" name="Rounded Rectangle 6"/>
          <p:cNvSpPr/>
          <p:nvPr/>
        </p:nvSpPr>
        <p:spPr>
          <a:xfrm>
            <a:off x="9372599" y="1508760"/>
            <a:ext cx="2194559"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525304" y="1783080"/>
            <a:ext cx="1767536" cy="1034129"/>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rPr dirty="0"/>
              <a:t>MOVE BEYOND DESCRIPTION</a:t>
            </a:r>
          </a:p>
        </p:txBody>
      </p:sp>
      <p:sp>
        <p:nvSpPr>
          <p:cNvPr id="9" name="TextBox 8"/>
          <p:cNvSpPr txBox="1"/>
          <p:nvPr/>
        </p:nvSpPr>
        <p:spPr>
          <a:xfrm>
            <a:off x="9327032" y="2985983"/>
            <a:ext cx="2280209" cy="2355004"/>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000" dirty="0">
                <a:highlight>
                  <a:srgbClr val="FFFF00"/>
                </a:highlight>
              </a:rPr>
              <a:t>Instead of ‘I need to communicate better’, </a:t>
            </a:r>
            <a:endParaRPr lang="en-GB" sz="2000" dirty="0">
              <a:highlight>
                <a:srgbClr val="FFFF00"/>
              </a:highlight>
            </a:endParaRPr>
          </a:p>
          <a:p>
            <a:pPr algn="l">
              <a:spcAft>
                <a:spcPts val="700"/>
              </a:spcAft>
              <a:defRPr sz="1700" b="0" i="0">
                <a:solidFill>
                  <a:srgbClr val="28303A"/>
                </a:solidFill>
                <a:latin typeface="Aptos"/>
              </a:defRPr>
            </a:pPr>
            <a:r>
              <a:rPr sz="2000" dirty="0">
                <a:highlight>
                  <a:srgbClr val="FFFF00"/>
                </a:highlight>
              </a:rPr>
              <a:t>identify a specific </a:t>
            </a:r>
            <a:r>
              <a:rPr sz="2000" dirty="0" err="1">
                <a:highlight>
                  <a:srgbClr val="FFFF00"/>
                </a:highlight>
              </a:rPr>
              <a:t>behaviour</a:t>
            </a:r>
            <a:r>
              <a:rPr sz="2000" dirty="0">
                <a:highlight>
                  <a:srgbClr val="FFFF00"/>
                </a:highlight>
              </a:rPr>
              <a:t>, why it matters and how you will </a:t>
            </a:r>
            <a:r>
              <a:rPr sz="2000" dirty="0" err="1">
                <a:highlight>
                  <a:srgbClr val="FFFF00"/>
                </a:highlight>
              </a:rPr>
              <a:t>practise</a:t>
            </a:r>
            <a:r>
              <a:rPr sz="2000" dirty="0">
                <a:highlight>
                  <a:srgbClr val="FFFF00"/>
                </a:highlight>
              </a:rPr>
              <a:t> it.</a:t>
            </a:r>
          </a:p>
        </p:txBody>
      </p:sp>
      <p:sp>
        <p:nvSpPr>
          <p:cNvPr id="10" name="Rectangle 9"/>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2" name="TextBox 11"/>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14</a:t>
            </a:r>
          </a:p>
        </p:txBody>
      </p:sp>
      <p:pic>
        <p:nvPicPr>
          <p:cNvPr id="14" name="Picture 13">
            <a:extLst>
              <a:ext uri="{FF2B5EF4-FFF2-40B4-BE49-F238E27FC236}">
                <a16:creationId xmlns:a16="http://schemas.microsoft.com/office/drawing/2014/main" id="{1957AD01-A5A2-FD28-A3CB-5223793A96DE}"/>
              </a:ext>
            </a:extLst>
          </p:cNvPr>
          <p:cNvPicPr>
            <a:picLocks noChangeAspect="1"/>
          </p:cNvPicPr>
          <p:nvPr/>
        </p:nvPicPr>
        <p:blipFill>
          <a:blip r:embed="rId2"/>
          <a:stretch>
            <a:fillRect/>
          </a:stretch>
        </p:blipFill>
        <p:spPr>
          <a:xfrm>
            <a:off x="5075072" y="1202436"/>
            <a:ext cx="4251960" cy="4251960"/>
          </a:xfrm>
          <a:prstGeom prst="rect">
            <a:avLst/>
          </a:prstGeom>
          <a:ln>
            <a:noFill/>
          </a:ln>
          <a:effectLst>
            <a:softEdge rad="112500"/>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Gibbs' Reflective Cycle Explained">
            <a:hlinkClick r:id="" action="ppaction://media"/>
            <a:extLst>
              <a:ext uri="{FF2B5EF4-FFF2-40B4-BE49-F238E27FC236}">
                <a16:creationId xmlns:a16="http://schemas.microsoft.com/office/drawing/2014/main" id="{F68740F2-D833-E731-0F27-35CF79394706}"/>
              </a:ext>
            </a:extLst>
          </p:cNvPr>
          <p:cNvPicPr>
            <a:picLocks noRot="1" noChangeAspect="1"/>
          </p:cNvPicPr>
          <p:nvPr>
            <a:videoFile r:link="rId1"/>
          </p:nvPr>
        </p:nvPicPr>
        <p:blipFill>
          <a:blip r:embed="rId3"/>
          <a:stretch>
            <a:fillRect/>
          </a:stretch>
        </p:blipFill>
        <p:spPr>
          <a:xfrm>
            <a:off x="2286000" y="571500"/>
            <a:ext cx="7620000" cy="5715000"/>
          </a:xfrm>
          <a:prstGeom prst="rect">
            <a:avLst/>
          </a:prstGeom>
        </p:spPr>
      </p:pic>
    </p:spTree>
    <p:extLst>
      <p:ext uri="{BB962C8B-B14F-4D97-AF65-F5344CB8AC3E}">
        <p14:creationId xmlns:p14="http://schemas.microsoft.com/office/powerpoint/2010/main" val="125145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CONNECT TO THEORY</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Connect professional skills to theory</a:t>
            </a:r>
          </a:p>
        </p:txBody>
      </p:sp>
      <p:sp>
        <p:nvSpPr>
          <p:cNvPr id="5" name="TextBox 4"/>
          <p:cNvSpPr txBox="1"/>
          <p:nvPr/>
        </p:nvSpPr>
        <p:spPr>
          <a:xfrm>
            <a:off x="530352" y="786384"/>
            <a:ext cx="11064240" cy="201168"/>
          </a:xfrm>
          <a:prstGeom prst="rect">
            <a:avLst/>
          </a:prstGeom>
          <a:noFill/>
        </p:spPr>
        <p:txBody>
          <a:bodyPr wrap="square" lIns="54864" tIns="54864" rIns="54864" bIns="54864" anchor="t">
            <a:spAutoFit/>
          </a:bodyPr>
          <a:lstStyle/>
          <a:p>
            <a:pPr algn="l">
              <a:spcAft>
                <a:spcPts val="400"/>
              </a:spcAft>
              <a:defRPr sz="1100" b="0" i="0">
                <a:solidFill>
                  <a:srgbClr val="DAE2EC"/>
                </a:solidFill>
                <a:latin typeface="Aptos"/>
              </a:defRPr>
            </a:pPr>
            <a:r>
              <a:t>Use theories to explain practice — not simply to name-drop.</a:t>
            </a:r>
          </a:p>
        </p:txBody>
      </p:sp>
      <p:sp>
        <p:nvSpPr>
          <p:cNvPr id="6" name="Rectangle 5"/>
          <p:cNvSpPr/>
          <p:nvPr/>
        </p:nvSpPr>
        <p:spPr>
          <a:xfrm>
            <a:off x="594360" y="1417320"/>
            <a:ext cx="2468880" cy="43891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04088" y="1517904"/>
            <a:ext cx="2286000" cy="219456"/>
          </a:xfrm>
          <a:prstGeom prst="rect">
            <a:avLst/>
          </a:prstGeom>
          <a:noFill/>
        </p:spPr>
        <p:txBody>
          <a:bodyPr wrap="square" lIns="54864" tIns="54864" rIns="54864" bIns="54864" anchor="t">
            <a:spAutoFit/>
          </a:bodyPr>
          <a:lstStyle/>
          <a:p>
            <a:pPr algn="l">
              <a:spcAft>
                <a:spcPts val="400"/>
              </a:spcAft>
              <a:defRPr sz="1100" b="1" i="0">
                <a:solidFill>
                  <a:srgbClr val="FFFFFF"/>
                </a:solidFill>
                <a:latin typeface="Aptos"/>
              </a:defRPr>
            </a:pPr>
            <a:r>
              <a:t>SKILL</a:t>
            </a:r>
          </a:p>
        </p:txBody>
      </p:sp>
      <p:sp>
        <p:nvSpPr>
          <p:cNvPr id="8" name="Rectangle 7"/>
          <p:cNvSpPr/>
          <p:nvPr/>
        </p:nvSpPr>
        <p:spPr>
          <a:xfrm>
            <a:off x="3063240" y="1417320"/>
            <a:ext cx="2286000" cy="43891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3172968" y="1517904"/>
            <a:ext cx="2103120" cy="219456"/>
          </a:xfrm>
          <a:prstGeom prst="rect">
            <a:avLst/>
          </a:prstGeom>
          <a:noFill/>
        </p:spPr>
        <p:txBody>
          <a:bodyPr wrap="square" lIns="54864" tIns="54864" rIns="54864" bIns="54864" anchor="t">
            <a:spAutoFit/>
          </a:bodyPr>
          <a:lstStyle/>
          <a:p>
            <a:pPr algn="l">
              <a:spcAft>
                <a:spcPts val="400"/>
              </a:spcAft>
              <a:defRPr sz="1100" b="1" i="0">
                <a:solidFill>
                  <a:srgbClr val="FFFFFF"/>
                </a:solidFill>
                <a:latin typeface="Aptos"/>
              </a:defRPr>
            </a:pPr>
            <a:r>
              <a:t>THEORY</a:t>
            </a:r>
          </a:p>
        </p:txBody>
      </p:sp>
      <p:sp>
        <p:nvSpPr>
          <p:cNvPr id="10" name="Rectangle 9"/>
          <p:cNvSpPr/>
          <p:nvPr/>
        </p:nvSpPr>
        <p:spPr>
          <a:xfrm>
            <a:off x="5349240" y="1417320"/>
            <a:ext cx="6217920" cy="43891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458968" y="1517904"/>
            <a:ext cx="6035040" cy="219456"/>
          </a:xfrm>
          <a:prstGeom prst="rect">
            <a:avLst/>
          </a:prstGeom>
          <a:noFill/>
        </p:spPr>
        <p:txBody>
          <a:bodyPr wrap="square" lIns="54864" tIns="54864" rIns="54864" bIns="54864" anchor="t">
            <a:spAutoFit/>
          </a:bodyPr>
          <a:lstStyle/>
          <a:p>
            <a:pPr algn="l">
              <a:spcAft>
                <a:spcPts val="400"/>
              </a:spcAft>
              <a:defRPr sz="1100" b="1" i="0">
                <a:solidFill>
                  <a:srgbClr val="FFFFFF"/>
                </a:solidFill>
                <a:latin typeface="Aptos"/>
              </a:defRPr>
            </a:pPr>
            <a:r>
              <a:t>APPLICATION</a:t>
            </a:r>
          </a:p>
        </p:txBody>
      </p:sp>
      <p:sp>
        <p:nvSpPr>
          <p:cNvPr id="12" name="Rectangle 11"/>
          <p:cNvSpPr/>
          <p:nvPr/>
        </p:nvSpPr>
        <p:spPr>
          <a:xfrm>
            <a:off x="594360" y="1856232"/>
            <a:ext cx="246888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704088" y="1975104"/>
            <a:ext cx="2286000" cy="320040"/>
          </a:xfrm>
          <a:prstGeom prst="rect">
            <a:avLst/>
          </a:prstGeom>
          <a:noFill/>
        </p:spPr>
        <p:txBody>
          <a:bodyPr wrap="square" lIns="54864" tIns="54864" rIns="54864" bIns="54864" anchor="t">
            <a:spAutoFit/>
          </a:bodyPr>
          <a:lstStyle/>
          <a:p>
            <a:pPr algn="l">
              <a:spcAft>
                <a:spcPts val="400"/>
              </a:spcAft>
              <a:defRPr sz="1300" b="1" i="0">
                <a:solidFill>
                  <a:srgbClr val="28303A"/>
                </a:solidFill>
                <a:latin typeface="Aptos"/>
              </a:defRPr>
            </a:pPr>
            <a:r>
              <a:t>Teamwork</a:t>
            </a:r>
          </a:p>
        </p:txBody>
      </p:sp>
      <p:sp>
        <p:nvSpPr>
          <p:cNvPr id="14" name="Rectangle 13"/>
          <p:cNvSpPr/>
          <p:nvPr/>
        </p:nvSpPr>
        <p:spPr>
          <a:xfrm>
            <a:off x="3063240" y="1856232"/>
            <a:ext cx="228600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172968" y="1975104"/>
            <a:ext cx="210312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Belbin</a:t>
            </a:r>
          </a:p>
        </p:txBody>
      </p:sp>
      <p:sp>
        <p:nvSpPr>
          <p:cNvPr id="16" name="Rectangle 15"/>
          <p:cNvSpPr/>
          <p:nvPr/>
        </p:nvSpPr>
        <p:spPr>
          <a:xfrm>
            <a:off x="5349240" y="1856232"/>
            <a:ext cx="621792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5458968" y="1975104"/>
            <a:ext cx="603504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Different team contributions</a:t>
            </a:r>
          </a:p>
        </p:txBody>
      </p:sp>
      <p:sp>
        <p:nvSpPr>
          <p:cNvPr id="18" name="Rectangle 17"/>
          <p:cNvSpPr/>
          <p:nvPr/>
        </p:nvSpPr>
        <p:spPr>
          <a:xfrm>
            <a:off x="594360" y="2432304"/>
            <a:ext cx="2468880" cy="576072"/>
          </a:xfrm>
          <a:prstGeom prst="rect">
            <a:avLst/>
          </a:prstGeom>
          <a:solidFill>
            <a:srgbClr val="E7EDF5"/>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04088" y="2551176"/>
            <a:ext cx="2286000" cy="320040"/>
          </a:xfrm>
          <a:prstGeom prst="rect">
            <a:avLst/>
          </a:prstGeom>
          <a:noFill/>
        </p:spPr>
        <p:txBody>
          <a:bodyPr wrap="square" lIns="54864" tIns="54864" rIns="54864" bIns="54864" anchor="t">
            <a:spAutoFit/>
          </a:bodyPr>
          <a:lstStyle/>
          <a:p>
            <a:pPr algn="l">
              <a:spcAft>
                <a:spcPts val="400"/>
              </a:spcAft>
              <a:defRPr sz="1300" b="1" i="0">
                <a:solidFill>
                  <a:srgbClr val="28303A"/>
                </a:solidFill>
                <a:latin typeface="Aptos"/>
              </a:defRPr>
            </a:pPr>
            <a:r>
              <a:t>Communication</a:t>
            </a:r>
          </a:p>
        </p:txBody>
      </p:sp>
      <p:sp>
        <p:nvSpPr>
          <p:cNvPr id="20" name="Rectangle 19"/>
          <p:cNvSpPr/>
          <p:nvPr/>
        </p:nvSpPr>
        <p:spPr>
          <a:xfrm>
            <a:off x="3063240" y="2432304"/>
            <a:ext cx="2286000" cy="576072"/>
          </a:xfrm>
          <a:prstGeom prst="rect">
            <a:avLst/>
          </a:prstGeom>
          <a:solidFill>
            <a:srgbClr val="E7EDF5"/>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3172968" y="2551176"/>
            <a:ext cx="210312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Tuckman</a:t>
            </a:r>
          </a:p>
        </p:txBody>
      </p:sp>
      <p:sp>
        <p:nvSpPr>
          <p:cNvPr id="22" name="Rectangle 21"/>
          <p:cNvSpPr/>
          <p:nvPr/>
        </p:nvSpPr>
        <p:spPr>
          <a:xfrm>
            <a:off x="5349240" y="2432304"/>
            <a:ext cx="6217920" cy="576072"/>
          </a:xfrm>
          <a:prstGeom prst="rect">
            <a:avLst/>
          </a:prstGeom>
          <a:solidFill>
            <a:srgbClr val="E7EDF5"/>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458968" y="2551176"/>
            <a:ext cx="603504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Shared expectations and team development</a:t>
            </a:r>
          </a:p>
        </p:txBody>
      </p:sp>
      <p:sp>
        <p:nvSpPr>
          <p:cNvPr id="24" name="Rectangle 23"/>
          <p:cNvSpPr/>
          <p:nvPr/>
        </p:nvSpPr>
        <p:spPr>
          <a:xfrm>
            <a:off x="594360" y="3008376"/>
            <a:ext cx="246888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704088" y="3127248"/>
            <a:ext cx="2286000" cy="320040"/>
          </a:xfrm>
          <a:prstGeom prst="rect">
            <a:avLst/>
          </a:prstGeom>
          <a:noFill/>
        </p:spPr>
        <p:txBody>
          <a:bodyPr wrap="square" lIns="54864" tIns="54864" rIns="54864" bIns="54864" anchor="t">
            <a:spAutoFit/>
          </a:bodyPr>
          <a:lstStyle/>
          <a:p>
            <a:pPr algn="l">
              <a:spcAft>
                <a:spcPts val="400"/>
              </a:spcAft>
              <a:defRPr sz="1300" b="1" i="0">
                <a:solidFill>
                  <a:srgbClr val="28303A"/>
                </a:solidFill>
                <a:latin typeface="Aptos"/>
              </a:defRPr>
            </a:pPr>
            <a:r>
              <a:t>Initiative</a:t>
            </a:r>
          </a:p>
        </p:txBody>
      </p:sp>
      <p:sp>
        <p:nvSpPr>
          <p:cNvPr id="26" name="Rectangle 25"/>
          <p:cNvSpPr/>
          <p:nvPr/>
        </p:nvSpPr>
        <p:spPr>
          <a:xfrm>
            <a:off x="3063240" y="3008376"/>
            <a:ext cx="228600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3172968" y="3127248"/>
            <a:ext cx="210312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Kolb</a:t>
            </a:r>
          </a:p>
        </p:txBody>
      </p:sp>
      <p:sp>
        <p:nvSpPr>
          <p:cNvPr id="28" name="Rectangle 27"/>
          <p:cNvSpPr/>
          <p:nvPr/>
        </p:nvSpPr>
        <p:spPr>
          <a:xfrm>
            <a:off x="5349240" y="3008376"/>
            <a:ext cx="621792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5458968" y="3127248"/>
            <a:ext cx="603504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Learning through experience</a:t>
            </a:r>
          </a:p>
        </p:txBody>
      </p:sp>
      <p:sp>
        <p:nvSpPr>
          <p:cNvPr id="30" name="Rectangle 29"/>
          <p:cNvSpPr/>
          <p:nvPr/>
        </p:nvSpPr>
        <p:spPr>
          <a:xfrm>
            <a:off x="594360" y="3584448"/>
            <a:ext cx="2468880" cy="576072"/>
          </a:xfrm>
          <a:prstGeom prst="rect">
            <a:avLst/>
          </a:prstGeom>
          <a:solidFill>
            <a:srgbClr val="E7EDF5"/>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704088" y="3703320"/>
            <a:ext cx="2286000" cy="320040"/>
          </a:xfrm>
          <a:prstGeom prst="rect">
            <a:avLst/>
          </a:prstGeom>
          <a:noFill/>
        </p:spPr>
        <p:txBody>
          <a:bodyPr wrap="square" lIns="54864" tIns="54864" rIns="54864" bIns="54864" anchor="t">
            <a:spAutoFit/>
          </a:bodyPr>
          <a:lstStyle/>
          <a:p>
            <a:pPr algn="l">
              <a:spcAft>
                <a:spcPts val="400"/>
              </a:spcAft>
              <a:defRPr sz="1300" b="1" i="0">
                <a:solidFill>
                  <a:srgbClr val="28303A"/>
                </a:solidFill>
                <a:latin typeface="Aptos"/>
              </a:defRPr>
            </a:pPr>
            <a:r>
              <a:t>Problem-solving</a:t>
            </a:r>
          </a:p>
        </p:txBody>
      </p:sp>
      <p:sp>
        <p:nvSpPr>
          <p:cNvPr id="32" name="Rectangle 31"/>
          <p:cNvSpPr/>
          <p:nvPr/>
        </p:nvSpPr>
        <p:spPr>
          <a:xfrm>
            <a:off x="3063240" y="3584448"/>
            <a:ext cx="2286000" cy="576072"/>
          </a:xfrm>
          <a:prstGeom prst="rect">
            <a:avLst/>
          </a:prstGeom>
          <a:solidFill>
            <a:srgbClr val="E7EDF5"/>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3172968" y="3703320"/>
            <a:ext cx="210312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Kolb</a:t>
            </a:r>
          </a:p>
        </p:txBody>
      </p:sp>
      <p:sp>
        <p:nvSpPr>
          <p:cNvPr id="34" name="Rectangle 33"/>
          <p:cNvSpPr/>
          <p:nvPr/>
        </p:nvSpPr>
        <p:spPr>
          <a:xfrm>
            <a:off x="5349240" y="3584448"/>
            <a:ext cx="6217920" cy="576072"/>
          </a:xfrm>
          <a:prstGeom prst="rect">
            <a:avLst/>
          </a:prstGeom>
          <a:solidFill>
            <a:srgbClr val="E7EDF5"/>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5458968" y="3703320"/>
            <a:ext cx="603504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Reflect, test and improve solutions</a:t>
            </a:r>
          </a:p>
        </p:txBody>
      </p:sp>
      <p:sp>
        <p:nvSpPr>
          <p:cNvPr id="36" name="Rectangle 35"/>
          <p:cNvSpPr/>
          <p:nvPr/>
        </p:nvSpPr>
        <p:spPr>
          <a:xfrm>
            <a:off x="594360" y="4160520"/>
            <a:ext cx="246888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704088" y="4279392"/>
            <a:ext cx="2286000" cy="320040"/>
          </a:xfrm>
          <a:prstGeom prst="rect">
            <a:avLst/>
          </a:prstGeom>
          <a:noFill/>
        </p:spPr>
        <p:txBody>
          <a:bodyPr wrap="square" lIns="54864" tIns="54864" rIns="54864" bIns="54864" anchor="t">
            <a:spAutoFit/>
          </a:bodyPr>
          <a:lstStyle/>
          <a:p>
            <a:pPr algn="l">
              <a:spcAft>
                <a:spcPts val="400"/>
              </a:spcAft>
              <a:defRPr sz="1300" b="1" i="0">
                <a:solidFill>
                  <a:srgbClr val="28303A"/>
                </a:solidFill>
                <a:latin typeface="Aptos"/>
              </a:defRPr>
            </a:pPr>
            <a:r>
              <a:t>Reliability</a:t>
            </a:r>
          </a:p>
        </p:txBody>
      </p:sp>
      <p:sp>
        <p:nvSpPr>
          <p:cNvPr id="38" name="Rectangle 37"/>
          <p:cNvSpPr/>
          <p:nvPr/>
        </p:nvSpPr>
        <p:spPr>
          <a:xfrm>
            <a:off x="3063240" y="4160520"/>
            <a:ext cx="228600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3172968" y="4279392"/>
            <a:ext cx="210312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Gibbs</a:t>
            </a:r>
          </a:p>
        </p:txBody>
      </p:sp>
      <p:sp>
        <p:nvSpPr>
          <p:cNvPr id="40" name="Rectangle 39"/>
          <p:cNvSpPr/>
          <p:nvPr/>
        </p:nvSpPr>
        <p:spPr>
          <a:xfrm>
            <a:off x="5349240" y="4160520"/>
            <a:ext cx="621792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5458968" y="4279392"/>
            <a:ext cx="603504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Review commitments and performance</a:t>
            </a:r>
          </a:p>
        </p:txBody>
      </p:sp>
      <p:sp>
        <p:nvSpPr>
          <p:cNvPr id="42" name="Rectangle 41"/>
          <p:cNvSpPr/>
          <p:nvPr/>
        </p:nvSpPr>
        <p:spPr>
          <a:xfrm>
            <a:off x="594360" y="4736592"/>
            <a:ext cx="2468880" cy="576072"/>
          </a:xfrm>
          <a:prstGeom prst="rect">
            <a:avLst/>
          </a:prstGeom>
          <a:solidFill>
            <a:srgbClr val="E7EDF5"/>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704088" y="4855464"/>
            <a:ext cx="2286000" cy="320040"/>
          </a:xfrm>
          <a:prstGeom prst="rect">
            <a:avLst/>
          </a:prstGeom>
          <a:noFill/>
        </p:spPr>
        <p:txBody>
          <a:bodyPr wrap="square" lIns="54864" tIns="54864" rIns="54864" bIns="54864" anchor="t">
            <a:spAutoFit/>
          </a:bodyPr>
          <a:lstStyle/>
          <a:p>
            <a:pPr algn="l">
              <a:spcAft>
                <a:spcPts val="400"/>
              </a:spcAft>
              <a:defRPr sz="1300" b="1" i="0">
                <a:solidFill>
                  <a:srgbClr val="28303A"/>
                </a:solidFill>
                <a:latin typeface="Aptos"/>
              </a:defRPr>
            </a:pPr>
            <a:r>
              <a:t>Adaptability</a:t>
            </a:r>
          </a:p>
        </p:txBody>
      </p:sp>
      <p:sp>
        <p:nvSpPr>
          <p:cNvPr id="44" name="Rectangle 43"/>
          <p:cNvSpPr/>
          <p:nvPr/>
        </p:nvSpPr>
        <p:spPr>
          <a:xfrm>
            <a:off x="3063240" y="4736592"/>
            <a:ext cx="2286000" cy="576072"/>
          </a:xfrm>
          <a:prstGeom prst="rect">
            <a:avLst/>
          </a:prstGeom>
          <a:solidFill>
            <a:srgbClr val="E7EDF5"/>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3172968" y="4855464"/>
            <a:ext cx="210312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Kolb</a:t>
            </a:r>
          </a:p>
        </p:txBody>
      </p:sp>
      <p:sp>
        <p:nvSpPr>
          <p:cNvPr id="46" name="Rectangle 45"/>
          <p:cNvSpPr/>
          <p:nvPr/>
        </p:nvSpPr>
        <p:spPr>
          <a:xfrm>
            <a:off x="5349240" y="4736592"/>
            <a:ext cx="6217920" cy="576072"/>
          </a:xfrm>
          <a:prstGeom prst="rect">
            <a:avLst/>
          </a:prstGeom>
          <a:solidFill>
            <a:srgbClr val="E7EDF5"/>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TextBox 46"/>
          <p:cNvSpPr txBox="1"/>
          <p:nvPr/>
        </p:nvSpPr>
        <p:spPr>
          <a:xfrm>
            <a:off x="5458968" y="4855464"/>
            <a:ext cx="603504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Apply learning in new situations</a:t>
            </a:r>
          </a:p>
        </p:txBody>
      </p:sp>
      <p:sp>
        <p:nvSpPr>
          <p:cNvPr id="48" name="Rectangle 47"/>
          <p:cNvSpPr/>
          <p:nvPr/>
        </p:nvSpPr>
        <p:spPr>
          <a:xfrm>
            <a:off x="594360" y="5312664"/>
            <a:ext cx="246888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TextBox 48"/>
          <p:cNvSpPr txBox="1"/>
          <p:nvPr/>
        </p:nvSpPr>
        <p:spPr>
          <a:xfrm>
            <a:off x="704088" y="5431536"/>
            <a:ext cx="2286000" cy="320040"/>
          </a:xfrm>
          <a:prstGeom prst="rect">
            <a:avLst/>
          </a:prstGeom>
          <a:noFill/>
        </p:spPr>
        <p:txBody>
          <a:bodyPr wrap="square" lIns="54864" tIns="54864" rIns="54864" bIns="54864" anchor="t">
            <a:spAutoFit/>
          </a:bodyPr>
          <a:lstStyle/>
          <a:p>
            <a:pPr algn="l">
              <a:spcAft>
                <a:spcPts val="400"/>
              </a:spcAft>
              <a:defRPr sz="1300" b="1" i="0">
                <a:solidFill>
                  <a:srgbClr val="28303A"/>
                </a:solidFill>
                <a:latin typeface="Aptos"/>
              </a:defRPr>
            </a:pPr>
            <a:r>
              <a:t>Organisation &amp; time</a:t>
            </a:r>
          </a:p>
        </p:txBody>
      </p:sp>
      <p:sp>
        <p:nvSpPr>
          <p:cNvPr id="50" name="Rectangle 49"/>
          <p:cNvSpPr/>
          <p:nvPr/>
        </p:nvSpPr>
        <p:spPr>
          <a:xfrm>
            <a:off x="3063240" y="5312664"/>
            <a:ext cx="228600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TextBox 50"/>
          <p:cNvSpPr txBox="1"/>
          <p:nvPr/>
        </p:nvSpPr>
        <p:spPr>
          <a:xfrm>
            <a:off x="3172968" y="5431536"/>
            <a:ext cx="210312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Gibbs / Belbin</a:t>
            </a:r>
          </a:p>
        </p:txBody>
      </p:sp>
      <p:sp>
        <p:nvSpPr>
          <p:cNvPr id="52" name="Rectangle 51"/>
          <p:cNvSpPr/>
          <p:nvPr/>
        </p:nvSpPr>
        <p:spPr>
          <a:xfrm>
            <a:off x="5349240" y="5312664"/>
            <a:ext cx="6217920" cy="576072"/>
          </a:xfrm>
          <a:prstGeom prst="rect">
            <a:avLst/>
          </a:prstGeom>
          <a:solidFill>
            <a:srgbClr val="FFFFFF"/>
          </a:solidFill>
          <a:ln>
            <a:solidFill>
              <a:srgbClr val="D7DE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TextBox 52"/>
          <p:cNvSpPr txBox="1"/>
          <p:nvPr/>
        </p:nvSpPr>
        <p:spPr>
          <a:xfrm>
            <a:off x="5458968" y="5431536"/>
            <a:ext cx="6035040" cy="320040"/>
          </a:xfrm>
          <a:prstGeom prst="rect">
            <a:avLst/>
          </a:prstGeom>
          <a:noFill/>
        </p:spPr>
        <p:txBody>
          <a:bodyPr wrap="square" lIns="54864" tIns="54864" rIns="54864" bIns="54864" anchor="t">
            <a:spAutoFit/>
          </a:bodyPr>
          <a:lstStyle/>
          <a:p>
            <a:pPr algn="l">
              <a:spcAft>
                <a:spcPts val="400"/>
              </a:spcAft>
              <a:defRPr sz="1300" b="0" i="0">
                <a:solidFill>
                  <a:srgbClr val="28303A"/>
                </a:solidFill>
                <a:latin typeface="Aptos"/>
              </a:defRPr>
            </a:pPr>
            <a:r>
              <a:t>Plan, evaluate and improve delivery</a:t>
            </a:r>
          </a:p>
        </p:txBody>
      </p:sp>
      <p:sp>
        <p:nvSpPr>
          <p:cNvPr id="54" name="Rectangle 53"/>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TextBox 54"/>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56" name="TextBox 55"/>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15</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TEAM CHALLENGE</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Operations challenge: the 9:15 am briefing</a:t>
            </a:r>
          </a:p>
        </p:txBody>
      </p:sp>
      <p:sp>
        <p:nvSpPr>
          <p:cNvPr id="5" name="TextBox 4"/>
          <p:cNvSpPr txBox="1"/>
          <p:nvPr/>
        </p:nvSpPr>
        <p:spPr>
          <a:xfrm>
            <a:off x="594360" y="1371600"/>
            <a:ext cx="6995160" cy="4437625"/>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sz="2800" dirty="0"/>
              <a:t>•  Your university showcase opens at 10:00 am for 300 visitors and has 20 exhibitors.</a:t>
            </a:r>
          </a:p>
          <a:p>
            <a:pPr algn="l">
              <a:spcAft>
                <a:spcPts val="700"/>
              </a:spcAft>
              <a:defRPr sz="1900" b="0" i="0">
                <a:solidFill>
                  <a:srgbClr val="28303A"/>
                </a:solidFill>
                <a:latin typeface="Aptos"/>
              </a:defRPr>
            </a:pPr>
            <a:r>
              <a:rPr sz="2800" dirty="0"/>
              <a:t>•  A key exhibitor has not arrived.</a:t>
            </a:r>
          </a:p>
          <a:p>
            <a:pPr algn="l">
              <a:spcAft>
                <a:spcPts val="700"/>
              </a:spcAft>
              <a:defRPr sz="1900" b="0" i="0">
                <a:solidFill>
                  <a:srgbClr val="28303A"/>
                </a:solidFill>
                <a:latin typeface="Aptos"/>
              </a:defRPr>
            </a:pPr>
            <a:r>
              <a:rPr sz="2800" dirty="0"/>
              <a:t>•  The registration queue is growing.</a:t>
            </a:r>
          </a:p>
          <a:p>
            <a:pPr algn="l">
              <a:spcAft>
                <a:spcPts val="700"/>
              </a:spcAft>
              <a:defRPr sz="1900" b="0" i="0">
                <a:solidFill>
                  <a:srgbClr val="28303A"/>
                </a:solidFill>
                <a:latin typeface="Aptos"/>
              </a:defRPr>
            </a:pPr>
            <a:r>
              <a:rPr sz="2800" dirty="0"/>
              <a:t>•  A microphone is not working.</a:t>
            </a:r>
          </a:p>
          <a:p>
            <a:pPr algn="l">
              <a:spcAft>
                <a:spcPts val="700"/>
              </a:spcAft>
              <a:defRPr sz="1900" b="0" i="0">
                <a:solidFill>
                  <a:srgbClr val="28303A"/>
                </a:solidFill>
                <a:latin typeface="Aptos"/>
              </a:defRPr>
            </a:pPr>
            <a:r>
              <a:rPr sz="2800" dirty="0"/>
              <a:t>•  One team member is absent.</a:t>
            </a:r>
          </a:p>
          <a:p>
            <a:pPr algn="l">
              <a:spcAft>
                <a:spcPts val="700"/>
              </a:spcAft>
              <a:defRPr sz="1900" b="0" i="0">
                <a:solidFill>
                  <a:srgbClr val="28303A"/>
                </a:solidFill>
                <a:latin typeface="Aptos"/>
              </a:defRPr>
            </a:pPr>
            <a:r>
              <a:rPr sz="2800" dirty="0"/>
              <a:t>•  A speaker requests a running-order change. The event manager needs an update in five minutes.</a:t>
            </a:r>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YOUR TASK</a:t>
            </a:r>
          </a:p>
        </p:txBody>
      </p:sp>
      <p:sp>
        <p:nvSpPr>
          <p:cNvPr id="8" name="TextBox 7"/>
          <p:cNvSpPr txBox="1"/>
          <p:nvPr/>
        </p:nvSpPr>
        <p:spPr>
          <a:xfrm>
            <a:off x="8229600" y="2468880"/>
            <a:ext cx="3063240" cy="2355004"/>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000" dirty="0"/>
              <a:t>In groups, agree priorities, delegate responsibilities, decide what to communicate and identify what must be escalated.</a:t>
            </a:r>
            <a:endParaRPr lang="en-GB" sz="2000" dirty="0"/>
          </a:p>
          <a:p>
            <a:pPr algn="l">
              <a:spcAft>
                <a:spcPts val="700"/>
              </a:spcAft>
              <a:defRPr sz="1700" b="0" i="0">
                <a:solidFill>
                  <a:srgbClr val="28303A"/>
                </a:solidFill>
                <a:latin typeface="Aptos"/>
              </a:defRPr>
            </a:pPr>
            <a:r>
              <a:rPr sz="2000" dirty="0"/>
              <a:t> Prepare to justify your decisions.</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16</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TEAM CHALLENGE</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Operations challenge: build your response</a:t>
            </a:r>
          </a:p>
        </p:txBody>
      </p:sp>
      <p:sp>
        <p:nvSpPr>
          <p:cNvPr id="5" name="TextBox 4"/>
          <p:cNvSpPr txBox="1"/>
          <p:nvPr/>
        </p:nvSpPr>
        <p:spPr>
          <a:xfrm>
            <a:off x="594360" y="1371600"/>
            <a:ext cx="6995160" cy="5081391"/>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dirty="0"/>
              <a:t>•   </a:t>
            </a:r>
            <a:r>
              <a:rPr sz="2400" dirty="0"/>
              <a:t>Establish control: brief the team and allocate tasks.</a:t>
            </a:r>
          </a:p>
          <a:p>
            <a:pPr algn="l">
              <a:spcAft>
                <a:spcPts val="700"/>
              </a:spcAft>
              <a:defRPr sz="1900" b="0" i="0">
                <a:solidFill>
                  <a:srgbClr val="28303A"/>
                </a:solidFill>
                <a:latin typeface="Aptos"/>
              </a:defRPr>
            </a:pPr>
            <a:r>
              <a:rPr sz="2400" dirty="0"/>
              <a:t>•   Check the microphone with the technical team; use an approved backup if needed.</a:t>
            </a:r>
          </a:p>
          <a:p>
            <a:pPr algn="l">
              <a:spcAft>
                <a:spcPts val="700"/>
              </a:spcAft>
              <a:defRPr sz="1900" b="0" i="0">
                <a:solidFill>
                  <a:srgbClr val="28303A"/>
                </a:solidFill>
                <a:latin typeface="Aptos"/>
              </a:defRPr>
            </a:pPr>
            <a:r>
              <a:rPr sz="2400" dirty="0"/>
              <a:t>•   Manage visitor flow and keep access routes clear.</a:t>
            </a:r>
          </a:p>
          <a:p>
            <a:pPr algn="l">
              <a:spcAft>
                <a:spcPts val="700"/>
              </a:spcAft>
              <a:defRPr sz="1900" b="0" i="0">
                <a:solidFill>
                  <a:srgbClr val="28303A"/>
                </a:solidFill>
                <a:latin typeface="Aptos"/>
              </a:defRPr>
            </a:pPr>
            <a:r>
              <a:rPr sz="2400" dirty="0"/>
              <a:t>•  Update the event manager about staffing and </a:t>
            </a:r>
            <a:r>
              <a:rPr sz="2400" dirty="0" err="1"/>
              <a:t>programme</a:t>
            </a:r>
            <a:r>
              <a:rPr sz="2400" dirty="0"/>
              <a:t> changes.</a:t>
            </a:r>
          </a:p>
          <a:p>
            <a:pPr algn="l">
              <a:spcAft>
                <a:spcPts val="700"/>
              </a:spcAft>
              <a:defRPr sz="1900" b="0" i="0">
                <a:solidFill>
                  <a:srgbClr val="28303A"/>
                </a:solidFill>
                <a:latin typeface="Aptos"/>
              </a:defRPr>
            </a:pPr>
            <a:r>
              <a:rPr sz="2400" dirty="0"/>
              <a:t>•   Contact the exhibitor and prepare an agreed contingency.</a:t>
            </a:r>
          </a:p>
          <a:p>
            <a:pPr algn="l">
              <a:spcAft>
                <a:spcPts val="700"/>
              </a:spcAft>
              <a:defRPr sz="1900" b="0" i="0">
                <a:solidFill>
                  <a:srgbClr val="28303A"/>
                </a:solidFill>
                <a:latin typeface="Aptos"/>
              </a:defRPr>
            </a:pPr>
            <a:r>
              <a:rPr sz="2400" dirty="0"/>
              <a:t>•  Confirm any running-order change with the </a:t>
            </a:r>
            <a:r>
              <a:rPr sz="2400" dirty="0" err="1"/>
              <a:t>authorised</a:t>
            </a:r>
            <a:r>
              <a:rPr sz="2400" dirty="0"/>
              <a:t> lead.</a:t>
            </a:r>
          </a:p>
          <a:p>
            <a:pPr algn="l">
              <a:spcAft>
                <a:spcPts val="700"/>
              </a:spcAft>
              <a:defRPr sz="1900" b="0" i="0">
                <a:solidFill>
                  <a:srgbClr val="28303A"/>
                </a:solidFill>
                <a:latin typeface="Aptos"/>
              </a:defRPr>
            </a:pPr>
            <a:r>
              <a:rPr sz="2400" dirty="0"/>
              <a:t>•  Check progress and confirm tasks are complete.</a:t>
            </a:r>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JUSTIFY YOUR CHOICES</a:t>
            </a:r>
          </a:p>
        </p:txBody>
      </p:sp>
      <p:sp>
        <p:nvSpPr>
          <p:cNvPr id="8" name="TextBox 7"/>
          <p:cNvSpPr txBox="1"/>
          <p:nvPr/>
        </p:nvSpPr>
        <p:spPr>
          <a:xfrm>
            <a:off x="8229600" y="2468880"/>
            <a:ext cx="3063240" cy="2785891"/>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err="1"/>
              <a:t>Prioritise</a:t>
            </a:r>
            <a:r>
              <a:rPr sz="2400" dirty="0"/>
              <a:t> by urgency, safety, operational dependencies and available time. </a:t>
            </a:r>
            <a:endParaRPr lang="en-GB" sz="2400" dirty="0"/>
          </a:p>
          <a:p>
            <a:pPr algn="l">
              <a:spcAft>
                <a:spcPts val="700"/>
              </a:spcAft>
              <a:defRPr sz="1700" b="0" i="0">
                <a:solidFill>
                  <a:srgbClr val="28303A"/>
                </a:solidFill>
                <a:latin typeface="Aptos"/>
              </a:defRPr>
            </a:pPr>
            <a:r>
              <a:rPr sz="2400" dirty="0"/>
              <a:t>There may be more than one defensible sequence.</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17</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PROFESSIONAL STANDARDS</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Professional judgement: act, communicate, escalate</a:t>
            </a:r>
          </a:p>
        </p:txBody>
      </p:sp>
      <p:sp>
        <p:nvSpPr>
          <p:cNvPr id="5" name="TextBox 4"/>
          <p:cNvSpPr txBox="1"/>
          <p:nvPr/>
        </p:nvSpPr>
        <p:spPr>
          <a:xfrm>
            <a:off x="594360" y="1371600"/>
            <a:ext cx="6995160" cy="4163191"/>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sz="2400" dirty="0"/>
              <a:t>•  Take initiative when you can act appropriately within your role.</a:t>
            </a:r>
          </a:p>
          <a:p>
            <a:pPr algn="l">
              <a:spcAft>
                <a:spcPts val="700"/>
              </a:spcAft>
              <a:defRPr sz="1900" b="0" i="0">
                <a:solidFill>
                  <a:srgbClr val="28303A"/>
                </a:solidFill>
                <a:latin typeface="Aptos"/>
              </a:defRPr>
            </a:pPr>
            <a:r>
              <a:rPr sz="2400" dirty="0"/>
              <a:t>•  Communicate clearly and confirm that important messages have been understood.</a:t>
            </a:r>
          </a:p>
          <a:p>
            <a:pPr algn="l">
              <a:spcAft>
                <a:spcPts val="700"/>
              </a:spcAft>
              <a:defRPr sz="1900" b="0" i="0">
                <a:solidFill>
                  <a:srgbClr val="28303A"/>
                </a:solidFill>
                <a:latin typeface="Aptos"/>
              </a:defRPr>
            </a:pPr>
            <a:r>
              <a:rPr sz="2400" dirty="0"/>
              <a:t>•  Escalate risks, safety concerns and decisions outside your authority.</a:t>
            </a:r>
          </a:p>
          <a:p>
            <a:pPr algn="l">
              <a:spcAft>
                <a:spcPts val="700"/>
              </a:spcAft>
              <a:defRPr sz="1900" b="0" i="0">
                <a:solidFill>
                  <a:srgbClr val="28303A"/>
                </a:solidFill>
                <a:latin typeface="Aptos"/>
              </a:defRPr>
            </a:pPr>
            <a:r>
              <a:rPr sz="2400" dirty="0"/>
              <a:t>•  Follow the event's procedures and contingency plan.</a:t>
            </a:r>
          </a:p>
          <a:p>
            <a:pPr algn="l">
              <a:spcAft>
                <a:spcPts val="700"/>
              </a:spcAft>
              <a:defRPr sz="1900" b="0" i="0">
                <a:solidFill>
                  <a:srgbClr val="28303A"/>
                </a:solidFill>
                <a:latin typeface="Aptos"/>
              </a:defRPr>
            </a:pPr>
            <a:r>
              <a:rPr sz="2400" dirty="0"/>
              <a:t>•  Record incidents and hand over information accurately</a:t>
            </a:r>
            <a:r>
              <a:rPr dirty="0"/>
              <a:t>.</a:t>
            </a:r>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KEY DISTINCTION</a:t>
            </a:r>
          </a:p>
        </p:txBody>
      </p:sp>
      <p:sp>
        <p:nvSpPr>
          <p:cNvPr id="8" name="TextBox 7"/>
          <p:cNvSpPr txBox="1"/>
          <p:nvPr/>
        </p:nvSpPr>
        <p:spPr>
          <a:xfrm>
            <a:off x="8142984" y="2418659"/>
            <a:ext cx="3063240" cy="2416559"/>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a:highlight>
                  <a:srgbClr val="FFFF00"/>
                </a:highlight>
              </a:rPr>
              <a:t>Professionalism is not ‘fix everything alone’. </a:t>
            </a:r>
            <a:endParaRPr lang="en-GB" sz="2400" dirty="0">
              <a:highlight>
                <a:srgbClr val="FFFF00"/>
              </a:highlight>
            </a:endParaRPr>
          </a:p>
          <a:p>
            <a:pPr algn="l">
              <a:spcAft>
                <a:spcPts val="700"/>
              </a:spcAft>
              <a:defRPr sz="1700" b="0" i="0">
                <a:solidFill>
                  <a:srgbClr val="28303A"/>
                </a:solidFill>
                <a:latin typeface="Aptos"/>
              </a:defRPr>
            </a:pPr>
            <a:r>
              <a:rPr sz="2400" dirty="0">
                <a:highlight>
                  <a:srgbClr val="FFFF00"/>
                </a:highlight>
              </a:rPr>
              <a:t>It is knowing what you can do, who needs to know and when to ask for support.</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18</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YOUR DEVELOPMENT</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Skills audit: where are you now?</a:t>
            </a:r>
          </a:p>
        </p:txBody>
      </p:sp>
      <p:sp>
        <p:nvSpPr>
          <p:cNvPr id="5" name="TextBox 4"/>
          <p:cNvSpPr txBox="1"/>
          <p:nvPr/>
        </p:nvSpPr>
        <p:spPr>
          <a:xfrm>
            <a:off x="594360" y="1371600"/>
            <a:ext cx="6995160" cy="3883627"/>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sz="2400" dirty="0"/>
              <a:t>•  Rate yourself from 1 (developing) to 5 (confident) in each skill.</a:t>
            </a:r>
          </a:p>
          <a:p>
            <a:pPr algn="l">
              <a:spcAft>
                <a:spcPts val="700"/>
              </a:spcAft>
              <a:defRPr sz="1900" b="0" i="0">
                <a:solidFill>
                  <a:srgbClr val="28303A"/>
                </a:solidFill>
                <a:latin typeface="Aptos"/>
              </a:defRPr>
            </a:pPr>
            <a:r>
              <a:rPr sz="2400" dirty="0"/>
              <a:t>•  Teamwork • Communication • Initiative</a:t>
            </a:r>
          </a:p>
          <a:p>
            <a:pPr algn="l">
              <a:spcAft>
                <a:spcPts val="700"/>
              </a:spcAft>
              <a:defRPr sz="1900" b="0" i="0">
                <a:solidFill>
                  <a:srgbClr val="28303A"/>
                </a:solidFill>
                <a:latin typeface="Aptos"/>
              </a:defRPr>
            </a:pPr>
            <a:r>
              <a:rPr sz="2400" dirty="0"/>
              <a:t>•  Problem-solving • Decision-making • Reliability</a:t>
            </a:r>
          </a:p>
          <a:p>
            <a:pPr algn="l">
              <a:spcAft>
                <a:spcPts val="700"/>
              </a:spcAft>
              <a:defRPr sz="1900" b="0" i="0">
                <a:solidFill>
                  <a:srgbClr val="28303A"/>
                </a:solidFill>
                <a:latin typeface="Aptos"/>
              </a:defRPr>
            </a:pPr>
            <a:r>
              <a:rPr sz="2400" dirty="0"/>
              <a:t>•  Adaptability • </a:t>
            </a:r>
            <a:r>
              <a:rPr sz="2400" dirty="0" err="1"/>
              <a:t>Organisation</a:t>
            </a:r>
            <a:r>
              <a:rPr sz="2400" dirty="0"/>
              <a:t> • Time management</a:t>
            </a:r>
          </a:p>
          <a:p>
            <a:pPr algn="l">
              <a:spcAft>
                <a:spcPts val="700"/>
              </a:spcAft>
              <a:defRPr sz="1900" b="0" i="0">
                <a:solidFill>
                  <a:srgbClr val="28303A"/>
                </a:solidFill>
                <a:latin typeface="Aptos"/>
              </a:defRPr>
            </a:pPr>
            <a:r>
              <a:rPr sz="2400" dirty="0"/>
              <a:t>•  Choose one skill and identify evidence from study, work, volunteering or an event.</a:t>
            </a:r>
          </a:p>
          <a:p>
            <a:pPr algn="l">
              <a:spcAft>
                <a:spcPts val="700"/>
              </a:spcAft>
              <a:defRPr sz="1900" b="0" i="0">
                <a:solidFill>
                  <a:srgbClr val="28303A"/>
                </a:solidFill>
                <a:latin typeface="Aptos"/>
              </a:defRPr>
            </a:pPr>
            <a:r>
              <a:rPr sz="2400" dirty="0"/>
              <a:t>•  Set one </a:t>
            </a:r>
            <a:r>
              <a:rPr sz="2400" b="1" dirty="0"/>
              <a:t>specific action to improve </a:t>
            </a:r>
            <a:r>
              <a:rPr sz="2400" dirty="0"/>
              <a:t>before your next live event or placement.</a:t>
            </a:r>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rPr dirty="0"/>
              <a:t>MAKE IT EVIDENCE-BASED</a:t>
            </a:r>
          </a:p>
        </p:txBody>
      </p:sp>
      <p:sp>
        <p:nvSpPr>
          <p:cNvPr id="8" name="TextBox 7"/>
          <p:cNvSpPr txBox="1"/>
          <p:nvPr/>
        </p:nvSpPr>
        <p:spPr>
          <a:xfrm>
            <a:off x="8229600" y="2468880"/>
            <a:ext cx="3063240" cy="2596095"/>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400" dirty="0">
                <a:highlight>
                  <a:srgbClr val="FFFF00"/>
                </a:highlight>
              </a:rPr>
              <a:t>What did you do? </a:t>
            </a:r>
            <a:endParaRPr lang="en-GB" sz="2400" dirty="0">
              <a:highlight>
                <a:srgbClr val="FFFF00"/>
              </a:highlight>
            </a:endParaRPr>
          </a:p>
          <a:p>
            <a:pPr algn="l">
              <a:spcAft>
                <a:spcPts val="700"/>
              </a:spcAft>
              <a:defRPr sz="1700" b="0" i="0">
                <a:solidFill>
                  <a:srgbClr val="28303A"/>
                </a:solidFill>
                <a:latin typeface="Aptos"/>
              </a:defRPr>
            </a:pPr>
            <a:r>
              <a:rPr sz="2400" dirty="0">
                <a:highlight>
                  <a:srgbClr val="FFFF00"/>
                </a:highlight>
              </a:rPr>
              <a:t>What was the result?</a:t>
            </a:r>
            <a:endParaRPr lang="en-GB" sz="2400" dirty="0">
              <a:highlight>
                <a:srgbClr val="FFFF00"/>
              </a:highlight>
            </a:endParaRPr>
          </a:p>
          <a:p>
            <a:pPr algn="l">
              <a:spcAft>
                <a:spcPts val="700"/>
              </a:spcAft>
              <a:defRPr sz="1700" b="0" i="0">
                <a:solidFill>
                  <a:srgbClr val="28303A"/>
                </a:solidFill>
                <a:latin typeface="Aptos"/>
              </a:defRPr>
            </a:pPr>
            <a:r>
              <a:rPr sz="2400" dirty="0">
                <a:highlight>
                  <a:srgbClr val="FFFF00"/>
                </a:highlight>
              </a:rPr>
              <a:t> What feedback did you receive?</a:t>
            </a:r>
            <a:endParaRPr lang="en-GB" sz="2400" dirty="0">
              <a:highlight>
                <a:srgbClr val="FFFF00"/>
              </a:highlight>
            </a:endParaRPr>
          </a:p>
          <a:p>
            <a:pPr algn="l">
              <a:spcAft>
                <a:spcPts val="700"/>
              </a:spcAft>
              <a:defRPr sz="1700" b="0" i="0">
                <a:solidFill>
                  <a:srgbClr val="28303A"/>
                </a:solidFill>
                <a:latin typeface="Aptos"/>
              </a:defRPr>
            </a:pPr>
            <a:r>
              <a:rPr sz="2400" dirty="0">
                <a:highlight>
                  <a:srgbClr val="FFFF00"/>
                </a:highlight>
              </a:rPr>
              <a:t> What will you do differently next time?</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19</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REFLECT &amp; APPLY</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Plenary: what will you take forward?</a:t>
            </a:r>
          </a:p>
        </p:txBody>
      </p:sp>
      <p:sp>
        <p:nvSpPr>
          <p:cNvPr id="5" name="TextBox 4"/>
          <p:cNvSpPr txBox="1"/>
          <p:nvPr/>
        </p:nvSpPr>
        <p:spPr>
          <a:xfrm>
            <a:off x="594360" y="1371600"/>
            <a:ext cx="6995160" cy="1218795"/>
          </a:xfrm>
          <a:prstGeom prst="rect">
            <a:avLst/>
          </a:prstGeom>
          <a:noFill/>
        </p:spPr>
        <p:txBody>
          <a:bodyPr wrap="square" lIns="54864" tIns="54864" rIns="54864" bIns="54864" anchor="t">
            <a:spAutoFit/>
          </a:bodyPr>
          <a:lstStyle/>
          <a:p>
            <a:pPr algn="l">
              <a:spcAft>
                <a:spcPts val="700"/>
              </a:spcAft>
              <a:defRPr sz="1900" b="0" i="0">
                <a:solidFill>
                  <a:srgbClr val="28303A"/>
                </a:solidFill>
                <a:latin typeface="Aptos"/>
              </a:defRPr>
            </a:pPr>
            <a:r>
              <a:rPr lang="en-GB" sz="2400" dirty="0"/>
              <a:t>“Professionalism is not just about what you know. It is about how you behave, how you work with others, and how you respond when things do not go to plan.”</a:t>
            </a:r>
            <a:endParaRPr sz="2400" dirty="0"/>
          </a:p>
        </p:txBody>
      </p:sp>
      <p:sp>
        <p:nvSpPr>
          <p:cNvPr id="6" name="Rounded Rectangle 5"/>
          <p:cNvSpPr/>
          <p:nvPr/>
        </p:nvSpPr>
        <p:spPr>
          <a:xfrm>
            <a:off x="7955279" y="1508760"/>
            <a:ext cx="3611880" cy="4251960"/>
          </a:xfrm>
          <a:prstGeom prst="roundRect">
            <a:avLst/>
          </a:prstGeom>
          <a:solidFill>
            <a:srgbClr val="E2F1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0" y="1783080"/>
            <a:ext cx="3063240" cy="548640"/>
          </a:xfrm>
          <a:prstGeom prst="rect">
            <a:avLst/>
          </a:prstGeom>
          <a:noFill/>
        </p:spPr>
        <p:txBody>
          <a:bodyPr wrap="square" lIns="54864" tIns="54864" rIns="54864" bIns="54864" anchor="t">
            <a:spAutoFit/>
          </a:bodyPr>
          <a:lstStyle/>
          <a:p>
            <a:pPr algn="l">
              <a:spcAft>
                <a:spcPts val="700"/>
              </a:spcAft>
              <a:defRPr sz="2000" b="1" i="0">
                <a:solidFill>
                  <a:srgbClr val="182A44"/>
                </a:solidFill>
                <a:latin typeface="Aptos"/>
              </a:defRPr>
            </a:pPr>
            <a:r>
              <a:t>FINAL MESSAGE</a:t>
            </a:r>
          </a:p>
        </p:txBody>
      </p:sp>
      <p:sp>
        <p:nvSpPr>
          <p:cNvPr id="8" name="TextBox 7"/>
          <p:cNvSpPr txBox="1"/>
          <p:nvPr/>
        </p:nvSpPr>
        <p:spPr>
          <a:xfrm>
            <a:off x="8229600" y="2468880"/>
            <a:ext cx="2816352" cy="2265236"/>
          </a:xfrm>
          <a:prstGeom prst="rect">
            <a:avLst/>
          </a:prstGeom>
          <a:noFill/>
        </p:spPr>
        <p:txBody>
          <a:bodyPr wrap="square" lIns="54864" tIns="54864" rIns="54864" bIns="54864" anchor="t">
            <a:spAutoFit/>
          </a:bodyPr>
          <a:lstStyle/>
          <a:p>
            <a:pPr algn="l">
              <a:spcAft>
                <a:spcPts val="700"/>
              </a:spcAft>
              <a:defRPr sz="1700" b="0" i="0">
                <a:solidFill>
                  <a:srgbClr val="28303A"/>
                </a:solidFill>
                <a:latin typeface="Aptos"/>
              </a:defRPr>
            </a:pPr>
            <a:r>
              <a:rPr sz="2000" dirty="0">
                <a:highlight>
                  <a:srgbClr val="FFFF00"/>
                </a:highlight>
              </a:rPr>
              <a:t>Professionalism is not just what you know. It is how you behave, how you work with others and how you respond when things do not go to plan.</a:t>
            </a:r>
          </a:p>
        </p:txBody>
      </p:sp>
      <p:sp>
        <p:nvSpPr>
          <p:cNvPr id="9" name="Rectangle 8"/>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11" name="TextBox 10"/>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20</a:t>
            </a:r>
          </a:p>
        </p:txBody>
      </p:sp>
      <p:pic>
        <p:nvPicPr>
          <p:cNvPr id="13" name="Picture 12">
            <a:extLst>
              <a:ext uri="{FF2B5EF4-FFF2-40B4-BE49-F238E27FC236}">
                <a16:creationId xmlns:a16="http://schemas.microsoft.com/office/drawing/2014/main" id="{DD2334EF-C668-724F-618E-A5251EE49577}"/>
              </a:ext>
            </a:extLst>
          </p:cNvPr>
          <p:cNvPicPr>
            <a:picLocks noChangeAspect="1"/>
          </p:cNvPicPr>
          <p:nvPr/>
        </p:nvPicPr>
        <p:blipFill>
          <a:blip r:embed="rId2"/>
          <a:stretch>
            <a:fillRect/>
          </a:stretch>
        </p:blipFill>
        <p:spPr>
          <a:xfrm>
            <a:off x="1735835" y="3046094"/>
            <a:ext cx="5371801" cy="3021638"/>
          </a:xfrm>
          <a:prstGeom prst="rect">
            <a:avLst/>
          </a:prstGeom>
          <a:ln>
            <a:noFill/>
          </a:ln>
          <a:effectLst>
            <a:softEdge rad="112500"/>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8F6F0"/>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24128"/>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09728"/>
            <a:ext cx="2194560" cy="201168"/>
          </a:xfrm>
          <a:prstGeom prst="rect">
            <a:avLst/>
          </a:prstGeom>
          <a:noFill/>
        </p:spPr>
        <p:txBody>
          <a:bodyPr wrap="square" lIns="54864" tIns="54864" rIns="54864" bIns="54864" anchor="t">
            <a:spAutoFit/>
          </a:bodyPr>
          <a:lstStyle/>
          <a:p>
            <a:pPr algn="l">
              <a:spcAft>
                <a:spcPts val="400"/>
              </a:spcAft>
              <a:defRPr sz="900" b="1" i="0">
                <a:solidFill>
                  <a:srgbClr val="E2AB44"/>
                </a:solidFill>
                <a:latin typeface="Aptos"/>
              </a:defRPr>
            </a:pPr>
            <a:r>
              <a:t>REFERENCES</a:t>
            </a:r>
          </a:p>
        </p:txBody>
      </p:sp>
      <p:sp>
        <p:nvSpPr>
          <p:cNvPr id="4" name="TextBox 3"/>
          <p:cNvSpPr txBox="1"/>
          <p:nvPr/>
        </p:nvSpPr>
        <p:spPr>
          <a:xfrm>
            <a:off x="502920" y="310896"/>
            <a:ext cx="11155680" cy="438912"/>
          </a:xfrm>
          <a:prstGeom prst="rect">
            <a:avLst/>
          </a:prstGeom>
          <a:noFill/>
        </p:spPr>
        <p:txBody>
          <a:bodyPr wrap="square" lIns="54864" tIns="54864" rIns="54864" bIns="54864" anchor="t">
            <a:spAutoFit/>
          </a:bodyPr>
          <a:lstStyle/>
          <a:p>
            <a:pPr algn="l">
              <a:spcAft>
                <a:spcPts val="700"/>
              </a:spcAft>
              <a:defRPr sz="2700" b="1" i="0">
                <a:solidFill>
                  <a:srgbClr val="FFFFFF"/>
                </a:solidFill>
                <a:latin typeface="Aptos"/>
              </a:defRPr>
            </a:pPr>
            <a:r>
              <a:t>References &amp; further reading</a:t>
            </a:r>
          </a:p>
        </p:txBody>
      </p:sp>
      <p:sp>
        <p:nvSpPr>
          <p:cNvPr id="5" name="TextBox 4"/>
          <p:cNvSpPr txBox="1"/>
          <p:nvPr/>
        </p:nvSpPr>
        <p:spPr>
          <a:xfrm>
            <a:off x="530352" y="786384"/>
            <a:ext cx="11064240" cy="201168"/>
          </a:xfrm>
          <a:prstGeom prst="rect">
            <a:avLst/>
          </a:prstGeom>
          <a:noFill/>
        </p:spPr>
        <p:txBody>
          <a:bodyPr wrap="square" lIns="54864" tIns="54864" rIns="54864" bIns="54864" anchor="t">
            <a:spAutoFit/>
          </a:bodyPr>
          <a:lstStyle/>
          <a:p>
            <a:pPr algn="l">
              <a:spcAft>
                <a:spcPts val="400"/>
              </a:spcAft>
              <a:defRPr sz="1100" b="0" i="0">
                <a:solidFill>
                  <a:srgbClr val="DAE2EC"/>
                </a:solidFill>
                <a:latin typeface="Aptos"/>
              </a:defRPr>
            </a:pPr>
            <a:r>
              <a:t>Use these sources to support academic discussion and further research.</a:t>
            </a:r>
          </a:p>
        </p:txBody>
      </p:sp>
      <p:sp>
        <p:nvSpPr>
          <p:cNvPr id="6" name="TextBox 5"/>
          <p:cNvSpPr txBox="1"/>
          <p:nvPr/>
        </p:nvSpPr>
        <p:spPr>
          <a:xfrm>
            <a:off x="594360" y="1325880"/>
            <a:ext cx="10972800" cy="5074920"/>
          </a:xfrm>
          <a:prstGeom prst="rect">
            <a:avLst/>
          </a:prstGeom>
          <a:noFill/>
        </p:spPr>
        <p:txBody>
          <a:bodyPr wrap="square" lIns="54864" tIns="54864" rIns="54864" bIns="54864" anchor="t">
            <a:spAutoFit/>
          </a:bodyPr>
          <a:lstStyle/>
          <a:p>
            <a:pPr algn="l">
              <a:spcAft>
                <a:spcPts val="400"/>
              </a:spcAft>
              <a:defRPr sz="1400" b="0" i="0">
                <a:solidFill>
                  <a:srgbClr val="28303A"/>
                </a:solidFill>
                <a:latin typeface="Aptos"/>
              </a:defRPr>
            </a:pPr>
            <a:r>
              <a:t>• Belbin, R. M. (2010). Team Roles at Work (2nd ed.). Routledge.</a:t>
            </a:r>
          </a:p>
          <a:p>
            <a:pPr algn="l">
              <a:spcAft>
                <a:spcPts val="400"/>
              </a:spcAft>
              <a:defRPr sz="1400" b="0" i="0">
                <a:solidFill>
                  <a:srgbClr val="28303A"/>
                </a:solidFill>
                <a:latin typeface="Aptos"/>
              </a:defRPr>
            </a:pPr>
            <a:r>
              <a:t>• Tuckman, B. W. (1965). Developmental sequence in small groups. Psychological Bulletin, 63(6), 384–399. https://doi.org/10.1037/h0022100</a:t>
            </a:r>
          </a:p>
          <a:p>
            <a:pPr algn="l">
              <a:spcAft>
                <a:spcPts val="400"/>
              </a:spcAft>
              <a:defRPr sz="1400" b="0" i="0">
                <a:solidFill>
                  <a:srgbClr val="28303A"/>
                </a:solidFill>
                <a:latin typeface="Aptos"/>
              </a:defRPr>
            </a:pPr>
            <a:r>
              <a:t>• Tuckman, B. W., &amp; Jensen, M. A. C. (1977). Stages of small-group development revisited. Group &amp; Organization Studies, 2(4), 419–427.</a:t>
            </a:r>
          </a:p>
          <a:p>
            <a:pPr algn="l">
              <a:spcAft>
                <a:spcPts val="400"/>
              </a:spcAft>
              <a:defRPr sz="1400" b="0" i="0">
                <a:solidFill>
                  <a:srgbClr val="28303A"/>
                </a:solidFill>
                <a:latin typeface="Aptos"/>
              </a:defRPr>
            </a:pPr>
            <a:r>
              <a:t>• Kolb, D. A. (1984). Experiential Learning: Experience as the Source of Learning and Development. Prentice-Hall.</a:t>
            </a:r>
          </a:p>
          <a:p>
            <a:pPr algn="l">
              <a:spcAft>
                <a:spcPts val="400"/>
              </a:spcAft>
              <a:defRPr sz="1400" b="0" i="0">
                <a:solidFill>
                  <a:srgbClr val="28303A"/>
                </a:solidFill>
                <a:latin typeface="Aptos"/>
              </a:defRPr>
            </a:pPr>
            <a:r>
              <a:t>• Gibbs, G. (1988). Learning by Doing: A Guide to Teaching and Learning Methods. Oxford Polytechnic.</a:t>
            </a:r>
          </a:p>
          <a:p>
            <a:pPr algn="l">
              <a:spcAft>
                <a:spcPts val="400"/>
              </a:spcAft>
              <a:defRPr sz="1400" b="0" i="0">
                <a:solidFill>
                  <a:srgbClr val="28303A"/>
                </a:solidFill>
                <a:latin typeface="Aptos"/>
              </a:defRPr>
            </a:pPr>
            <a:r>
              <a:t>• Belbin official overview: https://www.belbin.com/about/why-belbin</a:t>
            </a:r>
          </a:p>
          <a:p>
            <a:pPr algn="l">
              <a:spcAft>
                <a:spcPts val="400"/>
              </a:spcAft>
              <a:defRPr sz="1400" b="0" i="0">
                <a:solidFill>
                  <a:srgbClr val="28303A"/>
                </a:solidFill>
                <a:latin typeface="Aptos"/>
              </a:defRPr>
            </a:pPr>
            <a:r>
              <a:t>• University of Calgary, Taylor Institute: Experiential learning and Kolb's cycle: https://taylorinstitute.ucalgary.ca/resources/module/experiential-learning/designing-el</a:t>
            </a:r>
          </a:p>
          <a:p>
            <a:pPr algn="l">
              <a:spcAft>
                <a:spcPts val="400"/>
              </a:spcAft>
              <a:defRPr sz="1400" b="0" i="0">
                <a:solidFill>
                  <a:srgbClr val="28303A"/>
                </a:solidFill>
                <a:latin typeface="Aptos"/>
              </a:defRPr>
            </a:pPr>
            <a:r>
              <a:t>• Sheffield Hallam University: Gibbs' Reflective Cycle: https://blogs.shu.ac.uk/reflectivepracticeshu/models/gibbs-reflective-cycle/</a:t>
            </a:r>
          </a:p>
        </p:txBody>
      </p:sp>
      <p:sp>
        <p:nvSpPr>
          <p:cNvPr id="7" name="Rectangle 6"/>
          <p:cNvSpPr/>
          <p:nvPr/>
        </p:nvSpPr>
        <p:spPr>
          <a:xfrm>
            <a:off x="0" y="6601968"/>
            <a:ext cx="12191695" cy="256032"/>
          </a:xfrm>
          <a:prstGeom prst="rect">
            <a:avLst/>
          </a:prstGeom>
          <a:solidFill>
            <a:srgbClr val="18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11480" y="6620256"/>
            <a:ext cx="8046720" cy="146304"/>
          </a:xfrm>
          <a:prstGeom prst="rect">
            <a:avLst/>
          </a:prstGeom>
          <a:noFill/>
        </p:spPr>
        <p:txBody>
          <a:bodyPr wrap="square" lIns="54864" tIns="54864" rIns="54864" bIns="54864" anchor="ctr">
            <a:spAutoFit/>
          </a:bodyPr>
          <a:lstStyle/>
          <a:p>
            <a:pPr algn="l">
              <a:spcAft>
                <a:spcPts val="400"/>
              </a:spcAft>
              <a:defRPr sz="800" b="1" i="0">
                <a:solidFill>
                  <a:srgbClr val="FFFFFF"/>
                </a:solidFill>
                <a:latin typeface="Aptos"/>
              </a:defRPr>
            </a:pPr>
            <a:r>
              <a:t>LEVEL 4  •  PROFESSIONAL DEVELOPMENT &amp; OPERATIONS</a:t>
            </a:r>
          </a:p>
        </p:txBody>
      </p:sp>
      <p:sp>
        <p:nvSpPr>
          <p:cNvPr id="9" name="TextBox 8"/>
          <p:cNvSpPr txBox="1"/>
          <p:nvPr/>
        </p:nvSpPr>
        <p:spPr>
          <a:xfrm>
            <a:off x="11155680" y="6615684"/>
            <a:ext cx="548640" cy="146304"/>
          </a:xfrm>
          <a:prstGeom prst="rect">
            <a:avLst/>
          </a:prstGeom>
          <a:noFill/>
        </p:spPr>
        <p:txBody>
          <a:bodyPr wrap="square" lIns="54864" tIns="54864" rIns="54864" bIns="54864" anchor="ctr">
            <a:spAutoFit/>
          </a:bodyPr>
          <a:lstStyle/>
          <a:p>
            <a:pPr algn="r">
              <a:spcAft>
                <a:spcPts val="400"/>
              </a:spcAft>
              <a:defRPr sz="800" b="1" i="0">
                <a:solidFill>
                  <a:srgbClr val="E2AB44"/>
                </a:solidFill>
                <a:latin typeface="Aptos"/>
              </a:defRPr>
            </a:pPr>
            <a:r>
              <a:t>21</a:t>
            </a:r>
          </a:p>
        </p:txBody>
      </p:sp>
    </p:spTree>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2334</Words>
  <Application>Microsoft Office PowerPoint</Application>
  <PresentationFormat>Widescreen</PresentationFormat>
  <Paragraphs>292</Paragraphs>
  <Slides>26</Slides>
  <Notes>0</Notes>
  <HiddenSlides>0</HiddenSlides>
  <MMClips>4</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26</vt:i4>
      </vt:variant>
    </vt:vector>
  </HeadingPairs>
  <TitlesOfParts>
    <vt:vector size="33" baseType="lpstr">
      <vt:lpstr>Aptos</vt:lpstr>
      <vt:lpstr>Arial</vt:lpstr>
      <vt:lpstr>Calibri</vt:lpstr>
      <vt:lpstr>Calibri Light</vt:lpstr>
      <vt:lpstr>Theme1</vt:lpstr>
      <vt:lpstr>Accessible 2</vt:lpstr>
      <vt:lpstr>Sub Title 1</vt:lpstr>
      <vt:lpstr>PowerPoint Presentation</vt:lpstr>
      <vt:lpstr>✨ A little morning guidance for you: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Deborah Jenkins</cp:lastModifiedBy>
  <cp:revision>2</cp:revision>
  <dcterms:created xsi:type="dcterms:W3CDTF">2013-01-27T09:14:16Z</dcterms:created>
  <dcterms:modified xsi:type="dcterms:W3CDTF">2026-10-20T11:10:35Z</dcterms:modified>
  <cp:category/>
</cp:coreProperties>
</file>