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84DC7E-BE30-A0A6-ADA1-63FEF9C14141}" v="2433" dt="2023-02-09T09:05:46.9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ko Jabou (2126004)" userId="S::2126004@student.uwtsd.ac.uk::155f7b81-9d14-4ef8-8748-f15cd6ccccf6" providerId="AD" clId="Web-{0B84DC7E-BE30-A0A6-ADA1-63FEF9C14141}"/>
    <pc:docChg chg="addSld delSld modSld sldOrd">
      <pc:chgData name="Sonko Jabou (2126004)" userId="S::2126004@student.uwtsd.ac.uk::155f7b81-9d14-4ef8-8748-f15cd6ccccf6" providerId="AD" clId="Web-{0B84DC7E-BE30-A0A6-ADA1-63FEF9C14141}" dt="2023-02-09T09:05:46.971" v="2426" actId="20577"/>
      <pc:docMkLst>
        <pc:docMk/>
      </pc:docMkLst>
      <pc:sldChg chg="del">
        <pc:chgData name="Sonko Jabou (2126004)" userId="S::2126004@student.uwtsd.ac.uk::155f7b81-9d14-4ef8-8748-f15cd6ccccf6" providerId="AD" clId="Web-{0B84DC7E-BE30-A0A6-ADA1-63FEF9C14141}" dt="2023-02-08T18:37:56.758" v="21"/>
        <pc:sldMkLst>
          <pc:docMk/>
          <pc:sldMk cId="109857222" sldId="256"/>
        </pc:sldMkLst>
      </pc:sldChg>
      <pc:sldChg chg="modSp new">
        <pc:chgData name="Sonko Jabou (2126004)" userId="S::2126004@student.uwtsd.ac.uk::155f7b81-9d14-4ef8-8748-f15cd6ccccf6" providerId="AD" clId="Web-{0B84DC7E-BE30-A0A6-ADA1-63FEF9C14141}" dt="2023-02-08T18:45:17.704" v="131" actId="20577"/>
        <pc:sldMkLst>
          <pc:docMk/>
          <pc:sldMk cId="4027621432" sldId="257"/>
        </pc:sldMkLst>
        <pc:spChg chg="mod">
          <ac:chgData name="Sonko Jabou (2126004)" userId="S::2126004@student.uwtsd.ac.uk::155f7b81-9d14-4ef8-8748-f15cd6ccccf6" providerId="AD" clId="Web-{0B84DC7E-BE30-A0A6-ADA1-63FEF9C14141}" dt="2023-02-08T18:42:01.278" v="77" actId="14100"/>
          <ac:spMkLst>
            <pc:docMk/>
            <pc:sldMk cId="4027621432" sldId="257"/>
            <ac:spMk id="2" creationId="{97166147-26EE-81A4-3A28-7E00EA6469AC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8T18:45:17.704" v="131" actId="20577"/>
          <ac:spMkLst>
            <pc:docMk/>
            <pc:sldMk cId="4027621432" sldId="257"/>
            <ac:spMk id="3" creationId="{0F529F3E-6293-B012-76E0-0A4C63D98E67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9T01:29:48.157" v="2173" actId="20577"/>
        <pc:sldMkLst>
          <pc:docMk/>
          <pc:sldMk cId="2979713797" sldId="258"/>
        </pc:sldMkLst>
        <pc:spChg chg="mod">
          <ac:chgData name="Sonko Jabou (2126004)" userId="S::2126004@student.uwtsd.ac.uk::155f7b81-9d14-4ef8-8748-f15cd6ccccf6" providerId="AD" clId="Web-{0B84DC7E-BE30-A0A6-ADA1-63FEF9C14141}" dt="2023-02-08T18:47:15.207" v="145" actId="20577"/>
          <ac:spMkLst>
            <pc:docMk/>
            <pc:sldMk cId="2979713797" sldId="258"/>
            <ac:spMk id="2" creationId="{3EC851BC-3C01-7245-B3AB-8ADD98B1DCF3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9T01:29:48.157" v="2173" actId="20577"/>
          <ac:spMkLst>
            <pc:docMk/>
            <pc:sldMk cId="2979713797" sldId="258"/>
            <ac:spMk id="3" creationId="{E284DFEB-9EFB-4CAA-32D9-85B3FD040E6C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9T01:30:48.287" v="2180" actId="20577"/>
        <pc:sldMkLst>
          <pc:docMk/>
          <pc:sldMk cId="548714931" sldId="259"/>
        </pc:sldMkLst>
        <pc:spChg chg="mod">
          <ac:chgData name="Sonko Jabou (2126004)" userId="S::2126004@student.uwtsd.ac.uk::155f7b81-9d14-4ef8-8748-f15cd6ccccf6" providerId="AD" clId="Web-{0B84DC7E-BE30-A0A6-ADA1-63FEF9C14141}" dt="2023-02-08T18:49:33.965" v="165" actId="20577"/>
          <ac:spMkLst>
            <pc:docMk/>
            <pc:sldMk cId="548714931" sldId="259"/>
            <ac:spMk id="2" creationId="{9ED6F648-93C8-30DE-4D09-6F8F70053091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9T01:30:48.287" v="2180" actId="20577"/>
          <ac:spMkLst>
            <pc:docMk/>
            <pc:sldMk cId="548714931" sldId="259"/>
            <ac:spMk id="3" creationId="{F1D2203A-A3B6-1DF6-C397-F9C548031B45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8T19:06:36.926" v="442" actId="20577"/>
        <pc:sldMkLst>
          <pc:docMk/>
          <pc:sldMk cId="2335737491" sldId="260"/>
        </pc:sldMkLst>
        <pc:spChg chg="mod">
          <ac:chgData name="Sonko Jabou (2126004)" userId="S::2126004@student.uwtsd.ac.uk::155f7b81-9d14-4ef8-8748-f15cd6ccccf6" providerId="AD" clId="Web-{0B84DC7E-BE30-A0A6-ADA1-63FEF9C14141}" dt="2023-02-08T18:58:56.229" v="348" actId="20577"/>
          <ac:spMkLst>
            <pc:docMk/>
            <pc:sldMk cId="2335737491" sldId="260"/>
            <ac:spMk id="2" creationId="{996566D9-5CBD-F0B2-0571-50BB59912220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8T19:06:36.926" v="442" actId="20577"/>
          <ac:spMkLst>
            <pc:docMk/>
            <pc:sldMk cId="2335737491" sldId="260"/>
            <ac:spMk id="3" creationId="{1E913FFB-E1DF-AA89-FFE4-8BB260696351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8T19:24:49.948" v="683" actId="20577"/>
        <pc:sldMkLst>
          <pc:docMk/>
          <pc:sldMk cId="930069927" sldId="261"/>
        </pc:sldMkLst>
        <pc:spChg chg="mod">
          <ac:chgData name="Sonko Jabou (2126004)" userId="S::2126004@student.uwtsd.ac.uk::155f7b81-9d14-4ef8-8748-f15cd6ccccf6" providerId="AD" clId="Web-{0B84DC7E-BE30-A0A6-ADA1-63FEF9C14141}" dt="2023-02-08T19:10:58.384" v="522" actId="20577"/>
          <ac:spMkLst>
            <pc:docMk/>
            <pc:sldMk cId="930069927" sldId="261"/>
            <ac:spMk id="2" creationId="{D039C598-2213-50DF-9AFF-6ED9936136ED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8T19:24:49.948" v="683" actId="20577"/>
          <ac:spMkLst>
            <pc:docMk/>
            <pc:sldMk cId="930069927" sldId="261"/>
            <ac:spMk id="3" creationId="{62C94B36-D3A6-DAA0-CABB-7CBC32A2FD92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8T19:33:30.802" v="800" actId="20577"/>
        <pc:sldMkLst>
          <pc:docMk/>
          <pc:sldMk cId="2196274843" sldId="262"/>
        </pc:sldMkLst>
        <pc:spChg chg="mod">
          <ac:chgData name="Sonko Jabou (2126004)" userId="S::2126004@student.uwtsd.ac.uk::155f7b81-9d14-4ef8-8748-f15cd6ccccf6" providerId="AD" clId="Web-{0B84DC7E-BE30-A0A6-ADA1-63FEF9C14141}" dt="2023-02-08T19:26:44.825" v="694" actId="20577"/>
          <ac:spMkLst>
            <pc:docMk/>
            <pc:sldMk cId="2196274843" sldId="262"/>
            <ac:spMk id="2" creationId="{34F6890A-94DD-E91A-985B-B509A081BE91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8T19:33:30.802" v="800" actId="20577"/>
          <ac:spMkLst>
            <pc:docMk/>
            <pc:sldMk cId="2196274843" sldId="262"/>
            <ac:spMk id="3" creationId="{52A53EBB-A842-800D-07DB-3FE477ECBE68}"/>
          </ac:spMkLst>
        </pc:spChg>
      </pc:sldChg>
      <pc:sldChg chg="modSp new del ord">
        <pc:chgData name="Sonko Jabou (2126004)" userId="S::2126004@student.uwtsd.ac.uk::155f7b81-9d14-4ef8-8748-f15cd6ccccf6" providerId="AD" clId="Web-{0B84DC7E-BE30-A0A6-ADA1-63FEF9C14141}" dt="2023-02-08T19:48:52.758" v="814"/>
        <pc:sldMkLst>
          <pc:docMk/>
          <pc:sldMk cId="96608703" sldId="263"/>
        </pc:sldMkLst>
        <pc:spChg chg="mod">
          <ac:chgData name="Sonko Jabou (2126004)" userId="S::2126004@student.uwtsd.ac.uk::155f7b81-9d14-4ef8-8748-f15cd6ccccf6" providerId="AD" clId="Web-{0B84DC7E-BE30-A0A6-ADA1-63FEF9C14141}" dt="2023-02-08T19:47:27.740" v="813" actId="20577"/>
          <ac:spMkLst>
            <pc:docMk/>
            <pc:sldMk cId="96608703" sldId="263"/>
            <ac:spMk id="2" creationId="{51DFAB5F-1D78-07DB-06EF-B961D7A1E790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8T22:46:53.334" v="1309" actId="20577"/>
        <pc:sldMkLst>
          <pc:docMk/>
          <pc:sldMk cId="1870778540" sldId="263"/>
        </pc:sldMkLst>
        <pc:spChg chg="mod">
          <ac:chgData name="Sonko Jabou (2126004)" userId="S::2126004@student.uwtsd.ac.uk::155f7b81-9d14-4ef8-8748-f15cd6ccccf6" providerId="AD" clId="Web-{0B84DC7E-BE30-A0A6-ADA1-63FEF9C14141}" dt="2023-02-08T19:52:04.626" v="840" actId="20577"/>
          <ac:spMkLst>
            <pc:docMk/>
            <pc:sldMk cId="1870778540" sldId="263"/>
            <ac:spMk id="2" creationId="{06A6689F-113C-461D-0106-CE72D50F2A2D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8T22:46:53.334" v="1309" actId="20577"/>
          <ac:spMkLst>
            <pc:docMk/>
            <pc:sldMk cId="1870778540" sldId="263"/>
            <ac:spMk id="3" creationId="{66FCFDAC-FC3B-826D-6892-85A89C7EF685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9T08:07:32.581" v="2300" actId="20577"/>
        <pc:sldMkLst>
          <pc:docMk/>
          <pc:sldMk cId="103365792" sldId="264"/>
        </pc:sldMkLst>
        <pc:spChg chg="mod">
          <ac:chgData name="Sonko Jabou (2126004)" userId="S::2126004@student.uwtsd.ac.uk::155f7b81-9d14-4ef8-8748-f15cd6ccccf6" providerId="AD" clId="Web-{0B84DC7E-BE30-A0A6-ADA1-63FEF9C14141}" dt="2023-02-08T21:33:55.259" v="1134" actId="20577"/>
          <ac:spMkLst>
            <pc:docMk/>
            <pc:sldMk cId="103365792" sldId="264"/>
            <ac:spMk id="2" creationId="{6B529ECD-4855-4FC8-74EB-2F381C8EBF62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9T08:07:32.581" v="2300" actId="20577"/>
          <ac:spMkLst>
            <pc:docMk/>
            <pc:sldMk cId="103365792" sldId="264"/>
            <ac:spMk id="3" creationId="{4A926FEC-1282-F10B-D1F4-9E036013452F}"/>
          </ac:spMkLst>
        </pc:spChg>
      </pc:sldChg>
      <pc:sldChg chg="new del">
        <pc:chgData name="Sonko Jabou (2126004)" userId="S::2126004@student.uwtsd.ac.uk::155f7b81-9d14-4ef8-8748-f15cd6ccccf6" providerId="AD" clId="Web-{0B84DC7E-BE30-A0A6-ADA1-63FEF9C14141}" dt="2023-02-08T22:04:51.033" v="1183"/>
        <pc:sldMkLst>
          <pc:docMk/>
          <pc:sldMk cId="867243412" sldId="265"/>
        </pc:sldMkLst>
      </pc:sldChg>
      <pc:sldChg chg="new del">
        <pc:chgData name="Sonko Jabou (2126004)" userId="S::2126004@student.uwtsd.ac.uk::155f7b81-9d14-4ef8-8748-f15cd6ccccf6" providerId="AD" clId="Web-{0B84DC7E-BE30-A0A6-ADA1-63FEF9C14141}" dt="2023-02-08T22:07:19.512" v="1185"/>
        <pc:sldMkLst>
          <pc:docMk/>
          <pc:sldMk cId="1248780039" sldId="265"/>
        </pc:sldMkLst>
      </pc:sldChg>
      <pc:sldChg chg="modSp new">
        <pc:chgData name="Sonko Jabou (2126004)" userId="S::2126004@student.uwtsd.ac.uk::155f7b81-9d14-4ef8-8748-f15cd6ccccf6" providerId="AD" clId="Web-{0B84DC7E-BE30-A0A6-ADA1-63FEF9C14141}" dt="2023-02-09T01:16:42.143" v="2053" actId="20577"/>
        <pc:sldMkLst>
          <pc:docMk/>
          <pc:sldMk cId="1914757722" sldId="265"/>
        </pc:sldMkLst>
        <pc:spChg chg="mod">
          <ac:chgData name="Sonko Jabou (2126004)" userId="S::2126004@student.uwtsd.ac.uk::155f7b81-9d14-4ef8-8748-f15cd6ccccf6" providerId="AD" clId="Web-{0B84DC7E-BE30-A0A6-ADA1-63FEF9C14141}" dt="2023-02-08T22:08:49.893" v="1200" actId="20577"/>
          <ac:spMkLst>
            <pc:docMk/>
            <pc:sldMk cId="1914757722" sldId="265"/>
            <ac:spMk id="2" creationId="{6C9654F4-00AD-D957-46E9-C4D81353ECB5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9T01:16:42.143" v="2053" actId="20577"/>
          <ac:spMkLst>
            <pc:docMk/>
            <pc:sldMk cId="1914757722" sldId="265"/>
            <ac:spMk id="3" creationId="{498A6AF7-0435-A155-8C14-EDA015DBD950}"/>
          </ac:spMkLst>
        </pc:spChg>
      </pc:sldChg>
      <pc:sldChg chg="modSp new">
        <pc:chgData name="Sonko Jabou (2126004)" userId="S::2126004@student.uwtsd.ac.uk::155f7b81-9d14-4ef8-8748-f15cd6ccccf6" providerId="AD" clId="Web-{0B84DC7E-BE30-A0A6-ADA1-63FEF9C14141}" dt="2023-02-09T09:05:46.971" v="2426" actId="20577"/>
        <pc:sldMkLst>
          <pc:docMk/>
          <pc:sldMk cId="333144420" sldId="266"/>
        </pc:sldMkLst>
        <pc:spChg chg="mod">
          <ac:chgData name="Sonko Jabou (2126004)" userId="S::2126004@student.uwtsd.ac.uk::155f7b81-9d14-4ef8-8748-f15cd6ccccf6" providerId="AD" clId="Web-{0B84DC7E-BE30-A0A6-ADA1-63FEF9C14141}" dt="2023-02-09T08:09:28.147" v="2313" actId="20577"/>
          <ac:spMkLst>
            <pc:docMk/>
            <pc:sldMk cId="333144420" sldId="266"/>
            <ac:spMk id="2" creationId="{4AE4EA1B-AADE-F222-6C8A-1AE479B704AF}"/>
          </ac:spMkLst>
        </pc:spChg>
        <pc:spChg chg="mod">
          <ac:chgData name="Sonko Jabou (2126004)" userId="S::2126004@student.uwtsd.ac.uk::155f7b81-9d14-4ef8-8748-f15cd6ccccf6" providerId="AD" clId="Web-{0B84DC7E-BE30-A0A6-ADA1-63FEF9C14141}" dt="2023-02-09T09:05:46.971" v="2426" actId="20577"/>
          <ac:spMkLst>
            <pc:docMk/>
            <pc:sldMk cId="333144420" sldId="266"/>
            <ac:spMk id="3" creationId="{48485EFF-5F19-5B0C-A002-124710D8DE6B}"/>
          </ac:spMkLst>
        </pc:spChg>
      </pc:sldChg>
      <pc:sldChg chg="new del">
        <pc:chgData name="Sonko Jabou (2126004)" userId="S::2126004@student.uwtsd.ac.uk::155f7b81-9d14-4ef8-8748-f15cd6ccccf6" providerId="AD" clId="Web-{0B84DC7E-BE30-A0A6-ADA1-63FEF9C14141}" dt="2023-02-08T22:51:45.463" v="1311"/>
        <pc:sldMkLst>
          <pc:docMk/>
          <pc:sldMk cId="3906595182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ukdiss.com/examples/international-tourism-satisfaction.php" TargetMode="External"/><Relationship Id="rId3" Type="http://schemas.openxmlformats.org/officeDocument/2006/relationships/hyperlink" Target="https://www.expedia.co.uk/Leeds-Hotels-Crowne-Plaza-Leeds.h10252.Hotel-Information" TargetMode="External"/><Relationship Id="rId7" Type="http://schemas.openxmlformats.org/officeDocument/2006/relationships/hyperlink" Target="https://www.telegraph.co.uk/travel/destinations/europe/united-kingdom/england/yorkshire/leeds/hotels/crowne-plaza-leeds-hotel/" TargetMode="External"/><Relationship Id="rId2" Type="http://schemas.openxmlformats.org/officeDocument/2006/relationships/hyperlink" Target="https://www.customerservicemanager.com/definition-of-excellent-guest-servi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udymoose.com/mkt110-assessment-2in-order-to-complete-the-assessment-task-2-962-example-essay" TargetMode="External"/><Relationship Id="rId5" Type="http://schemas.openxmlformats.org/officeDocument/2006/relationships/hyperlink" Target="https://www.helpscout.com/blog/customer-service-skills/#:~:text=There%20are%20four%20key%20principles,starts%20with%20a%20human%20touch" TargetMode="External"/><Relationship Id="rId4" Type="http://schemas.openxmlformats.org/officeDocument/2006/relationships/hyperlink" Target="https://www.ayreshotels.com/guest-service-agent#:~:text=The%20primary%20duties%20of%20the,attentive%2C%20courteous%20and%20friendly%20manner" TargetMode="External"/><Relationship Id="rId9" Type="http://schemas.openxmlformats.org/officeDocument/2006/relationships/hyperlink" Target="https://en.wikipedia.org/wiki/Crowne_Pla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66147-26EE-81A4-3A28-7E00EA646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97281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The role and importance of quality service, hospitality and guest service within the hotel industry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29F3E-6293-B012-76E0-0A4C63D98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9794"/>
            <a:ext cx="10515600" cy="39971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cs typeface="Calibri"/>
              </a:rPr>
              <a:t>Jabou</a:t>
            </a:r>
            <a:r>
              <a:rPr lang="en-GB" dirty="0">
                <a:cs typeface="Calibri"/>
              </a:rPr>
              <a:t> Sonko</a:t>
            </a:r>
          </a:p>
          <a:p>
            <a:r>
              <a:rPr lang="en-GB" dirty="0">
                <a:cs typeface="Calibri"/>
              </a:rPr>
              <a:t>2126004</a:t>
            </a:r>
          </a:p>
          <a:p>
            <a:r>
              <a:rPr lang="en-GB" dirty="0">
                <a:cs typeface="Calibri"/>
              </a:rPr>
              <a:t>Hospitality and Guest Service Management</a:t>
            </a:r>
          </a:p>
          <a:p>
            <a:r>
              <a:rPr lang="en-GB" dirty="0">
                <a:cs typeface="Calibri"/>
              </a:rPr>
              <a:t>BMIH4003</a:t>
            </a:r>
          </a:p>
          <a:p>
            <a:r>
              <a:rPr lang="en-GB" dirty="0">
                <a:cs typeface="Calibri"/>
              </a:rPr>
              <a:t>Charlotte Joyner</a:t>
            </a:r>
          </a:p>
        </p:txBody>
      </p:sp>
    </p:spTree>
    <p:extLst>
      <p:ext uri="{BB962C8B-B14F-4D97-AF65-F5344CB8AC3E}">
        <p14:creationId xmlns:p14="http://schemas.microsoft.com/office/powerpoint/2010/main" val="4027621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851BC-3C01-7245-B3AB-8ADD98B1D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Content table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4DFEB-9EFB-4CAA-32D9-85B3FD040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Introduction...................................................................................... 3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Main Consumers.................................................................................4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Nature, Scope and role........................................................................5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Guest Services......................................................................................6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Guest Services in General.....................................................................7</a:t>
            </a: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79713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6F648-93C8-30DE-4D09-6F8F70053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Crowne Plaza Hotel and Resort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2203A-A3B6-1DF6-C397-F9C548031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British multinational upscale hotel</a:t>
            </a:r>
          </a:p>
          <a:p>
            <a:r>
              <a:rPr lang="en-GB" dirty="0">
                <a:cs typeface="Calibri"/>
              </a:rPr>
              <a:t>Part of the InterContinental Hotel Group (IHG)</a:t>
            </a:r>
          </a:p>
          <a:p>
            <a:r>
              <a:rPr lang="en-GB" dirty="0">
                <a:cs typeface="Calibri"/>
              </a:rPr>
              <a:t>Operates in nearly 100 countries, over 430 hotels and nearly 120 thousand bedrooms.</a:t>
            </a:r>
          </a:p>
          <a:p>
            <a:r>
              <a:rPr lang="en-GB" dirty="0">
                <a:cs typeface="Calibri"/>
              </a:rPr>
              <a:t>Located in city centres, resorts, coastal towns or near major airports</a:t>
            </a:r>
          </a:p>
          <a:p>
            <a:r>
              <a:rPr lang="en-GB">
                <a:cs typeface="Calibri"/>
              </a:rPr>
              <a:t>Was established in 1983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8714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566D9-5CBD-F0B2-0571-50BB59912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Main consumers of Crowne Plaza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13FFB-E1DF-AA89-FFE4-8BB260696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Business traveller</a:t>
            </a:r>
          </a:p>
          <a:p>
            <a:r>
              <a:rPr lang="en-GB" dirty="0">
                <a:cs typeface="Calibri"/>
              </a:rPr>
              <a:t>Small and large meetings</a:t>
            </a:r>
          </a:p>
          <a:p>
            <a:r>
              <a:rPr lang="en-GB" dirty="0">
                <a:cs typeface="Calibri"/>
              </a:rPr>
              <a:t>Weddings and other social gatherings</a:t>
            </a:r>
          </a:p>
          <a:p>
            <a:r>
              <a:rPr lang="en-GB" dirty="0">
                <a:cs typeface="Calibri"/>
              </a:rPr>
              <a:t>Family holidays with space for grand parents and kids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5737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9C598-2213-50DF-9AFF-6ED993613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Nature, scope and role of these guest services and facilities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94B36-D3A6-DAA0-CABB-7CBC32A2FD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Spacious rooms with self-controlled air conditioning</a:t>
            </a:r>
          </a:p>
          <a:p>
            <a:r>
              <a:rPr lang="en-GB" dirty="0">
                <a:cs typeface="Calibri"/>
              </a:rPr>
              <a:t>Wireless high speed internet access</a:t>
            </a:r>
          </a:p>
          <a:p>
            <a:r>
              <a:rPr lang="en-GB" dirty="0">
                <a:cs typeface="Calibri"/>
              </a:rPr>
              <a:t>Direct dial telephone</a:t>
            </a:r>
          </a:p>
          <a:p>
            <a:r>
              <a:rPr lang="en-GB" dirty="0">
                <a:cs typeface="Calibri"/>
              </a:rPr>
              <a:t>Cable TV and pay per view</a:t>
            </a:r>
          </a:p>
          <a:p>
            <a:r>
              <a:rPr lang="en-GB" dirty="0">
                <a:cs typeface="Calibri"/>
              </a:rPr>
              <a:t>Nespresso coffee and tea maker facility</a:t>
            </a:r>
          </a:p>
          <a:p>
            <a:r>
              <a:rPr lang="en-GB" dirty="0">
                <a:cs typeface="Calibri"/>
              </a:rPr>
              <a:t>Iron and board, hairdryer, radio,</a:t>
            </a:r>
          </a:p>
          <a:p>
            <a:r>
              <a:rPr lang="en-GB" dirty="0">
                <a:cs typeface="Calibri"/>
              </a:rPr>
              <a:t>Free baby cot available on request</a:t>
            </a:r>
          </a:p>
        </p:txBody>
      </p:sp>
    </p:spTree>
    <p:extLst>
      <p:ext uri="{BB962C8B-B14F-4D97-AF65-F5344CB8AC3E}">
        <p14:creationId xmlns:p14="http://schemas.microsoft.com/office/powerpoint/2010/main" val="930069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6890A-94DD-E91A-985B-B509A081B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Guest services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53EBB-A842-800D-07DB-3FE477ECB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24-hour front desk</a:t>
            </a:r>
          </a:p>
          <a:p>
            <a:r>
              <a:rPr lang="en-GB" dirty="0">
                <a:cs typeface="Calibri"/>
              </a:rPr>
              <a:t>Concierge services</a:t>
            </a:r>
          </a:p>
          <a:p>
            <a:r>
              <a:rPr lang="en-GB" dirty="0">
                <a:cs typeface="Calibri"/>
              </a:rPr>
              <a:t>Daily house keeping</a:t>
            </a:r>
          </a:p>
          <a:p>
            <a:r>
              <a:rPr lang="en-GB" dirty="0">
                <a:cs typeface="Calibri"/>
              </a:rPr>
              <a:t>Dry cleaning service</a:t>
            </a:r>
          </a:p>
          <a:p>
            <a:r>
              <a:rPr lang="en-GB" dirty="0">
                <a:cs typeface="Calibri"/>
              </a:rPr>
              <a:t>Laundry facilities</a:t>
            </a:r>
          </a:p>
          <a:p>
            <a:r>
              <a:rPr lang="en-GB" dirty="0">
                <a:cs typeface="Calibri"/>
              </a:rPr>
              <a:t>Luggage storage</a:t>
            </a:r>
          </a:p>
          <a:p>
            <a:r>
              <a:rPr lang="en-GB" dirty="0">
                <a:cs typeface="Calibri"/>
              </a:rPr>
              <a:t>Multilingual staff</a:t>
            </a:r>
          </a:p>
          <a:p>
            <a:r>
              <a:rPr lang="en-GB" dirty="0">
                <a:cs typeface="Calibri"/>
              </a:rPr>
              <a:t>Porter</a:t>
            </a:r>
          </a:p>
        </p:txBody>
      </p:sp>
    </p:spTree>
    <p:extLst>
      <p:ext uri="{BB962C8B-B14F-4D97-AF65-F5344CB8AC3E}">
        <p14:creationId xmlns:p14="http://schemas.microsoft.com/office/powerpoint/2010/main" val="2196274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6689F-113C-461D-0106-CE72D50F2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Role and function of guest services in general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FDAC-FC3B-826D-6892-85A89C7EF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Offer assistance  to individual needs and request of all guests</a:t>
            </a:r>
          </a:p>
          <a:p>
            <a:r>
              <a:rPr lang="en-GB" dirty="0">
                <a:cs typeface="Calibri"/>
              </a:rPr>
              <a:t>Check guests in and out in a courteous and pleasant manner</a:t>
            </a:r>
          </a:p>
          <a:p>
            <a:r>
              <a:rPr lang="en-GB" dirty="0">
                <a:cs typeface="Calibri"/>
              </a:rPr>
              <a:t>Use appropriate phrases and greetings when interacting with guests</a:t>
            </a:r>
          </a:p>
          <a:p>
            <a:r>
              <a:rPr lang="en-GB" dirty="0">
                <a:cs typeface="Calibri"/>
              </a:rPr>
              <a:t>Provide guest with hotel service information</a:t>
            </a:r>
          </a:p>
          <a:p>
            <a:r>
              <a:rPr lang="en-GB" dirty="0">
                <a:cs typeface="Calibri"/>
              </a:rPr>
              <a:t>Accommodate guests during their stay in an attentive, courteous and friendly manner.</a:t>
            </a:r>
          </a:p>
          <a:p>
            <a:r>
              <a:rPr lang="en-GB" dirty="0">
                <a:cs typeface="Calibri"/>
              </a:rPr>
              <a:t>Give guests a listening ear</a:t>
            </a:r>
          </a:p>
          <a:p>
            <a:r>
              <a:rPr lang="en-GB" dirty="0">
                <a:cs typeface="Calibri"/>
              </a:rPr>
              <a:t>Being treated as you would like to be treated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0778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29ECD-4855-4FC8-74EB-2F381C8EB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Role and function of guest services in general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26FEC-1282-F10B-D1F4-9E0360134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Showing empathy - the ability to understand how other people are feeling</a:t>
            </a:r>
          </a:p>
          <a:p>
            <a:r>
              <a:rPr lang="en-GB" dirty="0">
                <a:cs typeface="Calibri"/>
              </a:rPr>
              <a:t>It can help retain guest</a:t>
            </a:r>
          </a:p>
          <a:p>
            <a:r>
              <a:rPr lang="en-GB" dirty="0">
                <a:cs typeface="Calibri"/>
              </a:rPr>
              <a:t>More competent and knowledgeable to help customer needs</a:t>
            </a:r>
          </a:p>
        </p:txBody>
      </p:sp>
    </p:spTree>
    <p:extLst>
      <p:ext uri="{BB962C8B-B14F-4D97-AF65-F5344CB8AC3E}">
        <p14:creationId xmlns:p14="http://schemas.microsoft.com/office/powerpoint/2010/main" val="103365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4EA1B-AADE-F222-6C8A-1AE479B70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85EFF-5F19-5B0C-A002-124710D8D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Guest services play very important role in the hospitality industry. They help bring in customers and it also help retain them. </a:t>
            </a:r>
          </a:p>
        </p:txBody>
      </p:sp>
    </p:spTree>
    <p:extLst>
      <p:ext uri="{BB962C8B-B14F-4D97-AF65-F5344CB8AC3E}">
        <p14:creationId xmlns:p14="http://schemas.microsoft.com/office/powerpoint/2010/main" val="333144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654F4-00AD-D957-46E9-C4D81353E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23979"/>
          </a:xfrm>
        </p:spPr>
        <p:txBody>
          <a:bodyPr>
            <a:normAutofit/>
          </a:bodyPr>
          <a:lstStyle/>
          <a:p>
            <a:r>
              <a:rPr lang="en-GB" sz="1600" dirty="0">
                <a:cs typeface="Calibri Light"/>
              </a:rPr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A6AF7-0435-A155-8C14-EDA015DBD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3002"/>
            <a:ext cx="10515600" cy="50539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cs typeface="Calibri" panose="020F0502020204030204"/>
              </a:rPr>
              <a:t>CSM (2022) </a:t>
            </a:r>
            <a:r>
              <a:rPr lang="en-GB" sz="1400" i="1" dirty="0">
                <a:cs typeface="Calibri" panose="020F0502020204030204"/>
              </a:rPr>
              <a:t>What is the Definition of Excellent Guest Service. </a:t>
            </a:r>
            <a:r>
              <a:rPr lang="en-GB" sz="1400" dirty="0">
                <a:cs typeface="Calibri" panose="020F0502020204030204"/>
              </a:rPr>
              <a:t>Available at: </a:t>
            </a:r>
          </a:p>
          <a:p>
            <a:pPr>
              <a:buNone/>
            </a:pPr>
            <a:r>
              <a:rPr lang="en-GB" sz="1400" dirty="0">
                <a:ea typeface="+mn-lt"/>
                <a:cs typeface="+mn-lt"/>
                <a:hlinkClick r:id="rId2"/>
              </a:rPr>
              <a:t>https://www.customerservicemanager.com/definition-of-excellent-guest-service/</a:t>
            </a:r>
            <a:r>
              <a:rPr lang="en-GB" sz="1400" dirty="0">
                <a:ea typeface="+mn-lt"/>
                <a:cs typeface="+mn-lt"/>
              </a:rPr>
              <a:t> ( Accessed: 8 February 2023).</a:t>
            </a:r>
            <a:endParaRPr lang="en-GB" sz="1400" dirty="0">
              <a:cs typeface="Calibri" panose="020F0502020204030204"/>
            </a:endParaRPr>
          </a:p>
          <a:p>
            <a:pPr>
              <a:buNone/>
            </a:pPr>
            <a:r>
              <a:rPr lang="en-GB" sz="1400" dirty="0">
                <a:cs typeface="Calibri" panose="020F0502020204030204"/>
              </a:rPr>
              <a:t>Expedia (2023) </a:t>
            </a:r>
            <a:r>
              <a:rPr lang="en-GB" sz="1400" i="1" dirty="0">
                <a:cs typeface="Calibri" panose="020F0502020204030204"/>
              </a:rPr>
              <a:t>Crown Plaza Leeds.</a:t>
            </a:r>
            <a:r>
              <a:rPr lang="en-GB" sz="1400" dirty="0">
                <a:cs typeface="Calibri" panose="020F0502020204030204"/>
              </a:rPr>
              <a:t> Available at: </a:t>
            </a:r>
            <a:r>
              <a:rPr lang="en-GB" sz="1400" dirty="0">
                <a:ea typeface="+mn-lt"/>
                <a:cs typeface="+mn-lt"/>
                <a:hlinkClick r:id="rId3"/>
              </a:rPr>
              <a:t>https://www.expedia.co.uk/Leeds-Hotels-Crowne-Plaza-Leeds.h10252.Hotel-Information</a:t>
            </a:r>
          </a:p>
          <a:p>
            <a:pPr>
              <a:buNone/>
            </a:pPr>
            <a:r>
              <a:rPr lang="en-GB" sz="1400" dirty="0">
                <a:cs typeface="Calibri" panose="020F0502020204030204"/>
              </a:rPr>
              <a:t>(Accessed: 8 February 2023).</a:t>
            </a:r>
          </a:p>
          <a:p>
            <a:pPr>
              <a:buNone/>
            </a:pPr>
            <a:r>
              <a:rPr lang="en-GB" sz="1400" dirty="0">
                <a:cs typeface="Calibri" panose="020F0502020204030204"/>
              </a:rPr>
              <a:t>Guest Service Agent (2023). Available at: 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https://www.ayreshotels.com/guest-service-agent#:~:text=The%20primary%20duties%20of%20the,attentive%2C%20courteous%20and%20friendly%20manner</a:t>
            </a:r>
            <a:r>
              <a:rPr lang="en-GB" sz="1400" dirty="0">
                <a:ea typeface="+mn-lt"/>
                <a:cs typeface="+mn-lt"/>
              </a:rPr>
              <a:t> </a:t>
            </a:r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(Accessed: 8 February 2023).</a:t>
            </a:r>
            <a:endParaRPr lang="en-GB" sz="14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400" dirty="0">
                <a:cs typeface="Calibri" panose="020F0502020204030204"/>
              </a:rPr>
              <a:t>Help Scout (2022) </a:t>
            </a:r>
            <a:r>
              <a:rPr lang="en-GB" sz="1400" i="1" dirty="0">
                <a:cs typeface="Calibri" panose="020F0502020204030204"/>
              </a:rPr>
              <a:t>21 Key Customer Service Skills</a:t>
            </a:r>
            <a:r>
              <a:rPr lang="en-GB" sz="1400" dirty="0">
                <a:cs typeface="Calibri" panose="020F0502020204030204"/>
              </a:rPr>
              <a:t>. Available at: 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https://www.helpscout.com/blog/customer-service-skills/#:~:text=There%20are%20four%20key%20principles,starts%20with%20a%20human%20touch</a:t>
            </a:r>
            <a:r>
              <a:rPr lang="en-GB" sz="1400" dirty="0">
                <a:ea typeface="+mn-lt"/>
                <a:cs typeface="+mn-lt"/>
              </a:rPr>
              <a:t> (Accessed: 8 February 2023).</a:t>
            </a:r>
            <a:endParaRPr lang="en-GB" sz="1400" i="1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400" dirty="0">
                <a:cs typeface="Calibri" panose="020F0502020204030204"/>
              </a:rPr>
              <a:t>Study Moose (2023) </a:t>
            </a:r>
            <a:r>
              <a:rPr lang="en-GB" sz="1400" i="1" dirty="0">
                <a:cs typeface="Calibri" panose="020F0502020204030204"/>
              </a:rPr>
              <a:t>Company Summary the Hotel Crowne Plaza Canberra. </a:t>
            </a:r>
            <a:r>
              <a:rPr lang="en-GB" sz="1400" dirty="0">
                <a:cs typeface="Calibri" panose="020F0502020204030204"/>
              </a:rPr>
              <a:t>Available at: </a:t>
            </a:r>
            <a:r>
              <a:rPr lang="en-GB" sz="1400" dirty="0">
                <a:ea typeface="+mn-lt"/>
                <a:cs typeface="+mn-lt"/>
                <a:hlinkClick r:id="rId6"/>
              </a:rPr>
              <a:t>https://studymoose.com/mkt110-assessment-2in-order-to-complete-the-assessment-task-2-962-example-essay</a:t>
            </a:r>
            <a:r>
              <a:rPr lang="en-GB" sz="1400" dirty="0">
                <a:ea typeface="+mn-lt"/>
                <a:cs typeface="+mn-lt"/>
              </a:rPr>
              <a:t> ( Accessed: 8 February 2023 ).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>
                <a:cs typeface="Calibri"/>
              </a:rPr>
              <a:t>The Telegraph (2023) </a:t>
            </a:r>
            <a:r>
              <a:rPr lang="en-GB" sz="1400" i="1" dirty="0">
                <a:cs typeface="Calibri" panose="020F0502020204030204"/>
              </a:rPr>
              <a:t>Crowne Plaza Leeds. </a:t>
            </a:r>
            <a:r>
              <a:rPr lang="en-GB" sz="1400" dirty="0">
                <a:cs typeface="Calibri" panose="020F0502020204030204"/>
              </a:rPr>
              <a:t>Available at: </a:t>
            </a:r>
            <a:r>
              <a:rPr lang="en-GB" sz="1400" dirty="0">
                <a:ea typeface="+mn-lt"/>
                <a:cs typeface="+mn-lt"/>
                <a:hlinkClick r:id="rId7"/>
              </a:rPr>
              <a:t>https://www.telegraph.co.uk/travel/destinations/europe/united-kingdom/england/yorkshire/leeds/hotels/crowne-plaza-leeds-hotel/</a:t>
            </a:r>
            <a:r>
              <a:rPr lang="en-GB" sz="1400" dirty="0">
                <a:ea typeface="+mn-lt"/>
                <a:cs typeface="+mn-lt"/>
              </a:rPr>
              <a:t> (</a:t>
            </a:r>
            <a:r>
              <a:rPr lang="en-GB" sz="1400" dirty="0">
                <a:cs typeface="Calibri" panose="020F0502020204030204"/>
              </a:rPr>
              <a:t> Accessed: 8 February 2023).</a:t>
            </a:r>
          </a:p>
          <a:p>
            <a:pPr marL="0" indent="0">
              <a:buNone/>
            </a:pPr>
            <a:r>
              <a:rPr lang="en-GB" sz="1400" dirty="0">
                <a:cs typeface="Calibri" panose="020F0502020204030204"/>
              </a:rPr>
              <a:t>UKDiss.com (2021) </a:t>
            </a:r>
            <a:r>
              <a:rPr lang="en-GB" sz="1400" i="1" dirty="0">
                <a:cs typeface="Calibri" panose="020F0502020204030204"/>
              </a:rPr>
              <a:t>Customer Satisfaction at Crowne Plaza Hotel. </a:t>
            </a:r>
            <a:r>
              <a:rPr lang="en-GB" sz="1400" dirty="0">
                <a:cs typeface="Calibri" panose="020F0502020204030204"/>
              </a:rPr>
              <a:t>Available at:  </a:t>
            </a:r>
            <a:r>
              <a:rPr lang="en-GB" sz="1400" dirty="0">
                <a:cs typeface="Calibri" panose="020F0502020204030204"/>
                <a:hlinkClick r:id="rId8"/>
              </a:rPr>
              <a:t>https://ukdiss.com/examples/international-tourism-satisfaction.php</a:t>
            </a:r>
            <a:r>
              <a:rPr lang="en-GB" sz="1400" dirty="0">
                <a:cs typeface="Calibri" panose="020F0502020204030204"/>
              </a:rPr>
              <a:t> ( Accessed: 8 February 2023).</a:t>
            </a:r>
          </a:p>
          <a:p>
            <a:pPr marL="0" indent="0">
              <a:buNone/>
            </a:pPr>
            <a:r>
              <a:rPr lang="en-GB" sz="1400" dirty="0">
                <a:cs typeface="Calibri" panose="020F0502020204030204"/>
              </a:rPr>
              <a:t>Wikipedia (2019) Crown Plaza.  Available at: </a:t>
            </a:r>
            <a:r>
              <a:rPr lang="en-GB" sz="1400" dirty="0">
                <a:ea typeface="+mn-lt"/>
                <a:cs typeface="+mn-lt"/>
                <a:hlinkClick r:id="rId9"/>
              </a:rPr>
              <a:t>https://en.wikipedia.org/wiki/Crowne_Plaza</a:t>
            </a:r>
          </a:p>
          <a:p>
            <a:pPr marL="0" indent="0">
              <a:buNone/>
            </a:pPr>
            <a:r>
              <a:rPr lang="en-GB" sz="1400" dirty="0">
                <a:cs typeface="Calibri" panose="020F0502020204030204"/>
              </a:rPr>
              <a:t>(Accessed: 8 February 2023).</a:t>
            </a:r>
          </a:p>
          <a:p>
            <a:pPr marL="0" indent="0">
              <a:buNone/>
            </a:pPr>
            <a:endParaRPr lang="en-GB" sz="1600" dirty="0"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147577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role and importance of quality service, hospitality and guest service within the hotel industry</vt:lpstr>
      <vt:lpstr>Content table</vt:lpstr>
      <vt:lpstr>Crowne Plaza Hotel and Resort</vt:lpstr>
      <vt:lpstr>Main consumers of Crowne Plaza</vt:lpstr>
      <vt:lpstr>Nature, scope and role of these guest services and facilities</vt:lpstr>
      <vt:lpstr>Guest services</vt:lpstr>
      <vt:lpstr>Role and function of guest services in general</vt:lpstr>
      <vt:lpstr>Role and function of guest services in general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844</cp:revision>
  <dcterms:created xsi:type="dcterms:W3CDTF">2023-02-08T18:33:03Z</dcterms:created>
  <dcterms:modified xsi:type="dcterms:W3CDTF">2023-02-09T09:05:47Z</dcterms:modified>
</cp:coreProperties>
</file>