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256" r:id="rId5"/>
    <p:sldId id="283" r:id="rId6"/>
    <p:sldId id="318" r:id="rId7"/>
    <p:sldId id="319" r:id="rId8"/>
    <p:sldId id="320" r:id="rId9"/>
    <p:sldId id="321" r:id="rId10"/>
    <p:sldId id="322" r:id="rId11"/>
    <p:sldId id="323" r:id="rId12"/>
    <p:sldId id="324" r:id="rId13"/>
    <p:sldId id="325" r:id="rId14"/>
    <p:sldId id="326" r:id="rId15"/>
    <p:sldId id="327" r:id="rId16"/>
    <p:sldId id="328" r:id="rId17"/>
    <p:sldId id="329" r:id="rId18"/>
    <p:sldId id="330" r:id="rId19"/>
    <p:sldId id="331" r:id="rId20"/>
    <p:sldId id="337" r:id="rId21"/>
    <p:sldId id="338" r:id="rId22"/>
    <p:sldId id="332" r:id="rId23"/>
    <p:sldId id="333" r:id="rId24"/>
    <p:sldId id="334" r:id="rId25"/>
    <p:sldId id="335" r:id="rId26"/>
    <p:sldId id="336" r:id="rId27"/>
    <p:sldId id="309" r:id="rId28"/>
    <p:sldId id="310"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07/06/2021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6/7/2021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Instructions</a:t>
            </a:r>
            <a:r>
              <a:rPr lang="en-GB" baseline="0" dirty="0"/>
              <a:t> for Lecturers:  - </a:t>
            </a:r>
            <a:r>
              <a:rPr lang="en-GB" dirty="0"/>
              <a:t>Possible</a:t>
            </a:r>
            <a:r>
              <a:rPr lang="en-GB" baseline="0" dirty="0"/>
              <a:t> explanation available on Moodle.</a:t>
            </a:r>
            <a:endParaRPr lang="en-GB" dirty="0"/>
          </a:p>
        </p:txBody>
      </p:sp>
      <p:sp>
        <p:nvSpPr>
          <p:cNvPr id="4" name="Slide Number Placeholder 3"/>
          <p:cNvSpPr>
            <a:spLocks noGrp="1"/>
          </p:cNvSpPr>
          <p:nvPr>
            <p:ph type="sldNum" sz="quarter" idx="10"/>
          </p:nvPr>
        </p:nvSpPr>
        <p:spPr/>
        <p:txBody>
          <a:bodyPr/>
          <a:lstStyle/>
          <a:p>
            <a:fld id="{6936E1E2-17D2-5E4C-B96D-EEDAC0EF77DB}" type="slidenum">
              <a:rPr lang="en-US" smtClean="0"/>
              <a:t>15</a:t>
            </a:fld>
            <a:endParaRPr lang="en-US"/>
          </a:p>
        </p:txBody>
      </p:sp>
    </p:spTree>
    <p:extLst>
      <p:ext uri="{BB962C8B-B14F-4D97-AF65-F5344CB8AC3E}">
        <p14:creationId xmlns:p14="http://schemas.microsoft.com/office/powerpoint/2010/main" val="1249971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Instructions</a:t>
            </a:r>
            <a:r>
              <a:rPr lang="en-GB" baseline="0" dirty="0"/>
              <a:t> for Lecturers:  - </a:t>
            </a:r>
            <a:r>
              <a:rPr lang="en-GB" dirty="0"/>
              <a:t>Possible</a:t>
            </a:r>
            <a:r>
              <a:rPr lang="en-GB" baseline="0" dirty="0"/>
              <a:t> explanation available on Moodle.</a:t>
            </a:r>
            <a:endParaRPr lang="en-GB" dirty="0"/>
          </a:p>
        </p:txBody>
      </p:sp>
      <p:sp>
        <p:nvSpPr>
          <p:cNvPr id="4" name="Slide Number Placeholder 3"/>
          <p:cNvSpPr>
            <a:spLocks noGrp="1"/>
          </p:cNvSpPr>
          <p:nvPr>
            <p:ph type="sldNum" sz="quarter" idx="10"/>
          </p:nvPr>
        </p:nvSpPr>
        <p:spPr/>
        <p:txBody>
          <a:bodyPr/>
          <a:lstStyle/>
          <a:p>
            <a:fld id="{6936E1E2-17D2-5E4C-B96D-EEDAC0EF77DB}" type="slidenum">
              <a:rPr lang="en-US" smtClean="0"/>
              <a:t>16</a:t>
            </a:fld>
            <a:endParaRPr lang="en-US"/>
          </a:p>
        </p:txBody>
      </p:sp>
    </p:spTree>
    <p:extLst>
      <p:ext uri="{BB962C8B-B14F-4D97-AF65-F5344CB8AC3E}">
        <p14:creationId xmlns:p14="http://schemas.microsoft.com/office/powerpoint/2010/main" val="3298286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36E1E2-17D2-5E4C-B96D-EEDAC0EF77DB}" type="slidenum">
              <a:rPr lang="en-US" smtClean="0"/>
              <a:t>21</a:t>
            </a:fld>
            <a:endParaRPr lang="en-US"/>
          </a:p>
        </p:txBody>
      </p:sp>
    </p:spTree>
    <p:extLst>
      <p:ext uri="{BB962C8B-B14F-4D97-AF65-F5344CB8AC3E}">
        <p14:creationId xmlns:p14="http://schemas.microsoft.com/office/powerpoint/2010/main" val="34485843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07/06/2021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07/06/2021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07/06/2021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07/06/2021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07/06/2021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07/06/2021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07/06/2021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07/06/2021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07/06/2021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07/06/2021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07/06/2021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07/06/2021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1268760"/>
            <a:ext cx="7992888" cy="4752528"/>
          </a:xfrm>
        </p:spPr>
        <p:txBody>
          <a:bodyPr>
            <a:normAutofit fontScale="90000"/>
          </a:bodyPr>
          <a:lstStyle/>
          <a:p>
            <a:r>
              <a:rPr lang="en-GB" altLang="en-US" sz="2400" dirty="0"/>
              <a:t>BA in Leadership and Management Skills for the Workplace</a:t>
            </a:r>
            <a:br>
              <a:rPr lang="en-GB" altLang="en-US" sz="2400" dirty="0"/>
            </a:br>
            <a:r>
              <a:rPr lang="en-GB" altLang="en-US" sz="3100" b="1" dirty="0" err="1">
                <a:solidFill>
                  <a:schemeClr val="accent2">
                    <a:lumMod val="20000"/>
                    <a:lumOff val="80000"/>
                  </a:schemeClr>
                </a:solidFill>
              </a:rPr>
              <a:t>Workplace</a:t>
            </a:r>
            <a:r>
              <a:rPr lang="en-GB" altLang="en-US" dirty="0"/>
              <a:t> </a:t>
            </a:r>
            <a:r>
              <a:rPr lang="en-GB" sz="3100" b="1" dirty="0">
                <a:solidFill>
                  <a:schemeClr val="accent2">
                    <a:lumMod val="20000"/>
                    <a:lumOff val="80000"/>
                  </a:schemeClr>
                </a:solidFill>
              </a:rPr>
              <a:t>culture and its impact on organisational efficiency</a:t>
            </a:r>
            <a:br>
              <a:rPr lang="en-GB" sz="4000" b="1" dirty="0">
                <a:solidFill>
                  <a:schemeClr val="accent2">
                    <a:lumMod val="20000"/>
                    <a:lumOff val="80000"/>
                  </a:schemeClr>
                </a:solidFill>
              </a:rPr>
            </a:br>
            <a:r>
              <a:rPr lang="en-GB" sz="3100" b="1" dirty="0">
                <a:solidFill>
                  <a:schemeClr val="accent2">
                    <a:lumMod val="20000"/>
                    <a:lumOff val="80000"/>
                  </a:schemeClr>
                </a:solidFill>
              </a:rPr>
              <a:t>(BMSW 5105)</a:t>
            </a:r>
            <a:br>
              <a:rPr lang="en-GB" sz="3200" b="1" dirty="0">
                <a:solidFill>
                  <a:schemeClr val="accent2">
                    <a:lumMod val="20000"/>
                    <a:lumOff val="80000"/>
                  </a:schemeClr>
                </a:solidFill>
              </a:rPr>
            </a:br>
            <a:r>
              <a:rPr lang="en-GB" sz="6000" b="1" dirty="0">
                <a:solidFill>
                  <a:schemeClr val="accent2">
                    <a:lumMod val="20000"/>
                    <a:lumOff val="80000"/>
                  </a:schemeClr>
                </a:solidFill>
              </a:rPr>
              <a:t>Determinants of a successful organisational Culture and culture change</a:t>
            </a:r>
            <a:endParaRPr lang="en-GB" altLang="en-US" sz="36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Previously…..</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normAutofit fontScale="92500" lnSpcReduction="10000"/>
          </a:bodyPr>
          <a:lstStyle/>
          <a:p>
            <a:r>
              <a:rPr lang="en-US" dirty="0"/>
              <a:t>Define organisations</a:t>
            </a:r>
          </a:p>
          <a:p>
            <a:r>
              <a:rPr lang="en-US" dirty="0"/>
              <a:t>Explore the organizational environment</a:t>
            </a:r>
          </a:p>
          <a:p>
            <a:r>
              <a:rPr lang="en-US" dirty="0"/>
              <a:t>Explored tools used to </a:t>
            </a:r>
            <a:r>
              <a:rPr lang="en-US" dirty="0" err="1"/>
              <a:t>analyse</a:t>
            </a:r>
            <a:r>
              <a:rPr lang="en-US" dirty="0"/>
              <a:t> the environment</a:t>
            </a:r>
          </a:p>
          <a:p>
            <a:r>
              <a:rPr lang="en-US" dirty="0"/>
              <a:t>Identified organizational structures and cultures</a:t>
            </a:r>
          </a:p>
          <a:p>
            <a:r>
              <a:rPr lang="en-US" dirty="0"/>
              <a:t>Discussed how organizational culture is created and sustained</a:t>
            </a:r>
            <a:endParaRPr lang="en-GB" dirty="0"/>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In this session…..</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lstStyle/>
          <a:p>
            <a:pPr marL="0" indent="0">
              <a:buNone/>
            </a:pPr>
            <a:r>
              <a:rPr lang="en-US" dirty="0"/>
              <a:t>We will;</a:t>
            </a:r>
          </a:p>
          <a:p>
            <a:r>
              <a:rPr lang="en-US" dirty="0"/>
              <a:t>Identify the factors affecting the success of organizational culture?</a:t>
            </a:r>
          </a:p>
          <a:p>
            <a:r>
              <a:rPr lang="en-US" dirty="0"/>
              <a:t>Explore how organizational culture can be changed</a:t>
            </a:r>
          </a:p>
          <a:p>
            <a:r>
              <a:rPr lang="en-GB" dirty="0"/>
              <a:t>Analyse organisational culture using cultural web</a:t>
            </a:r>
          </a:p>
        </p:txBody>
      </p:sp>
    </p:spTree>
    <p:extLst>
      <p:ext uri="{BB962C8B-B14F-4D97-AF65-F5344CB8AC3E}">
        <p14:creationId xmlns:p14="http://schemas.microsoft.com/office/powerpoint/2010/main" val="2849399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41824" y="1977240"/>
            <a:ext cx="2448272" cy="2018833"/>
          </a:xfrm>
          <a:prstGeom prst="roundRect">
            <a:avLst/>
          </a:prstGeom>
          <a:effectLst>
            <a:outerShdw blurRad="152400" dist="317500" dir="5400000" sx="90000" sy="-19000" rotWithShape="0">
              <a:prstClr val="black">
                <a:alpha val="15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2800" dirty="0">
                <a:ln w="0"/>
                <a:solidFill>
                  <a:schemeClr val="tx1"/>
                </a:solidFill>
                <a:effectLst>
                  <a:outerShdw blurRad="38100" dist="19050" dir="2700000" algn="tl" rotWithShape="0">
                    <a:schemeClr val="dk1">
                      <a:alpha val="40000"/>
                    </a:schemeClr>
                  </a:outerShdw>
                </a:effectLst>
              </a:rPr>
              <a:t>Factors affecting the culture of an organisation</a:t>
            </a:r>
          </a:p>
        </p:txBody>
      </p:sp>
      <p:sp>
        <p:nvSpPr>
          <p:cNvPr id="5" name="Right Arrow 4"/>
          <p:cNvSpPr/>
          <p:nvPr/>
        </p:nvSpPr>
        <p:spPr>
          <a:xfrm rot="19436291">
            <a:off x="2749539" y="1778649"/>
            <a:ext cx="720080" cy="64807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GB"/>
          </a:p>
        </p:txBody>
      </p:sp>
      <p:sp>
        <p:nvSpPr>
          <p:cNvPr id="6" name="Right Arrow 5"/>
          <p:cNvSpPr/>
          <p:nvPr/>
        </p:nvSpPr>
        <p:spPr>
          <a:xfrm rot="2107825">
            <a:off x="2794936" y="3496867"/>
            <a:ext cx="720080" cy="64807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GB"/>
          </a:p>
        </p:txBody>
      </p:sp>
      <p:sp>
        <p:nvSpPr>
          <p:cNvPr id="8" name="TextBox 7"/>
          <p:cNvSpPr txBox="1"/>
          <p:nvPr/>
        </p:nvSpPr>
        <p:spPr>
          <a:xfrm>
            <a:off x="3591376" y="1444133"/>
            <a:ext cx="2592288" cy="523220"/>
          </a:xfrm>
          <a:prstGeom prst="rect">
            <a:avLst/>
          </a:prstGeom>
          <a:effectLst>
            <a:outerShdw blurRad="152400" dist="317500" dir="5400000" sx="90000" sy="-19000" rotWithShape="0">
              <a:prstClr val="black">
                <a:alpha val="15000"/>
              </a:prstClr>
            </a:outerShdw>
          </a:effectLst>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GB" sz="2800" dirty="0"/>
              <a:t>External factors</a:t>
            </a:r>
          </a:p>
        </p:txBody>
      </p:sp>
      <p:sp>
        <p:nvSpPr>
          <p:cNvPr id="9" name="TextBox 8"/>
          <p:cNvSpPr txBox="1"/>
          <p:nvPr/>
        </p:nvSpPr>
        <p:spPr>
          <a:xfrm>
            <a:off x="3591376" y="3929344"/>
            <a:ext cx="2492792" cy="523220"/>
          </a:xfrm>
          <a:prstGeom prst="rect">
            <a:avLst/>
          </a:prstGeom>
          <a:effectLst>
            <a:outerShdw blurRad="152400" dist="317500" dir="5400000" sx="90000" sy="-19000" rotWithShape="0">
              <a:prstClr val="black">
                <a:alpha val="15000"/>
              </a:prstClr>
            </a:outerShdw>
          </a:effectLst>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sz="2800" dirty="0"/>
              <a:t>Internal factors</a:t>
            </a:r>
          </a:p>
        </p:txBody>
      </p:sp>
      <p:sp>
        <p:nvSpPr>
          <p:cNvPr id="10" name="TextBox 9"/>
          <p:cNvSpPr txBox="1"/>
          <p:nvPr/>
        </p:nvSpPr>
        <p:spPr>
          <a:xfrm>
            <a:off x="4427984" y="2547987"/>
            <a:ext cx="4104456" cy="646331"/>
          </a:xfrm>
          <a:prstGeom prst="rect">
            <a:avLst/>
          </a:prstGeom>
          <a:noFill/>
        </p:spPr>
        <p:txBody>
          <a:bodyPr wrap="square" rtlCol="0">
            <a:spAutoFit/>
          </a:bodyPr>
          <a:lstStyle/>
          <a:p>
            <a:r>
              <a:rPr lang="en-GB" dirty="0"/>
              <a:t>Factors that we have discussed  during week 1 and 2 (PESTEL / Porter’s 5 forces)</a:t>
            </a:r>
          </a:p>
        </p:txBody>
      </p:sp>
      <p:sp>
        <p:nvSpPr>
          <p:cNvPr id="11" name="TextBox 10"/>
          <p:cNvSpPr txBox="1"/>
          <p:nvPr/>
        </p:nvSpPr>
        <p:spPr>
          <a:xfrm>
            <a:off x="4535996" y="4869160"/>
            <a:ext cx="3996444" cy="646331"/>
          </a:xfrm>
          <a:prstGeom prst="rect">
            <a:avLst/>
          </a:prstGeom>
          <a:noFill/>
        </p:spPr>
        <p:txBody>
          <a:bodyPr wrap="square" rtlCol="0">
            <a:spAutoFit/>
          </a:bodyPr>
          <a:lstStyle/>
          <a:p>
            <a:r>
              <a:rPr lang="en-GB" dirty="0"/>
              <a:t>We will use the McKinsey’s 7’s frame work to analyse the internal factors</a:t>
            </a:r>
          </a:p>
        </p:txBody>
      </p:sp>
    </p:spTree>
    <p:extLst>
      <p:ext uri="{BB962C8B-B14F-4D97-AF65-F5344CB8AC3E}">
        <p14:creationId xmlns:p14="http://schemas.microsoft.com/office/powerpoint/2010/main" val="1918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McKinsey’s 7’s frame work</a:t>
            </a:r>
          </a:p>
        </p:txBody>
      </p:sp>
      <p:sp>
        <p:nvSpPr>
          <p:cNvPr id="3" name="Content Placeholder 2"/>
          <p:cNvSpPr>
            <a:spLocks noGrp="1"/>
          </p:cNvSpPr>
          <p:nvPr>
            <p:ph idx="1"/>
          </p:nvPr>
        </p:nvSpPr>
        <p:spPr/>
        <p:txBody>
          <a:bodyPr>
            <a:normAutofit fontScale="70000" lnSpcReduction="20000"/>
          </a:bodyPr>
          <a:lstStyle/>
          <a:p>
            <a:r>
              <a:rPr lang="en-GB" dirty="0"/>
              <a:t>McKinsey 7s model was developed in 1980s by McKinsey consultants Tom Peters, Robert Waterman and Julien Philips with a help from Richard Pascale and Anthony G. Athos. </a:t>
            </a:r>
          </a:p>
          <a:p>
            <a:r>
              <a:rPr lang="en-GB" dirty="0"/>
              <a:t>Since the introduction, the model has been widely used by academics and practitioners and remains one of the most popular strategic planning tools.</a:t>
            </a:r>
          </a:p>
          <a:p>
            <a:r>
              <a:rPr lang="en-GB" dirty="0"/>
              <a:t>The model can be applied to many situations and is a valuable tool when organizational design is at question. The most common uses of the framework are:</a:t>
            </a:r>
          </a:p>
          <a:p>
            <a:pPr lvl="1"/>
            <a:r>
              <a:rPr lang="en-GB" dirty="0"/>
              <a:t>To facilitate organizational change.</a:t>
            </a:r>
          </a:p>
          <a:p>
            <a:pPr lvl="1"/>
            <a:r>
              <a:rPr lang="en-GB" dirty="0"/>
              <a:t>To help implement new strategy.</a:t>
            </a:r>
          </a:p>
          <a:p>
            <a:pPr lvl="1"/>
            <a:r>
              <a:rPr lang="en-GB" dirty="0"/>
              <a:t>To identify how each area may change in a future.</a:t>
            </a:r>
          </a:p>
          <a:p>
            <a:pPr lvl="1"/>
            <a:r>
              <a:rPr lang="en-GB" dirty="0"/>
              <a:t>To facilitate the merger of organizations.</a:t>
            </a:r>
          </a:p>
        </p:txBody>
      </p:sp>
    </p:spTree>
    <p:extLst>
      <p:ext uri="{BB962C8B-B14F-4D97-AF65-F5344CB8AC3E}">
        <p14:creationId xmlns:p14="http://schemas.microsoft.com/office/powerpoint/2010/main" val="3296882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McKinsey’s 7’s framework</a:t>
            </a:r>
          </a:p>
        </p:txBody>
      </p:sp>
      <p:pic>
        <p:nvPicPr>
          <p:cNvPr id="5" name="Picture 4"/>
          <p:cNvPicPr>
            <a:picLocks noChangeAspect="1"/>
          </p:cNvPicPr>
          <p:nvPr/>
        </p:nvPicPr>
        <p:blipFill>
          <a:blip r:embed="rId3"/>
          <a:stretch>
            <a:fillRect/>
          </a:stretch>
        </p:blipFill>
        <p:spPr>
          <a:xfrm>
            <a:off x="2090737" y="1581150"/>
            <a:ext cx="4962525" cy="3695700"/>
          </a:xfrm>
          <a:prstGeom prst="rect">
            <a:avLst/>
          </a:prstGeom>
        </p:spPr>
      </p:pic>
    </p:spTree>
    <p:extLst>
      <p:ext uri="{BB962C8B-B14F-4D97-AF65-F5344CB8AC3E}">
        <p14:creationId xmlns:p14="http://schemas.microsoft.com/office/powerpoint/2010/main" val="2250207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Strategy</a:t>
            </a:r>
          </a:p>
        </p:txBody>
      </p:sp>
      <p:sp>
        <p:nvSpPr>
          <p:cNvPr id="3" name="Content Placeholder 2"/>
          <p:cNvSpPr>
            <a:spLocks noGrp="1"/>
          </p:cNvSpPr>
          <p:nvPr>
            <p:ph idx="1"/>
          </p:nvPr>
        </p:nvSpPr>
        <p:spPr/>
        <p:txBody>
          <a:bodyPr/>
          <a:lstStyle/>
          <a:p>
            <a:r>
              <a:rPr lang="en-GB" b="1" dirty="0"/>
              <a:t>Strategy</a:t>
            </a:r>
            <a:r>
              <a:rPr lang="en-GB" dirty="0"/>
              <a:t> is a plan developed by a firm to achieve sustained competitive advantage and successfully compete in the market.</a:t>
            </a:r>
          </a:p>
        </p:txBody>
      </p:sp>
    </p:spTree>
    <p:extLst>
      <p:ext uri="{BB962C8B-B14F-4D97-AF65-F5344CB8AC3E}">
        <p14:creationId xmlns:p14="http://schemas.microsoft.com/office/powerpoint/2010/main" val="960262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Structure</a:t>
            </a:r>
          </a:p>
        </p:txBody>
      </p:sp>
      <p:sp>
        <p:nvSpPr>
          <p:cNvPr id="3" name="Content Placeholder 2"/>
          <p:cNvSpPr>
            <a:spLocks noGrp="1"/>
          </p:cNvSpPr>
          <p:nvPr>
            <p:ph idx="1"/>
          </p:nvPr>
        </p:nvSpPr>
        <p:spPr/>
        <p:txBody>
          <a:bodyPr>
            <a:normAutofit lnSpcReduction="10000"/>
          </a:bodyPr>
          <a:lstStyle/>
          <a:p>
            <a:r>
              <a:rPr lang="en-GB" b="1" dirty="0"/>
              <a:t>Structure</a:t>
            </a:r>
            <a:r>
              <a:rPr lang="en-GB" dirty="0"/>
              <a:t> represents the way business divisions and units are organized and includes the information of who is accountable to whom. </a:t>
            </a:r>
          </a:p>
          <a:p>
            <a:r>
              <a:rPr lang="en-GB" dirty="0"/>
              <a:t>In other words, structure is the organizational chart of the firm. It is also one of the most visible and easy to change elements of the framework.</a:t>
            </a:r>
          </a:p>
        </p:txBody>
      </p:sp>
    </p:spTree>
    <p:extLst>
      <p:ext uri="{BB962C8B-B14F-4D97-AF65-F5344CB8AC3E}">
        <p14:creationId xmlns:p14="http://schemas.microsoft.com/office/powerpoint/2010/main" val="1086251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Systems</a:t>
            </a:r>
          </a:p>
        </p:txBody>
      </p:sp>
      <p:sp>
        <p:nvSpPr>
          <p:cNvPr id="3" name="Content Placeholder 2"/>
          <p:cNvSpPr>
            <a:spLocks noGrp="1"/>
          </p:cNvSpPr>
          <p:nvPr>
            <p:ph idx="1"/>
          </p:nvPr>
        </p:nvSpPr>
        <p:spPr/>
        <p:txBody>
          <a:bodyPr>
            <a:normAutofit lnSpcReduction="10000"/>
          </a:bodyPr>
          <a:lstStyle/>
          <a:p>
            <a:r>
              <a:rPr lang="en-GB" b="1" dirty="0"/>
              <a:t>Systems</a:t>
            </a:r>
            <a:r>
              <a:rPr lang="en-GB" dirty="0"/>
              <a:t> are the processes and procedures of the company, which reveal business’ daily activities and how decisions are made.</a:t>
            </a:r>
          </a:p>
          <a:p>
            <a:r>
              <a:rPr lang="en-GB" dirty="0"/>
              <a:t>Systems are the area of the firm that determines how business is done and it should be the main focus for managers during organizational change.</a:t>
            </a:r>
          </a:p>
        </p:txBody>
      </p:sp>
    </p:spTree>
    <p:extLst>
      <p:ext uri="{BB962C8B-B14F-4D97-AF65-F5344CB8AC3E}">
        <p14:creationId xmlns:p14="http://schemas.microsoft.com/office/powerpoint/2010/main" val="213509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Skills</a:t>
            </a:r>
          </a:p>
        </p:txBody>
      </p:sp>
      <p:sp>
        <p:nvSpPr>
          <p:cNvPr id="3" name="Content Placeholder 2"/>
          <p:cNvSpPr>
            <a:spLocks noGrp="1"/>
          </p:cNvSpPr>
          <p:nvPr>
            <p:ph idx="1"/>
          </p:nvPr>
        </p:nvSpPr>
        <p:spPr/>
        <p:txBody>
          <a:bodyPr/>
          <a:lstStyle/>
          <a:p>
            <a:r>
              <a:rPr lang="en-GB" b="1" dirty="0"/>
              <a:t>Skills</a:t>
            </a:r>
            <a:r>
              <a:rPr lang="en-GB" dirty="0"/>
              <a:t> are the abilities that firm’s employees perform very well. They also include capabilities and competences. </a:t>
            </a:r>
          </a:p>
          <a:p>
            <a:r>
              <a:rPr lang="en-GB" dirty="0"/>
              <a:t>During organizational change, the question often arises of what skills the company will really need to reinforce its new strategy or new structure.</a:t>
            </a:r>
          </a:p>
        </p:txBody>
      </p:sp>
    </p:spTree>
    <p:extLst>
      <p:ext uri="{BB962C8B-B14F-4D97-AF65-F5344CB8AC3E}">
        <p14:creationId xmlns:p14="http://schemas.microsoft.com/office/powerpoint/2010/main" val="380817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Staff</a:t>
            </a:r>
          </a:p>
        </p:txBody>
      </p:sp>
      <p:sp>
        <p:nvSpPr>
          <p:cNvPr id="3" name="Content Placeholder 2"/>
          <p:cNvSpPr>
            <a:spLocks noGrp="1"/>
          </p:cNvSpPr>
          <p:nvPr>
            <p:ph idx="1"/>
          </p:nvPr>
        </p:nvSpPr>
        <p:spPr/>
        <p:txBody>
          <a:bodyPr/>
          <a:lstStyle/>
          <a:p>
            <a:r>
              <a:rPr lang="en-GB" b="1" dirty="0"/>
              <a:t>Staff</a:t>
            </a:r>
            <a:r>
              <a:rPr lang="en-GB" dirty="0"/>
              <a:t> element is concerned with what type and how many employees an organization will need and how they will be recruited, trained, motivated and rewarded.</a:t>
            </a:r>
          </a:p>
        </p:txBody>
      </p:sp>
    </p:spTree>
    <p:extLst>
      <p:ext uri="{BB962C8B-B14F-4D97-AF65-F5344CB8AC3E}">
        <p14:creationId xmlns:p14="http://schemas.microsoft.com/office/powerpoint/2010/main" val="49908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Style</a:t>
            </a:r>
          </a:p>
        </p:txBody>
      </p:sp>
      <p:sp>
        <p:nvSpPr>
          <p:cNvPr id="3" name="Content Placeholder 2"/>
          <p:cNvSpPr>
            <a:spLocks noGrp="1"/>
          </p:cNvSpPr>
          <p:nvPr>
            <p:ph idx="1"/>
          </p:nvPr>
        </p:nvSpPr>
        <p:spPr/>
        <p:txBody>
          <a:bodyPr/>
          <a:lstStyle/>
          <a:p>
            <a:r>
              <a:rPr lang="en-GB" b="1" dirty="0"/>
              <a:t>Style</a:t>
            </a:r>
            <a:r>
              <a:rPr lang="en-GB" dirty="0"/>
              <a:t> represents the way the company is managed by top-level managers, how they interact, what actions do they take and their symbolic value. In other words, it is the management style of company’s leaders.</a:t>
            </a:r>
          </a:p>
        </p:txBody>
      </p:sp>
    </p:spTree>
    <p:extLst>
      <p:ext uri="{BB962C8B-B14F-4D97-AF65-F5344CB8AC3E}">
        <p14:creationId xmlns:p14="http://schemas.microsoft.com/office/powerpoint/2010/main" val="66648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Shared values</a:t>
            </a:r>
          </a:p>
        </p:txBody>
      </p:sp>
      <p:sp>
        <p:nvSpPr>
          <p:cNvPr id="3" name="Content Placeholder 2"/>
          <p:cNvSpPr>
            <a:spLocks noGrp="1"/>
          </p:cNvSpPr>
          <p:nvPr>
            <p:ph idx="1"/>
          </p:nvPr>
        </p:nvSpPr>
        <p:spPr/>
        <p:txBody>
          <a:bodyPr/>
          <a:lstStyle/>
          <a:p>
            <a:r>
              <a:rPr lang="en-GB" b="1" dirty="0"/>
              <a:t>Shared Values</a:t>
            </a:r>
            <a:r>
              <a:rPr lang="en-GB" dirty="0"/>
              <a:t> are at the core of McKinsey 7s model. They are the norms and standards that guide employee behaviour and company actions and thus, are the foundation of every organisation.</a:t>
            </a:r>
          </a:p>
        </p:txBody>
      </p:sp>
    </p:spTree>
    <p:extLst>
      <p:ext uri="{BB962C8B-B14F-4D97-AF65-F5344CB8AC3E}">
        <p14:creationId xmlns:p14="http://schemas.microsoft.com/office/powerpoint/2010/main" val="339674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Group Activity 6.1</a:t>
            </a:r>
          </a:p>
        </p:txBody>
      </p:sp>
      <p:sp>
        <p:nvSpPr>
          <p:cNvPr id="3" name="Content Placeholder 2"/>
          <p:cNvSpPr>
            <a:spLocks noGrp="1"/>
          </p:cNvSpPr>
          <p:nvPr>
            <p:ph idx="1"/>
          </p:nvPr>
        </p:nvSpPr>
        <p:spPr/>
        <p:txBody>
          <a:bodyPr/>
          <a:lstStyle/>
          <a:p>
            <a:pPr marL="0" indent="0">
              <a:buNone/>
            </a:pPr>
            <a:r>
              <a:rPr lang="en-GB" dirty="0"/>
              <a:t>Identify the 7 S elements of the scenarios below.</a:t>
            </a:r>
          </a:p>
          <a:p>
            <a:pPr marL="0" indent="0">
              <a:buNone/>
            </a:pPr>
            <a:endParaRPr lang="en-GB" dirty="0"/>
          </a:p>
          <a:p>
            <a:pPr marL="0" indent="0">
              <a:buNone/>
            </a:pPr>
            <a:r>
              <a:rPr lang="en-GB" dirty="0"/>
              <a:t>Do you think the 7 elements are aligned in each scenario?</a:t>
            </a:r>
          </a:p>
        </p:txBody>
      </p:sp>
    </p:spTree>
    <p:extLst>
      <p:ext uri="{BB962C8B-B14F-4D97-AF65-F5344CB8AC3E}">
        <p14:creationId xmlns:p14="http://schemas.microsoft.com/office/powerpoint/2010/main" val="4205289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Scenario 1</a:t>
            </a:r>
          </a:p>
        </p:txBody>
      </p:sp>
      <p:sp>
        <p:nvSpPr>
          <p:cNvPr id="3" name="Content Placeholder 2"/>
          <p:cNvSpPr>
            <a:spLocks noGrp="1"/>
          </p:cNvSpPr>
          <p:nvPr>
            <p:ph idx="1"/>
          </p:nvPr>
        </p:nvSpPr>
        <p:spPr/>
        <p:txBody>
          <a:bodyPr>
            <a:normAutofit fontScale="92500"/>
          </a:bodyPr>
          <a:lstStyle/>
          <a:p>
            <a:pPr marL="0" indent="0">
              <a:buNone/>
            </a:pPr>
            <a:r>
              <a:rPr lang="en-GB" dirty="0"/>
              <a:t>We’ll start with a small </a:t>
            </a:r>
            <a:r>
              <a:rPr lang="en-GB" dirty="0" err="1"/>
              <a:t>startup</a:t>
            </a:r>
            <a:r>
              <a:rPr lang="en-GB" dirty="0"/>
              <a:t>, which offers services online. The company’s main strategy is to grow its share in the market. The company is new, so its structure is simple and made of a very few managers and bottom level workers, who undertake specific tasks. There are a very few formal systems, mainly because the company doesn’t need many at this time.</a:t>
            </a:r>
          </a:p>
        </p:txBody>
      </p:sp>
    </p:spTree>
    <p:extLst>
      <p:ext uri="{BB962C8B-B14F-4D97-AF65-F5344CB8AC3E}">
        <p14:creationId xmlns:p14="http://schemas.microsoft.com/office/powerpoint/2010/main" val="893884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Scenario 2</a:t>
            </a:r>
          </a:p>
        </p:txBody>
      </p:sp>
      <p:sp>
        <p:nvSpPr>
          <p:cNvPr id="3" name="Content Placeholder 2"/>
          <p:cNvSpPr>
            <a:spLocks noGrp="1"/>
          </p:cNvSpPr>
          <p:nvPr>
            <p:ph idx="1"/>
          </p:nvPr>
        </p:nvSpPr>
        <p:spPr/>
        <p:txBody>
          <a:bodyPr>
            <a:normAutofit fontScale="85000" lnSpcReduction="10000"/>
          </a:bodyPr>
          <a:lstStyle/>
          <a:p>
            <a:pPr marL="0" indent="0">
              <a:buNone/>
            </a:pPr>
            <a:r>
              <a:rPr lang="en-GB" dirty="0"/>
              <a:t>The </a:t>
            </a:r>
            <a:r>
              <a:rPr lang="en-GB" dirty="0" err="1"/>
              <a:t>startup</a:t>
            </a:r>
            <a:r>
              <a:rPr lang="en-GB" dirty="0"/>
              <a:t> has grown to become large business with 500+ employees and now maintains 50% market share in a domestic market. Its structure has changed and is now a well-oiled bureaucratic machine. The business expanded its staff, introduced new motivation, reward and control systems. Shared values evolved and now the company values enthusiasm and excellence. Trust and teamwork has disappeared due to so many new employees.</a:t>
            </a:r>
          </a:p>
        </p:txBody>
      </p:sp>
    </p:spTree>
    <p:extLst>
      <p:ext uri="{BB962C8B-B14F-4D97-AF65-F5344CB8AC3E}">
        <p14:creationId xmlns:p14="http://schemas.microsoft.com/office/powerpoint/2010/main" val="3929794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08CC4-5B08-4EE9-B33B-287D321203B1}"/>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a:t>The CULTURAL WEB of an Organisation</a:t>
            </a:r>
          </a:p>
        </p:txBody>
      </p:sp>
      <p:pic>
        <p:nvPicPr>
          <p:cNvPr id="4" name="Picture 3">
            <a:extLst>
              <a:ext uri="{FF2B5EF4-FFF2-40B4-BE49-F238E27FC236}">
                <a16:creationId xmlns:a16="http://schemas.microsoft.com/office/drawing/2014/main" id="{E84EB32D-1264-46FF-BA9E-047D4E3300B7}"/>
              </a:ext>
            </a:extLst>
          </p:cNvPr>
          <p:cNvPicPr>
            <a:picLocks noChangeAspect="1"/>
          </p:cNvPicPr>
          <p:nvPr/>
        </p:nvPicPr>
        <p:blipFill>
          <a:blip r:embed="rId2"/>
          <a:stretch>
            <a:fillRect/>
          </a:stretch>
        </p:blipFill>
        <p:spPr>
          <a:xfrm>
            <a:off x="2448948" y="1600201"/>
            <a:ext cx="4246104" cy="3917032"/>
          </a:xfrm>
          <a:prstGeom prst="rect">
            <a:avLst/>
          </a:prstGeom>
          <a:noFill/>
        </p:spPr>
      </p:pic>
    </p:spTree>
    <p:extLst>
      <p:ext uri="{BB962C8B-B14F-4D97-AF65-F5344CB8AC3E}">
        <p14:creationId xmlns:p14="http://schemas.microsoft.com/office/powerpoint/2010/main" val="546424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A7303B1-D9F6-4089-AB0C-1D5B878EACB6}"/>
              </a:ext>
            </a:extLst>
          </p:cNvPr>
          <p:cNvPicPr>
            <a:picLocks noChangeAspect="1"/>
          </p:cNvPicPr>
          <p:nvPr/>
        </p:nvPicPr>
        <p:blipFill>
          <a:blip r:embed="rId2"/>
          <a:stretch>
            <a:fillRect/>
          </a:stretch>
        </p:blipFill>
        <p:spPr>
          <a:xfrm>
            <a:off x="20600" y="-3747"/>
            <a:ext cx="9123400" cy="7126987"/>
          </a:xfrm>
          <a:prstGeom prst="rect">
            <a:avLst/>
          </a:prstGeom>
        </p:spPr>
      </p:pic>
    </p:spTree>
    <p:extLst>
      <p:ext uri="{BB962C8B-B14F-4D97-AF65-F5344CB8AC3E}">
        <p14:creationId xmlns:p14="http://schemas.microsoft.com/office/powerpoint/2010/main" val="3999456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6632"/>
            <a:ext cx="8928992" cy="5472608"/>
          </a:xfrm>
        </p:spPr>
        <p:style>
          <a:lnRef idx="0">
            <a:schemeClr val="accent5"/>
          </a:lnRef>
          <a:fillRef idx="3">
            <a:schemeClr val="accent5"/>
          </a:fillRef>
          <a:effectRef idx="3">
            <a:schemeClr val="accent5"/>
          </a:effectRef>
          <a:fontRef idx="minor">
            <a:schemeClr val="lt1"/>
          </a:fontRef>
        </p:style>
        <p:txBody>
          <a:bodyPr/>
          <a:lstStyle/>
          <a:p>
            <a:pPr marL="0" indent="0">
              <a:buNone/>
            </a:pPr>
            <a:endParaRPr lang="en-GB" dirty="0"/>
          </a:p>
          <a:p>
            <a:pPr marL="0" indent="0">
              <a:buNone/>
            </a:pPr>
            <a:endParaRPr lang="en-GB" dirty="0"/>
          </a:p>
          <a:p>
            <a:pPr marL="0" indent="0">
              <a:buNone/>
            </a:pPr>
            <a:endParaRPr lang="en-GB" dirty="0"/>
          </a:p>
          <a:p>
            <a:pPr marL="0" indent="0" algn="ctr">
              <a:buNone/>
            </a:pPr>
            <a:r>
              <a:rPr lang="en-GB" sz="6600" dirty="0"/>
              <a:t>Changing the organisational culture</a:t>
            </a:r>
          </a:p>
        </p:txBody>
      </p:sp>
    </p:spTree>
    <p:extLst>
      <p:ext uri="{BB962C8B-B14F-4D97-AF65-F5344CB8AC3E}">
        <p14:creationId xmlns:p14="http://schemas.microsoft.com/office/powerpoint/2010/main" val="2107674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Lewin’s Three-Step Model</a:t>
            </a:r>
          </a:p>
        </p:txBody>
      </p:sp>
      <p:sp>
        <p:nvSpPr>
          <p:cNvPr id="3" name="Content Placeholder 2"/>
          <p:cNvSpPr>
            <a:spLocks noGrp="1"/>
          </p:cNvSpPr>
          <p:nvPr>
            <p:ph idx="1"/>
          </p:nvPr>
        </p:nvSpPr>
        <p:spPr>
          <a:xfrm>
            <a:off x="457200" y="1600201"/>
            <a:ext cx="8229600" cy="2548879"/>
          </a:xfrm>
        </p:spPr>
        <p:txBody>
          <a:bodyPr/>
          <a:lstStyle/>
          <a:p>
            <a:r>
              <a:rPr lang="en-GB" dirty="0"/>
              <a:t>Kurt Lewin argued that successful change in organizations should follow three steps: </a:t>
            </a:r>
            <a:r>
              <a:rPr lang="en-GB" b="1" dirty="0"/>
              <a:t>unfreezing </a:t>
            </a:r>
            <a:r>
              <a:rPr lang="en-GB" dirty="0"/>
              <a:t>the status quo, </a:t>
            </a:r>
            <a:r>
              <a:rPr lang="en-GB" b="1" dirty="0"/>
              <a:t>movement </a:t>
            </a:r>
            <a:r>
              <a:rPr lang="en-GB" dirty="0"/>
              <a:t>to a desired end state, and </a:t>
            </a:r>
            <a:r>
              <a:rPr lang="en-GB" b="1" dirty="0"/>
              <a:t>refreezing </a:t>
            </a:r>
            <a:r>
              <a:rPr lang="en-GB" dirty="0"/>
              <a:t>the new change to make it permanent.</a:t>
            </a:r>
          </a:p>
        </p:txBody>
      </p:sp>
      <p:pic>
        <p:nvPicPr>
          <p:cNvPr id="4" name="Picture 3"/>
          <p:cNvPicPr>
            <a:picLocks noChangeAspect="1"/>
          </p:cNvPicPr>
          <p:nvPr/>
        </p:nvPicPr>
        <p:blipFill>
          <a:blip r:embed="rId3"/>
          <a:stretch>
            <a:fillRect/>
          </a:stretch>
        </p:blipFill>
        <p:spPr>
          <a:xfrm>
            <a:off x="1043608" y="4356462"/>
            <a:ext cx="6712962" cy="1113581"/>
          </a:xfrm>
          <a:prstGeom prst="rect">
            <a:avLst/>
          </a:prstGeom>
        </p:spPr>
      </p:pic>
    </p:spTree>
    <p:extLst>
      <p:ext uri="{BB962C8B-B14F-4D97-AF65-F5344CB8AC3E}">
        <p14:creationId xmlns:p14="http://schemas.microsoft.com/office/powerpoint/2010/main" val="127028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Kotter’s Eight-Step Plan</a:t>
            </a:r>
          </a:p>
        </p:txBody>
      </p:sp>
      <p:sp>
        <p:nvSpPr>
          <p:cNvPr id="3" name="Content Placeholder 2"/>
          <p:cNvSpPr>
            <a:spLocks noGrp="1"/>
          </p:cNvSpPr>
          <p:nvPr>
            <p:ph idx="1"/>
          </p:nvPr>
        </p:nvSpPr>
        <p:spPr/>
        <p:txBody>
          <a:bodyPr/>
          <a:lstStyle/>
          <a:p>
            <a:pPr marL="0" indent="0">
              <a:buNone/>
            </a:pPr>
            <a:r>
              <a:rPr lang="en-GB" dirty="0"/>
              <a:t>John Kotter of the Harvard Business School built on Lewin’s three-step model to create a more detailed approach for implementing change.</a:t>
            </a:r>
          </a:p>
        </p:txBody>
      </p:sp>
    </p:spTree>
    <p:extLst>
      <p:ext uri="{BB962C8B-B14F-4D97-AF65-F5344CB8AC3E}">
        <p14:creationId xmlns:p14="http://schemas.microsoft.com/office/powerpoint/2010/main" val="1553734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5496" y="44624"/>
            <a:ext cx="9073008" cy="5668782"/>
          </a:xfrm>
          <a:prstGeom prst="rect">
            <a:avLst/>
          </a:prstGeom>
        </p:spPr>
      </p:pic>
    </p:spTree>
    <p:extLst>
      <p:ext uri="{BB962C8B-B14F-4D97-AF65-F5344CB8AC3E}">
        <p14:creationId xmlns:p14="http://schemas.microsoft.com/office/powerpoint/2010/main" val="237152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dirty="0"/>
          </a:p>
          <a:p>
            <a:pPr marL="0" indent="0">
              <a:buNone/>
            </a:pPr>
            <a:r>
              <a:rPr lang="en-GB" dirty="0"/>
              <a:t>Prepare and present a plan for change assuming that UWTSD London needs to undergo change.</a:t>
            </a:r>
          </a:p>
          <a:p>
            <a:pPr marL="0" indent="0">
              <a:buNone/>
            </a:pPr>
            <a:endParaRPr lang="en-GB" dirty="0"/>
          </a:p>
          <a:p>
            <a:pPr marL="0" indent="0">
              <a:buNone/>
            </a:pPr>
            <a:endParaRPr lang="en-GB" dirty="0"/>
          </a:p>
          <a:p>
            <a:pPr marL="0" indent="0">
              <a:buNone/>
            </a:pPr>
            <a:r>
              <a:rPr lang="en-GB" dirty="0">
                <a:solidFill>
                  <a:srgbClr val="FF0000"/>
                </a:solidFill>
              </a:rPr>
              <a:t>Tip: Use Kotter’s Model to base your plan</a:t>
            </a:r>
          </a:p>
        </p:txBody>
      </p:sp>
      <p:sp>
        <p:nvSpPr>
          <p:cNvPr id="4"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Group </a:t>
            </a:r>
            <a:r>
              <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Activity </a:t>
            </a:r>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6</a:t>
            </a:r>
            <a:r>
              <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.2</a:t>
            </a:r>
            <a:endPar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Tree>
    <p:extLst>
      <p:ext uri="{BB962C8B-B14F-4D97-AF65-F5344CB8AC3E}">
        <p14:creationId xmlns:p14="http://schemas.microsoft.com/office/powerpoint/2010/main" val="4027889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Summary</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457200" y="1600201"/>
            <a:ext cx="5338936" cy="3773015"/>
          </a:xfrm>
        </p:spPr>
        <p:txBody>
          <a:bodyPr>
            <a:normAutofit/>
          </a:bodyPr>
          <a:lstStyle/>
          <a:p>
            <a:pPr marL="0" indent="0">
              <a:buNone/>
            </a:pPr>
            <a:r>
              <a:rPr lang="en-GB" dirty="0"/>
              <a:t>Can you explain;</a:t>
            </a:r>
          </a:p>
          <a:p>
            <a:r>
              <a:rPr lang="en-GB" dirty="0"/>
              <a:t>The factors affecting the organisational culture?</a:t>
            </a:r>
          </a:p>
          <a:p>
            <a:r>
              <a:rPr lang="en-GB" dirty="0"/>
              <a:t>How to change organisational culture?</a:t>
            </a:r>
          </a:p>
          <a:p>
            <a:pPr marL="0" indent="0">
              <a:buNone/>
            </a:pPr>
            <a:endParaRPr lang="en-GB" dirty="0"/>
          </a:p>
        </p:txBody>
      </p:sp>
      <p:pic>
        <p:nvPicPr>
          <p:cNvPr id="4" name="Picture 3">
            <a:extLst>
              <a:ext uri="{FF2B5EF4-FFF2-40B4-BE49-F238E27FC236}">
                <a16:creationId xmlns:a16="http://schemas.microsoft.com/office/drawing/2014/main" id="{5C2FF307-FE3D-4D9A-A069-E9E8EBD14A04}"/>
              </a:ext>
            </a:extLst>
          </p:cNvPr>
          <p:cNvPicPr>
            <a:picLocks noChangeAspect="1"/>
          </p:cNvPicPr>
          <p:nvPr/>
        </p:nvPicPr>
        <p:blipFill>
          <a:blip r:embed="rId3"/>
          <a:stretch>
            <a:fillRect/>
          </a:stretch>
        </p:blipFill>
        <p:spPr>
          <a:xfrm>
            <a:off x="6732240" y="716832"/>
            <a:ext cx="2178242" cy="1584176"/>
          </a:xfrm>
          <a:prstGeom prst="rect">
            <a:avLst/>
          </a:prstGeom>
        </p:spPr>
      </p:pic>
      <p:pic>
        <p:nvPicPr>
          <p:cNvPr id="6" name="Picture 1">
            <a:extLst>
              <a:ext uri="{FF2B5EF4-FFF2-40B4-BE49-F238E27FC236}">
                <a16:creationId xmlns:a16="http://schemas.microsoft.com/office/drawing/2014/main" id="{CF580A14-36BE-9447-B651-360E69D1A981}"/>
              </a:ext>
            </a:extLst>
          </p:cNvPr>
          <p:cNvPicPr>
            <a:picLocks noChangeAspect="1"/>
          </p:cNvPicPr>
          <p:nvPr/>
        </p:nvPicPr>
        <p:blipFill>
          <a:blip r:embed="rId4"/>
          <a:srcRect/>
          <a:stretch>
            <a:fillRect/>
          </a:stretch>
        </p:blipFill>
        <p:spPr bwMode="auto">
          <a:xfrm>
            <a:off x="5796136" y="3212976"/>
            <a:ext cx="3223438" cy="2350505"/>
          </a:xfrm>
          <a:prstGeom prst="rect">
            <a:avLst/>
          </a:prstGeom>
          <a:noFill/>
          <a:ln w="9525">
            <a:noFill/>
            <a:miter lim="800000"/>
            <a:headEnd/>
            <a:tailEnd/>
          </a:ln>
        </p:spPr>
      </p:pic>
    </p:spTree>
    <p:extLst>
      <p:ext uri="{BB962C8B-B14F-4D97-AF65-F5344CB8AC3E}">
        <p14:creationId xmlns:p14="http://schemas.microsoft.com/office/powerpoint/2010/main" val="2025273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Next session</a:t>
            </a:r>
          </a:p>
        </p:txBody>
      </p:sp>
      <p:sp>
        <p:nvSpPr>
          <p:cNvPr id="3" name="Content Placeholder 2"/>
          <p:cNvSpPr>
            <a:spLocks noGrp="1"/>
          </p:cNvSpPr>
          <p:nvPr>
            <p:ph idx="1"/>
          </p:nvPr>
        </p:nvSpPr>
        <p:spPr>
          <a:xfrm>
            <a:off x="179512" y="1556792"/>
            <a:ext cx="3826768" cy="3917032"/>
          </a:xfrm>
        </p:spPr>
        <p:txBody>
          <a:bodyPr>
            <a:normAutofit/>
          </a:bodyPr>
          <a:lstStyle/>
          <a:p>
            <a:pPr marL="0" indent="0">
              <a:buNone/>
            </a:pPr>
            <a:r>
              <a:rPr lang="en-GB" sz="4000" dirty="0"/>
              <a:t>The barriers to effective functioning of an organisation</a:t>
            </a:r>
            <a:endParaRPr lang="en-GB" sz="4800" b="1" dirty="0">
              <a:solidFill>
                <a:srgbClr val="00B050"/>
              </a:solidFill>
            </a:endParaRPr>
          </a:p>
        </p:txBody>
      </p:sp>
      <p:pic>
        <p:nvPicPr>
          <p:cNvPr id="4" name="Picture 2" descr="Image result for business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6280" y="1106457"/>
            <a:ext cx="5137720"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163078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e2529e2e-246e-4beb-bcc0-0746cc8768ab"/>
    <ds:schemaRef ds:uri="http://schemas.microsoft.com/office/2006/documentManagement/types"/>
    <ds:schemaRef ds:uri="http://www.w3.org/XML/1998/namespace"/>
    <ds:schemaRef ds:uri="http://purl.org/dc/terms/"/>
  </ds:schemaRefs>
</ds:datastoreItem>
</file>

<file path=customXml/itemProps3.xml><?xml version="1.0" encoding="utf-8"?>
<ds:datastoreItem xmlns:ds="http://schemas.openxmlformats.org/officeDocument/2006/customXml" ds:itemID="{52D497F2-CAD7-44AD-B30A-5363C40878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852</Words>
  <Application>Microsoft Office PowerPoint</Application>
  <PresentationFormat>On-screen Show (4:3)</PresentationFormat>
  <Paragraphs>77</Paragraphs>
  <Slides>25</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Myriad Pro</vt:lpstr>
      <vt:lpstr>Rockwell Condensed</vt:lpstr>
      <vt:lpstr>20140311PresentationUWTSDTemplate</vt:lpstr>
      <vt:lpstr>BA in Leadership and Management Skills for the Workplace Workplace culture and its impact on organisational efficiency (BMSW 5105) Determinants of a successful organisational Culture and culture change</vt:lpstr>
      <vt:lpstr>Previously…..</vt:lpstr>
      <vt:lpstr>In this session…..</vt:lpstr>
      <vt:lpstr>PowerPoint Presentation</vt:lpstr>
      <vt:lpstr>McKinsey’s 7’s frame work</vt:lpstr>
      <vt:lpstr>McKinsey’s 7’s framework</vt:lpstr>
      <vt:lpstr>Strategy</vt:lpstr>
      <vt:lpstr>Structure</vt:lpstr>
      <vt:lpstr>Systems</vt:lpstr>
      <vt:lpstr>Skills</vt:lpstr>
      <vt:lpstr>Staff</vt:lpstr>
      <vt:lpstr>Style</vt:lpstr>
      <vt:lpstr>Shared values</vt:lpstr>
      <vt:lpstr>Group Activity 6.1</vt:lpstr>
      <vt:lpstr>Scenario 1</vt:lpstr>
      <vt:lpstr>Scenario 2</vt:lpstr>
      <vt:lpstr>The CULTURAL WEB of an Organisation</vt:lpstr>
      <vt:lpstr>PowerPoint Presentation</vt:lpstr>
      <vt:lpstr>PowerPoint Presentation</vt:lpstr>
      <vt:lpstr>Lewin’s Three-Step Model</vt:lpstr>
      <vt:lpstr>Kotter’s Eight-Step Plan</vt:lpstr>
      <vt:lpstr>PowerPoint Presentation</vt:lpstr>
      <vt:lpstr>Group Activity 6.2</vt:lpstr>
      <vt:lpstr>Summary</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in Leadership and Management Skills for the Workplace Workplace culture and its impact on organisational efficiency (BMSW 5005) Determinants of a successful organisational Culture and culture change</dc:title>
  <dc:creator>MD Kalam</dc:creator>
  <cp:lastModifiedBy>Md Kalam</cp:lastModifiedBy>
  <cp:revision>2</cp:revision>
  <dcterms:created xsi:type="dcterms:W3CDTF">2020-05-23T20:00:00Z</dcterms:created>
  <dcterms:modified xsi:type="dcterms:W3CDTF">2021-06-07T14:36:27Z</dcterms:modified>
</cp:coreProperties>
</file>