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2.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p:restoredTop sz="52059"/>
  </p:normalViewPr>
  <p:slideViewPr>
    <p:cSldViewPr snapToGrid="0" snapToObjects="1">
      <p:cViewPr varScale="1">
        <p:scale>
          <a:sx n="58" d="100"/>
          <a:sy n="58" d="100"/>
        </p:scale>
        <p:origin x="2240" y="1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overlay val="0"/>
    </c:title>
    <c:autoTitleDeleted val="0"/>
    <c:plotArea>
      <c:layout/>
      <c:lineChart>
        <c:grouping val="standard"/>
        <c:varyColors val="0"/>
        <c:ser>
          <c:idx val="0"/>
          <c:order val="0"/>
          <c:tx>
            <c:strRef>
              <c:f>Sheet1!$B$1</c:f>
              <c:strCache>
                <c:ptCount val="1"/>
                <c:pt idx="0">
                  <c:v>Hospital Telehealth Adoption (%)</c:v>
                </c:pt>
              </c:strCache>
            </c:strRef>
          </c:tx>
          <c:marker>
            <c:symbol val="none"/>
          </c:marker>
          <c:cat>
            <c:strRef>
              <c:f>Sheet1!$A$2:$A$6</c:f>
              <c:strCache>
                <c:ptCount val="5"/>
                <c:pt idx="0">
                  <c:v>2018</c:v>
                </c:pt>
                <c:pt idx="1">
                  <c:v>2019</c:v>
                </c:pt>
                <c:pt idx="2">
                  <c:v>2020</c:v>
                </c:pt>
                <c:pt idx="3">
                  <c:v>2021</c:v>
                </c:pt>
                <c:pt idx="4">
                  <c:v>2022</c:v>
                </c:pt>
              </c:strCache>
            </c:strRef>
          </c:cat>
          <c:val>
            <c:numRef>
              <c:f>Sheet1!$B$2:$B$6</c:f>
              <c:numCache>
                <c:formatCode>General</c:formatCode>
                <c:ptCount val="5"/>
                <c:pt idx="0">
                  <c:v>72.599999999999994</c:v>
                </c:pt>
                <c:pt idx="1">
                  <c:v>78.3</c:v>
                </c:pt>
                <c:pt idx="2">
                  <c:v>85.1</c:v>
                </c:pt>
                <c:pt idx="3">
                  <c:v>86</c:v>
                </c:pt>
                <c:pt idx="4">
                  <c:v>86.9</c:v>
                </c:pt>
              </c:numCache>
            </c:numRef>
          </c:val>
          <c:smooth val="0"/>
          <c:extLst>
            <c:ext xmlns:c16="http://schemas.microsoft.com/office/drawing/2014/chart" uri="{C3380CC4-5D6E-409C-BE32-E72D297353CC}">
              <c16:uniqueId val="{00000000-B49C-8D47-94D5-5FACCE497E7F}"/>
            </c:ext>
          </c:extLst>
        </c:ser>
        <c:dLbls>
          <c:showLegendKey val="0"/>
          <c:showVal val="0"/>
          <c:showCatName val="0"/>
          <c:showSerName val="0"/>
          <c:showPercent val="0"/>
          <c:showBubbleSize val="0"/>
        </c:dLbls>
        <c:smooth val="0"/>
        <c:axId val="2118791784"/>
        <c:axId val="2140495176"/>
      </c:lineChart>
      <c:catAx>
        <c:axId val="2118791784"/>
        <c:scaling>
          <c:orientation val="minMax"/>
        </c:scaling>
        <c:delete val="0"/>
        <c:axPos val="b"/>
        <c:numFmt formatCode="General" sourceLinked="0"/>
        <c:majorTickMark val="out"/>
        <c:minorTickMark val="none"/>
        <c:tickLblPos val="nextTo"/>
        <c:crossAx val="2140495176"/>
        <c:crosses val="autoZero"/>
        <c:auto val="1"/>
        <c:lblAlgn val="ctr"/>
        <c:lblOffset val="100"/>
        <c:noMultiLvlLbl val="0"/>
      </c:catAx>
      <c:valAx>
        <c:axId val="2140495176"/>
        <c:scaling>
          <c:orientation val="minMax"/>
        </c:scaling>
        <c:delete val="0"/>
        <c:axPos val="l"/>
        <c:majorGridlines/>
        <c:numFmt formatCode="General" sourceLinked="1"/>
        <c:majorTickMark val="out"/>
        <c:minorTickMark val="none"/>
        <c:tickLblPos val="nextTo"/>
        <c:crossAx val="2118791784"/>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overlay val="0"/>
    </c:title>
    <c:autoTitleDeleted val="0"/>
    <c:plotArea>
      <c:layout/>
      <c:barChart>
        <c:barDir val="bar"/>
        <c:grouping val="clustered"/>
        <c:varyColors val="1"/>
        <c:ser>
          <c:idx val="0"/>
          <c:order val="0"/>
          <c:tx>
            <c:strRef>
              <c:f>Sheet1!$B$1</c:f>
              <c:strCache>
                <c:ptCount val="1"/>
                <c:pt idx="0">
                  <c:v>AI Healthcare Market ($B)</c:v>
                </c:pt>
              </c:strCache>
            </c:strRef>
          </c:tx>
          <c:invertIfNegative val="1"/>
          <c:cat>
            <c:strRef>
              <c:f>Sheet1!$A$2:$A$3</c:f>
              <c:strCache>
                <c:ptCount val="2"/>
                <c:pt idx="0">
                  <c:v>2022</c:v>
                </c:pt>
                <c:pt idx="1">
                  <c:v>2030</c:v>
                </c:pt>
              </c:strCache>
            </c:strRef>
          </c:cat>
          <c:val>
            <c:numRef>
              <c:f>Sheet1!$B$2:$B$3</c:f>
              <c:numCache>
                <c:formatCode>General</c:formatCode>
                <c:ptCount val="2"/>
                <c:pt idx="0">
                  <c:v>15.1</c:v>
                </c:pt>
                <c:pt idx="1">
                  <c:v>187.9</c:v>
                </c:pt>
              </c:numCache>
            </c:numRef>
          </c:val>
          <c:extLst>
            <c:ext xmlns:c16="http://schemas.microsoft.com/office/drawing/2014/chart" uri="{C3380CC4-5D6E-409C-BE32-E72D297353CC}">
              <c16:uniqueId val="{00000000-4F9C-E949-B9CC-3D6EF08F5C76}"/>
            </c:ext>
          </c:extLst>
        </c:ser>
        <c:dLbls>
          <c:showLegendKey val="0"/>
          <c:showVal val="0"/>
          <c:showCatName val="0"/>
          <c:showSerName val="0"/>
          <c:showPercent val="0"/>
          <c:showBubbleSize val="0"/>
        </c:dLbls>
        <c:gapWidth val="150"/>
        <c:axId val="-2068027336"/>
        <c:axId val="-2113994440"/>
      </c:barChart>
      <c:catAx>
        <c:axId val="-2068027336"/>
        <c:scaling>
          <c:orientation val="minMax"/>
        </c:scaling>
        <c:delete val="0"/>
        <c:axPos val="l"/>
        <c:numFmt formatCode="General" sourceLinked="0"/>
        <c:majorTickMark val="out"/>
        <c:minorTickMark val="none"/>
        <c:tickLblPos val="nextTo"/>
        <c:crossAx val="-2113994440"/>
        <c:crosses val="autoZero"/>
        <c:auto val="1"/>
        <c:lblAlgn val="ctr"/>
        <c:lblOffset val="100"/>
        <c:noMultiLvlLbl val="0"/>
      </c:catAx>
      <c:valAx>
        <c:axId val="-2113994440"/>
        <c:scaling>
          <c:orientation val="minMax"/>
        </c:scaling>
        <c:delete val="0"/>
        <c:axPos val="b"/>
        <c:majorGridlines/>
        <c:numFmt formatCode="General" sourceLinked="1"/>
        <c:majorTickMark val="out"/>
        <c:minorTickMark val="none"/>
        <c:tickLblPos val="nextTo"/>
        <c:crossAx val="-2068027336"/>
        <c:crosses val="autoZero"/>
        <c:crossBetween val="between"/>
      </c:valAx>
    </c:plotArea>
    <c:plotVisOnly val="1"/>
    <c:dispBlanksAs val="gap"/>
    <c:showDLblsOverMax val="1"/>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W"/>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F434F4-725F-994A-AFC0-A3A65D6ACDC9}" type="datetimeFigureOut">
              <a:rPr lang="en-KW" smtClean="0"/>
              <a:t>05/07/2026</a:t>
            </a:fld>
            <a:endParaRPr lang="en-KW"/>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KW"/>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W"/>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1C8716-3653-0E4C-BDB9-53166C6E1802}" type="slidenum">
              <a:rPr lang="en-KW" smtClean="0"/>
              <a:t>‹#›</a:t>
            </a:fld>
            <a:endParaRPr lang="en-KW"/>
          </a:p>
        </p:txBody>
      </p:sp>
    </p:spTree>
    <p:extLst>
      <p:ext uri="{BB962C8B-B14F-4D97-AF65-F5344CB8AC3E}">
        <p14:creationId xmlns:p14="http://schemas.microsoft.com/office/powerpoint/2010/main" val="375318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dirty="0">
                <a:solidFill>
                  <a:srgbClr val="000000"/>
                </a:solidFill>
                <a:effectLst/>
              </a:rPr>
              <a:t>Digital technologies that connect patients and professionals, improve quality, and expand access are transforming health and social care. This lecture looks at contemporary digital tools and their impact on experiences of patients, clinicians practice. The global digital health market is anticipated to grow from $347.4 billion over the 2025-2033 assessment period on September 27, 2023 to as high as $1,830.4 billion by the end of 2033. Well, telehealth adoption grew as 71.4% of physicians and 86.9% of hospitals use it; furthermore, about 80% of Americans used it. From 2022, the number of users who monitored from a distance went to 23.4 million and reached 30 million in 2024. Emerging Technologies Innovative applications of technologies like wearable tech, AI, robotic surgery and even mHealth apps can raise ethical concerns around privacy and access to services (Liu, 2020) This paper </a:t>
            </a:r>
            <a:r>
              <a:rPr lang="en-US" b="0" i="0" u="none" strike="noStrike" dirty="0" err="1">
                <a:solidFill>
                  <a:srgbClr val="000000"/>
                </a:solidFill>
                <a:effectLst/>
              </a:rPr>
              <a:t>summarises</a:t>
            </a:r>
            <a:r>
              <a:rPr lang="en-US" b="0" i="0" u="none" strike="noStrike" dirty="0">
                <a:solidFill>
                  <a:srgbClr val="000000"/>
                </a:solidFill>
                <a:effectLst/>
              </a:rPr>
              <a:t> viva voce presentation themes, and fairer digital transformation propositions (Dawson, 2024).</a:t>
            </a:r>
          </a:p>
          <a:p>
            <a:endParaRPr lang="en-KW" dirty="0"/>
          </a:p>
        </p:txBody>
      </p:sp>
      <p:sp>
        <p:nvSpPr>
          <p:cNvPr id="4" name="Slide Number Placeholder 3"/>
          <p:cNvSpPr>
            <a:spLocks noGrp="1"/>
          </p:cNvSpPr>
          <p:nvPr>
            <p:ph type="sldNum" sz="quarter" idx="5"/>
          </p:nvPr>
        </p:nvSpPr>
        <p:spPr/>
        <p:txBody>
          <a:bodyPr/>
          <a:lstStyle/>
          <a:p>
            <a:fld id="{F41C8716-3653-0E4C-BDB9-53166C6E1802}" type="slidenum">
              <a:rPr lang="en-KW" smtClean="0"/>
              <a:t>2</a:t>
            </a:fld>
            <a:endParaRPr lang="en-KW"/>
          </a:p>
        </p:txBody>
      </p:sp>
    </p:spTree>
    <p:extLst>
      <p:ext uri="{BB962C8B-B14F-4D97-AF65-F5344CB8AC3E}">
        <p14:creationId xmlns:p14="http://schemas.microsoft.com/office/powerpoint/2010/main" val="108483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dirty="0">
                <a:solidFill>
                  <a:srgbClr val="000000"/>
                </a:solidFill>
                <a:effectLst/>
              </a:rPr>
              <a:t>Digital revolution relies on Electronic Health Records. The ONC states that EHRs can replace paper charts and enhance patient care, involve patients in their own health, help avoid medical errors, assist the coordination of care and improve efficiency. EHRs have become standard in U. S. hospitals (&gt; 90 percent of all hospitals use EHR) with improvement in care quality up to 85% of physicians. Accessing information and drug errors is increased by 75% &amp; 70% respectively due to EHR (Aarons, 2020) improve the quality. Despite efforts, interoperability among providers, the burden of documentation on physicians, risks with cybersecurity and ownership rights to health information remain challenges (Freeman, 2020). The 21st Century Cures Act encourages data interoperability and ease of access for patients, which requires healthcare firms to invest in both technical infrastructure as well as personnel education.</a:t>
            </a:r>
          </a:p>
          <a:p>
            <a:endParaRPr lang="en-KW" dirty="0"/>
          </a:p>
        </p:txBody>
      </p:sp>
      <p:sp>
        <p:nvSpPr>
          <p:cNvPr id="4" name="Slide Number Placeholder 3"/>
          <p:cNvSpPr>
            <a:spLocks noGrp="1"/>
          </p:cNvSpPr>
          <p:nvPr>
            <p:ph type="sldNum" sz="quarter" idx="5"/>
          </p:nvPr>
        </p:nvSpPr>
        <p:spPr/>
        <p:txBody>
          <a:bodyPr/>
          <a:lstStyle/>
          <a:p>
            <a:fld id="{F41C8716-3653-0E4C-BDB9-53166C6E1802}" type="slidenum">
              <a:rPr lang="en-KW" smtClean="0"/>
              <a:t>3</a:t>
            </a:fld>
            <a:endParaRPr lang="en-KW"/>
          </a:p>
        </p:txBody>
      </p:sp>
    </p:spTree>
    <p:extLst>
      <p:ext uri="{BB962C8B-B14F-4D97-AF65-F5344CB8AC3E}">
        <p14:creationId xmlns:p14="http://schemas.microsoft.com/office/powerpoint/2010/main" val="3613810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elehealth offers video, phone, and asynchronous messaging between patients and clinicians. Telehealth is widely adopted, with 71.4% of physicians and 86.9% of hospitals offering it, and 80% of Americans using it. The COVID-19 epidemic fueled this rise, but ongoing use offers benefits like less travel, convenience, and enhanced chronic illness management. The number of remote patient monitoring (RPM) users increased by 28% from 23 (Fanta, 2023).4 million in 2022 to 30 million in 2024. Early intervention and fewer hospital visits are possible using RPM devices that monitor vital signs, diabetes, and cardiac rhythms at home. Telehealth is widely used by older individuals (76%) and 92% of patients access care from home. Access to technology is enhanced for rural or mobility-limited communities, but digital literacy, broadband availability, and affordability remain obstacles. Broadband expansion, device subsidies, and training can reduce inequality (World Health Organization, 2020).</a:t>
            </a:r>
          </a:p>
          <a:p>
            <a:r>
              <a:rPr lang="en-US" b="0" dirty="0"/>
              <a:t>Telehealth adoption chart</a:t>
            </a:r>
          </a:p>
          <a:p>
            <a:r>
              <a:rPr lang="en-US" dirty="0"/>
              <a:t>The bar chart below summarizes physician, hospital, and American population telehealth adoption survey data. Remote services are growing rapidly, with hospitals leading the way (Alami, 2023).</a:t>
            </a:r>
          </a:p>
          <a:p>
            <a:endParaRPr lang="en-KW" dirty="0"/>
          </a:p>
        </p:txBody>
      </p:sp>
      <p:sp>
        <p:nvSpPr>
          <p:cNvPr id="4" name="Slide Number Placeholder 3"/>
          <p:cNvSpPr>
            <a:spLocks noGrp="1"/>
          </p:cNvSpPr>
          <p:nvPr>
            <p:ph type="sldNum" sz="quarter" idx="5"/>
          </p:nvPr>
        </p:nvSpPr>
        <p:spPr/>
        <p:txBody>
          <a:bodyPr/>
          <a:lstStyle/>
          <a:p>
            <a:fld id="{F41C8716-3653-0E4C-BDB9-53166C6E1802}" type="slidenum">
              <a:rPr lang="en-KW" smtClean="0"/>
              <a:t>4</a:t>
            </a:fld>
            <a:endParaRPr lang="en-KW"/>
          </a:p>
        </p:txBody>
      </p:sp>
    </p:spTree>
    <p:extLst>
      <p:ext uri="{BB962C8B-B14F-4D97-AF65-F5344CB8AC3E}">
        <p14:creationId xmlns:p14="http://schemas.microsoft.com/office/powerpoint/2010/main" val="1504290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u="none" strike="noStrike" dirty="0">
                <a:solidFill>
                  <a:srgbClr val="000000"/>
                </a:solidFill>
                <a:effectLst/>
              </a:rPr>
              <a:t>Wearables and Digital Monitoring Devices</a:t>
            </a:r>
          </a:p>
          <a:p>
            <a:pPr algn="l"/>
            <a:r>
              <a:rPr lang="en-US" b="0" i="0" u="none" strike="noStrike" dirty="0">
                <a:solidFill>
                  <a:srgbClr val="000000"/>
                </a:solidFill>
                <a:effectLst/>
              </a:rPr>
              <a:t>Wearables such as smartwatches and fitness bands that monitor heart rate, sleep, and exercise can help patients keep tabs on their well-being. Disparities in digital access and participation also shine through the uneven adoption of wearables across income brackets, with 30% of higher-income households using them as opposed to just 12% from lower-income ones. They allow for both remote monitoring and proactive health management along with easy integration with EHR. Providing better chronic disease management to clinicians in the form of continuous streams of data leading to tailored therapies. Issues of data privacy, precision and user engagement still exist [4]. Manufacturer focusing medical-grade equipment, government affordability and regulatory control (Department of Health and Social Care, 2022)</a:t>
            </a:r>
          </a:p>
          <a:p>
            <a:endParaRPr lang="en-KW" dirty="0"/>
          </a:p>
        </p:txBody>
      </p:sp>
      <p:sp>
        <p:nvSpPr>
          <p:cNvPr id="4" name="Slide Number Placeholder 3"/>
          <p:cNvSpPr>
            <a:spLocks noGrp="1"/>
          </p:cNvSpPr>
          <p:nvPr>
            <p:ph type="sldNum" sz="quarter" idx="5"/>
          </p:nvPr>
        </p:nvSpPr>
        <p:spPr/>
        <p:txBody>
          <a:bodyPr/>
          <a:lstStyle/>
          <a:p>
            <a:fld id="{F41C8716-3653-0E4C-BDB9-53166C6E1802}" type="slidenum">
              <a:rPr lang="en-KW" smtClean="0"/>
              <a:t>5</a:t>
            </a:fld>
            <a:endParaRPr lang="en-KW"/>
          </a:p>
        </p:txBody>
      </p:sp>
    </p:spTree>
    <p:extLst>
      <p:ext uri="{BB962C8B-B14F-4D97-AF65-F5344CB8AC3E}">
        <p14:creationId xmlns:p14="http://schemas.microsoft.com/office/powerpoint/2010/main" val="994911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u="none" strike="noStrike" dirty="0">
                <a:solidFill>
                  <a:srgbClr val="000000"/>
                </a:solidFill>
                <a:effectLst/>
              </a:rPr>
              <a:t>AI and ML (Machine Learning) are </a:t>
            </a:r>
            <a:r>
              <a:rPr lang="en-US" b="0" i="0" u="none" strike="noStrike" dirty="0" err="1">
                <a:solidFill>
                  <a:srgbClr val="000000"/>
                </a:solidFill>
                <a:effectLst/>
              </a:rPr>
              <a:t>revolutionising</a:t>
            </a:r>
            <a:r>
              <a:rPr lang="en-US" b="0" i="0" u="none" strike="noStrike" dirty="0">
                <a:solidFill>
                  <a:srgbClr val="000000"/>
                </a:solidFill>
                <a:effectLst/>
              </a:rPr>
              <a:t> areas such as diagnostics, treatment planning, and operational efficiency. From $15 (World Health Organization, 2021) Current status of the AI-driven healthcare market revenue. 4 billion translating to a size of $187.9 billion by 2030 with a CAGR (~37% from OECD, 2022). This data drives the applications — medical imaging analysis, predictive analytics, drug discovery, and even chatbots. Generative AI (e.g., ChatGPT): </a:t>
            </a:r>
            <a:r>
              <a:rPr lang="en-US" b="0" i="0" u="none" strike="noStrike" dirty="0" err="1">
                <a:solidFill>
                  <a:srgbClr val="000000"/>
                </a:solidFill>
                <a:effectLst/>
              </a:rPr>
              <a:t>Summarises</a:t>
            </a:r>
            <a:r>
              <a:rPr lang="en-US" b="0" i="0" u="none" strike="noStrike" dirty="0">
                <a:solidFill>
                  <a:srgbClr val="000000"/>
                </a:solidFill>
                <a:effectLst/>
              </a:rPr>
              <a:t> and translates clinical notes, while AI scribes automatically document clinician-patient interactions in EHR. While AI has enormous potential, issues that arise from algorithm bias, transparency, data quality and accountability (Fanta 2023) Ethical frameworks, regulatory laws (for example, the planned AI Act of the EU), or even in the instance of national guidelines will make safe implementation. Clinicians need to actively participate in decision making so that AI enhances human competence.</a:t>
            </a:r>
          </a:p>
          <a:p>
            <a:pPr algn="l"/>
            <a:r>
              <a:rPr lang="en-US" b="0" i="0" u="none" strike="noStrike" dirty="0">
                <a:solidFill>
                  <a:srgbClr val="000000"/>
                </a:solidFill>
                <a:effectLst/>
              </a:rPr>
              <a:t>AI market growth chart</a:t>
            </a:r>
          </a:p>
          <a:p>
            <a:pPr algn="l"/>
            <a:r>
              <a:rPr lang="en-US" b="0" i="0" u="none" strike="noStrike" dirty="0">
                <a:solidFill>
                  <a:srgbClr val="000000"/>
                </a:solidFill>
                <a:effectLst/>
              </a:rPr>
              <a:t>Here is a line graph with projections of exponential growth in the interactive AI digital healthcare market over this decade. There are ethical and practical ideas that need to be addressed as this growth is expanding rapidly, making ongoing governance frameworks a necessary requirement (</a:t>
            </a:r>
            <a:r>
              <a:rPr lang="en-US" b="0" i="0" u="none" strike="noStrike" dirty="0" err="1">
                <a:solidFill>
                  <a:srgbClr val="000000"/>
                </a:solidFill>
                <a:effectLst/>
              </a:rPr>
              <a:t>Bresnick</a:t>
            </a:r>
            <a:r>
              <a:rPr lang="en-US" b="0" i="0" u="none" strike="noStrike" dirty="0">
                <a:solidFill>
                  <a:srgbClr val="000000"/>
                </a:solidFill>
                <a:effectLst/>
              </a:rPr>
              <a:t>, 2021).</a:t>
            </a:r>
          </a:p>
          <a:p>
            <a:endParaRPr lang="en-KW" dirty="0"/>
          </a:p>
        </p:txBody>
      </p:sp>
      <p:sp>
        <p:nvSpPr>
          <p:cNvPr id="4" name="Slide Number Placeholder 3"/>
          <p:cNvSpPr>
            <a:spLocks noGrp="1"/>
          </p:cNvSpPr>
          <p:nvPr>
            <p:ph type="sldNum" sz="quarter" idx="5"/>
          </p:nvPr>
        </p:nvSpPr>
        <p:spPr/>
        <p:txBody>
          <a:bodyPr/>
          <a:lstStyle/>
          <a:p>
            <a:fld id="{F41C8716-3653-0E4C-BDB9-53166C6E1802}" type="slidenum">
              <a:rPr lang="en-KW" smtClean="0"/>
              <a:t>6</a:t>
            </a:fld>
            <a:endParaRPr lang="en-KW"/>
          </a:p>
        </p:txBody>
      </p:sp>
    </p:spTree>
    <p:extLst>
      <p:ext uri="{BB962C8B-B14F-4D97-AF65-F5344CB8AC3E}">
        <p14:creationId xmlns:p14="http://schemas.microsoft.com/office/powerpoint/2010/main" val="2277582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u="none" strike="noStrike" dirty="0">
                <a:solidFill>
                  <a:srgbClr val="000000"/>
                </a:solidFill>
                <a:effectLst/>
              </a:rPr>
              <a:t>Robotics and Automation</a:t>
            </a:r>
          </a:p>
          <a:p>
            <a:pPr algn="l"/>
            <a:r>
              <a:rPr lang="en-US" b="0" i="0" u="none" strike="noStrike" dirty="0">
                <a:solidFill>
                  <a:srgbClr val="000000"/>
                </a:solidFill>
                <a:effectLst/>
              </a:rPr>
              <a:t>Robotic Surgery and </a:t>
            </a:r>
            <a:r>
              <a:rPr lang="en-US" b="0" i="0" u="none" strike="noStrike" dirty="0" err="1">
                <a:solidFill>
                  <a:srgbClr val="000000"/>
                </a:solidFill>
                <a:effectLst/>
              </a:rPr>
              <a:t>AutomationThese</a:t>
            </a:r>
            <a:r>
              <a:rPr lang="en-US" b="0" i="0" u="none" strike="noStrike" dirty="0">
                <a:solidFill>
                  <a:srgbClr val="000000"/>
                </a:solidFill>
                <a:effectLst/>
              </a:rPr>
              <a:t> facilitate accurate, delicate, and minimally invasive procedures. Across 73 hospitals, the rate of robotic surgery in general surgery increased from 1.8% in 2012 to 15.1% by 2022, according to research published recently in JAMA Surgery. 42.5 percent of hospitals with less than 200 beds use robotics and 84 (Dawson, 2024). 9 percent of teaching institutions. Additionally, robotic surgeons grew the percentage of surgeries performed via robotic surgery from 8.7% to 45% between 2012 and 2022. Urology and </a:t>
            </a:r>
            <a:r>
              <a:rPr lang="en-US" b="0" i="0" u="none" strike="noStrike" dirty="0" err="1">
                <a:solidFill>
                  <a:srgbClr val="000000"/>
                </a:solidFill>
                <a:effectLst/>
              </a:rPr>
              <a:t>Gynaecology</a:t>
            </a:r>
            <a:r>
              <a:rPr lang="en-US" b="0" i="0" u="none" strike="noStrike" dirty="0">
                <a:solidFill>
                  <a:srgbClr val="000000"/>
                </a:solidFill>
                <a:effectLst/>
              </a:rPr>
              <a:t> talks a good robot game. By 2020, robots completed 89.3% of radical prostatectomies and 79.5% of hysterectomies. There are many benefits when applied including reduced complications, shorter lengths of stay and less blood loss (</a:t>
            </a:r>
            <a:r>
              <a:rPr lang="en-US" b="0" i="0" u="none" strike="noStrike" dirty="0" err="1">
                <a:solidFill>
                  <a:srgbClr val="000000"/>
                </a:solidFill>
                <a:effectLst/>
              </a:rPr>
              <a:t>Bresnick</a:t>
            </a:r>
            <a:r>
              <a:rPr lang="en-US" b="0" i="0" u="none" strike="noStrike" dirty="0">
                <a:solidFill>
                  <a:srgbClr val="000000"/>
                </a:solidFill>
                <a:effectLst/>
              </a:rPr>
              <a:t>, 2021). For others, it's out of reach due to high costs and lengthy training. AI may help increase accuracy but must satisfy safety criteria.</a:t>
            </a:r>
          </a:p>
          <a:p>
            <a:endParaRPr lang="en-KW" dirty="0"/>
          </a:p>
        </p:txBody>
      </p:sp>
      <p:sp>
        <p:nvSpPr>
          <p:cNvPr id="4" name="Slide Number Placeholder 3"/>
          <p:cNvSpPr>
            <a:spLocks noGrp="1"/>
          </p:cNvSpPr>
          <p:nvPr>
            <p:ph type="sldNum" sz="quarter" idx="5"/>
          </p:nvPr>
        </p:nvSpPr>
        <p:spPr/>
        <p:txBody>
          <a:bodyPr/>
          <a:lstStyle/>
          <a:p>
            <a:fld id="{F41C8716-3653-0E4C-BDB9-53166C6E1802}" type="slidenum">
              <a:rPr lang="en-KW" smtClean="0"/>
              <a:t>7</a:t>
            </a:fld>
            <a:endParaRPr lang="en-KW"/>
          </a:p>
        </p:txBody>
      </p:sp>
    </p:spTree>
    <p:extLst>
      <p:ext uri="{BB962C8B-B14F-4D97-AF65-F5344CB8AC3E}">
        <p14:creationId xmlns:p14="http://schemas.microsoft.com/office/powerpoint/2010/main" val="4100351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u="none" strike="noStrike" dirty="0">
                <a:solidFill>
                  <a:srgbClr val="000000"/>
                </a:solidFill>
                <a:effectLst/>
              </a:rPr>
              <a:t>Mobile Health (mHealth) and Digital Apps (Access to health on mobile phones, computer or other digital devices)</a:t>
            </a:r>
          </a:p>
          <a:p>
            <a:pPr algn="l"/>
            <a:r>
              <a:rPr lang="en-US" b="0" i="0" u="none" strike="noStrike" dirty="0">
                <a:solidFill>
                  <a:srgbClr val="000000"/>
                </a:solidFill>
                <a:effectLst/>
              </a:rPr>
              <a:t>Mobile Health (mHealth) is different smartphone apps which support mental health, chronic disease management, health promotion and medication by reminders. According to the digital health industry analysis, mHealth apps are expected grow at 11.8% annually from 2025 to 2033. These apps help patients take care of their diseases and contact doctors. For example, diabetes platforms and mental health chatbots, and motherhood apps (Aarons 2020) In low-resource situations, mHealth text notifications educate patients (Fanta, 2023). There are issues around rules, efficiency, user engagement, and data privacy. However, apps should be co designed with users and embedded in care pathways for there to be any real impact (King's Fund, 2021).</a:t>
            </a:r>
          </a:p>
          <a:p>
            <a:endParaRPr lang="en-KW" dirty="0"/>
          </a:p>
        </p:txBody>
      </p:sp>
      <p:sp>
        <p:nvSpPr>
          <p:cNvPr id="4" name="Slide Number Placeholder 3"/>
          <p:cNvSpPr>
            <a:spLocks noGrp="1"/>
          </p:cNvSpPr>
          <p:nvPr>
            <p:ph type="sldNum" sz="quarter" idx="5"/>
          </p:nvPr>
        </p:nvSpPr>
        <p:spPr/>
        <p:txBody>
          <a:bodyPr/>
          <a:lstStyle/>
          <a:p>
            <a:fld id="{F41C8716-3653-0E4C-BDB9-53166C6E1802}" type="slidenum">
              <a:rPr lang="en-KW" smtClean="0"/>
              <a:t>8</a:t>
            </a:fld>
            <a:endParaRPr lang="en-KW"/>
          </a:p>
        </p:txBody>
      </p:sp>
    </p:spTree>
    <p:extLst>
      <p:ext uri="{BB962C8B-B14F-4D97-AF65-F5344CB8AC3E}">
        <p14:creationId xmlns:p14="http://schemas.microsoft.com/office/powerpoint/2010/main" val="256411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u="none" strike="noStrike" dirty="0">
                <a:solidFill>
                  <a:srgbClr val="000000"/>
                </a:solidFill>
                <a:effectLst/>
              </a:rPr>
              <a:t>Impact on Communities and Populations</a:t>
            </a:r>
          </a:p>
          <a:p>
            <a:pPr algn="l"/>
            <a:r>
              <a:rPr lang="en-US" b="0" i="0" u="none" strike="noStrike" dirty="0">
                <a:solidFill>
                  <a:srgbClr val="000000"/>
                </a:solidFill>
                <a:effectLst/>
              </a:rPr>
              <a:t>Digital technologies impact communities differently. Therefore, people who are remote and rural can access experts without the requirement of travel through telehealth. Older persons may find home-based consultations more convenient, but digital literacy and cognitive impairments could hamper adoption. Perhaps training programs can help overcome this. Wearables and apps can place more power in the hands of already health-conscious individuals, but if not made accessible to low-income groups, also widen the gap. Although telemedicine overcomes geographic barriers to the provision of care related to mother and child health, barriers remain with respect to digital literacy and access (Department of Health and Social Care, 2022). This includes adaptive gadgets for people with disabilities, and AI enabled chatbots that can provide instant translations as interpretation devices for those who do not speak the language of the region (Bhatia, 2024). The </a:t>
            </a:r>
            <a:r>
              <a:rPr lang="en-US" b="0" i="0" u="none" strike="noStrike" dirty="0" err="1">
                <a:solidFill>
                  <a:srgbClr val="000000"/>
                </a:solidFill>
                <a:effectLst/>
              </a:rPr>
              <a:t>Digitisation</a:t>
            </a:r>
            <a:r>
              <a:rPr lang="en-US" b="0" i="0" u="none" strike="noStrike" dirty="0">
                <a:solidFill>
                  <a:srgbClr val="000000"/>
                </a:solidFill>
                <a:effectLst/>
              </a:rPr>
              <a:t> Strategy for Germany, or </a:t>
            </a:r>
            <a:r>
              <a:rPr lang="en-US" b="0" i="0" u="none" strike="noStrike" dirty="0" err="1">
                <a:solidFill>
                  <a:srgbClr val="000000"/>
                </a:solidFill>
                <a:effectLst/>
              </a:rPr>
              <a:t>DigiG</a:t>
            </a:r>
            <a:r>
              <a:rPr lang="en-US" b="0" i="0" u="none" strike="noStrike" dirty="0">
                <a:solidFill>
                  <a:srgbClr val="000000"/>
                </a:solidFill>
                <a:effectLst/>
              </a:rPr>
              <a:t>, and similar laws across Europe are attempting to make these digital services mainstream. Digital inclusion strategies need to address the enabling factors of infrastructure, education and affordable devices in order to level the playing field (Dawson, 2024)</a:t>
            </a:r>
          </a:p>
          <a:p>
            <a:endParaRPr lang="en-KW" dirty="0"/>
          </a:p>
        </p:txBody>
      </p:sp>
      <p:sp>
        <p:nvSpPr>
          <p:cNvPr id="4" name="Slide Number Placeholder 3"/>
          <p:cNvSpPr>
            <a:spLocks noGrp="1"/>
          </p:cNvSpPr>
          <p:nvPr>
            <p:ph type="sldNum" sz="quarter" idx="5"/>
          </p:nvPr>
        </p:nvSpPr>
        <p:spPr/>
        <p:txBody>
          <a:bodyPr/>
          <a:lstStyle/>
          <a:p>
            <a:fld id="{F41C8716-3653-0E4C-BDB9-53166C6E1802}" type="slidenum">
              <a:rPr lang="en-KW" smtClean="0"/>
              <a:t>9</a:t>
            </a:fld>
            <a:endParaRPr lang="en-KW"/>
          </a:p>
        </p:txBody>
      </p:sp>
    </p:spTree>
    <p:extLst>
      <p:ext uri="{BB962C8B-B14F-4D97-AF65-F5344CB8AC3E}">
        <p14:creationId xmlns:p14="http://schemas.microsoft.com/office/powerpoint/2010/main" val="1476666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u="none" strike="noStrike" dirty="0">
                <a:solidFill>
                  <a:srgbClr val="000000"/>
                </a:solidFill>
                <a:effectLst/>
              </a:rPr>
              <a:t>Challenges and Barriers</a:t>
            </a:r>
          </a:p>
          <a:p>
            <a:pPr algn="l"/>
            <a:r>
              <a:rPr lang="en-US" b="0" i="0" u="none" strike="noStrike" dirty="0">
                <a:solidFill>
                  <a:srgbClr val="000000"/>
                </a:solidFill>
                <a:effectLst/>
              </a:rPr>
              <a:t>Digital transformation is intended to provide the organization with big benefits, but there are many barriers that need to be dealt with:</a:t>
            </a:r>
          </a:p>
          <a:p>
            <a:pPr algn="l"/>
            <a:r>
              <a:rPr lang="en-US" b="0" i="0" u="none" strike="noStrike" dirty="0">
                <a:solidFill>
                  <a:srgbClr val="000000"/>
                </a:solidFill>
                <a:effectLst/>
              </a:rPr>
              <a:t>•Digital divide: It acts as a barrier to the adoption of Internet, devices, or literacy.</a:t>
            </a:r>
          </a:p>
          <a:p>
            <a:pPr algn="l"/>
            <a:r>
              <a:rPr lang="en-US" b="0" i="0" u="none" strike="noStrike" dirty="0">
                <a:solidFill>
                  <a:srgbClr val="000000"/>
                </a:solidFill>
                <a:effectLst/>
              </a:rPr>
              <a:t>Data collecting could pose greater risks in terms of breaches, which means the need for strong cybersecurity and clarity about what data is being collected from whom (Freeman, 2020)•Privacy and Cybersecurity.</a:t>
            </a:r>
          </a:p>
          <a:p>
            <a:pPr algn="l"/>
            <a:r>
              <a:rPr lang="en-US" b="0" i="0" u="none" strike="noStrike" dirty="0">
                <a:solidFill>
                  <a:srgbClr val="000000"/>
                </a:solidFill>
                <a:effectLst/>
              </a:rPr>
              <a:t>•Data sharing across systems is limited due to lack of </a:t>
            </a:r>
            <a:r>
              <a:rPr lang="en-US" b="0" i="0" u="none" strike="noStrike" dirty="0" err="1">
                <a:solidFill>
                  <a:srgbClr val="000000"/>
                </a:solidFill>
                <a:effectLst/>
              </a:rPr>
              <a:t>standardisation</a:t>
            </a:r>
            <a:r>
              <a:rPr lang="en-US" b="0" i="0" u="none" strike="noStrike" dirty="0">
                <a:solidFill>
                  <a:srgbClr val="000000"/>
                </a:solidFill>
                <a:effectLst/>
              </a:rPr>
              <a:t> and limits to the continuity of treatment (OECD, 2022).</a:t>
            </a:r>
          </a:p>
          <a:p>
            <a:pPr algn="l"/>
            <a:r>
              <a:rPr lang="en-US" b="0" i="0" u="none" strike="noStrike" dirty="0">
                <a:solidFill>
                  <a:srgbClr val="000000"/>
                </a:solidFill>
                <a:effectLst/>
              </a:rPr>
              <a:t>•Ethics: AI and data analytics may engender bias, threaten patient autonomy and destroy trust (Alami et al., 2023), especially if the algorithms are opaque.</a:t>
            </a:r>
          </a:p>
          <a:p>
            <a:pPr algn="l"/>
            <a:r>
              <a:rPr lang="en-US" b="0" i="0" u="none" strike="noStrike" dirty="0">
                <a:solidFill>
                  <a:srgbClr val="000000"/>
                </a:solidFill>
                <a:effectLst/>
              </a:rPr>
              <a:t>•The high costs of robotics and advanced gadgets have a negative impact on accessibility (especially with smaller institutions, often in rural areas) (Fanta, 2023).</a:t>
            </a:r>
          </a:p>
          <a:p>
            <a:pPr algn="l"/>
            <a:r>
              <a:rPr lang="en-US" b="0" i="0" u="none" strike="noStrike" dirty="0">
                <a:solidFill>
                  <a:srgbClr val="000000"/>
                </a:solidFill>
                <a:effectLst/>
              </a:rPr>
              <a:t>•Guidelines may lag behind technology changes (Freeman, 2020); hence there is a need for </a:t>
            </a:r>
            <a:r>
              <a:rPr lang="en-US" b="0" i="0" u="none" strike="noStrike" dirty="0" err="1">
                <a:solidFill>
                  <a:srgbClr val="000000"/>
                </a:solidFill>
                <a:effectLst/>
              </a:rPr>
              <a:t>harmonised</a:t>
            </a:r>
            <a:r>
              <a:rPr lang="en-US" b="0" i="0" u="none" strike="noStrike" dirty="0">
                <a:solidFill>
                  <a:srgbClr val="000000"/>
                </a:solidFill>
                <a:effectLst/>
              </a:rPr>
              <a:t> and agile regulation.</a:t>
            </a:r>
          </a:p>
          <a:p>
            <a:endParaRPr lang="en-KW" dirty="0"/>
          </a:p>
        </p:txBody>
      </p:sp>
      <p:sp>
        <p:nvSpPr>
          <p:cNvPr id="4" name="Slide Number Placeholder 3"/>
          <p:cNvSpPr>
            <a:spLocks noGrp="1"/>
          </p:cNvSpPr>
          <p:nvPr>
            <p:ph type="sldNum" sz="quarter" idx="5"/>
          </p:nvPr>
        </p:nvSpPr>
        <p:spPr/>
        <p:txBody>
          <a:bodyPr/>
          <a:lstStyle/>
          <a:p>
            <a:fld id="{F41C8716-3653-0E4C-BDB9-53166C6E1802}" type="slidenum">
              <a:rPr lang="en-KW" smtClean="0"/>
              <a:t>10</a:t>
            </a:fld>
            <a:endParaRPr lang="en-KW"/>
          </a:p>
        </p:txBody>
      </p:sp>
    </p:spTree>
    <p:extLst>
      <p:ext uri="{BB962C8B-B14F-4D97-AF65-F5344CB8AC3E}">
        <p14:creationId xmlns:p14="http://schemas.microsoft.com/office/powerpoint/2010/main" val="36758992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u="none" strike="noStrike" dirty="0">
                <a:solidFill>
                  <a:srgbClr val="000000"/>
                </a:solidFill>
                <a:effectLst/>
              </a:rPr>
              <a:t>In health and social care, digital transformation has many facets: EHRs, telehealth, wearables, AI &amp; </a:t>
            </a:r>
            <a:r>
              <a:rPr lang="en-US" b="0" i="0" u="none" strike="noStrike" dirty="0" err="1">
                <a:solidFill>
                  <a:srgbClr val="000000"/>
                </a:solidFill>
                <a:effectLst/>
              </a:rPr>
              <a:t>robotics,mHealth</a:t>
            </a:r>
            <a:r>
              <a:rPr lang="en-US" b="0" i="0" u="none" strike="noStrike" dirty="0">
                <a:solidFill>
                  <a:srgbClr val="000000"/>
                </a:solidFill>
                <a:effectLst/>
              </a:rPr>
              <a:t>. These will lead to better patient results, better efficiency and </a:t>
            </a:r>
            <a:r>
              <a:rPr lang="en-US" b="0" i="0" u="none" strike="noStrike" dirty="0" err="1">
                <a:solidFill>
                  <a:srgbClr val="000000"/>
                </a:solidFill>
                <a:effectLst/>
              </a:rPr>
              <a:t>personalised</a:t>
            </a:r>
            <a:r>
              <a:rPr lang="en-US" b="0" i="0" u="none" strike="noStrike" dirty="0">
                <a:solidFill>
                  <a:srgbClr val="000000"/>
                </a:solidFill>
                <a:effectLst/>
              </a:rPr>
              <a:t> care; but they also come with challenges related to access, privacy rights, ethical issues and costs. This rapid growth of the digital health market and AI highlights again how crucial it is for robust governance and inclusive strategies. Health policymakers, providers and technologists can leverage technology for the betterment of all communities if they ensure that the aforementioned recommendations are implemented. Based on our research, we have recommendations for risking it all is not efficient to capitalize on the benefits of digital transformation while managing risk.</a:t>
            </a:r>
          </a:p>
          <a:p>
            <a:pPr algn="l"/>
            <a:r>
              <a:rPr lang="en-US" b="0" i="0" u="none" strike="noStrike" dirty="0">
                <a:solidFill>
                  <a:srgbClr val="000000"/>
                </a:solidFill>
                <a:effectLst/>
              </a:rPr>
              <a:t>Governments and providers should finance broadband infrastructure, device subsidies and training (World Health Organization, 2021) to fill the gap in the digital divide.</a:t>
            </a:r>
          </a:p>
          <a:p>
            <a:pPr algn="l"/>
            <a:r>
              <a:rPr lang="en-US" b="0" i="0" u="none" strike="noStrike" dirty="0">
                <a:solidFill>
                  <a:srgbClr val="000000"/>
                </a:solidFill>
                <a:effectLst/>
              </a:rPr>
              <a:t>Interoperability refers to the capability of exchanging data across EHRs, wearables and apps through open standards and vendor collaboration (Alami, 2023).</a:t>
            </a:r>
          </a:p>
          <a:p>
            <a:pPr algn="l"/>
            <a:r>
              <a:rPr lang="en-US" b="0" i="0" u="none" strike="noStrike" dirty="0">
                <a:solidFill>
                  <a:srgbClr val="000000"/>
                </a:solidFill>
                <a:effectLst/>
              </a:rPr>
              <a:t>Enhanced privacy and security – deploy robust cybersecurity, invoke data encryption and variable unambiguous consent (Freeman, 2020).</a:t>
            </a:r>
          </a:p>
          <a:p>
            <a:pPr algn="l"/>
            <a:r>
              <a:rPr lang="en-US" b="0" i="0" u="none" strike="noStrike" dirty="0">
                <a:solidFill>
                  <a:srgbClr val="000000"/>
                </a:solidFill>
                <a:effectLst/>
              </a:rPr>
              <a:t>AI Ethics: Policies that guarantee transparency, equity and accountability; different datasets (NHS England 2025)</a:t>
            </a:r>
          </a:p>
          <a:p>
            <a:pPr algn="l"/>
            <a:r>
              <a:rPr lang="en-US" b="0" i="0" u="none" strike="noStrike" dirty="0">
                <a:solidFill>
                  <a:srgbClr val="000000"/>
                </a:solidFill>
                <a:effectLst/>
              </a:rPr>
              <a:t>Support workforce development: train clinicians on digital tools and give time to adapt to integrating technology (Liu, 2020).</a:t>
            </a:r>
          </a:p>
          <a:p>
            <a:pPr algn="l"/>
            <a:r>
              <a:rPr lang="en-US" b="0" i="0" u="none" strike="noStrike" dirty="0">
                <a:solidFill>
                  <a:srgbClr val="000000"/>
                </a:solidFill>
                <a:effectLst/>
              </a:rPr>
              <a:t>Cost-Efficiency: Evaluate Long-Term Robotics &amp; AI Investments, Find Partnerships to Minimize Expenditures (Aarons, 2020).</a:t>
            </a:r>
          </a:p>
          <a:p>
            <a:pPr algn="l"/>
            <a:r>
              <a:rPr lang="en-US" b="0" i="0" u="none" strike="noStrike" dirty="0">
                <a:solidFill>
                  <a:srgbClr val="000000"/>
                </a:solidFill>
                <a:effectLst/>
              </a:rPr>
              <a:t>Promote user-centered design: Engage to improve the usability and acceptability of an app and device learning for patients, caregivers, and physicians (World Health Organization, 2021).</a:t>
            </a:r>
          </a:p>
          <a:p>
            <a:pPr algn="l"/>
            <a:r>
              <a:rPr lang="en-US" b="0" i="0" u="none" strike="noStrike" dirty="0">
                <a:solidFill>
                  <a:srgbClr val="000000"/>
                </a:solidFill>
                <a:effectLst/>
              </a:rPr>
              <a:t>Equity impact monitoring: Routinely monitor use across demographic groups and adapt initiatives to ensure equitable benefits (NHS England, 2025).</a:t>
            </a:r>
          </a:p>
          <a:p>
            <a:endParaRPr lang="en-KW" dirty="0"/>
          </a:p>
        </p:txBody>
      </p:sp>
      <p:sp>
        <p:nvSpPr>
          <p:cNvPr id="4" name="Slide Number Placeholder 3"/>
          <p:cNvSpPr>
            <a:spLocks noGrp="1"/>
          </p:cNvSpPr>
          <p:nvPr>
            <p:ph type="sldNum" sz="quarter" idx="5"/>
          </p:nvPr>
        </p:nvSpPr>
        <p:spPr/>
        <p:txBody>
          <a:bodyPr/>
          <a:lstStyle/>
          <a:p>
            <a:fld id="{F41C8716-3653-0E4C-BDB9-53166C6E1802}" type="slidenum">
              <a:rPr lang="en-KW" smtClean="0"/>
              <a:t>11</a:t>
            </a:fld>
            <a:endParaRPr lang="en-KW"/>
          </a:p>
        </p:txBody>
      </p:sp>
    </p:spTree>
    <p:extLst>
      <p:ext uri="{BB962C8B-B14F-4D97-AF65-F5344CB8AC3E}">
        <p14:creationId xmlns:p14="http://schemas.microsoft.com/office/powerpoint/2010/main" val="355350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7/5/26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jpe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chart" Target="../charts/chart1.xml"/><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notesSlide" Target="../notesSlides/notesSlide5.xml"/><Relationship Id="rId3" Type="http://schemas.microsoft.com/office/2007/relationships/media" Target="../media/media5.m4a"/><Relationship Id="rId7"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audio" Target="../media/media6.m4a"/><Relationship Id="rId5" Type="http://schemas.microsoft.com/office/2007/relationships/media" Target="../media/media6.m4a"/><Relationship Id="rId10" Type="http://schemas.openxmlformats.org/officeDocument/2006/relationships/image" Target="../media/image4.png"/><Relationship Id="rId4" Type="http://schemas.openxmlformats.org/officeDocument/2006/relationships/audio" Target="../media/media5.m4a"/><Relationship Id="rId9" Type="http://schemas.openxmlformats.org/officeDocument/2006/relationships/chart" Target="../charts/char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image" Target="../media/image8.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png"/><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0.png"/><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1.png"/><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hyperlink" Target="https://books.google.com/books?id=qW1yzAEACAAJ&amp;cad=3" TargetMode="External"/><Relationship Id="rId13" Type="http://schemas.openxmlformats.org/officeDocument/2006/relationships/hyperlink" Target="https://pubmed.ncbi.nlm.nih.gov/38986333/" TargetMode="External"/><Relationship Id="rId3" Type="http://schemas.openxmlformats.org/officeDocument/2006/relationships/hyperlink" Target="https://pubmed.ncbi.nlm.nih.gov/34286183/" TargetMode="External"/><Relationship Id="rId7" Type="http://schemas.openxmlformats.org/officeDocument/2006/relationships/hyperlink" Target="https://www.kingsfund.org.uk/insight-and-analysis/reports/digital-change-health-social-care" TargetMode="External"/><Relationship Id="rId12" Type="http://schemas.openxmlformats.org/officeDocument/2006/relationships/hyperlink" Target="https://books.google.com/books/about/Global_strategy_on_digital_health_2020_2.html?id=jMVqEAAAQBAJ" TargetMode="External"/><Relationship Id="rId2" Type="http://schemas.openxmlformats.org/officeDocument/2006/relationships/hyperlink" Target="https://ideas.repec.org/a/eee/techno/v122y2023ics0166497222001912.html" TargetMode="External"/><Relationship Id="rId1" Type="http://schemas.openxmlformats.org/officeDocument/2006/relationships/slideLayout" Target="../slideLayouts/slideLayout6.xml"/><Relationship Id="rId6" Type="http://schemas.openxmlformats.org/officeDocument/2006/relationships/hyperlink" Target="https://pmc.ncbi.nlm.nih.gov/articles/PMC7741959/" TargetMode="External"/><Relationship Id="rId11" Type="http://schemas.openxmlformats.org/officeDocument/2006/relationships/hyperlink" Target="https://www.who.int/health-topics/digital-health" TargetMode="External"/><Relationship Id="rId5" Type="http://schemas.openxmlformats.org/officeDocument/2006/relationships/hyperlink" Target="https://pubmed.ncbi.nlm.nih.gov/36834105/" TargetMode="External"/><Relationship Id="rId10" Type="http://schemas.openxmlformats.org/officeDocument/2006/relationships/hyperlink" Target="https://www.oecd.org/en/topics/policy-issues/digital-health.html" TargetMode="External"/><Relationship Id="rId4" Type="http://schemas.openxmlformats.org/officeDocument/2006/relationships/hyperlink" Target="https://www.gov.uk/government/publications/a-plan-for-digital-health-and-social-care/a-plan-for-digital-health-and-social-care" TargetMode="External"/><Relationship Id="rId9" Type="http://schemas.openxmlformats.org/officeDocument/2006/relationships/hyperlink" Target="https://www.england.nhs.uk/wp-content/uploads/2025/03/agenda-item-8-data-digital-and-technology-transformation.pdf" TargetMode="External"/><Relationship Id="rId14" Type="http://schemas.openxmlformats.org/officeDocument/2006/relationships/hyperlink" Target="https://pubmed.ncbi.nlm.nih.gov/384669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p:cNvSpPr txBox="1"/>
          <p:nvPr/>
        </p:nvSpPr>
        <p:spPr>
          <a:xfrm>
            <a:off x="457200" y="1371600"/>
            <a:ext cx="8229600" cy="1371600"/>
          </a:xfrm>
          <a:prstGeom prst="rect">
            <a:avLst/>
          </a:prstGeom>
          <a:noFill/>
        </p:spPr>
        <p:txBody>
          <a:bodyPr wrap="none">
            <a:spAutoFit/>
          </a:bodyPr>
          <a:lstStyle/>
          <a:p>
            <a:pPr>
              <a:defRPr sz="3200" b="1">
                <a:solidFill>
                  <a:srgbClr val="1F497D"/>
                </a:solidFill>
              </a:defRPr>
            </a:pPr>
            <a:r>
              <a:t>Digital Transformation in Health &amp; Social Care</a:t>
            </a:r>
          </a:p>
        </p:txBody>
      </p:sp>
      <p:sp>
        <p:nvSpPr>
          <p:cNvPr id="3" name="TextBox 2"/>
          <p:cNvSpPr txBox="1"/>
          <p:nvPr/>
        </p:nvSpPr>
        <p:spPr>
          <a:xfrm>
            <a:off x="457200" y="2743200"/>
            <a:ext cx="8374284" cy="933589"/>
          </a:xfrm>
          <a:prstGeom prst="rect">
            <a:avLst/>
          </a:prstGeom>
          <a:noFill/>
        </p:spPr>
        <p:txBody>
          <a:bodyPr wrap="square">
            <a:spAutoFit/>
          </a:bodyPr>
          <a:lstStyle/>
          <a:p>
            <a:pPr algn="ctr">
              <a:spcAft>
                <a:spcPts val="400"/>
              </a:spcAft>
              <a:defRPr sz="1600">
                <a:solidFill>
                  <a:srgbClr val="4B4B4B"/>
                </a:solidFill>
              </a:defRPr>
            </a:pPr>
            <a:r>
              <a:rPr b="0" dirty="0"/>
              <a:t>Module: Digital Transformation in the Health and Care Professions (BMHP6026)</a:t>
            </a:r>
          </a:p>
          <a:p>
            <a:pPr algn="ctr">
              <a:spcAft>
                <a:spcPts val="400"/>
              </a:spcAft>
              <a:defRPr sz="1600">
                <a:solidFill>
                  <a:srgbClr val="4B4B4B"/>
                </a:solidFill>
              </a:defRPr>
            </a:pPr>
            <a:r>
              <a:rPr b="1" dirty="0"/>
              <a:t>Assessment: Component 2 – Viva Voce Presentation</a:t>
            </a:r>
          </a:p>
          <a:p>
            <a:pPr algn="ctr">
              <a:spcAft>
                <a:spcPts val="400"/>
              </a:spcAft>
              <a:defRPr sz="1600">
                <a:solidFill>
                  <a:srgbClr val="4B4B4B"/>
                </a:solidFill>
              </a:defRPr>
            </a:pPr>
            <a:r>
              <a:rPr b="0" dirty="0"/>
              <a:t>Date: 5 July 2026</a:t>
            </a:r>
          </a:p>
        </p:txBody>
      </p:sp>
      <p:pic>
        <p:nvPicPr>
          <p:cNvPr id="1026" name="Picture 2" descr="University of Wales Trinity Saint David launches new digital ...">
            <a:extLst>
              <a:ext uri="{FF2B5EF4-FFF2-40B4-BE49-F238E27FC236}">
                <a16:creationId xmlns:a16="http://schemas.microsoft.com/office/drawing/2014/main" id="{4FDDF5CE-C336-58A6-C3C2-F8C51BA78E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457" y="277609"/>
            <a:ext cx="1954433" cy="8163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2400" b="1"/>
            </a:pPr>
            <a:r>
              <a:rPr lang="en-US"/>
              <a:t>Digital Transformation in Health &amp; Social Care</a:t>
            </a:r>
          </a:p>
        </p:txBody>
      </p:sp>
      <p:sp>
        <p:nvSpPr>
          <p:cNvPr id="3" name="TextBox 2"/>
          <p:cNvSpPr txBox="1"/>
          <p:nvPr/>
        </p:nvSpPr>
        <p:spPr>
          <a:xfrm>
            <a:off x="3900668" y="1325301"/>
            <a:ext cx="5034987" cy="4832092"/>
          </a:xfrm>
          <a:prstGeom prst="rect">
            <a:avLst/>
          </a:prstGeom>
          <a:noFill/>
        </p:spPr>
        <p:txBody>
          <a:bodyPr wrap="square">
            <a:spAutoFit/>
          </a:bodyPr>
          <a:lstStyle/>
          <a:p>
            <a:pPr algn="l"/>
            <a:r>
              <a:rPr lang="en-US" sz="1400" b="0" i="0" u="none" strike="noStrike" dirty="0">
                <a:solidFill>
                  <a:srgbClr val="000000"/>
                </a:solidFill>
                <a:effectLst/>
              </a:rPr>
              <a:t>Digital revolution is paving way for technological changes in services in health and social care (Alami, 2023).</a:t>
            </a:r>
          </a:p>
          <a:p>
            <a:pPr algn="l"/>
            <a:r>
              <a:rPr lang="en-US" sz="1400" b="0" i="0" u="none" strike="noStrike" dirty="0">
                <a:solidFill>
                  <a:srgbClr val="000000"/>
                </a:solidFill>
                <a:effectLst/>
              </a:rPr>
              <a:t>•COVID-19 has accelerated the uptake of digital technologies and establishment of telehealth as a go-to strategy for primary care (Dillon 2022).</a:t>
            </a:r>
          </a:p>
          <a:p>
            <a:pPr algn="l"/>
            <a:r>
              <a:rPr lang="en-US" sz="1400" b="0" i="0" u="none" strike="noStrike" dirty="0">
                <a:solidFill>
                  <a:srgbClr val="000000"/>
                </a:solidFill>
                <a:effectLst/>
              </a:rPr>
              <a:t>•Over 71.4% of doctors (and 86.9% of hospitals) in the US provide weekly telemedicine consultations (World Health Organization,2021).</a:t>
            </a:r>
          </a:p>
          <a:p>
            <a:pPr algn="l"/>
            <a:r>
              <a:rPr lang="en-US" sz="1400" b="0" i="0" u="none" strike="noStrike" dirty="0">
                <a:solidFill>
                  <a:srgbClr val="000000"/>
                </a:solidFill>
                <a:effectLst/>
              </a:rPr>
              <a:t>•80 percent of Americans have used telemedicine showing widespread acceptance (OECD, 2022).</a:t>
            </a:r>
          </a:p>
          <a:p>
            <a:pPr algn="l"/>
            <a:r>
              <a:rPr lang="en-US" sz="1400" b="0" i="0" u="none" strike="noStrike" dirty="0">
                <a:solidFill>
                  <a:srgbClr val="000000"/>
                </a:solidFill>
                <a:effectLst/>
              </a:rPr>
              <a:t>•Global digital health market was valued at $347.4 billion in 2025 and is estimated to reach$1,830by 2030 (NHS England, 2025) 4 billion by 2033 — a staggering 427% increase.</a:t>
            </a:r>
          </a:p>
          <a:p>
            <a:pPr algn="l"/>
            <a:r>
              <a:rPr lang="en-US" sz="1400" b="0" i="0" u="none" strike="noStrike" dirty="0">
                <a:solidFill>
                  <a:srgbClr val="000000"/>
                </a:solidFill>
                <a:effectLst/>
              </a:rPr>
              <a:t>Digital transformation is associated with electronic health records, telehealth, wearables, AI, robotics and mobile apps (World Health Organization 2020)</a:t>
            </a:r>
          </a:p>
          <a:p>
            <a:pPr algn="l"/>
            <a:r>
              <a:rPr lang="en-US" sz="1400" b="0" i="0" u="none" strike="noStrike" dirty="0">
                <a:solidFill>
                  <a:srgbClr val="000000"/>
                </a:solidFill>
                <a:effectLst/>
              </a:rPr>
              <a:t>The impact of digital transformation on health and social care professionals and patients (Department of Health and Social Care, 2022) • In order to meet such challenges we must have a firm base grounded in theory.</a:t>
            </a:r>
          </a:p>
          <a:p>
            <a:pPr algn="l"/>
            <a:r>
              <a:rPr lang="en-US" sz="1400" b="0" i="0" u="none" strike="noStrike" dirty="0">
                <a:solidFill>
                  <a:srgbClr val="000000"/>
                </a:solidFill>
                <a:effectLst/>
              </a:rPr>
              <a:t>• Reviews evidence and new data on the impact of different technologies on communities and populations (Bhatia, 2024).</a:t>
            </a:r>
          </a:p>
        </p:txBody>
      </p:sp>
      <p:pic>
        <p:nvPicPr>
          <p:cNvPr id="2050" name="Picture 2" descr="Digital transformation of healthcare - Reforms and Investments">
            <a:extLst>
              <a:ext uri="{FF2B5EF4-FFF2-40B4-BE49-F238E27FC236}">
                <a16:creationId xmlns:a16="http://schemas.microsoft.com/office/drawing/2014/main" id="{837295DF-18A3-3D78-0172-9434855D394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8345" y="1908554"/>
            <a:ext cx="3703005" cy="3624145"/>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5 Jul 2026 at 3:01:06 PM">
            <a:hlinkClick r:id="" action="ppaction://media"/>
            <a:extLst>
              <a:ext uri="{FF2B5EF4-FFF2-40B4-BE49-F238E27FC236}">
                <a16:creationId xmlns:a16="http://schemas.microsoft.com/office/drawing/2014/main" id="{97D60769-70BF-C20C-69DC-3327AA2967D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57200" y="1641525"/>
            <a:ext cx="2145990" cy="21459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1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2400" b="1"/>
            </a:pPr>
            <a:r>
              <a:t>Electronic Health Records (EHRs)</a:t>
            </a:r>
          </a:p>
        </p:txBody>
      </p:sp>
      <p:sp>
        <p:nvSpPr>
          <p:cNvPr id="3" name="TextBox 2"/>
          <p:cNvSpPr txBox="1"/>
          <p:nvPr/>
        </p:nvSpPr>
        <p:spPr>
          <a:xfrm>
            <a:off x="0" y="1371600"/>
            <a:ext cx="8686800" cy="2893100"/>
          </a:xfrm>
          <a:prstGeom prst="rect">
            <a:avLst/>
          </a:prstGeom>
          <a:noFill/>
        </p:spPr>
        <p:txBody>
          <a:bodyPr wrap="square">
            <a:spAutoFit/>
          </a:bodyPr>
          <a:lstStyle/>
          <a:p>
            <a:pPr algn="l"/>
            <a:r>
              <a:rPr lang="en-US" sz="1400" b="0" i="0" u="none" strike="noStrike" dirty="0">
                <a:solidFill>
                  <a:srgbClr val="000000"/>
                </a:solidFill>
                <a:effectLst/>
              </a:rPr>
              <a:t>EHRs convert patient information into digital formats which allow more instant access to complete patient data for doctors (King's Fund, 2021).</a:t>
            </a:r>
          </a:p>
          <a:p>
            <a:pPr algn="l"/>
            <a:r>
              <a:rPr lang="en-US" sz="1400" b="0" i="0" u="none" strike="noStrike" dirty="0">
                <a:solidFill>
                  <a:srgbClr val="000000"/>
                </a:solidFill>
                <a:effectLst/>
              </a:rPr>
              <a:t>You may know more about the fact that Electronic health records elevate patient care using increased access of information, improved participation of patients and caregivers [14].</a:t>
            </a:r>
          </a:p>
          <a:p>
            <a:pPr algn="l"/>
            <a:r>
              <a:rPr lang="en-US" sz="1400" b="0" i="0" u="none" strike="noStrike" dirty="0">
                <a:solidFill>
                  <a:srgbClr val="000000"/>
                </a:solidFill>
                <a:effectLst/>
              </a:rPr>
              <a:t>Healthcare workers collaborate to streamline procedures, leading to cost reductions and increased efficiency (</a:t>
            </a:r>
            <a:r>
              <a:rPr lang="en-US" sz="1400" b="0" i="0" u="none" strike="noStrike" dirty="0" err="1">
                <a:solidFill>
                  <a:srgbClr val="000000"/>
                </a:solidFill>
                <a:effectLst/>
              </a:rPr>
              <a:t>Bresnick</a:t>
            </a:r>
            <a:r>
              <a:rPr lang="en-US" sz="1400" b="0" i="0" u="none" strike="noStrike" dirty="0">
                <a:solidFill>
                  <a:srgbClr val="000000"/>
                </a:solidFill>
                <a:effectLst/>
              </a:rPr>
              <a:t>, 2021).</a:t>
            </a:r>
          </a:p>
          <a:p>
            <a:pPr algn="l"/>
            <a:r>
              <a:rPr lang="en-US" sz="1400" b="0" i="0" u="none" strike="noStrike" dirty="0">
                <a:solidFill>
                  <a:srgbClr val="000000"/>
                </a:solidFill>
                <a:effectLst/>
              </a:rPr>
              <a:t>EHRs became more common in 2021, with nearly 90% of U. S. hospitals and 86% of office-based physicians using EHRs (OECD, 2022).</a:t>
            </a:r>
          </a:p>
          <a:p>
            <a:pPr algn="l"/>
            <a:r>
              <a:rPr lang="en-US" sz="1400" b="0" i="0" u="none" strike="noStrike" dirty="0">
                <a:solidFill>
                  <a:srgbClr val="000000"/>
                </a:solidFill>
                <a:effectLst/>
              </a:rPr>
              <a:t>Healthcare practitioners say that EHRs enhance patient care (85%) and speed up data access (75%) - Aarons, 2020.</a:t>
            </a:r>
          </a:p>
          <a:p>
            <a:pPr algn="l"/>
            <a:r>
              <a:rPr lang="en-US" sz="1400" b="0" i="0" u="none" strike="noStrike" dirty="0">
                <a:solidFill>
                  <a:srgbClr val="000000"/>
                </a:solidFill>
                <a:effectLst/>
              </a:rPr>
              <a:t>82% Provide about increased provider-patient communication and care coordination.</a:t>
            </a:r>
          </a:p>
          <a:p>
            <a:pPr algn="l"/>
            <a:r>
              <a:rPr lang="en-US" sz="1400" b="0" i="0" u="none" strike="noStrike" dirty="0">
                <a:solidFill>
                  <a:srgbClr val="000000"/>
                </a:solidFill>
                <a:effectLst/>
              </a:rPr>
              <a:t>For example, EHR implementation helps in cutting down 30% of hospital readmissions and reducing pharmaceutical mistakes by 70% (Dawson, 2024).</a:t>
            </a:r>
          </a:p>
          <a:p>
            <a:pPr algn="l"/>
            <a:r>
              <a:rPr lang="en-US" sz="1400" b="0" i="0" u="none" strike="noStrike" dirty="0">
                <a:solidFill>
                  <a:srgbClr val="000000"/>
                </a:solidFill>
                <a:effectLst/>
              </a:rPr>
              <a:t>Despite its advantages, EHR breaches comprise 53% of healthcare data breaches (Fanta, 2023).</a:t>
            </a:r>
          </a:p>
        </p:txBody>
      </p:sp>
      <p:sp>
        <p:nvSpPr>
          <p:cNvPr id="4" name="TextBox 3"/>
          <p:cNvSpPr txBox="1"/>
          <p:nvPr/>
        </p:nvSpPr>
        <p:spPr>
          <a:xfrm>
            <a:off x="457200" y="4572000"/>
            <a:ext cx="8229600" cy="457200"/>
          </a:xfrm>
          <a:prstGeom prst="rect">
            <a:avLst/>
          </a:prstGeom>
          <a:noFill/>
        </p:spPr>
        <p:txBody>
          <a:bodyPr wrap="none">
            <a:spAutoFit/>
          </a:bodyPr>
          <a:lstStyle/>
          <a:p>
            <a:pPr>
              <a:defRPr sz="800">
                <a:solidFill>
                  <a:srgbClr val="0000FF"/>
                </a:solidFill>
              </a:defRPr>
            </a:pPr>
            <a:endParaRPr/>
          </a:p>
        </p:txBody>
      </p:sp>
      <p:pic>
        <p:nvPicPr>
          <p:cNvPr id="6" name="Picture 5" descr="A pie chart with different colored circles&#10;&#10;AI-generated content may be incorrect.">
            <a:extLst>
              <a:ext uri="{FF2B5EF4-FFF2-40B4-BE49-F238E27FC236}">
                <a16:creationId xmlns:a16="http://schemas.microsoft.com/office/drawing/2014/main" id="{83C4A1C0-CE82-BF3A-AFB5-BEAEEB8A96B3}"/>
              </a:ext>
            </a:extLst>
          </p:cNvPr>
          <p:cNvPicPr>
            <a:picLocks noChangeAspect="1"/>
          </p:cNvPicPr>
          <p:nvPr/>
        </p:nvPicPr>
        <p:blipFill>
          <a:blip r:embed="rId6"/>
          <a:stretch>
            <a:fillRect/>
          </a:stretch>
        </p:blipFill>
        <p:spPr>
          <a:xfrm>
            <a:off x="3116882" y="4348976"/>
            <a:ext cx="5341317" cy="2496905"/>
          </a:xfrm>
          <a:prstGeom prst="rect">
            <a:avLst/>
          </a:prstGeom>
        </p:spPr>
      </p:pic>
      <p:pic>
        <p:nvPicPr>
          <p:cNvPr id="5" name="Audio Recording 5 Jul 2026 at 3:01:44 PM">
            <a:hlinkClick r:id="" action="ppaction://media"/>
            <a:extLst>
              <a:ext uri="{FF2B5EF4-FFF2-40B4-BE49-F238E27FC236}">
                <a16:creationId xmlns:a16="http://schemas.microsoft.com/office/drawing/2014/main" id="{C1EDC82B-78C5-C6C1-E98A-0EFAD52ECF8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165600" y="30226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85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3504" y="802955"/>
            <a:ext cx="3574747" cy="1454051"/>
          </a:xfrm>
        </p:spPr>
        <p:txBody>
          <a:bodyPr vert="horz" lIns="91440" tIns="45720" rIns="91440" bIns="45720" rtlCol="0" anchor="ctr">
            <a:normAutofit/>
          </a:bodyPr>
          <a:lstStyle/>
          <a:p>
            <a:pPr algn="l" defTabSz="914400">
              <a:lnSpc>
                <a:spcPct val="90000"/>
              </a:lnSpc>
              <a:defRPr sz="2400" b="1"/>
            </a:pPr>
            <a:r>
              <a:rPr lang="en-US" sz="3100" kern="1200">
                <a:solidFill>
                  <a:schemeClr val="tx2"/>
                </a:solidFill>
                <a:latin typeface="+mj-lt"/>
                <a:ea typeface="+mj-ea"/>
                <a:cs typeface="+mj-cs"/>
              </a:rPr>
              <a:t>Telehealth &amp; Remote Monitoring</a:t>
            </a:r>
          </a:p>
        </p:txBody>
      </p:sp>
      <p:sp>
        <p:nvSpPr>
          <p:cNvPr id="3" name="TextBox 2"/>
          <p:cNvSpPr txBox="1"/>
          <p:nvPr/>
        </p:nvSpPr>
        <p:spPr>
          <a:xfrm>
            <a:off x="603504" y="2421683"/>
            <a:ext cx="3574461" cy="3353476"/>
          </a:xfrm>
          <a:prstGeom prst="rect">
            <a:avLst/>
          </a:prstGeom>
        </p:spPr>
        <p:txBody>
          <a:bodyPr vert="horz" lIns="91440" tIns="45720" rIns="91440" bIns="45720" rtlCol="0" anchor="t">
            <a:normAutofit/>
          </a:bodyPr>
          <a:lstStyle/>
          <a:p>
            <a:pPr indent="-228600" defTabSz="914400">
              <a:lnSpc>
                <a:spcPct val="90000"/>
              </a:lnSpc>
              <a:spcAft>
                <a:spcPts val="400"/>
              </a:spcAft>
              <a:buFont typeface="Arial" panose="020B0604020202020204" pitchFamily="34" charset="0"/>
              <a:buChar char="•"/>
              <a:defRPr sz="1400"/>
            </a:pPr>
            <a:endParaRPr lang="en-US" sz="1000" dirty="0">
              <a:solidFill>
                <a:schemeClr val="tx2"/>
              </a:solidFill>
            </a:endParaRPr>
          </a:p>
        </p:txBody>
      </p:sp>
      <p:grpSp>
        <p:nvGrpSpPr>
          <p:cNvPr id="28" name="Group 27">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63680" y="-16714"/>
            <a:ext cx="4780320"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p:cNvSpPr txBox="1"/>
          <p:nvPr/>
        </p:nvSpPr>
        <p:spPr>
          <a:xfrm>
            <a:off x="457200" y="4572000"/>
            <a:ext cx="649537" cy="215444"/>
          </a:xfrm>
          <a:prstGeom prst="rect">
            <a:avLst/>
          </a:prstGeom>
          <a:noFill/>
        </p:spPr>
        <p:txBody>
          <a:bodyPr wrap="none">
            <a:spAutoFit/>
          </a:bodyPr>
          <a:lstStyle/>
          <a:p>
            <a:pPr>
              <a:spcAft>
                <a:spcPts val="600"/>
              </a:spcAft>
              <a:defRPr sz="800">
                <a:solidFill>
                  <a:srgbClr val="0000FF"/>
                </a:solidFill>
              </a:defRPr>
            </a:pPr>
            <a:endParaRPr/>
          </a:p>
        </p:txBody>
      </p:sp>
      <p:graphicFrame>
        <p:nvGraphicFramePr>
          <p:cNvPr id="4" name="Chart 3"/>
          <p:cNvGraphicFramePr>
            <a:graphicFrameLocks noGrp="1"/>
          </p:cNvGraphicFramePr>
          <p:nvPr>
            <p:extLst>
              <p:ext uri="{D42A27DB-BD31-4B8C-83A1-F6EECF244321}">
                <p14:modId xmlns:p14="http://schemas.microsoft.com/office/powerpoint/2010/main" val="1214055494"/>
              </p:ext>
            </p:extLst>
          </p:nvPr>
        </p:nvGraphicFramePr>
        <p:xfrm>
          <a:off x="5781294" y="1700784"/>
          <a:ext cx="3106674" cy="4379976"/>
        </p:xfrm>
        <a:graphic>
          <a:graphicData uri="http://schemas.openxmlformats.org/drawingml/2006/chart">
            <c:chart xmlns:c="http://schemas.openxmlformats.org/drawingml/2006/chart" xmlns:r="http://schemas.openxmlformats.org/officeDocument/2006/relationships" r:id="rId6"/>
          </a:graphicData>
        </a:graphic>
      </p:graphicFrame>
      <p:sp>
        <p:nvSpPr>
          <p:cNvPr id="7" name="TextBox 6">
            <a:extLst>
              <a:ext uri="{FF2B5EF4-FFF2-40B4-BE49-F238E27FC236}">
                <a16:creationId xmlns:a16="http://schemas.microsoft.com/office/drawing/2014/main" id="{F8948EF5-F9A2-33BB-85D2-C542122CF2FD}"/>
              </a:ext>
            </a:extLst>
          </p:cNvPr>
          <p:cNvSpPr txBox="1"/>
          <p:nvPr/>
        </p:nvSpPr>
        <p:spPr>
          <a:xfrm>
            <a:off x="256032" y="2257006"/>
            <a:ext cx="3851617" cy="4708981"/>
          </a:xfrm>
          <a:prstGeom prst="rect">
            <a:avLst/>
          </a:prstGeom>
          <a:noFill/>
        </p:spPr>
        <p:txBody>
          <a:bodyPr wrap="square">
            <a:spAutoFit/>
          </a:bodyPr>
          <a:lstStyle/>
          <a:p>
            <a:pPr algn="l"/>
            <a:r>
              <a:rPr lang="en-US" sz="1200" b="0" i="0" u="none" strike="noStrike" dirty="0">
                <a:solidFill>
                  <a:srgbClr val="000000"/>
                </a:solidFill>
                <a:effectLst/>
              </a:rPr>
              <a:t>•Video or phone appointments assist with the elimination of travel and access to specialties (OECD, 2022).</a:t>
            </a:r>
          </a:p>
          <a:p>
            <a:pPr algn="l"/>
            <a:r>
              <a:rPr lang="en-US" sz="1200" b="0" i="0" u="none" strike="noStrike" dirty="0">
                <a:solidFill>
                  <a:srgbClr val="000000"/>
                </a:solidFill>
                <a:effectLst/>
              </a:rPr>
              <a:t>•71.4% of the doctors were using telehealth weekly in 2022 compared to 41.8% in 2018 (Department of Health and Social Care, 2022)</a:t>
            </a:r>
          </a:p>
          <a:p>
            <a:pPr algn="l"/>
            <a:r>
              <a:rPr lang="en-US" sz="1200" b="0" i="0" u="none" strike="noStrike" dirty="0">
                <a:solidFill>
                  <a:srgbClr val="000000"/>
                </a:solidFill>
                <a:effectLst/>
              </a:rPr>
              <a:t>•Hospital telehealth use persisted annual increase netting from 72.6% in 2018 to80.97%, at the same time tracking for an overall of87.03% (Bresnick,2021).</a:t>
            </a:r>
          </a:p>
          <a:p>
            <a:pPr algn="l"/>
            <a:r>
              <a:rPr lang="en-US" sz="1200" b="0" i="0" u="none" strike="noStrike" dirty="0">
                <a:solidFill>
                  <a:srgbClr val="000000"/>
                </a:solidFill>
                <a:effectLst/>
              </a:rPr>
              <a:t>• Patients Adopt Virtual Care: 80% of Americans will use telemedicine and 92% will adopt home care (OECD, 2022).</a:t>
            </a:r>
          </a:p>
          <a:p>
            <a:pPr algn="l"/>
            <a:r>
              <a:rPr lang="en-US" sz="1200" b="0" i="0" u="none" strike="noStrike" dirty="0">
                <a:solidFill>
                  <a:srgbClr val="000000"/>
                </a:solidFill>
                <a:effectLst/>
              </a:rPr>
              <a:t>•The fact that 76% of technology-averse older people have used telehealth in their lifetime is evidence that convenience trumps familiarity (Freeman, 2020).</a:t>
            </a:r>
          </a:p>
          <a:p>
            <a:pPr algn="l"/>
            <a:r>
              <a:rPr lang="en-US" sz="1200" b="0" i="0" u="none" strike="noStrike" dirty="0">
                <a:solidFill>
                  <a:srgbClr val="000000"/>
                </a:solidFill>
                <a:effectLst/>
              </a:rPr>
              <a:t>•Not all patients are comfortable using telemedicine—only 61.6% of the participants wanted to receive treatment via telehealth; nearly four in ten still preferred attending sessions (including in-person delivery methods such as face-to-face or interactive video) (Bhatia, 2024).</a:t>
            </a:r>
          </a:p>
          <a:p>
            <a:pPr algn="l"/>
            <a:r>
              <a:rPr lang="en-US" sz="1200" b="0" i="0" u="none" strike="noStrike" dirty="0">
                <a:solidFill>
                  <a:srgbClr val="000000"/>
                </a:solidFill>
                <a:effectLst/>
              </a:rPr>
              <a:t>• In 2024, number of remote patient monitoring users increased by 28%,from 23.4 million in 2022 to about 30 million (Fanta, 2023).</a:t>
            </a:r>
          </a:p>
          <a:p>
            <a:pPr algn="l"/>
            <a:r>
              <a:rPr lang="en-US" sz="1200" b="0" i="0" u="none" strike="noStrike" dirty="0">
                <a:solidFill>
                  <a:srgbClr val="000000"/>
                </a:solidFill>
                <a:effectLst/>
              </a:rPr>
              <a:t>•The perception of digital tools among the physicians increased from 85% to 93%, suggesting a measure of confidence in remote monitoring and telehealth (Freeman, 2020).</a:t>
            </a:r>
          </a:p>
        </p:txBody>
      </p:sp>
      <p:pic>
        <p:nvPicPr>
          <p:cNvPr id="8" name="Audio Recording 5 Jul 2026 at 3:03:22 PM">
            <a:hlinkClick r:id="" action="ppaction://media"/>
            <a:extLst>
              <a:ext uri="{FF2B5EF4-FFF2-40B4-BE49-F238E27FC236}">
                <a16:creationId xmlns:a16="http://schemas.microsoft.com/office/drawing/2014/main" id="{5D467E84-7278-63E1-24B7-ACB9B12C8BB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165600" y="30226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44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480060" y="1243013"/>
            <a:ext cx="2891790" cy="4371974"/>
          </a:xfrm>
        </p:spPr>
        <p:txBody>
          <a:bodyPr vert="horz" lIns="91440" tIns="45720" rIns="91440" bIns="45720" rtlCol="0" anchor="ctr">
            <a:normAutofit/>
          </a:bodyPr>
          <a:lstStyle/>
          <a:p>
            <a:pPr algn="l" defTabSz="914400">
              <a:lnSpc>
                <a:spcPct val="90000"/>
              </a:lnSpc>
              <a:defRPr sz="2400" b="1"/>
            </a:pPr>
            <a:r>
              <a:rPr lang="en-US" sz="3100" kern="1200">
                <a:solidFill>
                  <a:schemeClr val="tx2"/>
                </a:solidFill>
                <a:latin typeface="+mj-lt"/>
                <a:ea typeface="+mj-ea"/>
                <a:cs typeface="+mj-cs"/>
              </a:rPr>
              <a:t>Wearable Devices &amp; Sensors</a:t>
            </a:r>
          </a:p>
        </p:txBody>
      </p:sp>
      <p:sp>
        <p:nvSpPr>
          <p:cNvPr id="3" name="TextBox 2"/>
          <p:cNvSpPr txBox="1"/>
          <p:nvPr/>
        </p:nvSpPr>
        <p:spPr>
          <a:xfrm>
            <a:off x="4629150" y="804672"/>
            <a:ext cx="3915918" cy="5230368"/>
          </a:xfrm>
          <a:prstGeom prst="rect">
            <a:avLst/>
          </a:prstGeom>
        </p:spPr>
        <p:txBody>
          <a:bodyPr vert="horz" lIns="91440" tIns="45720" rIns="91440" bIns="45720" rtlCol="0" anchor="ctr">
            <a:normAutofit/>
          </a:bodyPr>
          <a:lstStyle/>
          <a:p>
            <a:pPr indent="-228600" defTabSz="914400">
              <a:lnSpc>
                <a:spcPct val="90000"/>
              </a:lnSpc>
              <a:spcAft>
                <a:spcPts val="400"/>
              </a:spcAft>
              <a:buFont typeface="Arial" panose="020B0604020202020204" pitchFamily="34" charset="0"/>
              <a:buChar char="•"/>
              <a:defRPr sz="1400"/>
            </a:pPr>
            <a:endParaRPr lang="en-US" sz="1200" dirty="0">
              <a:solidFill>
                <a:schemeClr val="tx2"/>
              </a:solidFill>
            </a:endParaRPr>
          </a:p>
        </p:txBody>
      </p:sp>
      <p:sp>
        <p:nvSpPr>
          <p:cNvPr id="5" name="TextBox 4">
            <a:extLst>
              <a:ext uri="{FF2B5EF4-FFF2-40B4-BE49-F238E27FC236}">
                <a16:creationId xmlns:a16="http://schemas.microsoft.com/office/drawing/2014/main" id="{05844EB1-B42D-2887-D2CB-A47D8C9EBBC7}"/>
              </a:ext>
            </a:extLst>
          </p:cNvPr>
          <p:cNvSpPr txBox="1"/>
          <p:nvPr/>
        </p:nvSpPr>
        <p:spPr>
          <a:xfrm>
            <a:off x="4693998" y="249967"/>
            <a:ext cx="4583150" cy="5909310"/>
          </a:xfrm>
          <a:prstGeom prst="rect">
            <a:avLst/>
          </a:prstGeom>
          <a:noFill/>
        </p:spPr>
        <p:txBody>
          <a:bodyPr wrap="square">
            <a:spAutoFit/>
          </a:bodyPr>
          <a:lstStyle/>
          <a:p>
            <a:pPr algn="l"/>
            <a:r>
              <a:rPr lang="en-US" sz="1400" b="0" i="0" u="none" strike="noStrike" dirty="0">
                <a:solidFill>
                  <a:srgbClr val="000000"/>
                </a:solidFill>
                <a:effectLst/>
              </a:rPr>
              <a:t>Remote monitoring out of clinical settings can be enabled by real-time biometric data from smart watches and patches (NHS England, 2025)</a:t>
            </a:r>
          </a:p>
          <a:p>
            <a:pPr algn="l"/>
            <a:r>
              <a:rPr lang="en-US" sz="1400" b="0" i="0" u="none" strike="noStrike" dirty="0">
                <a:solidFill>
                  <a:srgbClr val="000000"/>
                </a:solidFill>
                <a:effectLst/>
              </a:rPr>
              <a:t>•They monitor vital signs, activity and sleep which assist patients cope with chronic disorders and identify abnormalities (</a:t>
            </a:r>
            <a:r>
              <a:rPr lang="en-US" sz="1400" b="0" i="0" u="none" strike="noStrike" dirty="0" err="1">
                <a:solidFill>
                  <a:srgbClr val="000000"/>
                </a:solidFill>
                <a:effectLst/>
              </a:rPr>
              <a:t>Bresnick</a:t>
            </a:r>
            <a:r>
              <a:rPr lang="en-US" sz="1400" b="0" i="0" u="none" strike="noStrike" dirty="0">
                <a:solidFill>
                  <a:srgbClr val="000000"/>
                </a:solidFill>
                <a:effectLst/>
              </a:rPr>
              <a:t>, 2021).</a:t>
            </a:r>
          </a:p>
          <a:p>
            <a:pPr algn="l"/>
            <a:r>
              <a:rPr lang="en-US" sz="1400" b="0" i="0" u="none" strike="noStrike" dirty="0">
                <a:solidFill>
                  <a:srgbClr val="000000"/>
                </a:solidFill>
                <a:effectLst/>
              </a:rPr>
              <a:t>Big Data Remote patient monitoring systems reduce the need for, and get to control hospital readmissions whilst improving post-acute care with wearables (King&amp;39;s Fund 2021)</a:t>
            </a:r>
          </a:p>
          <a:p>
            <a:pPr algn="l"/>
            <a:r>
              <a:rPr lang="en-US" sz="1400" b="0" i="0" u="none" strike="noStrike" dirty="0">
                <a:solidFill>
                  <a:srgbClr val="000000"/>
                </a:solidFill>
                <a:effectLst/>
              </a:rPr>
              <a:t>•Remote patient monitoring number of users increased by 28% from 2022 to 2024 (30 million users) (King's Fund, 2021).</a:t>
            </a:r>
          </a:p>
          <a:p>
            <a:pPr algn="l"/>
            <a:r>
              <a:rPr lang="en-US" sz="1400" b="0" i="0" u="none" strike="noStrike" dirty="0">
                <a:solidFill>
                  <a:srgbClr val="000000"/>
                </a:solidFill>
                <a:effectLst/>
              </a:rPr>
              <a:t>•Although the adoption of wearables is rising, it is three times more likely to be among families with better income (30%) than those from lower-income households which saw only 12% adoption (OECD, 2022).</a:t>
            </a:r>
          </a:p>
          <a:p>
            <a:pPr algn="l"/>
            <a:r>
              <a:rPr lang="en-US" sz="1400" b="0" i="0" u="none" strike="noStrike" dirty="0">
                <a:solidFill>
                  <a:srgbClr val="000000"/>
                </a:solidFill>
                <a:effectLst/>
              </a:rPr>
              <a:t>This difference highlights the issues of digital health equality and accessibility through affordable devices and connectivity (Dillon, 2022).</a:t>
            </a:r>
          </a:p>
          <a:p>
            <a:pPr algn="l"/>
            <a:r>
              <a:rPr lang="en-US" sz="1400" b="0" i="0" u="none" strike="noStrike" dirty="0">
                <a:solidFill>
                  <a:srgbClr val="000000"/>
                </a:solidFill>
                <a:effectLst/>
              </a:rPr>
              <a:t>•Wearable data along with AI powers predictive analytics and personalized medicine (World Health Organization, 2020).</a:t>
            </a:r>
          </a:p>
          <a:p>
            <a:pPr algn="l"/>
            <a:r>
              <a:rPr lang="en-US" sz="1400" b="0" i="0" u="none" strike="noStrike" dirty="0">
                <a:solidFill>
                  <a:srgbClr val="000000"/>
                </a:solidFill>
                <a:effectLst/>
              </a:rPr>
              <a:t>•Data sharing plays a role in achieving the maximum benefits from wearables – Privacy policy of data should be well established, interoperability and compatibility between devices &amp; EHR systems (King's Fund, 2021);</a:t>
            </a:r>
          </a:p>
        </p:txBody>
      </p:sp>
      <p:pic>
        <p:nvPicPr>
          <p:cNvPr id="6" name="Audio Recording 5 Jul 2026 at 3:06:07 PM">
            <a:hlinkClick r:id="" action="ppaction://media"/>
            <a:extLst>
              <a:ext uri="{FF2B5EF4-FFF2-40B4-BE49-F238E27FC236}">
                <a16:creationId xmlns:a16="http://schemas.microsoft.com/office/drawing/2014/main" id="{3B2B7557-EC0E-158B-9EEB-1FD9232B36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65600" y="30226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42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3504" y="802955"/>
            <a:ext cx="3733482" cy="1454051"/>
          </a:xfrm>
        </p:spPr>
        <p:txBody>
          <a:bodyPr vert="horz" lIns="91440" tIns="45720" rIns="91440" bIns="45720" rtlCol="0" anchor="ctr">
            <a:normAutofit/>
          </a:bodyPr>
          <a:lstStyle/>
          <a:p>
            <a:pPr algn="l" defTabSz="914400">
              <a:lnSpc>
                <a:spcPct val="90000"/>
              </a:lnSpc>
              <a:defRPr sz="2400" b="1"/>
            </a:pPr>
            <a:r>
              <a:rPr lang="en-US" sz="3100" kern="1200">
                <a:solidFill>
                  <a:schemeClr val="tx2"/>
                </a:solidFill>
                <a:latin typeface="+mj-lt"/>
                <a:ea typeface="+mj-ea"/>
                <a:cs typeface="+mj-cs"/>
              </a:rPr>
              <a:t>Artificial Intelligence &amp; Machine Learning</a:t>
            </a:r>
          </a:p>
        </p:txBody>
      </p:sp>
      <p:sp>
        <p:nvSpPr>
          <p:cNvPr id="3" name="TextBox 2"/>
          <p:cNvSpPr txBox="1"/>
          <p:nvPr/>
        </p:nvSpPr>
        <p:spPr>
          <a:xfrm>
            <a:off x="163068" y="2029522"/>
            <a:ext cx="4454885" cy="4655745"/>
          </a:xfrm>
          <a:prstGeom prst="rect">
            <a:avLst/>
          </a:prstGeom>
        </p:spPr>
        <p:txBody>
          <a:bodyPr vert="horz" lIns="91440" tIns="45720" rIns="91440" bIns="45720" rtlCol="0" anchor="ctr">
            <a:normAutofit/>
          </a:bodyPr>
          <a:lstStyle/>
          <a:p>
            <a:pPr algn="l"/>
            <a:r>
              <a:rPr lang="en-US" sz="1200" b="0" i="0" u="none" strike="noStrike" dirty="0">
                <a:solidFill>
                  <a:srgbClr val="000000"/>
                </a:solidFill>
                <a:effectLst/>
              </a:rPr>
              <a:t>AI is revolutionizing health care through the use of machine learning algorithms that analyze large datasets for diagnosis, prognosis and treatment planning (Liu, 2020).</a:t>
            </a:r>
          </a:p>
          <a:p>
            <a:pPr algn="l"/>
            <a:r>
              <a:rPr lang="en-US" sz="1200" b="0" i="0" u="none" strike="noStrike" dirty="0">
                <a:solidFill>
                  <a:srgbClr val="000000"/>
                </a:solidFill>
                <a:effectLst/>
              </a:rPr>
              <a:t>III AI is used in medical imaging, medication discovery, disease classification, predictive analytics and </a:t>
            </a:r>
            <a:r>
              <a:rPr lang="en-US" sz="1200" b="0" i="0" u="none" strike="noStrike" dirty="0" err="1">
                <a:solidFill>
                  <a:srgbClr val="000000"/>
                </a:solidFill>
                <a:effectLst/>
              </a:rPr>
              <a:t>personalised</a:t>
            </a:r>
            <a:r>
              <a:rPr lang="en-US" sz="1200" b="0" i="0" u="none" strike="noStrike" dirty="0">
                <a:solidFill>
                  <a:srgbClr val="000000"/>
                </a:solidFill>
                <a:effectLst/>
              </a:rPr>
              <a:t> medicine (King's Fund 2021).</a:t>
            </a:r>
          </a:p>
          <a:p>
            <a:pPr algn="l"/>
            <a:r>
              <a:rPr lang="en-US" sz="1200" b="0" i="0" u="none" strike="noStrike" dirty="0">
                <a:solidFill>
                  <a:srgbClr val="000000"/>
                </a:solidFill>
                <a:effectLst/>
              </a:rPr>
              <a:t>•The AI-enabled digital healthcare market is projected to have a compound annual growth rate (CAGR) of about 37%, increasing from $15.1 billion in 2022 to over $187.9 billion by 2030 (Alami, 2023).</a:t>
            </a:r>
          </a:p>
          <a:p>
            <a:pPr algn="l"/>
            <a:r>
              <a:rPr lang="en-US" sz="1200" b="0" i="0" u="none" strike="noStrike" dirty="0">
                <a:solidFill>
                  <a:srgbClr val="000000"/>
                </a:solidFill>
                <a:effectLst/>
              </a:rPr>
              <a:t>•Healthcare: Generative AI and big language models are being implemented in automatic transcription, translation, </a:t>
            </a:r>
            <a:r>
              <a:rPr lang="en-US" sz="1200" b="0" i="0" u="none" strike="noStrike" dirty="0" err="1">
                <a:solidFill>
                  <a:srgbClr val="000000"/>
                </a:solidFill>
                <a:effectLst/>
              </a:rPr>
              <a:t>summarisation</a:t>
            </a:r>
            <a:r>
              <a:rPr lang="en-US" sz="1200" b="0" i="0" u="none" strike="noStrike" dirty="0">
                <a:solidFill>
                  <a:srgbClr val="000000"/>
                </a:solidFill>
                <a:effectLst/>
              </a:rPr>
              <a:t> and documentation of care processes (Freeman, 2020)</a:t>
            </a:r>
          </a:p>
          <a:p>
            <a:pPr algn="l"/>
            <a:r>
              <a:rPr lang="en-US" sz="1200" b="0" i="0" u="none" strike="noStrike" dirty="0">
                <a:solidFill>
                  <a:srgbClr val="000000"/>
                </a:solidFill>
                <a:effectLst/>
              </a:rPr>
              <a:t>•AI-based scribes transcribe clinician–patient conversations into EHRs, thus reducing the amount of time spent on documentation.</a:t>
            </a:r>
          </a:p>
          <a:p>
            <a:pPr algn="l"/>
            <a:r>
              <a:rPr lang="en-US" sz="1200" b="0" i="0" u="none" strike="noStrike" dirty="0">
                <a:solidFill>
                  <a:srgbClr val="000000"/>
                </a:solidFill>
                <a:effectLst/>
              </a:rPr>
              <a:t>•The U.S.21st Century Cures Act and 2023 Germany Digital Act promote AI implementation (Department of Health &amp; Social Care,2022).</a:t>
            </a:r>
          </a:p>
          <a:p>
            <a:pPr algn="l"/>
            <a:r>
              <a:rPr lang="en-US" sz="1200" b="0" i="0" u="none" strike="noStrike" dirty="0">
                <a:solidFill>
                  <a:srgbClr val="000000"/>
                </a:solidFill>
                <a:effectLst/>
              </a:rPr>
              <a:t>•AI evaluation should include an examination of the ethical implications, algorithmic bias, transparency, and accountability mechanisms (World Health Organization 2021).</a:t>
            </a:r>
          </a:p>
          <a:p>
            <a:pPr algn="l"/>
            <a:r>
              <a:rPr lang="en-US" sz="1200" b="0" i="0" u="none" strike="noStrike" dirty="0">
                <a:solidFill>
                  <a:srgbClr val="000000"/>
                </a:solidFill>
                <a:effectLst/>
              </a:rPr>
              <a:t>•A high-quality data, attention to physician training, and a proper regulatory framework update will be required so AI applications can be used safely (Freeman, 2020).</a:t>
            </a:r>
          </a:p>
          <a:p>
            <a:pPr indent="-228600" defTabSz="914400">
              <a:lnSpc>
                <a:spcPct val="90000"/>
              </a:lnSpc>
              <a:spcAft>
                <a:spcPts val="400"/>
              </a:spcAft>
              <a:buFont typeface="Arial" panose="020B0604020202020204" pitchFamily="34" charset="0"/>
              <a:buChar char="•"/>
              <a:defRPr sz="1400"/>
            </a:pPr>
            <a:endParaRPr lang="en-US" sz="1050" dirty="0"/>
          </a:p>
        </p:txBody>
      </p:sp>
      <p:grpSp>
        <p:nvGrpSpPr>
          <p:cNvPr id="20" name="Group 19">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77422" y="0"/>
            <a:ext cx="4366578" cy="6685267"/>
            <a:chOff x="6357228" y="0"/>
            <a:chExt cx="5822103" cy="6685267"/>
          </a:xfrm>
        </p:grpSpPr>
        <p:sp>
          <p:nvSpPr>
            <p:cNvPr id="14" name="Freeform: Shape 13">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4">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Chart 3"/>
          <p:cNvGraphicFramePr>
            <a:graphicFrameLocks noGrp="1"/>
          </p:cNvGraphicFramePr>
          <p:nvPr>
            <p:extLst>
              <p:ext uri="{D42A27DB-BD31-4B8C-83A1-F6EECF244321}">
                <p14:modId xmlns:p14="http://schemas.microsoft.com/office/powerpoint/2010/main" val="1290863658"/>
              </p:ext>
            </p:extLst>
          </p:nvPr>
        </p:nvGraphicFramePr>
        <p:xfrm>
          <a:off x="4939963" y="802955"/>
          <a:ext cx="3882026" cy="4446155"/>
        </p:xfrm>
        <a:graphic>
          <a:graphicData uri="http://schemas.openxmlformats.org/drawingml/2006/chart">
            <c:chart xmlns:c="http://schemas.openxmlformats.org/drawingml/2006/chart" xmlns:r="http://schemas.openxmlformats.org/officeDocument/2006/relationships" r:id="rId9"/>
          </a:graphicData>
        </a:graphic>
      </p:graphicFrame>
      <p:pic>
        <p:nvPicPr>
          <p:cNvPr id="5" name="Audio Recording 5 Jul 2026 at 3:03:22 PM">
            <a:hlinkClick r:id="" action="ppaction://media"/>
            <a:extLst>
              <a:ext uri="{FF2B5EF4-FFF2-40B4-BE49-F238E27FC236}">
                <a16:creationId xmlns:a16="http://schemas.microsoft.com/office/drawing/2014/main" id="{C6848C76-E1ED-086E-F1FE-A0556200BC9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165600" y="3022600"/>
            <a:ext cx="812800" cy="812800"/>
          </a:xfrm>
          <a:prstGeom prst="rect">
            <a:avLst/>
          </a:prstGeom>
        </p:spPr>
      </p:pic>
      <p:pic>
        <p:nvPicPr>
          <p:cNvPr id="6" name="Audio Recording 5 Jul 2026 at 3:03:55 PM">
            <a:hlinkClick r:id="" action="ppaction://media"/>
            <a:extLst>
              <a:ext uri="{FF2B5EF4-FFF2-40B4-BE49-F238E27FC236}">
                <a16:creationId xmlns:a16="http://schemas.microsoft.com/office/drawing/2014/main" id="{FDF083CE-9442-6F52-FB3B-ED086E7654C6}"/>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5303025" y="5725167"/>
            <a:ext cx="812800" cy="812800"/>
          </a:xfrm>
          <a:prstGeom prst="rect">
            <a:avLst/>
          </a:prstGeom>
        </p:spPr>
      </p:pic>
      <p:pic>
        <p:nvPicPr>
          <p:cNvPr id="7" name="Audio Recording 5 Jul 2026 at 3:04:44 PM">
            <a:hlinkClick r:id="" action="ppaction://media"/>
            <a:extLst>
              <a:ext uri="{FF2B5EF4-FFF2-40B4-BE49-F238E27FC236}">
                <a16:creationId xmlns:a16="http://schemas.microsoft.com/office/drawing/2014/main" id="{AA920745-76EE-F21D-AE00-024404A42D72}"/>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4165600" y="30226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444"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5788"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4607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5"/>
                </p:tgtEl>
              </p:cMediaNode>
            </p:audio>
            <p:audio>
              <p:cMediaNode vol="80000">
                <p:cTn id="16" fill="hold" display="0">
                  <p:stCondLst>
                    <p:cond delay="indefinite"/>
                  </p:stCondLst>
                  <p:endCondLst>
                    <p:cond evt="onStopAudio" delay="0">
                      <p:tgtEl>
                        <p:sldTgt/>
                      </p:tgtEl>
                    </p:cond>
                  </p:endCondLst>
                </p:cTn>
                <p:tgtEl>
                  <p:spTgt spid="6"/>
                </p:tgtEl>
              </p:cMediaNode>
            </p:audio>
            <p:audio>
              <p:cMediaNode vol="80000">
                <p:cTn id="1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2400" b="1"/>
            </a:pPr>
            <a:r>
              <a:t>Robotics &amp; Automation</a:t>
            </a:r>
          </a:p>
        </p:txBody>
      </p:sp>
      <p:sp>
        <p:nvSpPr>
          <p:cNvPr id="3" name="TextBox 2"/>
          <p:cNvSpPr txBox="1"/>
          <p:nvPr/>
        </p:nvSpPr>
        <p:spPr>
          <a:xfrm>
            <a:off x="457200" y="1371600"/>
            <a:ext cx="8686800" cy="2677656"/>
          </a:xfrm>
          <a:prstGeom prst="rect">
            <a:avLst/>
          </a:prstGeom>
          <a:noFill/>
        </p:spPr>
        <p:txBody>
          <a:bodyPr wrap="square">
            <a:spAutoFit/>
          </a:bodyPr>
          <a:lstStyle/>
          <a:p>
            <a:pPr algn="l"/>
            <a:r>
              <a:rPr lang="en-US" sz="1200" b="0" i="0" u="none" strike="noStrike" dirty="0">
                <a:solidFill>
                  <a:srgbClr val="000000"/>
                </a:solidFill>
                <a:effectLst/>
              </a:rPr>
              <a:t>AI is revolutionizing health care through the use of machine learning algorithms that analyze large datasets for diagnosis, prognosis and treatment planning (Liu, 2020).</a:t>
            </a:r>
          </a:p>
          <a:p>
            <a:pPr algn="l"/>
            <a:r>
              <a:rPr lang="en-US" sz="1200" b="0" i="0" u="none" strike="noStrike" dirty="0">
                <a:solidFill>
                  <a:srgbClr val="000000"/>
                </a:solidFill>
                <a:effectLst/>
              </a:rPr>
              <a:t>III AI is used in medical imaging, medication discovery, disease classification, predictive analytics and </a:t>
            </a:r>
            <a:r>
              <a:rPr lang="en-US" sz="1200" b="0" i="0" u="none" strike="noStrike" dirty="0" err="1">
                <a:solidFill>
                  <a:srgbClr val="000000"/>
                </a:solidFill>
                <a:effectLst/>
              </a:rPr>
              <a:t>personalised</a:t>
            </a:r>
            <a:r>
              <a:rPr lang="en-US" sz="1200" b="0" i="0" u="none" strike="noStrike" dirty="0">
                <a:solidFill>
                  <a:srgbClr val="000000"/>
                </a:solidFill>
                <a:effectLst/>
              </a:rPr>
              <a:t> medicine (King's Fund 2021).</a:t>
            </a:r>
          </a:p>
          <a:p>
            <a:pPr algn="l"/>
            <a:r>
              <a:rPr lang="en-US" sz="1200" b="0" i="0" u="none" strike="noStrike" dirty="0">
                <a:solidFill>
                  <a:srgbClr val="000000"/>
                </a:solidFill>
                <a:effectLst/>
              </a:rPr>
              <a:t>•The AI-enabled digital healthcare market is projected to have a compound annual growth rate (CAGR) of about 37%, increasing from $15.1 billion in 2022 to over $187.9 billion by 2030 (Alami, 2023).</a:t>
            </a:r>
          </a:p>
          <a:p>
            <a:pPr algn="l"/>
            <a:r>
              <a:rPr lang="en-US" sz="1200" b="0" i="0" u="none" strike="noStrike" dirty="0">
                <a:solidFill>
                  <a:srgbClr val="000000"/>
                </a:solidFill>
                <a:effectLst/>
              </a:rPr>
              <a:t>•Healthcare: Generative AI and big language models are being implemented in automatic transcription, translation, </a:t>
            </a:r>
            <a:r>
              <a:rPr lang="en-US" sz="1200" b="0" i="0" u="none" strike="noStrike" dirty="0" err="1">
                <a:solidFill>
                  <a:srgbClr val="000000"/>
                </a:solidFill>
                <a:effectLst/>
              </a:rPr>
              <a:t>summarisation</a:t>
            </a:r>
            <a:r>
              <a:rPr lang="en-US" sz="1200" b="0" i="0" u="none" strike="noStrike" dirty="0">
                <a:solidFill>
                  <a:srgbClr val="000000"/>
                </a:solidFill>
                <a:effectLst/>
              </a:rPr>
              <a:t> and documentation of care processes (Freeman, 2020)</a:t>
            </a:r>
          </a:p>
          <a:p>
            <a:pPr algn="l"/>
            <a:r>
              <a:rPr lang="en-US" sz="1200" b="0" i="0" u="none" strike="noStrike" dirty="0">
                <a:solidFill>
                  <a:srgbClr val="000000"/>
                </a:solidFill>
                <a:effectLst/>
              </a:rPr>
              <a:t>•AI-based scribes transcribe clinician–patient conversations into EHRs, thus reducing the amount of time spent on documentation.</a:t>
            </a:r>
          </a:p>
          <a:p>
            <a:pPr algn="l"/>
            <a:r>
              <a:rPr lang="en-US" sz="1200" b="0" i="0" u="none" strike="noStrike" dirty="0">
                <a:solidFill>
                  <a:srgbClr val="000000"/>
                </a:solidFill>
                <a:effectLst/>
              </a:rPr>
              <a:t>•The U.S.21st Century Cures Act and 2023 Germany Digital Act promote AI implementation (Department of Health &amp; Social Care,2022).</a:t>
            </a:r>
          </a:p>
          <a:p>
            <a:pPr algn="l"/>
            <a:r>
              <a:rPr lang="en-US" sz="1200" b="0" i="0" u="none" strike="noStrike" dirty="0">
                <a:solidFill>
                  <a:srgbClr val="000000"/>
                </a:solidFill>
                <a:effectLst/>
              </a:rPr>
              <a:t>•AI evaluation should include an examination of the ethical implications, algorithmic bias, transparency, and accountability mechanisms (World Health Organization 2021).</a:t>
            </a:r>
          </a:p>
          <a:p>
            <a:pPr algn="l"/>
            <a:r>
              <a:rPr lang="en-US" sz="1200" b="0" i="0" u="none" strike="noStrike" dirty="0">
                <a:solidFill>
                  <a:srgbClr val="000000"/>
                </a:solidFill>
                <a:effectLst/>
              </a:rPr>
              <a:t>•A high-quality data, attention to physician training, and a proper regulatory framework update will be required so AI applications can be used safely (Freeman, 2020).</a:t>
            </a:r>
            <a:endParaRPr lang="en-US" b="0" i="0" u="none" strike="noStrike" dirty="0">
              <a:solidFill>
                <a:srgbClr val="000000"/>
              </a:solidFill>
              <a:effectLst/>
            </a:endParaRPr>
          </a:p>
        </p:txBody>
      </p:sp>
      <p:pic>
        <p:nvPicPr>
          <p:cNvPr id="6" name="Picture 5" descr="A graph of adoption in healthcare&#10;&#10;AI-generated content may be incorrect.">
            <a:extLst>
              <a:ext uri="{FF2B5EF4-FFF2-40B4-BE49-F238E27FC236}">
                <a16:creationId xmlns:a16="http://schemas.microsoft.com/office/drawing/2014/main" id="{BA9871C4-D2E7-791C-FB24-218E4D05841E}"/>
              </a:ext>
            </a:extLst>
          </p:cNvPr>
          <p:cNvPicPr>
            <a:picLocks noChangeAspect="1"/>
          </p:cNvPicPr>
          <p:nvPr/>
        </p:nvPicPr>
        <p:blipFill>
          <a:blip r:embed="rId6"/>
          <a:stretch>
            <a:fillRect/>
          </a:stretch>
        </p:blipFill>
        <p:spPr>
          <a:xfrm>
            <a:off x="5102961" y="4839216"/>
            <a:ext cx="3116882" cy="2018784"/>
          </a:xfrm>
          <a:prstGeom prst="rect">
            <a:avLst/>
          </a:prstGeom>
        </p:spPr>
      </p:pic>
      <p:pic>
        <p:nvPicPr>
          <p:cNvPr id="4" name="Audio Recording 5 Jul 2026 at 3:05:06 PM">
            <a:hlinkClick r:id="" action="ppaction://media"/>
            <a:extLst>
              <a:ext uri="{FF2B5EF4-FFF2-40B4-BE49-F238E27FC236}">
                <a16:creationId xmlns:a16="http://schemas.microsoft.com/office/drawing/2014/main" id="{875D37CC-9AB5-0563-1C8B-15BDE1FDFC1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165600" y="30226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2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2400" b="1"/>
            </a:pPr>
            <a:r>
              <a:t>Mobile Health &amp; Digital Therapeutics</a:t>
            </a:r>
          </a:p>
        </p:txBody>
      </p:sp>
      <p:sp>
        <p:nvSpPr>
          <p:cNvPr id="4" name="TextBox 3"/>
          <p:cNvSpPr txBox="1"/>
          <p:nvPr/>
        </p:nvSpPr>
        <p:spPr>
          <a:xfrm>
            <a:off x="457200" y="4572000"/>
            <a:ext cx="8229600" cy="457200"/>
          </a:xfrm>
          <a:prstGeom prst="rect">
            <a:avLst/>
          </a:prstGeom>
          <a:noFill/>
        </p:spPr>
        <p:txBody>
          <a:bodyPr wrap="none">
            <a:spAutoFit/>
          </a:bodyPr>
          <a:lstStyle/>
          <a:p>
            <a:pPr>
              <a:defRPr sz="800">
                <a:solidFill>
                  <a:srgbClr val="0000FF"/>
                </a:solidFill>
              </a:defRPr>
            </a:pPr>
            <a:endParaRPr/>
          </a:p>
        </p:txBody>
      </p:sp>
      <p:pic>
        <p:nvPicPr>
          <p:cNvPr id="6" name="Picture 5">
            <a:extLst>
              <a:ext uri="{FF2B5EF4-FFF2-40B4-BE49-F238E27FC236}">
                <a16:creationId xmlns:a16="http://schemas.microsoft.com/office/drawing/2014/main" id="{04F5B255-4520-83B0-5588-E73C56D65C35}"/>
              </a:ext>
            </a:extLst>
          </p:cNvPr>
          <p:cNvPicPr>
            <a:picLocks noChangeAspect="1"/>
          </p:cNvPicPr>
          <p:nvPr/>
        </p:nvPicPr>
        <p:blipFill>
          <a:blip r:embed="rId6"/>
          <a:stretch>
            <a:fillRect/>
          </a:stretch>
        </p:blipFill>
        <p:spPr>
          <a:xfrm>
            <a:off x="3676650" y="4876800"/>
            <a:ext cx="3797300" cy="1981200"/>
          </a:xfrm>
          <a:prstGeom prst="rect">
            <a:avLst/>
          </a:prstGeom>
        </p:spPr>
      </p:pic>
      <p:pic>
        <p:nvPicPr>
          <p:cNvPr id="7" name="Picture 6" descr="A close-up of a screen&#10;&#10;AI-generated content may be incorrect.">
            <a:extLst>
              <a:ext uri="{FF2B5EF4-FFF2-40B4-BE49-F238E27FC236}">
                <a16:creationId xmlns:a16="http://schemas.microsoft.com/office/drawing/2014/main" id="{22C609D1-E2D6-CA61-B26C-FBA7399E34DF}"/>
              </a:ext>
            </a:extLst>
          </p:cNvPr>
          <p:cNvPicPr>
            <a:picLocks noChangeAspect="1"/>
          </p:cNvPicPr>
          <p:nvPr/>
        </p:nvPicPr>
        <p:blipFill>
          <a:blip r:embed="rId7"/>
          <a:stretch>
            <a:fillRect/>
          </a:stretch>
        </p:blipFill>
        <p:spPr>
          <a:xfrm>
            <a:off x="457200" y="1293626"/>
            <a:ext cx="7088768" cy="2899147"/>
          </a:xfrm>
          <a:prstGeom prst="rect">
            <a:avLst/>
          </a:prstGeom>
        </p:spPr>
      </p:pic>
      <p:pic>
        <p:nvPicPr>
          <p:cNvPr id="8" name="Audio Recording 5 Jul 2026 at 3:08:44 PM">
            <a:hlinkClick r:id="" action="ppaction://media"/>
            <a:extLst>
              <a:ext uri="{FF2B5EF4-FFF2-40B4-BE49-F238E27FC236}">
                <a16:creationId xmlns:a16="http://schemas.microsoft.com/office/drawing/2014/main" id="{4349C19F-71A3-8E5E-842D-A0189C49E9B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165600" y="30226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65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133778"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p:cNvSpPr>
            <a:spLocks noGrp="1"/>
          </p:cNvSpPr>
          <p:nvPr>
            <p:ph type="title"/>
          </p:nvPr>
        </p:nvSpPr>
        <p:spPr>
          <a:xfrm>
            <a:off x="628650" y="713312"/>
            <a:ext cx="3028950" cy="1695351"/>
          </a:xfrm>
        </p:spPr>
        <p:txBody>
          <a:bodyPr vert="horz" lIns="91440" tIns="45720" rIns="91440" bIns="45720" rtlCol="0" anchor="ctr">
            <a:normAutofit/>
          </a:bodyPr>
          <a:lstStyle/>
          <a:p>
            <a:pPr algn="l" defTabSz="914400">
              <a:lnSpc>
                <a:spcPct val="90000"/>
              </a:lnSpc>
              <a:defRPr sz="2400" b="1"/>
            </a:pPr>
            <a:r>
              <a:rPr lang="en-US" sz="3700" kern="1200" dirty="0">
                <a:solidFill>
                  <a:schemeClr val="tx1"/>
                </a:solidFill>
                <a:latin typeface="+mj-lt"/>
                <a:ea typeface="+mj-ea"/>
                <a:cs typeface="+mj-cs"/>
              </a:rPr>
              <a:t>Impact on Communities &amp; Populations</a:t>
            </a:r>
          </a:p>
        </p:txBody>
      </p:sp>
      <p:sp>
        <p:nvSpPr>
          <p:cNvPr id="3" name="TextBox 2"/>
          <p:cNvSpPr txBox="1"/>
          <p:nvPr/>
        </p:nvSpPr>
        <p:spPr>
          <a:xfrm>
            <a:off x="4571999" y="713313"/>
            <a:ext cx="3943351" cy="5431376"/>
          </a:xfrm>
          <a:prstGeom prst="rect">
            <a:avLst/>
          </a:prstGeom>
        </p:spPr>
        <p:txBody>
          <a:bodyPr vert="horz" lIns="91440" tIns="45720" rIns="91440" bIns="45720" rtlCol="0" anchor="ctr">
            <a:normAutofit/>
          </a:bodyPr>
          <a:lstStyle/>
          <a:p>
            <a:pPr indent="-228600" defTabSz="914400">
              <a:lnSpc>
                <a:spcPct val="90000"/>
              </a:lnSpc>
              <a:spcAft>
                <a:spcPts val="400"/>
              </a:spcAft>
              <a:buFont typeface="Arial" panose="020B0604020202020204" pitchFamily="34" charset="0"/>
              <a:buChar char="•"/>
              <a:defRPr sz="1400"/>
            </a:pPr>
            <a:endParaRPr lang="en-US" sz="1300" dirty="0"/>
          </a:p>
        </p:txBody>
      </p:sp>
      <p:pic>
        <p:nvPicPr>
          <p:cNvPr id="6" name="Picture 5" descr="A graph showing the growth of healthcare&#10;&#10;AI-generated content may be incorrect.">
            <a:extLst>
              <a:ext uri="{FF2B5EF4-FFF2-40B4-BE49-F238E27FC236}">
                <a16:creationId xmlns:a16="http://schemas.microsoft.com/office/drawing/2014/main" id="{69AFEFAC-A70C-8D99-E17C-8B9EA8DB406B}"/>
              </a:ext>
            </a:extLst>
          </p:cNvPr>
          <p:cNvPicPr>
            <a:picLocks noChangeAspect="1"/>
          </p:cNvPicPr>
          <p:nvPr/>
        </p:nvPicPr>
        <p:blipFill>
          <a:blip r:embed="rId5"/>
          <a:stretch>
            <a:fillRect/>
          </a:stretch>
        </p:blipFill>
        <p:spPr>
          <a:xfrm>
            <a:off x="-89210" y="3121609"/>
            <a:ext cx="4661209" cy="2582288"/>
          </a:xfrm>
          <a:prstGeom prst="rect">
            <a:avLst/>
          </a:prstGeom>
        </p:spPr>
      </p:pic>
      <p:sp>
        <p:nvSpPr>
          <p:cNvPr id="5" name="TextBox 4">
            <a:extLst>
              <a:ext uri="{FF2B5EF4-FFF2-40B4-BE49-F238E27FC236}">
                <a16:creationId xmlns:a16="http://schemas.microsoft.com/office/drawing/2014/main" id="{E8441CFC-AD84-8C56-CEC1-4BAD5CC5ED7E}"/>
              </a:ext>
            </a:extLst>
          </p:cNvPr>
          <p:cNvSpPr txBox="1"/>
          <p:nvPr/>
        </p:nvSpPr>
        <p:spPr>
          <a:xfrm>
            <a:off x="4720776" y="366623"/>
            <a:ext cx="4616604" cy="6124754"/>
          </a:xfrm>
          <a:prstGeom prst="rect">
            <a:avLst/>
          </a:prstGeom>
          <a:noFill/>
        </p:spPr>
        <p:txBody>
          <a:bodyPr wrap="square">
            <a:spAutoFit/>
          </a:bodyPr>
          <a:lstStyle/>
          <a:p>
            <a:pPr algn="l"/>
            <a:r>
              <a:rPr lang="en-US" sz="1400" b="0" i="0" u="none" strike="noStrike" dirty="0">
                <a:solidFill>
                  <a:srgbClr val="000000"/>
                </a:solidFill>
                <a:effectLst/>
              </a:rPr>
              <a:t>Digital heath innovations will enable remote specialty access among rural and underserved communities through telehealth (</a:t>
            </a:r>
            <a:r>
              <a:rPr lang="en-US" sz="1400" b="0" i="0" u="none" strike="noStrike" dirty="0" err="1">
                <a:solidFill>
                  <a:srgbClr val="000000"/>
                </a:solidFill>
                <a:effectLst/>
              </a:rPr>
              <a:t>Bresnick</a:t>
            </a:r>
            <a:r>
              <a:rPr lang="en-US" sz="1400" b="0" i="0" u="none" strike="noStrike" dirty="0">
                <a:solidFill>
                  <a:srgbClr val="000000"/>
                </a:solidFill>
                <a:effectLst/>
              </a:rPr>
              <a:t>, 2021).</a:t>
            </a:r>
          </a:p>
          <a:p>
            <a:pPr algn="l"/>
            <a:r>
              <a:rPr lang="en-US" sz="1400" b="0" i="0" u="none" strike="noStrike" dirty="0">
                <a:solidFill>
                  <a:srgbClr val="000000"/>
                </a:solidFill>
                <a:effectLst/>
              </a:rPr>
              <a:t>•Remote monitoring and mHealth tools assist those with chronic conditions in managing their health in the home environment, increasing quality of life (Department of Health &amp; Social Care, 2022).</a:t>
            </a:r>
          </a:p>
          <a:p>
            <a:pPr algn="l"/>
            <a:r>
              <a:rPr lang="en-US" sz="1400" b="0" i="0" u="none" strike="noStrike" dirty="0">
                <a:solidFill>
                  <a:srgbClr val="000000"/>
                </a:solidFill>
                <a:effectLst/>
              </a:rPr>
              <a:t>Prenatal care and monitoring via telehealth improved mother and child health (especially in areas where obstetric services are lacking) (Fanta, 2023).</a:t>
            </a:r>
          </a:p>
          <a:p>
            <a:pPr algn="l"/>
            <a:r>
              <a:rPr lang="en-US" sz="1400" b="0" i="0" u="none" strike="noStrike" dirty="0">
                <a:solidFill>
                  <a:srgbClr val="000000"/>
                </a:solidFill>
                <a:effectLst/>
              </a:rPr>
              <a:t>•Limited access to broadband, the nature of costs and a lack of digital resilience disrupt technology adoption in vulnerable communities (Freeman, 2020).</a:t>
            </a:r>
          </a:p>
          <a:p>
            <a:pPr algn="l"/>
            <a:r>
              <a:rPr lang="en-US" sz="1400" b="0" i="0" u="none" strike="noStrike" dirty="0">
                <a:solidFill>
                  <a:srgbClr val="000000"/>
                </a:solidFill>
                <a:effectLst/>
              </a:rPr>
              <a:t>These inequalities are evident in wearable adoption discrepancies; households from the highest quintile have three times greater uptake compared to lower-income households (NHS England, 2025).</a:t>
            </a:r>
          </a:p>
          <a:p>
            <a:pPr algn="l"/>
            <a:r>
              <a:rPr lang="en-US" sz="1400" b="0" i="0" u="none" strike="noStrike" dirty="0">
                <a:solidFill>
                  <a:srgbClr val="000000"/>
                </a:solidFill>
                <a:effectLst/>
              </a:rPr>
              <a:t>• Older adults utilized telehealth, but may require a special training to utilize digital platforms (World Health Organization (WHO), 2021).</a:t>
            </a:r>
          </a:p>
          <a:p>
            <a:pPr algn="l"/>
            <a:r>
              <a:rPr lang="en-US" sz="1400" b="0" i="0" u="none" strike="noStrike" dirty="0">
                <a:solidFill>
                  <a:srgbClr val="000000"/>
                </a:solidFill>
                <a:effectLst/>
              </a:rPr>
              <a:t>•Education- and income-related social determinants of health to improve equitable access to digital health services ( Liu, 2020 )</a:t>
            </a:r>
          </a:p>
          <a:p>
            <a:pPr algn="l"/>
            <a:r>
              <a:rPr lang="en-US" sz="1400" b="0" i="0" u="none" strike="noStrike" dirty="0">
                <a:solidFill>
                  <a:srgbClr val="000000"/>
                </a:solidFill>
                <a:effectLst/>
              </a:rPr>
              <a:t>•Policies to scale down health inequality made worse by digital health innovation, such as expanding internet networks, offering </a:t>
            </a:r>
            <a:r>
              <a:rPr lang="en-US" sz="1400" b="0" i="0" u="none" strike="noStrike" dirty="0" err="1">
                <a:solidFill>
                  <a:srgbClr val="000000"/>
                </a:solidFill>
                <a:effectLst/>
              </a:rPr>
              <a:t>subsidised</a:t>
            </a:r>
            <a:r>
              <a:rPr lang="en-US" sz="1400" b="0" i="0" u="none" strike="noStrike" dirty="0">
                <a:solidFill>
                  <a:srgbClr val="000000"/>
                </a:solidFill>
                <a:effectLst/>
              </a:rPr>
              <a:t> devices and using a digital inclusion framework as the foundation for delivery (Department of Health and Social Care 2022).</a:t>
            </a:r>
          </a:p>
        </p:txBody>
      </p:sp>
      <p:pic>
        <p:nvPicPr>
          <p:cNvPr id="7" name="Audio Recording 5 Jul 2026 at 3:09:07 PM">
            <a:hlinkClick r:id="" action="ppaction://media"/>
            <a:extLst>
              <a:ext uri="{FF2B5EF4-FFF2-40B4-BE49-F238E27FC236}">
                <a16:creationId xmlns:a16="http://schemas.microsoft.com/office/drawing/2014/main" id="{C5CC825C-905B-5B7D-265B-96FB27E895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6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2400" b="1"/>
            </a:pPr>
            <a:r>
              <a:t>Challenges &amp; Barriers</a:t>
            </a:r>
          </a:p>
        </p:txBody>
      </p:sp>
      <p:sp>
        <p:nvSpPr>
          <p:cNvPr id="3" name="TextBox 2"/>
          <p:cNvSpPr txBox="1"/>
          <p:nvPr/>
        </p:nvSpPr>
        <p:spPr>
          <a:xfrm>
            <a:off x="0" y="1114812"/>
            <a:ext cx="5139901" cy="5262979"/>
          </a:xfrm>
          <a:prstGeom prst="rect">
            <a:avLst/>
          </a:prstGeom>
          <a:noFill/>
        </p:spPr>
        <p:txBody>
          <a:bodyPr wrap="square">
            <a:spAutoFit/>
          </a:bodyPr>
          <a:lstStyle/>
          <a:p>
            <a:pPr algn="l"/>
            <a:r>
              <a:rPr lang="en-US" sz="1400" b="0" i="0" u="none" strike="noStrike" dirty="0">
                <a:solidFill>
                  <a:srgbClr val="000000"/>
                </a:solidFill>
                <a:effectLst/>
              </a:rPr>
              <a:t>Digital transformation progress Digital transformation has grown rapidly, but its data privacy, cybersecurity and interoperability issues (NHS England, 2025)</a:t>
            </a:r>
          </a:p>
          <a:p>
            <a:pPr algn="l"/>
            <a:r>
              <a:rPr lang="en-US" sz="1400" b="0" i="0" u="none" strike="noStrike" dirty="0">
                <a:solidFill>
                  <a:srgbClr val="000000"/>
                </a:solidFill>
                <a:effectLst/>
              </a:rPr>
              <a:t>This is a worrying statistic as 53% of healthcare data breaches are caused by EHR events (</a:t>
            </a:r>
            <a:r>
              <a:rPr lang="en-US" sz="1400" b="0" i="0" u="none" strike="noStrike" dirty="0" err="1">
                <a:solidFill>
                  <a:srgbClr val="000000"/>
                </a:solidFill>
                <a:effectLst/>
              </a:rPr>
              <a:t>Bresnick</a:t>
            </a:r>
            <a:r>
              <a:rPr lang="en-US" sz="1400" b="0" i="0" u="none" strike="noStrike" dirty="0">
                <a:solidFill>
                  <a:srgbClr val="000000"/>
                </a:solidFill>
                <a:effectLst/>
              </a:rPr>
              <a:t>, 2021).</a:t>
            </a:r>
          </a:p>
          <a:p>
            <a:pPr algn="l"/>
            <a:r>
              <a:rPr lang="en-US" sz="1400" b="0" i="0" u="none" strike="noStrike" dirty="0">
                <a:solidFill>
                  <a:srgbClr val="000000"/>
                </a:solidFill>
                <a:effectLst/>
              </a:rPr>
              <a:t>System data integration is hampered by complex regulatory frameworks and a patchwork of software standards (Department of Health and Social Care, 2022).</a:t>
            </a:r>
          </a:p>
          <a:p>
            <a:pPr algn="l"/>
            <a:r>
              <a:rPr lang="en-US" sz="1400" b="0" i="0" u="none" strike="noStrike" dirty="0">
                <a:solidFill>
                  <a:srgbClr val="000000"/>
                </a:solidFill>
                <a:effectLst/>
              </a:rPr>
              <a:t>Thus, almost 40% of patients feel uncomfortable with telemedicine because of the digital divide (Dawson, 2024).</a:t>
            </a:r>
          </a:p>
          <a:p>
            <a:pPr algn="l"/>
            <a:r>
              <a:rPr lang="en-US" sz="1400" b="0" i="0" u="none" strike="noStrike" dirty="0">
                <a:solidFill>
                  <a:srgbClr val="000000"/>
                </a:solidFill>
                <a:effectLst/>
              </a:rPr>
              <a:t>Ensuring that all of a community have the bandwidth for such remote monitoring raises issues of equity (Freeman, 2020) as some cannot afford wearables or internet broadband access.</a:t>
            </a:r>
          </a:p>
          <a:p>
            <a:pPr algn="l"/>
            <a:r>
              <a:rPr lang="en-US" sz="1400" b="0" i="0" u="none" strike="noStrike" dirty="0">
                <a:solidFill>
                  <a:srgbClr val="000000"/>
                </a:solidFill>
                <a:effectLst/>
              </a:rPr>
              <a:t>This range of advanced technologies aimed at overcoming R3 are often expensive and not widely available (and a surgical robot is an example)[1] so attempts to implement them in these resource-limited environments, remain stunted as we move towards the next wave of countermeasures (Alami, 2023).</a:t>
            </a:r>
          </a:p>
          <a:p>
            <a:pPr algn="l"/>
            <a:r>
              <a:rPr lang="en-US" sz="1400" b="0" i="0" u="none" strike="noStrike" dirty="0">
                <a:solidFill>
                  <a:srgbClr val="000000"/>
                </a:solidFill>
                <a:effectLst/>
              </a:rPr>
              <a:t>This leads to the ethical challenges of algorithms: algorithmic bias, transparency, and accountability.</a:t>
            </a:r>
          </a:p>
          <a:p>
            <a:pPr algn="l"/>
            <a:r>
              <a:rPr lang="en-US" sz="1400" b="0" i="0" u="none" strike="noStrike" dirty="0">
                <a:solidFill>
                  <a:srgbClr val="000000"/>
                </a:solidFill>
                <a:effectLst/>
              </a:rPr>
              <a:t>These barriers must be surmounted by governance, standards and training alongside inclusive design to ensure privacy and trust as the foundation upon which this work is built (Department of Health and Social Care, 2022).</a:t>
            </a:r>
          </a:p>
        </p:txBody>
      </p:sp>
      <p:pic>
        <p:nvPicPr>
          <p:cNvPr id="6" name="Picture 5" descr="A diagram of a digital transformation&#10;&#10;AI-generated content may be incorrect.">
            <a:extLst>
              <a:ext uri="{FF2B5EF4-FFF2-40B4-BE49-F238E27FC236}">
                <a16:creationId xmlns:a16="http://schemas.microsoft.com/office/drawing/2014/main" id="{BEF2F165-727E-E85E-2B57-B178A8984E67}"/>
              </a:ext>
            </a:extLst>
          </p:cNvPr>
          <p:cNvPicPr>
            <a:picLocks noChangeAspect="1"/>
          </p:cNvPicPr>
          <p:nvPr/>
        </p:nvPicPr>
        <p:blipFill>
          <a:blip r:embed="rId6"/>
          <a:stretch>
            <a:fillRect/>
          </a:stretch>
        </p:blipFill>
        <p:spPr>
          <a:xfrm>
            <a:off x="5372065" y="1114812"/>
            <a:ext cx="3082571" cy="4628376"/>
          </a:xfrm>
          <a:prstGeom prst="rect">
            <a:avLst/>
          </a:prstGeom>
        </p:spPr>
      </p:pic>
      <p:pic>
        <p:nvPicPr>
          <p:cNvPr id="4" name="Audio Recording 5 Jul 2026 at 3:08:00 PM">
            <a:hlinkClick r:id="" action="ppaction://media"/>
            <a:extLst>
              <a:ext uri="{FF2B5EF4-FFF2-40B4-BE49-F238E27FC236}">
                <a16:creationId xmlns:a16="http://schemas.microsoft.com/office/drawing/2014/main" id="{2AFF9FD2-A9BB-C330-089D-72A5E7886EC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165600" y="30226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3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2400" b="1"/>
            </a:pPr>
            <a:r>
              <a:t>Recommendations &amp; Conclusion</a:t>
            </a:r>
          </a:p>
        </p:txBody>
      </p:sp>
      <p:sp>
        <p:nvSpPr>
          <p:cNvPr id="3" name="TextBox 2"/>
          <p:cNvSpPr txBox="1"/>
          <p:nvPr/>
        </p:nvSpPr>
        <p:spPr>
          <a:xfrm>
            <a:off x="4572000" y="1371600"/>
            <a:ext cx="4371278" cy="5478423"/>
          </a:xfrm>
          <a:prstGeom prst="rect">
            <a:avLst/>
          </a:prstGeom>
          <a:noFill/>
        </p:spPr>
        <p:txBody>
          <a:bodyPr wrap="square">
            <a:spAutoFit/>
          </a:bodyPr>
          <a:lstStyle/>
          <a:p>
            <a:pPr algn="l"/>
            <a:r>
              <a:rPr lang="en-US" sz="1400" b="0" i="0" u="none" strike="noStrike" dirty="0">
                <a:solidFill>
                  <a:srgbClr val="000000"/>
                </a:solidFill>
                <a:effectLst/>
              </a:rPr>
              <a:t>Health institutions should invest in infrastructure and training to enable telehealth platforms, EHRs and remote monitoring (World Health Organization, 2021).</a:t>
            </a:r>
          </a:p>
          <a:p>
            <a:pPr algn="l"/>
            <a:r>
              <a:rPr lang="en-US" sz="1400" b="0" i="0" u="none" strike="noStrike" dirty="0">
                <a:solidFill>
                  <a:srgbClr val="000000"/>
                </a:solidFill>
                <a:effectLst/>
              </a:rPr>
              <a:t>Polices need to provide ongoing supports for telehealth, remove geographical limits as well and stimulate providers to continue virtual care (OECD, 2022).</a:t>
            </a:r>
          </a:p>
          <a:p>
            <a:pPr algn="l"/>
            <a:r>
              <a:rPr lang="en-US" sz="1400" b="0" i="0" u="none" strike="noStrike" dirty="0">
                <a:solidFill>
                  <a:srgbClr val="000000"/>
                </a:solidFill>
                <a:effectLst/>
              </a:rPr>
              <a:t>Governments and industry must increase availability of the internet and discounts on devices to curb digital inequalities (Department of Health and Social Care, 2022).</a:t>
            </a:r>
          </a:p>
          <a:p>
            <a:pPr algn="l"/>
            <a:r>
              <a:rPr lang="en-US" sz="1400" b="0" i="0" u="none" strike="noStrike" dirty="0">
                <a:solidFill>
                  <a:srgbClr val="000000"/>
                </a:solidFill>
                <a:effectLst/>
              </a:rPr>
              <a:t>Encourage user-centered design and patient co-creation so that technology fits various needs and capacities (Aarons, 2020).</a:t>
            </a:r>
          </a:p>
          <a:p>
            <a:pPr algn="l"/>
            <a:r>
              <a:rPr lang="en-US" sz="1400" b="0" i="0" u="none" strike="noStrike" dirty="0">
                <a:solidFill>
                  <a:srgbClr val="000000"/>
                </a:solidFill>
                <a:effectLst/>
              </a:rPr>
              <a:t>Establish stringent AI and robotics ethics and regulation to minimize bias and enhance transparency (Department of Health &amp; Social Care, 2022)</a:t>
            </a:r>
          </a:p>
          <a:p>
            <a:pPr algn="l"/>
            <a:r>
              <a:rPr lang="en-US" sz="1400" b="0" i="0" u="none" strike="noStrike" dirty="0">
                <a:solidFill>
                  <a:srgbClr val="000000"/>
                </a:solidFill>
                <a:effectLst/>
              </a:rPr>
              <a:t>Increase interoperability standards to safeguard privacy and ensure data sharing across platforms (World Health Organization, 2020).</a:t>
            </a:r>
          </a:p>
          <a:p>
            <a:pPr algn="l"/>
            <a:r>
              <a:rPr lang="en-US" sz="1400" b="0" i="0" u="none" strike="noStrike" dirty="0">
                <a:solidFill>
                  <a:srgbClr val="000000"/>
                </a:solidFill>
                <a:effectLst/>
              </a:rPr>
              <a:t>Digital initiatives must be continuously evaluated to measure outcomes, cost-effectiveness and equity in order to support their uptake (Fanta, 2023).</a:t>
            </a:r>
          </a:p>
          <a:p>
            <a:pPr algn="l"/>
            <a:r>
              <a:rPr lang="en-US" sz="1400" b="0" i="0" u="none" strike="noStrike" dirty="0">
                <a:solidFill>
                  <a:srgbClr val="000000"/>
                </a:solidFill>
                <a:effectLst/>
              </a:rPr>
              <a:t>Inclusive digital transformation can improve patient outcomes, efficiency and also inequitable health and care (Freeman 2020).</a:t>
            </a:r>
          </a:p>
        </p:txBody>
      </p:sp>
      <p:pic>
        <p:nvPicPr>
          <p:cNvPr id="6" name="Picture 5" descr="A poster with a diagram of health care&#10;&#10;AI-generated content may be incorrect.">
            <a:extLst>
              <a:ext uri="{FF2B5EF4-FFF2-40B4-BE49-F238E27FC236}">
                <a16:creationId xmlns:a16="http://schemas.microsoft.com/office/drawing/2014/main" id="{C2036EE7-34F1-9799-E948-E3B47DF7EC31}"/>
              </a:ext>
            </a:extLst>
          </p:cNvPr>
          <p:cNvPicPr>
            <a:picLocks noChangeAspect="1"/>
          </p:cNvPicPr>
          <p:nvPr/>
        </p:nvPicPr>
        <p:blipFill>
          <a:blip r:embed="rId6"/>
          <a:stretch>
            <a:fillRect/>
          </a:stretch>
        </p:blipFill>
        <p:spPr>
          <a:xfrm>
            <a:off x="-89210" y="1879442"/>
            <a:ext cx="4618284" cy="2960188"/>
          </a:xfrm>
          <a:prstGeom prst="rect">
            <a:avLst/>
          </a:prstGeom>
        </p:spPr>
      </p:pic>
      <p:pic>
        <p:nvPicPr>
          <p:cNvPr id="4" name="Audio Recording 5 Jul 2026 at 3:07:16 PM">
            <a:hlinkClick r:id="" action="ppaction://media"/>
            <a:extLst>
              <a:ext uri="{FF2B5EF4-FFF2-40B4-BE49-F238E27FC236}">
                <a16:creationId xmlns:a16="http://schemas.microsoft.com/office/drawing/2014/main" id="{4BDE0FF9-47F1-414D-47D2-B7BD9F4BCFE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165600" y="30226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8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40000"/>
                <a:lumOff val="60000"/>
              </a:schemeClr>
            </a:gs>
            <a:gs pos="100000">
              <a:schemeClr val="accent1">
                <a:tint val="50000"/>
                <a:shade val="100000"/>
                <a:satMod val="350000"/>
              </a:schemeClr>
            </a:gs>
          </a:gsLst>
          <a:lin ang="162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BFC26-2165-F5D7-8C0D-7703CB3B4B59}"/>
              </a:ext>
            </a:extLst>
          </p:cNvPr>
          <p:cNvSpPr>
            <a:spLocks noGrp="1"/>
          </p:cNvSpPr>
          <p:nvPr>
            <p:ph type="title"/>
          </p:nvPr>
        </p:nvSpPr>
        <p:spPr/>
        <p:txBody>
          <a:bodyPr>
            <a:normAutofit fontScale="90000"/>
          </a:bodyPr>
          <a:lstStyle/>
          <a:p>
            <a:r>
              <a:rPr lang="en-KW" dirty="0"/>
              <a:t>References:</a:t>
            </a:r>
            <a:br>
              <a:rPr lang="en-KW" dirty="0"/>
            </a:br>
            <a:endParaRPr lang="en-KW" dirty="0"/>
          </a:p>
        </p:txBody>
      </p:sp>
      <p:sp>
        <p:nvSpPr>
          <p:cNvPr id="3" name="TextBox 2">
            <a:extLst>
              <a:ext uri="{FF2B5EF4-FFF2-40B4-BE49-F238E27FC236}">
                <a16:creationId xmlns:a16="http://schemas.microsoft.com/office/drawing/2014/main" id="{7147BA27-9C88-F1CB-97B6-3CE47535854C}"/>
              </a:ext>
            </a:extLst>
          </p:cNvPr>
          <p:cNvSpPr txBox="1"/>
          <p:nvPr/>
        </p:nvSpPr>
        <p:spPr>
          <a:xfrm>
            <a:off x="282388" y="1062318"/>
            <a:ext cx="8579224" cy="6186309"/>
          </a:xfrm>
          <a:prstGeom prst="rect">
            <a:avLst/>
          </a:prstGeom>
          <a:noFill/>
        </p:spPr>
        <p:txBody>
          <a:bodyPr wrap="square" rtlCol="0">
            <a:spAutoFit/>
          </a:bodyPr>
          <a:lstStyle/>
          <a:p>
            <a:r>
              <a:rPr lang="en-US" sz="1200" dirty="0"/>
              <a:t>Aarons, G.A., Sklar, M., </a:t>
            </a:r>
            <a:r>
              <a:rPr lang="en-US" sz="1200" dirty="0" err="1"/>
              <a:t>Mustanski</a:t>
            </a:r>
            <a:r>
              <a:rPr lang="en-US" sz="1200" dirty="0"/>
              <a:t>, B., Benbow, N. and Brown, C.H. (2020) ‘“Scaling-out” evidence-based interventions to new populations or new health care delivery systems’, </a:t>
            </a:r>
            <a:r>
              <a:rPr lang="en-US" sz="1200" i="1" dirty="0"/>
              <a:t>Implementation Science</a:t>
            </a:r>
            <a:r>
              <a:rPr lang="en-US" sz="1200" dirty="0"/>
              <a:t>, 15(1), pp. 1–13.</a:t>
            </a:r>
          </a:p>
          <a:p>
            <a:r>
              <a:rPr lang="en-US" sz="1200" dirty="0"/>
              <a:t>Alami, H., Gagnon, M.-P., Fortin, J.-P., Some, H., </a:t>
            </a:r>
            <a:r>
              <a:rPr lang="en-US" sz="1200" dirty="0" err="1"/>
              <a:t>Hajizadeh</a:t>
            </a:r>
            <a:r>
              <a:rPr lang="en-US" sz="1200" dirty="0"/>
              <a:t>, M., Roy, P., Nguyen, H. and Scott, P. (2023) ‘Digital transformation in healthcare organizations: the role of digital maturity and organizational readiness’, </a:t>
            </a:r>
            <a:r>
              <a:rPr lang="en-US" sz="1200" i="1" dirty="0"/>
              <a:t>Technological Forecasting and Social Change</a:t>
            </a:r>
            <a:r>
              <a:rPr lang="en-US" sz="1200" dirty="0"/>
              <a:t>, 187, 122224.</a:t>
            </a:r>
            <a:r>
              <a:rPr lang="en-US" sz="1200" dirty="0">
                <a:hlinkClick r:id="rId2"/>
              </a:rPr>
              <a:t>ideas.repec</a:t>
            </a:r>
            <a:endParaRPr lang="en-US" sz="1200" dirty="0"/>
          </a:p>
          <a:p>
            <a:r>
              <a:rPr lang="en-US" sz="1200" dirty="0" err="1"/>
              <a:t>Bresnick</a:t>
            </a:r>
            <a:r>
              <a:rPr lang="en-US" sz="1200" dirty="0"/>
              <a:t>, J. (2021) </a:t>
            </a:r>
            <a:r>
              <a:rPr lang="en-US" sz="1200" i="1" dirty="0"/>
              <a:t>Artificial intelligence in healthcare: transforming the practice of medicine</a:t>
            </a:r>
            <a:r>
              <a:rPr lang="en-US" sz="1200" dirty="0"/>
              <a:t>. London: Future Healthcare </a:t>
            </a:r>
            <a:r>
              <a:rPr lang="en-US" sz="1200" dirty="0" err="1"/>
              <a:t>Journal.</a:t>
            </a:r>
            <a:r>
              <a:rPr lang="en-US" sz="1200" dirty="0" err="1">
                <a:hlinkClick r:id="rId3"/>
              </a:rPr>
              <a:t>pubmed.ncbi.nlm.nih</a:t>
            </a:r>
            <a:endParaRPr lang="en-US" sz="1200" dirty="0"/>
          </a:p>
          <a:p>
            <a:r>
              <a:rPr lang="en-US" sz="1200" dirty="0"/>
              <a:t>Department of Health and Social Care (2022) </a:t>
            </a:r>
            <a:r>
              <a:rPr lang="en-US" sz="1200" i="1" dirty="0"/>
              <a:t>A plan for digital health and social care</a:t>
            </a:r>
            <a:r>
              <a:rPr lang="en-US" sz="1200" dirty="0"/>
              <a:t>. Available at: </a:t>
            </a:r>
            <a:r>
              <a:rPr lang="en-US" sz="1200" dirty="0">
                <a:hlinkClick r:id="rId4"/>
              </a:rPr>
              <a:t>https://www.gov.uk/government/publications/a-plan-for-digital-health-and-social-care/a-plan-for-digital-health-and-social-care</a:t>
            </a:r>
            <a:r>
              <a:rPr lang="en-US" sz="1200" dirty="0"/>
              <a:t> (Accessed: 5 July 2026).</a:t>
            </a:r>
            <a:r>
              <a:rPr lang="en-US" sz="1200" dirty="0">
                <a:hlinkClick r:id="rId4"/>
              </a:rPr>
              <a:t>gov</a:t>
            </a:r>
            <a:endParaRPr lang="en-US" sz="1200" dirty="0"/>
          </a:p>
          <a:p>
            <a:r>
              <a:rPr lang="en-US" sz="1200" dirty="0"/>
              <a:t>Fanta, G.B., Pretorius, L. and Erasmus, L. (2023) ‘Digital transformation in healthcare: technology acceptance and user experience’, </a:t>
            </a:r>
            <a:r>
              <a:rPr lang="en-US" sz="1200" i="1" dirty="0"/>
              <a:t>International Journal of Environmental Research and Public Health</a:t>
            </a:r>
            <a:r>
              <a:rPr lang="en-US" sz="1200" dirty="0"/>
              <a:t>, 20(4), 3421.</a:t>
            </a:r>
            <a:r>
              <a:rPr lang="en-US" sz="1200" dirty="0">
                <a:hlinkClick r:id="rId5"/>
              </a:rPr>
              <a:t>pubmed.ncbi.nlm.nih</a:t>
            </a:r>
            <a:endParaRPr lang="en-US" sz="1200" dirty="0"/>
          </a:p>
          <a:p>
            <a:r>
              <a:rPr lang="en-US" sz="1200" dirty="0"/>
              <a:t>Freeman, S., </a:t>
            </a:r>
            <a:r>
              <a:rPr lang="en-US" sz="1200" dirty="0" err="1"/>
              <a:t>Abgoji</a:t>
            </a:r>
            <a:r>
              <a:rPr lang="en-US" sz="1200" dirty="0"/>
              <a:t>, A. and Koopmans, A. (2020) ‘Digital technologies to enhance social connectedness in long-term care facilities during COVID-19: a review’, </a:t>
            </a:r>
            <a:r>
              <a:rPr lang="en-US" sz="1200" i="1" dirty="0"/>
              <a:t>Innovation in Aging</a:t>
            </a:r>
            <a:r>
              <a:rPr lang="en-US" sz="1200" dirty="0"/>
              <a:t>, 4(Suppl 1), pp. 942–943.</a:t>
            </a:r>
            <a:r>
              <a:rPr lang="en-US" sz="1200" dirty="0">
                <a:hlinkClick r:id="rId6"/>
              </a:rPr>
              <a:t>pmc.ncbi.nlm.nih</a:t>
            </a:r>
            <a:endParaRPr lang="en-US" sz="1200" dirty="0"/>
          </a:p>
          <a:p>
            <a:r>
              <a:rPr lang="en-US" sz="1200" dirty="0"/>
              <a:t>King’s Fund (2021) </a:t>
            </a:r>
            <a:r>
              <a:rPr lang="en-US" sz="1200" i="1" dirty="0"/>
              <a:t>Digital change in health and social care</a:t>
            </a:r>
            <a:r>
              <a:rPr lang="en-US" sz="1200" dirty="0"/>
              <a:t>. Available at: </a:t>
            </a:r>
            <a:r>
              <a:rPr lang="en-US" sz="1200" dirty="0">
                <a:hlinkClick r:id="rId7"/>
              </a:rPr>
              <a:t>https://www.kingsfund.org.uk/insight-and-analysis/reports/digital-change-health-social-care</a:t>
            </a:r>
            <a:r>
              <a:rPr lang="en-US" sz="1200" dirty="0"/>
              <a:t> (Accessed: 5 July 2026).</a:t>
            </a:r>
            <a:r>
              <a:rPr lang="en-US" sz="1200" dirty="0">
                <a:hlinkClick r:id="rId7"/>
              </a:rPr>
              <a:t>kingsfund.org</a:t>
            </a:r>
            <a:endParaRPr lang="en-US" sz="1200" dirty="0"/>
          </a:p>
          <a:p>
            <a:r>
              <a:rPr lang="en-US" sz="1200" dirty="0"/>
              <a:t>Liu, A., </a:t>
            </a:r>
            <a:r>
              <a:rPr lang="en-US" sz="1200" dirty="0" err="1"/>
              <a:t>Farzindar</a:t>
            </a:r>
            <a:r>
              <a:rPr lang="en-US" sz="1200" dirty="0"/>
              <a:t>, A. and Gong, M. (eds.) (2020) </a:t>
            </a:r>
            <a:r>
              <a:rPr lang="en-US" sz="1200" i="1" dirty="0"/>
              <a:t>Transforming healthcare with big data and AI</a:t>
            </a:r>
            <a:r>
              <a:rPr lang="en-US" sz="1200" dirty="0"/>
              <a:t>. Bingley: Emerald </a:t>
            </a:r>
            <a:r>
              <a:rPr lang="en-US" sz="1200" dirty="0" err="1"/>
              <a:t>Publishing.</a:t>
            </a:r>
            <a:r>
              <a:rPr lang="en-US" sz="1200" dirty="0" err="1">
                <a:hlinkClick r:id="rId8"/>
              </a:rPr>
              <a:t>books.google</a:t>
            </a:r>
            <a:endParaRPr lang="en-US" sz="1200" dirty="0"/>
          </a:p>
          <a:p>
            <a:r>
              <a:rPr lang="en-US" sz="1200" dirty="0"/>
              <a:t>NHS England (2025) </a:t>
            </a:r>
            <a:r>
              <a:rPr lang="en-US" sz="1200" i="1" dirty="0"/>
              <a:t>Data, digital and technology transformation</a:t>
            </a:r>
            <a:r>
              <a:rPr lang="en-US" sz="1200" dirty="0"/>
              <a:t>. Available at: </a:t>
            </a:r>
            <a:r>
              <a:rPr lang="en-US" sz="1200" dirty="0">
                <a:hlinkClick r:id="rId9"/>
              </a:rPr>
              <a:t>https://www.england.nhs.uk/wp-content/uploads/2025/03/agenda-item-8-data-digital-and-technology-transformation.pdf</a:t>
            </a:r>
            <a:r>
              <a:rPr lang="en-US" sz="1200" dirty="0"/>
              <a:t> (Accessed: 5 July 2026).</a:t>
            </a:r>
            <a:r>
              <a:rPr lang="en-US" sz="1200" dirty="0">
                <a:hlinkClick r:id="rId9"/>
              </a:rPr>
              <a:t>england.nhs</a:t>
            </a:r>
            <a:endParaRPr lang="en-US" sz="1200" dirty="0"/>
          </a:p>
          <a:p>
            <a:r>
              <a:rPr lang="en-US" sz="1200" dirty="0"/>
              <a:t>OECD (2022) </a:t>
            </a:r>
            <a:r>
              <a:rPr lang="en-US" sz="1200" i="1" dirty="0"/>
              <a:t>Digital health</a:t>
            </a:r>
            <a:r>
              <a:rPr lang="en-US" sz="1200" dirty="0"/>
              <a:t>. Available at: </a:t>
            </a:r>
            <a:r>
              <a:rPr lang="en-US" sz="1200" dirty="0">
                <a:hlinkClick r:id="rId10"/>
              </a:rPr>
              <a:t>https://www.oecd.org/en/topics/policy-issues/digital-health.html</a:t>
            </a:r>
            <a:r>
              <a:rPr lang="en-US" sz="1200" dirty="0"/>
              <a:t> (Accessed: 5 July 2026).</a:t>
            </a:r>
            <a:r>
              <a:rPr lang="en-US" sz="1200" dirty="0">
                <a:hlinkClick r:id="rId10"/>
              </a:rPr>
              <a:t>oecd</a:t>
            </a:r>
            <a:endParaRPr lang="en-US" sz="1200" dirty="0"/>
          </a:p>
          <a:p>
            <a:r>
              <a:rPr lang="en-US" sz="1200" dirty="0"/>
              <a:t>Public Health England / UK health sources are not included here unless directly tied to digital transformation. WHO’s strategy is included because it is a foundational global policy source on the </a:t>
            </a:r>
            <a:r>
              <a:rPr lang="en-US" sz="1200" dirty="0" err="1"/>
              <a:t>topic.</a:t>
            </a:r>
            <a:r>
              <a:rPr lang="en-US" sz="1200" dirty="0" err="1">
                <a:hlinkClick r:id="rId11"/>
              </a:rPr>
              <a:t>who</a:t>
            </a:r>
            <a:endParaRPr lang="en-US" sz="1200" dirty="0"/>
          </a:p>
          <a:p>
            <a:r>
              <a:rPr lang="en-US" sz="1200" dirty="0"/>
              <a:t>World Health Organization (2021) </a:t>
            </a:r>
            <a:r>
              <a:rPr lang="en-US" sz="1200" i="1" dirty="0"/>
              <a:t>Global strategy on digital health 2020–2025</a:t>
            </a:r>
            <a:r>
              <a:rPr lang="en-US" sz="1200" dirty="0"/>
              <a:t>. Geneva: World Health </a:t>
            </a:r>
            <a:r>
              <a:rPr lang="en-US" sz="1200" dirty="0" err="1"/>
              <a:t>Organization.</a:t>
            </a:r>
            <a:r>
              <a:rPr lang="en-US" sz="1200" dirty="0" err="1">
                <a:hlinkClick r:id="rId12"/>
              </a:rPr>
              <a:t>books.google</a:t>
            </a:r>
            <a:endParaRPr lang="en-US" sz="1200" dirty="0"/>
          </a:p>
          <a:p>
            <a:r>
              <a:rPr lang="en-US" sz="1200" dirty="0"/>
              <a:t>World Health Organization (2020) </a:t>
            </a:r>
            <a:r>
              <a:rPr lang="en-US" sz="1200" i="1" dirty="0"/>
              <a:t>Digital health</a:t>
            </a:r>
            <a:r>
              <a:rPr lang="en-US" sz="1200" dirty="0"/>
              <a:t>. Available at: </a:t>
            </a:r>
            <a:r>
              <a:rPr lang="en-US" sz="1200" dirty="0">
                <a:hlinkClick r:id="rId11"/>
              </a:rPr>
              <a:t>https://www.who.int/health-topics/digital-health</a:t>
            </a:r>
            <a:r>
              <a:rPr lang="en-US" sz="1200" dirty="0"/>
              <a:t> (Accessed: 5 July 2026).</a:t>
            </a:r>
            <a:r>
              <a:rPr lang="en-US" sz="1200" dirty="0">
                <a:hlinkClick r:id="rId11"/>
              </a:rPr>
              <a:t>who</a:t>
            </a:r>
            <a:endParaRPr lang="en-US" sz="1200" dirty="0"/>
          </a:p>
          <a:p>
            <a:r>
              <a:rPr lang="en-US" sz="1200" b="1" dirty="0"/>
              <a:t>More recent studies</a:t>
            </a:r>
          </a:p>
          <a:p>
            <a:r>
              <a:rPr lang="en-US" sz="1200" dirty="0"/>
              <a:t>Bhatia, R.S., et al. (2024) ‘Digital health technologies and inequalities: a scoping review of the evidence’, </a:t>
            </a:r>
            <a:r>
              <a:rPr lang="en-US" sz="1200" i="1" dirty="0"/>
              <a:t>Journal of Medical Internet </a:t>
            </a:r>
            <a:r>
              <a:rPr lang="en-US" sz="1200" i="1" dirty="0" err="1"/>
              <a:t>Research</a:t>
            </a:r>
            <a:r>
              <a:rPr lang="en-US" sz="1200" dirty="0" err="1"/>
              <a:t>.</a:t>
            </a:r>
            <a:r>
              <a:rPr lang="en-US" sz="1200" dirty="0" err="1">
                <a:hlinkClick r:id="rId13"/>
              </a:rPr>
              <a:t>pubmed.ncbi.nlm.nih</a:t>
            </a:r>
            <a:endParaRPr lang="en-US" sz="1200" dirty="0"/>
          </a:p>
          <a:p>
            <a:r>
              <a:rPr lang="en-US" sz="1200" dirty="0"/>
              <a:t>Dawson, C., et al. (2024) ‘The impact of digital hospitals on patient and clinician experience: systematic review and qualitative evidence synthesis’, </a:t>
            </a:r>
            <a:r>
              <a:rPr lang="en-US" sz="1200" i="1" dirty="0"/>
              <a:t>Journal of Medical Internet </a:t>
            </a:r>
            <a:r>
              <a:rPr lang="en-US" sz="1200" i="1" dirty="0" err="1"/>
              <a:t>Research</a:t>
            </a:r>
            <a:r>
              <a:rPr lang="en-US" sz="1200" dirty="0" err="1"/>
              <a:t>.</a:t>
            </a:r>
            <a:r>
              <a:rPr lang="en-US" sz="1200" dirty="0" err="1">
                <a:hlinkClick r:id="rId14"/>
              </a:rPr>
              <a:t>pubmed.ncbi.nlm.nih</a:t>
            </a:r>
            <a:endParaRPr lang="en-US" sz="1200" dirty="0"/>
          </a:p>
          <a:p>
            <a:r>
              <a:rPr lang="en-US" sz="1200" dirty="0"/>
              <a:t>Dillon, A., et al. (2022) ‘Transforming healthcare through a digital revolution: a review of digital healthcare technologies and solutions’, </a:t>
            </a:r>
            <a:r>
              <a:rPr lang="en-US" sz="1200" i="1" dirty="0"/>
              <a:t>Frontiers in Digital Health</a:t>
            </a:r>
            <a:r>
              <a:rPr lang="en-US" sz="1200" dirty="0"/>
              <a:t>, 4, 919985.</a:t>
            </a:r>
          </a:p>
        </p:txBody>
      </p:sp>
    </p:spTree>
    <p:extLst>
      <p:ext uri="{BB962C8B-B14F-4D97-AF65-F5344CB8AC3E}">
        <p14:creationId xmlns:p14="http://schemas.microsoft.com/office/powerpoint/2010/main" val="1205256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TotalTime>
  <Words>4681</Words>
  <Application>Microsoft Macintosh PowerPoint</Application>
  <PresentationFormat>On-screen Show (4:3)</PresentationFormat>
  <Paragraphs>149</Paragraphs>
  <Slides>12</Slides>
  <Notes>10</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Calibri</vt:lpstr>
      <vt:lpstr>Office Theme</vt:lpstr>
      <vt:lpstr>PowerPoint Presentation</vt:lpstr>
      <vt:lpstr>Digital Transformation in Health &amp; Social Care</vt:lpstr>
      <vt:lpstr>Electronic Health Records (EHRs)</vt:lpstr>
      <vt:lpstr>Telehealth &amp; Remote Monitoring</vt:lpstr>
      <vt:lpstr>Wearable Devices &amp; Sensors</vt:lpstr>
      <vt:lpstr>Artificial Intelligence &amp; Machine Learning</vt:lpstr>
      <vt:lpstr>Robotics &amp; Automation</vt:lpstr>
      <vt:lpstr>Mobile Health &amp; Digital Therapeutics</vt:lpstr>
      <vt:lpstr>Impact on Communities &amp; Populations</vt:lpstr>
      <vt:lpstr>Challenges &amp; Barriers</vt:lpstr>
      <vt:lpstr>Recommendations &amp; Conclusion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Iulian Butica</cp:lastModifiedBy>
  <cp:revision>3</cp:revision>
  <dcterms:created xsi:type="dcterms:W3CDTF">2000-01-01T00:00:00Z</dcterms:created>
  <dcterms:modified xsi:type="dcterms:W3CDTF">2026-07-05T14:09:14Z</dcterms:modified>
  <cp:category/>
</cp:coreProperties>
</file>