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3F8D6C-3A62-4FBC-89C8-5576FE11995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6C297CA-F746-4DB1-BF8E-2C6C5E7BA4A1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EcoWave's Sustainable Practices:</a:t>
          </a:r>
        </a:p>
      </dgm:t>
    </dgm:pt>
    <dgm:pt modelId="{DD0DEF93-F614-4F20-B353-543D9F591CA6}" type="parTrans" cxnId="{2652EF6C-199C-4817-B32C-F3F101ADE4E9}">
      <dgm:prSet/>
      <dgm:spPr/>
      <dgm:t>
        <a:bodyPr/>
        <a:lstStyle/>
        <a:p>
          <a:endParaRPr lang="en-US"/>
        </a:p>
      </dgm:t>
    </dgm:pt>
    <dgm:pt modelId="{DFF0876C-9566-4D75-AF62-995316080E93}" type="sibTrans" cxnId="{2652EF6C-199C-4817-B32C-F3F101ADE4E9}">
      <dgm:prSet/>
      <dgm:spPr/>
      <dgm:t>
        <a:bodyPr/>
        <a:lstStyle/>
        <a:p>
          <a:endParaRPr lang="en-US"/>
        </a:p>
      </dgm:t>
    </dgm:pt>
    <dgm:pt modelId="{DB3D1610-E3A6-4930-AC81-29692549F0EA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Focus on energy-efficient products and sustainable raw materials.</a:t>
          </a:r>
        </a:p>
      </dgm:t>
    </dgm:pt>
    <dgm:pt modelId="{1D988E87-A66A-4690-91E5-541948278A0F}" type="parTrans" cxnId="{E2637B21-ECCA-4B1F-A6A5-B1B385AB4517}">
      <dgm:prSet/>
      <dgm:spPr/>
      <dgm:t>
        <a:bodyPr/>
        <a:lstStyle/>
        <a:p>
          <a:endParaRPr lang="en-US"/>
        </a:p>
      </dgm:t>
    </dgm:pt>
    <dgm:pt modelId="{1971649E-BCE3-480A-A4F7-2C504427DCE3}" type="sibTrans" cxnId="{E2637B21-ECCA-4B1F-A6A5-B1B385AB4517}">
      <dgm:prSet/>
      <dgm:spPr/>
      <dgm:t>
        <a:bodyPr/>
        <a:lstStyle/>
        <a:p>
          <a:endParaRPr lang="en-US"/>
        </a:p>
      </dgm:t>
    </dgm:pt>
    <dgm:pt modelId="{AC6733C9-6504-4E62-BF34-D51391C85F1C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Reduce environmental impact of production processes.</a:t>
          </a:r>
        </a:p>
      </dgm:t>
    </dgm:pt>
    <dgm:pt modelId="{E7AAF8F5-FDAD-4FA2-B74A-70689AAF5971}" type="parTrans" cxnId="{A7BA0F90-FFFF-4AB1-84F6-85AC8E5DB331}">
      <dgm:prSet/>
      <dgm:spPr/>
      <dgm:t>
        <a:bodyPr/>
        <a:lstStyle/>
        <a:p>
          <a:endParaRPr lang="en-US"/>
        </a:p>
      </dgm:t>
    </dgm:pt>
    <dgm:pt modelId="{373FD463-5740-48C0-B467-DED511594FE6}" type="sibTrans" cxnId="{A7BA0F90-FFFF-4AB1-84F6-85AC8E5DB331}">
      <dgm:prSet/>
      <dgm:spPr/>
      <dgm:t>
        <a:bodyPr/>
        <a:lstStyle/>
        <a:p>
          <a:endParaRPr lang="en-US"/>
        </a:p>
      </dgm:t>
    </dgm:pt>
    <dgm:pt modelId="{FEE2EE98-7C96-4FEB-953B-45D8BC4BB4EC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Operate on renewable energy.</a:t>
          </a:r>
        </a:p>
      </dgm:t>
    </dgm:pt>
    <dgm:pt modelId="{9F5DE8EC-FB21-40D8-8259-63FCC5C9A73A}" type="parTrans" cxnId="{37EDD45A-7C50-4535-A94B-7620FDED4865}">
      <dgm:prSet/>
      <dgm:spPr/>
      <dgm:t>
        <a:bodyPr/>
        <a:lstStyle/>
        <a:p>
          <a:endParaRPr lang="en-US"/>
        </a:p>
      </dgm:t>
    </dgm:pt>
    <dgm:pt modelId="{0A09090B-35D2-4E4B-B72D-16CB813A2B27}" type="sibTrans" cxnId="{37EDD45A-7C50-4535-A94B-7620FDED4865}">
      <dgm:prSet/>
      <dgm:spPr/>
      <dgm:t>
        <a:bodyPr/>
        <a:lstStyle/>
        <a:p>
          <a:endParaRPr lang="en-US"/>
        </a:p>
      </dgm:t>
    </dgm:pt>
    <dgm:pt modelId="{CB7442BC-41EE-4128-91CE-B7FB7CCFAE42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Product Offering:</a:t>
          </a:r>
        </a:p>
      </dgm:t>
    </dgm:pt>
    <dgm:pt modelId="{29BE3169-EBD7-465F-9F74-5E163DD2289B}" type="parTrans" cxnId="{3C8FA1C1-5915-45A9-AC6B-73E26292312F}">
      <dgm:prSet/>
      <dgm:spPr/>
      <dgm:t>
        <a:bodyPr/>
        <a:lstStyle/>
        <a:p>
          <a:endParaRPr lang="en-US"/>
        </a:p>
      </dgm:t>
    </dgm:pt>
    <dgm:pt modelId="{5A0B11C2-0713-42F3-A1FB-B1DB1E994E1F}" type="sibTrans" cxnId="{3C8FA1C1-5915-45A9-AC6B-73E26292312F}">
      <dgm:prSet/>
      <dgm:spPr/>
      <dgm:t>
        <a:bodyPr/>
        <a:lstStyle/>
        <a:p>
          <a:endParaRPr lang="en-US"/>
        </a:p>
      </dgm:t>
    </dgm:pt>
    <dgm:pt modelId="{AF7AA021-A828-4DD2-96D1-FE3F76F6B83A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Solar-powered devices, eco-friendly household items, waste management solutions.</a:t>
          </a:r>
        </a:p>
      </dgm:t>
    </dgm:pt>
    <dgm:pt modelId="{EA780939-8CFE-49F1-AA05-5E1BE96E3A7D}" type="parTrans" cxnId="{C366A804-F77D-4304-82ED-D8C31A8EB4EF}">
      <dgm:prSet/>
      <dgm:spPr/>
      <dgm:t>
        <a:bodyPr/>
        <a:lstStyle/>
        <a:p>
          <a:endParaRPr lang="en-US"/>
        </a:p>
      </dgm:t>
    </dgm:pt>
    <dgm:pt modelId="{B04E3AA0-A689-4814-83D2-67693BDCEC0F}" type="sibTrans" cxnId="{C366A804-F77D-4304-82ED-D8C31A8EB4EF}">
      <dgm:prSet/>
      <dgm:spPr/>
      <dgm:t>
        <a:bodyPr/>
        <a:lstStyle/>
        <a:p>
          <a:endParaRPr lang="en-US"/>
        </a:p>
      </dgm:t>
    </dgm:pt>
    <dgm:pt modelId="{57112C67-FE1D-413B-91A9-60B3348971B3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Sustainability Goals:</a:t>
          </a:r>
        </a:p>
      </dgm:t>
    </dgm:pt>
    <dgm:pt modelId="{4A0ECFE7-83F7-4521-8F5F-6B34615D68B2}" type="parTrans" cxnId="{CE437CBE-F42C-4235-924E-4EED007B071D}">
      <dgm:prSet/>
      <dgm:spPr/>
      <dgm:t>
        <a:bodyPr/>
        <a:lstStyle/>
        <a:p>
          <a:endParaRPr lang="en-US"/>
        </a:p>
      </dgm:t>
    </dgm:pt>
    <dgm:pt modelId="{81B31AED-1411-482E-A608-77F5E01F68DA}" type="sibTrans" cxnId="{CE437CBE-F42C-4235-924E-4EED007B071D}">
      <dgm:prSet/>
      <dgm:spPr/>
      <dgm:t>
        <a:bodyPr/>
        <a:lstStyle/>
        <a:p>
          <a:endParaRPr lang="en-US"/>
        </a:p>
      </dgm:t>
    </dgm:pt>
    <dgm:pt modelId="{288D0987-764E-40F5-9B1F-5B5B3A1F0FA8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Achieve 100% renewable energy use by Year 2.</a:t>
          </a:r>
        </a:p>
      </dgm:t>
    </dgm:pt>
    <dgm:pt modelId="{5F8853AD-C8F8-486C-B099-1D08B1F4B01D}" type="parTrans" cxnId="{214B4A96-C76A-4577-AADA-23A0606F6718}">
      <dgm:prSet/>
      <dgm:spPr/>
      <dgm:t>
        <a:bodyPr/>
        <a:lstStyle/>
        <a:p>
          <a:endParaRPr lang="en-US"/>
        </a:p>
      </dgm:t>
    </dgm:pt>
    <dgm:pt modelId="{A7E3C4FD-D3DA-4FF1-A594-1941481999DE}" type="sibTrans" cxnId="{214B4A96-C76A-4577-AADA-23A0606F6718}">
      <dgm:prSet/>
      <dgm:spPr/>
      <dgm:t>
        <a:bodyPr/>
        <a:lstStyle/>
        <a:p>
          <a:endParaRPr lang="en-US"/>
        </a:p>
      </dgm:t>
    </dgm:pt>
    <dgm:pt modelId="{E1E7D699-2B9A-41E8-ACC8-4D157824A277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Reduce carbon emissions by 25% in first two years.</a:t>
          </a:r>
        </a:p>
      </dgm:t>
    </dgm:pt>
    <dgm:pt modelId="{48988E40-1F6F-41D2-BF24-B17CBF7BF3E8}" type="parTrans" cxnId="{6367C319-B7C6-467B-861C-B5BB9C677255}">
      <dgm:prSet/>
      <dgm:spPr/>
      <dgm:t>
        <a:bodyPr/>
        <a:lstStyle/>
        <a:p>
          <a:endParaRPr lang="en-US"/>
        </a:p>
      </dgm:t>
    </dgm:pt>
    <dgm:pt modelId="{6AA3B405-BB47-445D-972A-3BA48659C660}" type="sibTrans" cxnId="{6367C319-B7C6-467B-861C-B5BB9C677255}">
      <dgm:prSet/>
      <dgm:spPr/>
      <dgm:t>
        <a:bodyPr/>
        <a:lstStyle/>
        <a:p>
          <a:endParaRPr lang="en-US"/>
        </a:p>
      </dgm:t>
    </dgm:pt>
    <dgm:pt modelId="{26A84E61-2BC6-4540-B714-86C1B7DAF748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Introduce five new product lines by Year 1.</a:t>
          </a:r>
        </a:p>
      </dgm:t>
    </dgm:pt>
    <dgm:pt modelId="{006AF6FC-6288-407C-A6D7-574BC8D312E8}" type="parTrans" cxnId="{B3FAE543-9390-47AD-BA94-53DF7F283DB9}">
      <dgm:prSet/>
      <dgm:spPr/>
      <dgm:t>
        <a:bodyPr/>
        <a:lstStyle/>
        <a:p>
          <a:endParaRPr lang="en-US"/>
        </a:p>
      </dgm:t>
    </dgm:pt>
    <dgm:pt modelId="{FB26D601-0B1F-4934-824C-A0C11E31C93C}" type="sibTrans" cxnId="{B3FAE543-9390-47AD-BA94-53DF7F283DB9}">
      <dgm:prSet/>
      <dgm:spPr/>
      <dgm:t>
        <a:bodyPr/>
        <a:lstStyle/>
        <a:p>
          <a:endParaRPr lang="en-US"/>
        </a:p>
      </dgm:t>
    </dgm:pt>
    <dgm:pt modelId="{D2E90E35-97CB-4021-AFB7-34C3B6CCF2EC}" type="pres">
      <dgm:prSet presAssocID="{393F8D6C-3A62-4FBC-89C8-5576FE119950}" presName="linear" presStyleCnt="0">
        <dgm:presLayoutVars>
          <dgm:animLvl val="lvl"/>
          <dgm:resizeHandles val="exact"/>
        </dgm:presLayoutVars>
      </dgm:prSet>
      <dgm:spPr/>
    </dgm:pt>
    <dgm:pt modelId="{0F23189D-DDD4-4804-9505-131E0E2E4D71}" type="pres">
      <dgm:prSet presAssocID="{A6C297CA-F746-4DB1-BF8E-2C6C5E7BA4A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1F0A8E3-1DEA-496D-ADE7-286B1E566869}" type="pres">
      <dgm:prSet presAssocID="{A6C297CA-F746-4DB1-BF8E-2C6C5E7BA4A1}" presName="childText" presStyleLbl="revTx" presStyleIdx="0" presStyleCnt="3">
        <dgm:presLayoutVars>
          <dgm:bulletEnabled val="1"/>
        </dgm:presLayoutVars>
      </dgm:prSet>
      <dgm:spPr/>
    </dgm:pt>
    <dgm:pt modelId="{5E9CE72E-3D8B-4705-B7C9-433B150A12A5}" type="pres">
      <dgm:prSet presAssocID="{CB7442BC-41EE-4128-91CE-B7FB7CCFAE4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1CDF06C-4FCC-4A88-AA17-744901AC0875}" type="pres">
      <dgm:prSet presAssocID="{CB7442BC-41EE-4128-91CE-B7FB7CCFAE42}" presName="childText" presStyleLbl="revTx" presStyleIdx="1" presStyleCnt="3">
        <dgm:presLayoutVars>
          <dgm:bulletEnabled val="1"/>
        </dgm:presLayoutVars>
      </dgm:prSet>
      <dgm:spPr/>
    </dgm:pt>
    <dgm:pt modelId="{24B4CB1B-B1AC-4651-B5CF-11954B55D8D0}" type="pres">
      <dgm:prSet presAssocID="{57112C67-FE1D-413B-91A9-60B3348971B3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492742B9-D166-44AC-A940-266085355C09}" type="pres">
      <dgm:prSet presAssocID="{57112C67-FE1D-413B-91A9-60B3348971B3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C366A804-F77D-4304-82ED-D8C31A8EB4EF}" srcId="{CB7442BC-41EE-4128-91CE-B7FB7CCFAE42}" destId="{AF7AA021-A828-4DD2-96D1-FE3F76F6B83A}" srcOrd="0" destOrd="0" parTransId="{EA780939-8CFE-49F1-AA05-5E1BE96E3A7D}" sibTransId="{B04E3AA0-A689-4814-83D2-67693BDCEC0F}"/>
    <dgm:cxn modelId="{6367C319-B7C6-467B-861C-B5BB9C677255}" srcId="{57112C67-FE1D-413B-91A9-60B3348971B3}" destId="{E1E7D699-2B9A-41E8-ACC8-4D157824A277}" srcOrd="1" destOrd="0" parTransId="{48988E40-1F6F-41D2-BF24-B17CBF7BF3E8}" sibTransId="{6AA3B405-BB47-445D-972A-3BA48659C660}"/>
    <dgm:cxn modelId="{E2637B21-ECCA-4B1F-A6A5-B1B385AB4517}" srcId="{A6C297CA-F746-4DB1-BF8E-2C6C5E7BA4A1}" destId="{DB3D1610-E3A6-4930-AC81-29692549F0EA}" srcOrd="0" destOrd="0" parTransId="{1D988E87-A66A-4690-91E5-541948278A0F}" sibTransId="{1971649E-BCE3-480A-A4F7-2C504427DCE3}"/>
    <dgm:cxn modelId="{CE5E2322-5C10-4786-92B1-19222B727956}" type="presOf" srcId="{288D0987-764E-40F5-9B1F-5B5B3A1F0FA8}" destId="{492742B9-D166-44AC-A940-266085355C09}" srcOrd="0" destOrd="0" presId="urn:microsoft.com/office/officeart/2005/8/layout/vList2"/>
    <dgm:cxn modelId="{6C232522-3084-4093-A423-C8F5B83ACCF2}" type="presOf" srcId="{26A84E61-2BC6-4540-B714-86C1B7DAF748}" destId="{492742B9-D166-44AC-A940-266085355C09}" srcOrd="0" destOrd="2" presId="urn:microsoft.com/office/officeart/2005/8/layout/vList2"/>
    <dgm:cxn modelId="{44E5FE29-B0ED-489D-A0FA-8BE561704E07}" type="presOf" srcId="{CB7442BC-41EE-4128-91CE-B7FB7CCFAE42}" destId="{5E9CE72E-3D8B-4705-B7C9-433B150A12A5}" srcOrd="0" destOrd="0" presId="urn:microsoft.com/office/officeart/2005/8/layout/vList2"/>
    <dgm:cxn modelId="{7E0B9136-8879-47F5-9875-AE757CFC1C39}" type="presOf" srcId="{A6C297CA-F746-4DB1-BF8E-2C6C5E7BA4A1}" destId="{0F23189D-DDD4-4804-9505-131E0E2E4D71}" srcOrd="0" destOrd="0" presId="urn:microsoft.com/office/officeart/2005/8/layout/vList2"/>
    <dgm:cxn modelId="{B3FAE543-9390-47AD-BA94-53DF7F283DB9}" srcId="{57112C67-FE1D-413B-91A9-60B3348971B3}" destId="{26A84E61-2BC6-4540-B714-86C1B7DAF748}" srcOrd="2" destOrd="0" parTransId="{006AF6FC-6288-407C-A6D7-574BC8D312E8}" sibTransId="{FB26D601-0B1F-4934-824C-A0C11E31C93C}"/>
    <dgm:cxn modelId="{8E080447-2D17-4A3E-89D7-073121DF59CA}" type="presOf" srcId="{393F8D6C-3A62-4FBC-89C8-5576FE119950}" destId="{D2E90E35-97CB-4021-AFB7-34C3B6CCF2EC}" srcOrd="0" destOrd="0" presId="urn:microsoft.com/office/officeart/2005/8/layout/vList2"/>
    <dgm:cxn modelId="{2652EF6C-199C-4817-B32C-F3F101ADE4E9}" srcId="{393F8D6C-3A62-4FBC-89C8-5576FE119950}" destId="{A6C297CA-F746-4DB1-BF8E-2C6C5E7BA4A1}" srcOrd="0" destOrd="0" parTransId="{DD0DEF93-F614-4F20-B353-543D9F591CA6}" sibTransId="{DFF0876C-9566-4D75-AF62-995316080E93}"/>
    <dgm:cxn modelId="{0AAD8276-4BD3-4A25-BF0E-8F5ABDF3EA3C}" type="presOf" srcId="{E1E7D699-2B9A-41E8-ACC8-4D157824A277}" destId="{492742B9-D166-44AC-A940-266085355C09}" srcOrd="0" destOrd="1" presId="urn:microsoft.com/office/officeart/2005/8/layout/vList2"/>
    <dgm:cxn modelId="{37EDD45A-7C50-4535-A94B-7620FDED4865}" srcId="{A6C297CA-F746-4DB1-BF8E-2C6C5E7BA4A1}" destId="{FEE2EE98-7C96-4FEB-953B-45D8BC4BB4EC}" srcOrd="2" destOrd="0" parTransId="{9F5DE8EC-FB21-40D8-8259-63FCC5C9A73A}" sibTransId="{0A09090B-35D2-4E4B-B72D-16CB813A2B27}"/>
    <dgm:cxn modelId="{5C41988D-15CD-41BF-A091-113C0EF08690}" type="presOf" srcId="{57112C67-FE1D-413B-91A9-60B3348971B3}" destId="{24B4CB1B-B1AC-4651-B5CF-11954B55D8D0}" srcOrd="0" destOrd="0" presId="urn:microsoft.com/office/officeart/2005/8/layout/vList2"/>
    <dgm:cxn modelId="{A7BA0F90-FFFF-4AB1-84F6-85AC8E5DB331}" srcId="{A6C297CA-F746-4DB1-BF8E-2C6C5E7BA4A1}" destId="{AC6733C9-6504-4E62-BF34-D51391C85F1C}" srcOrd="1" destOrd="0" parTransId="{E7AAF8F5-FDAD-4FA2-B74A-70689AAF5971}" sibTransId="{373FD463-5740-48C0-B467-DED511594FE6}"/>
    <dgm:cxn modelId="{214B4A96-C76A-4577-AADA-23A0606F6718}" srcId="{57112C67-FE1D-413B-91A9-60B3348971B3}" destId="{288D0987-764E-40F5-9B1F-5B5B3A1F0FA8}" srcOrd="0" destOrd="0" parTransId="{5F8853AD-C8F8-486C-B099-1D08B1F4B01D}" sibTransId="{A7E3C4FD-D3DA-4FF1-A594-1941481999DE}"/>
    <dgm:cxn modelId="{5732E3BD-0D96-4728-8076-30A60AC8C552}" type="presOf" srcId="{FEE2EE98-7C96-4FEB-953B-45D8BC4BB4EC}" destId="{C1F0A8E3-1DEA-496D-ADE7-286B1E566869}" srcOrd="0" destOrd="2" presId="urn:microsoft.com/office/officeart/2005/8/layout/vList2"/>
    <dgm:cxn modelId="{CE437CBE-F42C-4235-924E-4EED007B071D}" srcId="{393F8D6C-3A62-4FBC-89C8-5576FE119950}" destId="{57112C67-FE1D-413B-91A9-60B3348971B3}" srcOrd="2" destOrd="0" parTransId="{4A0ECFE7-83F7-4521-8F5F-6B34615D68B2}" sibTransId="{81B31AED-1411-482E-A608-77F5E01F68DA}"/>
    <dgm:cxn modelId="{3C8FA1C1-5915-45A9-AC6B-73E26292312F}" srcId="{393F8D6C-3A62-4FBC-89C8-5576FE119950}" destId="{CB7442BC-41EE-4128-91CE-B7FB7CCFAE42}" srcOrd="1" destOrd="0" parTransId="{29BE3169-EBD7-465F-9F74-5E163DD2289B}" sibTransId="{5A0B11C2-0713-42F3-A1FB-B1DB1E994E1F}"/>
    <dgm:cxn modelId="{2716B9C5-AC36-4D21-9429-B945B6F3AE0F}" type="presOf" srcId="{AF7AA021-A828-4DD2-96D1-FE3F76F6B83A}" destId="{A1CDF06C-4FCC-4A88-AA17-744901AC0875}" srcOrd="0" destOrd="0" presId="urn:microsoft.com/office/officeart/2005/8/layout/vList2"/>
    <dgm:cxn modelId="{FE23C6C9-B68D-4655-8534-6B2D15CA2A60}" type="presOf" srcId="{DB3D1610-E3A6-4930-AC81-29692549F0EA}" destId="{C1F0A8E3-1DEA-496D-ADE7-286B1E566869}" srcOrd="0" destOrd="0" presId="urn:microsoft.com/office/officeart/2005/8/layout/vList2"/>
    <dgm:cxn modelId="{B3AF30EB-3244-4888-A062-4D0B7878F91E}" type="presOf" srcId="{AC6733C9-6504-4E62-BF34-D51391C85F1C}" destId="{C1F0A8E3-1DEA-496D-ADE7-286B1E566869}" srcOrd="0" destOrd="1" presId="urn:microsoft.com/office/officeart/2005/8/layout/vList2"/>
    <dgm:cxn modelId="{9AE1DB98-D385-4D82-9AD9-41E193CE9FA9}" type="presParOf" srcId="{D2E90E35-97CB-4021-AFB7-34C3B6CCF2EC}" destId="{0F23189D-DDD4-4804-9505-131E0E2E4D71}" srcOrd="0" destOrd="0" presId="urn:microsoft.com/office/officeart/2005/8/layout/vList2"/>
    <dgm:cxn modelId="{EEC4A3AB-6731-4287-80D3-1858CD27B379}" type="presParOf" srcId="{D2E90E35-97CB-4021-AFB7-34C3B6CCF2EC}" destId="{C1F0A8E3-1DEA-496D-ADE7-286B1E566869}" srcOrd="1" destOrd="0" presId="urn:microsoft.com/office/officeart/2005/8/layout/vList2"/>
    <dgm:cxn modelId="{4D004A83-0846-4A22-8EA3-752A30CD058B}" type="presParOf" srcId="{D2E90E35-97CB-4021-AFB7-34C3B6CCF2EC}" destId="{5E9CE72E-3D8B-4705-B7C9-433B150A12A5}" srcOrd="2" destOrd="0" presId="urn:microsoft.com/office/officeart/2005/8/layout/vList2"/>
    <dgm:cxn modelId="{B235E08F-F93F-4531-8967-A0229FA43DF5}" type="presParOf" srcId="{D2E90E35-97CB-4021-AFB7-34C3B6CCF2EC}" destId="{A1CDF06C-4FCC-4A88-AA17-744901AC0875}" srcOrd="3" destOrd="0" presId="urn:microsoft.com/office/officeart/2005/8/layout/vList2"/>
    <dgm:cxn modelId="{C4150BA9-C7F2-4049-96A8-05D3E3AE7B05}" type="presParOf" srcId="{D2E90E35-97CB-4021-AFB7-34C3B6CCF2EC}" destId="{24B4CB1B-B1AC-4651-B5CF-11954B55D8D0}" srcOrd="4" destOrd="0" presId="urn:microsoft.com/office/officeart/2005/8/layout/vList2"/>
    <dgm:cxn modelId="{D0396713-C7C4-4A25-8276-720C3B8BC395}" type="presParOf" srcId="{D2E90E35-97CB-4021-AFB7-34C3B6CCF2EC}" destId="{492742B9-D166-44AC-A940-266085355C09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23189D-DDD4-4804-9505-131E0E2E4D71}">
      <dsp:nvSpPr>
        <dsp:cNvPr id="0" name=""/>
        <dsp:cNvSpPr/>
      </dsp:nvSpPr>
      <dsp:spPr>
        <a:xfrm>
          <a:off x="0" y="11313"/>
          <a:ext cx="5014684" cy="5001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 Black" panose="020B0A04020102020204" pitchFamily="34" charset="0"/>
            </a:rPr>
            <a:t>EcoWave's Sustainable Practices:</a:t>
          </a:r>
        </a:p>
      </dsp:txBody>
      <dsp:txXfrm>
        <a:off x="24417" y="35730"/>
        <a:ext cx="4965850" cy="451341"/>
      </dsp:txXfrm>
    </dsp:sp>
    <dsp:sp modelId="{C1F0A8E3-1DEA-496D-ADE7-286B1E566869}">
      <dsp:nvSpPr>
        <dsp:cNvPr id="0" name=""/>
        <dsp:cNvSpPr/>
      </dsp:nvSpPr>
      <dsp:spPr>
        <a:xfrm>
          <a:off x="0" y="511488"/>
          <a:ext cx="5014684" cy="1199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216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Focus on energy-efficient products and sustainable raw materials.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Reduce environmental impact of production processes.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Operate on renewable energy.</a:t>
          </a:r>
        </a:p>
      </dsp:txBody>
      <dsp:txXfrm>
        <a:off x="0" y="511488"/>
        <a:ext cx="5014684" cy="1199565"/>
      </dsp:txXfrm>
    </dsp:sp>
    <dsp:sp modelId="{5E9CE72E-3D8B-4705-B7C9-433B150A12A5}">
      <dsp:nvSpPr>
        <dsp:cNvPr id="0" name=""/>
        <dsp:cNvSpPr/>
      </dsp:nvSpPr>
      <dsp:spPr>
        <a:xfrm>
          <a:off x="0" y="1711053"/>
          <a:ext cx="5014684" cy="5001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 Black" panose="020B0A04020102020204" pitchFamily="34" charset="0"/>
            </a:rPr>
            <a:t>Product Offering:</a:t>
          </a:r>
        </a:p>
      </dsp:txBody>
      <dsp:txXfrm>
        <a:off x="24417" y="1735470"/>
        <a:ext cx="4965850" cy="451341"/>
      </dsp:txXfrm>
    </dsp:sp>
    <dsp:sp modelId="{A1CDF06C-4FCC-4A88-AA17-744901AC0875}">
      <dsp:nvSpPr>
        <dsp:cNvPr id="0" name=""/>
        <dsp:cNvSpPr/>
      </dsp:nvSpPr>
      <dsp:spPr>
        <a:xfrm>
          <a:off x="0" y="2211228"/>
          <a:ext cx="5014684" cy="462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216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Solar-powered devices, eco-friendly household items, waste management solutions.</a:t>
          </a:r>
        </a:p>
      </dsp:txBody>
      <dsp:txXfrm>
        <a:off x="0" y="2211228"/>
        <a:ext cx="5014684" cy="462127"/>
      </dsp:txXfrm>
    </dsp:sp>
    <dsp:sp modelId="{24B4CB1B-B1AC-4651-B5CF-11954B55D8D0}">
      <dsp:nvSpPr>
        <dsp:cNvPr id="0" name=""/>
        <dsp:cNvSpPr/>
      </dsp:nvSpPr>
      <dsp:spPr>
        <a:xfrm>
          <a:off x="0" y="2673356"/>
          <a:ext cx="5014684" cy="5001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 Black" panose="020B0A04020102020204" pitchFamily="34" charset="0"/>
            </a:rPr>
            <a:t>Sustainability Goals:</a:t>
          </a:r>
        </a:p>
      </dsp:txBody>
      <dsp:txXfrm>
        <a:off x="24417" y="2697773"/>
        <a:ext cx="4965850" cy="451341"/>
      </dsp:txXfrm>
    </dsp:sp>
    <dsp:sp modelId="{492742B9-D166-44AC-A940-266085355C09}">
      <dsp:nvSpPr>
        <dsp:cNvPr id="0" name=""/>
        <dsp:cNvSpPr/>
      </dsp:nvSpPr>
      <dsp:spPr>
        <a:xfrm>
          <a:off x="0" y="3173531"/>
          <a:ext cx="5014684" cy="983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216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Achieve 100% renewable energy use by Year 2.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Reduce carbon emissions by 25% in first two years.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Introduce five new product lines by Year 1.</a:t>
          </a:r>
        </a:p>
      </dsp:txBody>
      <dsp:txXfrm>
        <a:off x="0" y="3173531"/>
        <a:ext cx="5014684" cy="9832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0241F-436F-A3CE-3ADE-E34EA0CA91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A087E8-6653-16A2-CDD1-29D3229F59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D8475-98DF-F889-5617-331E64892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EBA95-E529-4FBB-BFD8-97A3F6CC96B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4A38ED-8B67-663F-FA53-F4596C974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6D9F1C-0156-378C-A874-3F7AE6BD1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631F-8E71-4B21-B906-9C195AB8DE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271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7A3AA-C6C9-13DB-158F-B605DDD7C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2D8B6-091B-6F69-EFD2-4B929DF3CC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ADE3B0-0F24-15A9-F506-F0C74D70B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EBA95-E529-4FBB-BFD8-97A3F6CC96B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769DF-EC15-C754-FD75-791FE6F38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73959B-4B83-06DE-07C6-1A14ACFCE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631F-8E71-4B21-B906-9C195AB8DE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401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DB2A2-CF9C-0257-7960-23D6146E5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39DE66-71B7-E7AB-9347-85BDBB1250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C1C403-8A69-60DE-6D44-4B4F274AD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EBA95-E529-4FBB-BFD8-97A3F6CC96B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6E1B5B-2AC0-82EE-17FE-BBE8147B89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6F6C45-F9B5-20DC-65C4-C35FF6D57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631F-8E71-4B21-B906-9C195AB8DE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323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296AB-23D1-E1C6-DEC1-102666C43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E95D0-56AD-1680-BA60-536F963E10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62455D-E1C4-41ED-CF47-99BED1C0D3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03A985-9CE9-2D48-2648-F0A76583F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EBA95-E529-4FBB-BFD8-97A3F6CC96B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3460BF-6374-1B18-8830-2CDB02752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7C744D-0C2B-2878-A8AF-7C16BCEFF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631F-8E71-4B21-B906-9C195AB8DE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693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8A7DD-FE5B-3654-72AB-64AFE48A7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062F9E-AC7B-E1AE-EAFE-0FB92EAB26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623003-D48A-AE44-1409-B7D293291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EA963B-91C7-9FC7-2684-5C98AC94F7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F3E956-FBAC-0BF2-D848-E86D2A7631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BC31B53-E9F5-FB79-3D14-BC949C1084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EBA95-E529-4FBB-BFD8-97A3F6CC96B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125DAC-AEF8-65BC-080F-62F3963972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E4F61A-B5C9-A6D8-0819-6D7137DAE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631F-8E71-4B21-B906-9C195AB8DE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5934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E08DA-3852-A9FB-1A3D-B1855BF0CD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A6A1-0225-BCF8-130B-0D6E3398B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EBA95-E529-4FBB-BFD8-97A3F6CC96B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39E7C8-9D99-69F1-AF0A-763EFC9DF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82E48C-B34B-6917-620B-E6DA70E3A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631F-8E71-4B21-B906-9C195AB8DE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262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8463A6-FF37-4B74-A8AD-483DE59FB8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EBA95-E529-4FBB-BFD8-97A3F6CC96B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0C6577-5E86-2832-515B-9491E3384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B2D1A4-232F-5DCA-507B-A24229FEE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631F-8E71-4B21-B906-9C195AB8DE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24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FE1B5-3F10-2849-23B6-23869B8D8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87DEB-47D3-7E80-FD14-9EA4B9C50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410B55-04BE-5C22-B467-9D236872AD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CF09AA-82E2-C1B5-D15B-E77B277862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EBA95-E529-4FBB-BFD8-97A3F6CC96B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BE7F72-90D0-B626-41ED-4B99D9D17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23897-C650-1366-4DA4-03455B7B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631F-8E71-4B21-B906-9C195AB8DE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7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7B0A2-B062-4726-8C9A-0C054B96A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499D3F-0C98-77E7-0C7E-6A2F252F36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C5D9BE-DA88-CA84-3E59-DC0AD39D07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4AF6CF-93AA-CFAF-8A40-1335520EC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EBA95-E529-4FBB-BFD8-97A3F6CC96B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CF1328-A893-079F-444A-52C7340BB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D75E0F-A3EB-0C4C-7447-35495E10C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631F-8E71-4B21-B906-9C195AB8DE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484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7A27F-3A01-4123-9A1A-29CB7BC531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CE3033-FCB4-7F9F-76C2-F0D0F50435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D713E8-62B5-22E3-1B49-DFDC17E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EBA95-E529-4FBB-BFD8-97A3F6CC96B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D46FF8-1ACE-681C-9176-F466C005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7BA1A2-AEEF-10CC-B073-5F7F3BC56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631F-8E71-4B21-B906-9C195AB8DE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232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CEFAD9-67C5-462F-45C2-9534F8BE97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BE50E8-5A4C-8DF1-720B-66B541E3BB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11B78-7FDC-FA6C-7524-37596F48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EBA95-E529-4FBB-BFD8-97A3F6CC96B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8CDBD5-C29B-9B58-5215-2FC640A357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40B642-230B-78CE-870D-9ED97DA16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631F-8E71-4B21-B906-9C195AB8DE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9898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E2AAF3-7419-445D-7414-4CA07EED4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AD3873-49D4-A2DB-76D4-9F7D4B6EBC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7285C6-83EF-C32E-C3A5-6158171E53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1EBA95-E529-4FBB-BFD8-97A3F6CC96B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93A950-38A8-A326-2E19-03D87E5535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69382B-AD9A-ED06-264E-0EBEEB0347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EA631F-8E71-4B21-B906-9C195AB8DE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361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3.png"/><Relationship Id="rId4" Type="http://schemas.openxmlformats.org/officeDocument/2006/relationships/diagramData" Target="../diagrams/data1.xml"/><Relationship Id="rId9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scaman.2017.01.003" TargetMode="External"/><Relationship Id="rId2" Type="http://schemas.openxmlformats.org/officeDocument/2006/relationships/hyperlink" Target="https://doi.org/10.1007/s11301-012-0081-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F4D5922-434B-4829-B93E-02DC38A29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35FBA24-5C01-4635-A984-1DB6E340B0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D89A5114-55F8-4976-BBE9-EB03D1314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68E7F15-1BC6-438A-8D72-8DC7AED51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61641807-6842-4066-AF10-93EC82C9F3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982CAD2-2793-4D56-BE4D-E6CEF77D76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02ADA1AD-25F7-4EE1-9E91-CB4534B56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07625553-33A6-42A6-BA58-B6F60A4E53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5B990D2-1682-41A9-850F-4DC602C31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5819102A-0400-4C1F-8614-973F5262E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A8FBDFC-CF2A-4A9A-88B1-15D45D68B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EC299EF-4D18-40D1-AAB9-5082B26AB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649880C-55B6-4C46-A7F6-6A2856231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C809907-F418-42B7-B7DA-7578B44AA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71152CA-C7C6-498B-AC68-B4620D242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CF1485CA-41D2-421F-B28D-15EF845D5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04ED96A1-E6CA-493F-8610-6B8B7A28E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C9231B8-0812-4FDE-9AC6-94984E20A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4BF59FE3-7AD8-46E8-9440-D26863994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6EEEDF00-F676-4147-BAF0-64840E285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94D3F73A-55E6-4A58-872D-BE9E9C7C30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D4FCE7D6-735D-ED90-F5C8-AF5BC85DD2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17" r="16444" b="-1"/>
          <a:stretch/>
        </p:blipFill>
        <p:spPr>
          <a:xfrm>
            <a:off x="6997974" y="706170"/>
            <a:ext cx="4492357" cy="5431517"/>
          </a:xfrm>
          <a:prstGeom prst="rect">
            <a:avLst/>
          </a:prstGeom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8D2BC472-0671-410F-BA77-E46AA6210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6867670" y="850149"/>
            <a:ext cx="304800" cy="429768"/>
            <a:chOff x="215328" y="-46937"/>
            <a:chExt cx="304800" cy="2773841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DC68B2A3-267E-4DE4-8DD5-C0378482D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6474CC6-D7FB-4A38-8991-680F048CF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05825D0E-A1E4-4466-81B2-33325B3B3F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A1BD1E16-C3EF-4A05-9C71-590A55BFC5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16A4739-D78A-45DE-FF50-9D1451910F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936" y="609600"/>
            <a:ext cx="6171202" cy="2819399"/>
          </a:xfrm>
          <a:noFill/>
        </p:spPr>
        <p:txBody>
          <a:bodyPr anchor="b">
            <a:normAutofit/>
          </a:bodyPr>
          <a:lstStyle/>
          <a:p>
            <a:r>
              <a:rPr lang="en-US" sz="4800" dirty="0">
                <a:solidFill>
                  <a:srgbClr val="FFFF00"/>
                </a:solidFill>
                <a:latin typeface="Arial Black" panose="020B0A04020102020204" pitchFamily="34" charset="0"/>
              </a:rPr>
              <a:t>Sustainable Enterprise </a:t>
            </a:r>
            <a:endParaRPr lang="en-GB" sz="4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663176-785C-FE48-7ADE-5A65956D88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936" y="3570927"/>
            <a:ext cx="6171202" cy="2580903"/>
          </a:xfrm>
          <a:noFill/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FFFF00"/>
                </a:solidFill>
                <a:latin typeface="Arial Black" panose="020B0A04020102020204" pitchFamily="34" charset="0"/>
              </a:rPr>
              <a:t>New start-up Presentation 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2513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A976E23-29EC-4E20-9EF6-B7CC4A821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F5FCEC6-E657-46F1-925F-13ED19212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FED0D69-E6B9-492B-BD5A-1240229A7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6856390" y="850149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27C24B3-51A8-498B-8982-0674499F22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01891B9-DBE9-4307-95A8-8DC5F7F2C9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7DA2285-475D-4EAF-9A41-103CC1E26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BA1D1C0-1FF7-42FB-8276-2CC96FA6A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70F3451-3745-4623-BFBF-15E642F42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CAC4BDD2-181B-42A5-A5ED-A95160C22F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5CC06F8D-A43F-4E09-B0E0-E69A5B6A15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8EE99244-EA95-4715-A9ED-61E7F4DC04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3A2131-3259-4952-9260-68D0047EB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9951D71A-6FC1-4F7F-A9A7-2BDEBD97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155F16A-8D27-4715-A0CE-289DC19794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9087B40-3D4A-9D47-20BE-CCB72ABCD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5867716" cy="2030284"/>
          </a:xfrm>
          <a:noFill/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  <a:latin typeface="Arial Black" panose="020B0A04020102020204" pitchFamily="34" charset="0"/>
              </a:rPr>
              <a:t>Executive Summary and Overview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F0BDB76-BCEC-498E-BA26-C763CD9FA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DD8DF5DF-A251-4BC2-8965-4EDDD01FC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30D52D-708D-43A1-B073-469EFDB02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C82491CB-6849-43BB-926B-D979A3DB09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71251642-9512-4A11-9670-BD1C3A99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3D277633-FF55-420D-87BC-0CB11FD6D0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1452CEF2-C9EC-4C15-99E4-C781AB08A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00459E6-26A3-4EAC-A34C-D0792D88C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264D5E9-C8D4-444A-8B1B-C11FB47CBA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DD99233-66AB-4E60-AF8A-A3259E6A4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64E8492A-EE2A-4BE3-A4B2-2BCE77DA40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F222A220-AA24-4E60-83D6-D32FEB34D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040B2-D822-5C1B-8890-6BEFFD4A0D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3184634"/>
            <a:ext cx="5867720" cy="2950189"/>
          </a:xfrm>
          <a:noFill/>
        </p:spPr>
        <p:txBody>
          <a:bodyPr anchor="t">
            <a:noAutofit/>
          </a:bodyPr>
          <a:lstStyle/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EcoWave Solutions is a sustainable enterprise focused on eco-friendly products and services to reduce carbon footprints through innovative green technologies.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mission is to help businesses, households, and governments adopt sustainable practices with cost-effective, eco-conscious solutions, aiming to lead in green technology and create a positive environmental impact.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will be integrated into all operations, from product design to waste management, to ensure long-term environmental and social benefits.</a:t>
            </a: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2C0735-6BBA-44F7-3293-89B8A5424D3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031" r="7260"/>
          <a:stretch/>
        </p:blipFill>
        <p:spPr>
          <a:xfrm>
            <a:off x="6997974" y="706170"/>
            <a:ext cx="4492357" cy="5431517"/>
          </a:xfrm>
          <a:prstGeom prst="rect">
            <a:avLst/>
          </a:prstGeom>
        </p:spPr>
      </p:pic>
      <p:pic>
        <p:nvPicPr>
          <p:cNvPr id="5" name="Voice 250308_160048">
            <a:hlinkClick r:id="" action="ppaction://media"/>
            <a:extLst>
              <a:ext uri="{FF2B5EF4-FFF2-40B4-BE49-F238E27FC236}">
                <a16:creationId xmlns:a16="http://schemas.microsoft.com/office/drawing/2014/main" id="{F23DC427-F158-3F47-13D5-4E0E4BEDB2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51720" y="588681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930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46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48CD77-5BB5-64D9-FEA8-E0B1A3EEA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4000" dirty="0">
                <a:latin typeface="Arial Black" panose="020B0A04020102020204" pitchFamily="34" charset="0"/>
              </a:rPr>
              <a:t>Sustainable Practices &amp; Product Offering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AC6190DB-79F0-0429-830C-8484156B8A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8758411"/>
              </p:ext>
            </p:extLst>
          </p:nvPr>
        </p:nvGraphicFramePr>
        <p:xfrm>
          <a:off x="761802" y="2188254"/>
          <a:ext cx="5014684" cy="41680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 descr="Wind turbines against blue sky">
            <a:extLst>
              <a:ext uri="{FF2B5EF4-FFF2-40B4-BE49-F238E27FC236}">
                <a16:creationId xmlns:a16="http://schemas.microsoft.com/office/drawing/2014/main" id="{20C6CBA4-2EAB-846F-4F85-53439C83077F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24719" r="14769" b="-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3" name="Voice 250308_160907">
            <a:hlinkClick r:id="" action="ppaction://media"/>
            <a:extLst>
              <a:ext uri="{FF2B5EF4-FFF2-40B4-BE49-F238E27FC236}">
                <a16:creationId xmlns:a16="http://schemas.microsoft.com/office/drawing/2014/main" id="{A23D3F77-CEA9-AA63-5512-679DF96617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369992" y="5404420"/>
            <a:ext cx="623986" cy="623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296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9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A976E23-29EC-4E20-9EF6-B7CC4A821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F5FCEC6-E657-46F1-925F-13ED19212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FED0D69-E6B9-492B-BD5A-1240229A7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6856390" y="850149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27C24B3-51A8-498B-8982-0674499F22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01891B9-DBE9-4307-95A8-8DC5F7F2C9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7DA2285-475D-4EAF-9A41-103CC1E26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BA1D1C0-1FF7-42FB-8276-2CC96FA6A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70F3451-3745-4623-BFBF-15E642F42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CAC4BDD2-181B-42A5-A5ED-A95160C22F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5CC06F8D-A43F-4E09-B0E0-E69A5B6A15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8EE99244-EA95-4715-A9ED-61E7F4DC04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3A2131-3259-4952-9260-68D0047EB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9951D71A-6FC1-4F7F-A9A7-2BDEBD97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155F16A-8D27-4715-A0CE-289DC19794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EDD6F1-EA60-DDD8-1F15-36249C11F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5867716" cy="1767370"/>
          </a:xfrm>
          <a:noFill/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  <a:latin typeface="Arial Black" panose="020B0A04020102020204" pitchFamily="34" charset="0"/>
              </a:rPr>
              <a:t>Resources Required for Success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F0BDB76-BCEC-498E-BA26-C763CD9FA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DD8DF5DF-A251-4BC2-8965-4EDDD01FC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30D52D-708D-43A1-B073-469EFDB02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C82491CB-6849-43BB-926B-D979A3DB09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71251642-9512-4A11-9670-BD1C3A99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3D277633-FF55-420D-87BC-0CB11FD6D0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1452CEF2-C9EC-4C15-99E4-C781AB08A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00459E6-26A3-4EAC-A34C-D0792D88C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264D5E9-C8D4-444A-8B1B-C11FB47CBA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DD99233-66AB-4E60-AF8A-A3259E6A4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64E8492A-EE2A-4BE3-A4B2-2BCE77DA40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F222A220-AA24-4E60-83D6-D32FEB34D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AE6E1-9344-7328-06AA-A2782E773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941902"/>
            <a:ext cx="5867720" cy="3192922"/>
          </a:xfrm>
          <a:noFill/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bg1"/>
                </a:solidFill>
                <a:latin typeface="Arial Black" panose="020B0A04020102020204" pitchFamily="34" charset="0"/>
              </a:rPr>
              <a:t>Company Resources Overview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Resources: Office and manufacturing facilities with energy-efficient machinery, renewable energy infrastructure, and eco-friendly production lines.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Resources: Skilled team of sustainability experts, R&amp;D professionals, and marketing specialists.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Resources: Initial seed funding of £1 million for operations, product development, staff hiring, and business marketing. Revenue model includes product sales and consulting services.</a:t>
            </a: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CFEE71-6412-6ABC-59E3-8502B49F5D8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488" r="19012" b="1"/>
          <a:stretch/>
        </p:blipFill>
        <p:spPr>
          <a:xfrm>
            <a:off x="6997974" y="706170"/>
            <a:ext cx="4492357" cy="5431517"/>
          </a:xfrm>
          <a:prstGeom prst="rect">
            <a:avLst/>
          </a:prstGeom>
        </p:spPr>
      </p:pic>
      <p:pic>
        <p:nvPicPr>
          <p:cNvPr id="5" name="Voice 250308_161049">
            <a:hlinkClick r:id="" action="ppaction://media"/>
            <a:extLst>
              <a:ext uri="{FF2B5EF4-FFF2-40B4-BE49-F238E27FC236}">
                <a16:creationId xmlns:a16="http://schemas.microsoft.com/office/drawing/2014/main" id="{1F97C3BF-30DA-FC47-344B-43CFDFFE12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04412" y="590965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138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3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A976E23-29EC-4E20-9EF6-B7CC4A821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F5FCEC6-E657-46F1-925F-13ED19212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EEBBCF-2738-42F5-ABD6-988176026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8BFC0AF3-A22A-4B9E-9BBE-06CEA5C6C8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3F06202-3837-419A-A87F-1DC63E427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8807D28-5DC1-4DAA-AE26-C6ECB37365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B3AE51F5-8D05-42B8-AB92-06F38F330E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A1E4EBF-44BC-4352-B089-A5147758F9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9B4D6D7-8203-4D69-A752-16AB700D74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50BEC57-6418-E563-1A60-C06DAB41D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5867716" cy="1444482"/>
          </a:xfrm>
          <a:noFill/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Arial Black" panose="020B0A04020102020204" pitchFamily="34" charset="0"/>
              </a:rPr>
              <a:t>Marketing Strategy &amp; Financial Projections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F0BDB76-BCEC-498E-BA26-C763CD9FA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D8DF5DF-A251-4BC2-8965-4EDDD01FC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930D52D-708D-43A1-B073-469EFDB02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82491CB-6849-43BB-926B-D979A3DB09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71251642-9512-4A11-9670-BD1C3A99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D277633-FF55-420D-87BC-0CB11FD6D0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1452CEF2-C9EC-4C15-99E4-C781AB08A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600459E6-26A3-4EAC-A34C-D0792D88C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1264D5E9-C8D4-444A-8B1B-C11FB47CBA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3DD99233-66AB-4E60-AF8A-A3259E6A4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64E8492A-EE2A-4BE3-A4B2-2BCE77DA40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F222A220-AA24-4E60-83D6-D32FEB34D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149A9D50-D28C-715B-7E97-A0740BFF168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648" r="11352" b="-1"/>
          <a:stretch/>
        </p:blipFill>
        <p:spPr>
          <a:xfrm>
            <a:off x="6828955" y="972049"/>
            <a:ext cx="4651794" cy="4651794"/>
          </a:xfrm>
          <a:prstGeom prst="rect">
            <a:avLst/>
          </a:prstGeom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298B576C-FDA2-46DE-8408-3A76DCF50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6693312" y="1116028"/>
            <a:ext cx="304800" cy="429768"/>
            <a:chOff x="215328" y="-46937"/>
            <a:chExt cx="304800" cy="2773841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94AEA101-943D-4073-AD87-C8D783165E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103D701-5E08-4A2A-AE99-626C64635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68DF778A-A412-4E7C-9B61-E33D13A53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4EC28832-D2CA-45C0-9C43-0AF998532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9D410A-9038-E2D7-6FDF-42BD39C22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706354"/>
            <a:ext cx="5867720" cy="3470054"/>
          </a:xfrm>
          <a:noFill/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Target Market &amp; Marketing Strategy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 eco-conscious consumers, businesses, and governments.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Position brand as leader in sustainable solutions.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Utilize SEO, content marketing, social media, and strategic partnerships.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Financial Projections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Year 1: £1.2 million revenue, Year 3: £3.8 million.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Expand product offerings and customer base.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Leverage networks and shared sustainability goals for increased visibility and credibility.</a:t>
            </a: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Voice 250308_161215">
            <a:hlinkClick r:id="" action="ppaction://media"/>
            <a:extLst>
              <a:ext uri="{FF2B5EF4-FFF2-40B4-BE49-F238E27FC236}">
                <a16:creationId xmlns:a16="http://schemas.microsoft.com/office/drawing/2014/main" id="{BC76A1D7-6972-6C83-26BF-A59E0A5698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662738" y="63166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955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30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A976E23-29EC-4E20-9EF6-B7CC4A821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F5FCEC6-E657-46F1-925F-13ED19212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5BA8FCE-96F8-40B3-804C-10C27C02F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0593719-0C87-4B1E-B35D-0F97D29692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86F72299-2A02-44FA-A443-EFB406CF1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B09EF30-0043-45B4-B715-398AB3B37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30227CAF-D3D1-454C-A6E3-466111AB0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90B68C07-78C0-4A8D-8839-959B33F076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6C367BC4-E8BC-458E-B0F6-2033296CF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9F045E2-BC31-8547-20AA-9E253C719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5563079" cy="1213357"/>
          </a:xfrm>
          <a:noFill/>
        </p:spPr>
        <p:txBody>
          <a:bodyPr anchor="t">
            <a:norm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Arial Black" panose="020B0A04020102020204" pitchFamily="34" charset="0"/>
              </a:rPr>
              <a:t>Key Success Factors &amp; Conclusion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F0BDB76-BCEC-498E-BA26-C763CD9FA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D8DF5DF-A251-4BC2-8965-4EDDD01FC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930D52D-708D-43A1-B073-469EFDB02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82491CB-6849-43BB-926B-D979A3DB09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71251642-9512-4A11-9670-BD1C3A99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D277633-FF55-420D-87BC-0CB11FD6D0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1452CEF2-C9EC-4C15-99E4-C781AB08A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600459E6-26A3-4EAC-A34C-D0792D88C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1264D5E9-C8D4-444A-8B1B-C11FB47CBA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3DD99233-66AB-4E60-AF8A-A3259E6A4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64E8492A-EE2A-4BE3-A4B2-2BCE77DA40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F222A220-AA24-4E60-83D6-D32FEB34D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E821D-13CD-C342-F03C-5A3505C989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935938"/>
            <a:ext cx="5563083" cy="3321953"/>
          </a:xfrm>
          <a:noFill/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EcoWave's Growth Opportunities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Captured by global demand for sustainable products.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Focused on innovative, energy-efficient products.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Driven by market success and customer loyalty.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Vision: Contributes positively to the environment with a strong business model and commitment to innovation.</a:t>
            </a: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674604-786C-63E0-13F2-9F7875F00B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6055" y="2068871"/>
            <a:ext cx="4134103" cy="2751057"/>
          </a:xfrm>
          <a:prstGeom prst="rect">
            <a:avLst/>
          </a:prstGeom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94F13521-5DF8-4DF5-A0B9-A718234B3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7120609" y="797789"/>
            <a:ext cx="304800" cy="429768"/>
            <a:chOff x="215328" y="-46937"/>
            <a:chExt cx="304800" cy="2773841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46D4DF8-1672-4FA2-9826-FE37087C6A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B7A5B2F-EC14-4482-85C2-E1320F14DD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F6FC815-E502-44E9-B346-1E771A5E2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A1DCBABB-A77B-43CF-94EF-B785F32C4F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Voice 250308_161416">
            <a:hlinkClick r:id="" action="ppaction://media"/>
            <a:extLst>
              <a:ext uri="{FF2B5EF4-FFF2-40B4-BE49-F238E27FC236}">
                <a16:creationId xmlns:a16="http://schemas.microsoft.com/office/drawing/2014/main" id="{FEDC5F04-00B8-EC60-F4FA-03F053FE6A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732588" y="58054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533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04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C7A750-C6CD-6D1F-DEE1-C53F21897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023" y="586855"/>
            <a:ext cx="3441065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3600" dirty="0">
                <a:solidFill>
                  <a:srgbClr val="FFFF00"/>
                </a:solidFill>
                <a:latin typeface="Arial Black" panose="020B0A04020102020204" pitchFamily="34" charset="0"/>
              </a:rPr>
              <a:t>References</a:t>
            </a:r>
            <a:r>
              <a:rPr lang="en-US" sz="4000" dirty="0">
                <a:solidFill>
                  <a:srgbClr val="FFFFFF"/>
                </a:solidFill>
                <a:latin typeface="Arial Black" panose="020B0A04020102020204" pitchFamily="34" charset="0"/>
              </a:rPr>
              <a:t> </a:t>
            </a:r>
            <a:endParaRPr lang="en-GB" sz="40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0197B-8069-05F8-9684-0D7A367B51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4709" y="587233"/>
            <a:ext cx="7857533" cy="6078428"/>
          </a:xfrm>
        </p:spPr>
        <p:txBody>
          <a:bodyPr anchor="ctr">
            <a:norm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Centobelli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Cerchione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R., &amp; Esposito, E. (2017). Knowledge management in startups: Systematic literature review and future research agenda.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 9(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3), 361.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 Lange, D.E. (2017). Start-up sustainability: An insurmountable cost or a life-giving investment?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156,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838–854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Lee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W., &amp; Kim, B. (2019). Business sustainability of start-ups based on government support: An empirical study of Korean start-ups.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 11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(17), 4851.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Mahmood, T.M.A.T., Al Mamun, A., Ahmad, G.B., &amp; Ibrahim, M.D. (2019). Predicting entrepreneurial intentions and pre-start-up behaviour among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Asnaf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millennials.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 11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(18), 4939. 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Retolaza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J.L., Ruiz, M., &amp; San-Jose, L. (2009). CSR in business start-ups: An application method for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stakeholder engagement.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Corporate Social Responsibility and Environmental Management, 16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(6), 324–336. Teece, D.J. (2010). Business models, business strategy and innovation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. Long Range Planning, 43(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2), 172–194. 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Trimi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Bergebal-Mirabent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J. (2012). Business model innovation in entrepreneurship.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Entrepreneurship and Management Journal, 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(4), 449–465.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https://doi.org/10.1007/s11301-012-0081-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Van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Kranenburg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H.,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Voinea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C.L. (2017). Nonmarket strategies predictors for foreign firms.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Scandinavian Journal of Management, 33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(2), 82–92.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https://doi.org/10.1016/j.scaman.2017.01.003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3252521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659</Words>
  <Application>Microsoft Office PowerPoint</Application>
  <PresentationFormat>Widescreen</PresentationFormat>
  <Paragraphs>46</Paragraphs>
  <Slides>7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Office Theme</vt:lpstr>
      <vt:lpstr>Sustainable Enterprise </vt:lpstr>
      <vt:lpstr>Executive Summary and Overview</vt:lpstr>
      <vt:lpstr>Sustainable Practices &amp; Product Offering</vt:lpstr>
      <vt:lpstr>Resources Required for Success</vt:lpstr>
      <vt:lpstr>Marketing Strategy &amp; Financial Projections</vt:lpstr>
      <vt:lpstr>Key Success Factors &amp; 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5</cp:revision>
  <dcterms:created xsi:type="dcterms:W3CDTF">2025-02-26T11:47:26Z</dcterms:created>
  <dcterms:modified xsi:type="dcterms:W3CDTF">2025-03-12T17:43:52Z</dcterms:modified>
</cp:coreProperties>
</file>