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sldIdLst>
    <p:sldId id="256" r:id="rId6"/>
    <p:sldId id="257" r:id="rId7"/>
    <p:sldId id="258" r:id="rId8"/>
    <p:sldId id="260" r:id="rId9"/>
    <p:sldId id="261" r:id="rId10"/>
    <p:sldId id="266" r:id="rId11"/>
    <p:sldId id="262" r:id="rId12"/>
    <p:sldId id="263" r:id="rId13"/>
    <p:sldId id="259" r:id="rId14"/>
    <p:sldId id="264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61F0FB-57CB-48DE-AC18-533EE9F5B496}" v="24" dt="2022-07-01T14:11:28.1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4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DFED4-51FA-DC52-DCD5-92C6D5D377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8ED631-0D55-6514-6432-A7EB29980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9ACA7-0836-0C08-D7E3-9F5F8376B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14B93-D2F5-3DAF-FD2C-C3F7988D4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FF77E-96F7-BA59-A499-814820703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502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6C1E3-0C52-191B-9326-1F17AB552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B9683-F150-4E41-CB2E-04130BF52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F0D0B-AE6E-CCC1-B61C-E576E2080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D7BE4-CEF6-0321-C5B7-E35943AF7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26ED4-74D6-2AD6-2AB5-1AEF6A07D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4382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CE8AC-AFF7-F3A6-B80D-C3D8704E8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F3133A-19D4-20B4-CFE7-C389CE3764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BC814-6D8D-E8E7-1F6F-F46CC4ADC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10D6F-6499-7936-8DB9-DB7BE74C2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6A31A-6644-B9FA-A83D-72F64FFC4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585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CCC2-DD00-3330-CC83-5E1904FD4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B100E-DA83-9732-FBAB-07550E15A7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EC3178-99A6-123D-6F09-6736C099B4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AA2F4F-BDAD-FD77-19DD-79043FA20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E50928-D6DF-40C8-0BFE-DD1DFCDA2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C74A6-4652-8459-0C13-0042D8C0D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749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8DDD5-DF09-0D3D-B269-24137D6A5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17F20A-3040-E90A-960F-18218F120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3E671-65A9-75BD-C2A7-85A7D079EB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4C2F55-8414-23D1-CD21-571A2B4914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C6CEA4-4F93-668A-6A5D-A5F32B21A8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D7F895-9A2C-B38F-5C06-BCAF08453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148A94-2A0E-4084-67D2-41E2C7388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467875-C51A-2943-01B0-B658EF1A0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338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73BD9-BA92-8C21-0CAB-F966E9FC2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B71E1-F812-C228-2503-75E669B84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2EC906-CAA5-4B50-FCF2-AA2B5A396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18A5B6-9910-43C6-2B17-2AD48B567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021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813DF5-3FB8-DBD1-1B17-1C8D473C1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1DA347-C81F-200A-9405-925FE71A3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FA2779-315C-590F-2EE9-441009FEC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600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5C318-9885-C97E-A4CB-9D8F481C5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8792A-A006-07BF-19D9-24AFFFEE2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EEC65A-59B5-A746-C5F9-F98C6AA8D4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A4FCB4-C82A-D20D-E3D6-A66A2097E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C2DFE-87C3-3ED7-31B6-9B618674E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074741-E7CC-B005-1D96-709FEA3F4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904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DCDE9-6FC1-B2DF-2F41-DA15223D8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2F7AF0-D508-F5CC-1D97-BAAC994B56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B10BF-8E08-30BC-E172-D9EC069C17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43A89C-51C1-62B7-A42B-34459B233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9058B6-D89A-EF42-963C-DBFFF916D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96F65-1B7E-ACB7-B35B-1B909DD32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646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DDA45-2078-DA1A-4D89-26F168005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318C57-A4AA-70D5-2AC9-50F9AFB503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232A9-D274-E1C3-12CD-24B2A0075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2D090-C0EB-450A-ABD8-B9C32AF26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183F4-997B-417F-1146-CC1184135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053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5C0F80-7C46-9233-7D78-A3F557AEE4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F585A-B2F1-3806-2DD2-F0790EB131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B751A5-B334-E0AB-327E-80F3BE3D1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EC72C-2043-B9E6-C49C-3EB3F9D34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8C0EA-94E3-828F-9176-3376BB81D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373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967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0169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7049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6459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0596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7463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5987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533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2456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2945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3806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8751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015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72875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7604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318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700AB9-D86B-F6C3-0796-CCC294104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C86FDA-4A62-5728-851B-EA06977490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BB594-53FD-29D7-072B-CA4D65C58E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8728DA-3A8F-6C4D-BE37-4424C9913E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E3954-AA18-EC18-BED9-C12CBBE99C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32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47DE0-762B-44DC-A049-B0D46D087041}" type="datetimeFigureOut">
              <a:rPr lang="en-GB" smtClean="0"/>
              <a:t>04/08/2022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3CC890F-2944-48A4-AC57-441CA0D73F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75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career-development/sports-coach-roles-and-skills" TargetMode="External"/><Relationship Id="rId2" Type="http://schemas.openxmlformats.org/officeDocument/2006/relationships/hyperlink" Target="https://www.prospects.ac.uk/job-profiles/sports-coach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cognitivebehaviouralcoachingworks.com/a-creative-use-of-the-swot-analysis-in-coaching/" TargetMode="External"/><Relationship Id="rId5" Type="http://schemas.openxmlformats.org/officeDocument/2006/relationships/hyperlink" Target="https://thesportjournal.org/article/a-coachs-responsibility-learning-how-to-prepare-athletes-for-peak-performance/" TargetMode="External"/><Relationship Id="rId4" Type="http://schemas.openxmlformats.org/officeDocument/2006/relationships/hyperlink" Target="https://olympics.com/athlete365/entourage/qualities-of-a-great-sports-coac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9EC0F-6815-3D04-643C-9242119BCE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8226" y="500269"/>
            <a:ext cx="9144000" cy="1909763"/>
          </a:xfrm>
          <a:solidFill>
            <a:schemeClr val="tx1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ACADEMIC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AND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EMPLOYABILITY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SKILLS</a:t>
            </a:r>
            <a:r>
              <a:rPr lang="es-ES" b="1" dirty="0">
                <a:solidFill>
                  <a:schemeClr val="bg1"/>
                </a:solidFill>
              </a:rPr>
              <a:t>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E0520F-B36B-2CAE-0C4A-A755DD41E9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862469"/>
            <a:ext cx="9144000" cy="3193773"/>
          </a:xfrm>
        </p:spPr>
        <p:txBody>
          <a:bodyPr>
            <a:normAutofit/>
          </a:bodyPr>
          <a:lstStyle/>
          <a:p>
            <a:r>
              <a:rPr lang="en-GB" sz="4800" dirty="0"/>
              <a:t>Anderson</a:t>
            </a:r>
            <a:r>
              <a:rPr lang="es-ES" sz="4800" dirty="0"/>
              <a:t> </a:t>
            </a:r>
            <a:r>
              <a:rPr lang="en-GB" sz="4800" dirty="0"/>
              <a:t>Calle</a:t>
            </a:r>
            <a:r>
              <a:rPr lang="es-ES" sz="4800" dirty="0"/>
              <a:t> </a:t>
            </a:r>
          </a:p>
          <a:p>
            <a:r>
              <a:rPr lang="en-GB" sz="4800" dirty="0"/>
              <a:t>2133889</a:t>
            </a:r>
          </a:p>
          <a:p>
            <a:r>
              <a:rPr lang="en-GB" sz="4800" dirty="0"/>
              <a:t>BMSW44001</a:t>
            </a:r>
          </a:p>
          <a:p>
            <a:endParaRPr lang="es-ES" sz="4800" dirty="0"/>
          </a:p>
          <a:p>
            <a:endParaRPr lang="es-ES" sz="4800" dirty="0"/>
          </a:p>
          <a:p>
            <a:endParaRPr lang="en-GB" sz="4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AABC0C-A7A0-8150-F46F-1141AE1FC4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638" y="4346916"/>
            <a:ext cx="3418650" cy="170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45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6E604-4FBB-2883-AD3B-398270939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98FB3-A97D-2239-BC45-274FFD694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309403"/>
          </a:xfrm>
        </p:spPr>
        <p:txBody>
          <a:bodyPr>
            <a:normAutofit fontScale="70000" lnSpcReduction="20000"/>
          </a:bodyPr>
          <a:lstStyle/>
          <a:p>
            <a:r>
              <a:rPr lang="en-GB" sz="4800" dirty="0"/>
              <a:t>My</a:t>
            </a:r>
            <a:r>
              <a:rPr lang="es-ES" sz="4800" dirty="0"/>
              <a:t> </a:t>
            </a:r>
            <a:r>
              <a:rPr lang="en-GB" sz="4800" dirty="0"/>
              <a:t>intended</a:t>
            </a:r>
            <a:r>
              <a:rPr lang="es-ES" sz="4800" dirty="0"/>
              <a:t> </a:t>
            </a:r>
            <a:r>
              <a:rPr lang="en-GB" sz="4800" noProof="1"/>
              <a:t>career</a:t>
            </a:r>
            <a:r>
              <a:rPr lang="es-ES" sz="4800" dirty="0"/>
              <a:t> </a:t>
            </a:r>
          </a:p>
          <a:p>
            <a:r>
              <a:rPr lang="en-GB" sz="4800" dirty="0"/>
              <a:t>Communication</a:t>
            </a:r>
            <a:endParaRPr lang="es-ES" sz="4800" dirty="0"/>
          </a:p>
          <a:p>
            <a:r>
              <a:rPr lang="en-GB" sz="4800" dirty="0"/>
              <a:t>Motivational</a:t>
            </a:r>
          </a:p>
          <a:p>
            <a:r>
              <a:rPr lang="en-GB" sz="4800" dirty="0"/>
              <a:t>Discipline</a:t>
            </a:r>
            <a:r>
              <a:rPr lang="es-ES" sz="4800" dirty="0"/>
              <a:t> </a:t>
            </a:r>
          </a:p>
          <a:p>
            <a:r>
              <a:rPr lang="en-GB" sz="4800" dirty="0"/>
              <a:t>PDP</a:t>
            </a:r>
          </a:p>
          <a:p>
            <a:r>
              <a:rPr lang="en-GB" sz="4800" dirty="0"/>
              <a:t>SWOT</a:t>
            </a:r>
            <a:r>
              <a:rPr lang="es-ES" sz="4800" dirty="0"/>
              <a:t> </a:t>
            </a:r>
            <a:r>
              <a:rPr lang="en-GB" sz="4800" dirty="0"/>
              <a:t>analysis</a:t>
            </a:r>
          </a:p>
          <a:p>
            <a:r>
              <a:rPr lang="en-GB" sz="4800" dirty="0"/>
              <a:t>Conclusions</a:t>
            </a:r>
          </a:p>
          <a:p>
            <a:r>
              <a:rPr lang="en-GB" sz="4800" dirty="0"/>
              <a:t>References</a:t>
            </a:r>
          </a:p>
          <a:p>
            <a:endParaRPr lang="es-E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980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63608-BE56-C3F3-0BC7-A77C73F7C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SPORTS</a:t>
            </a:r>
            <a:r>
              <a:rPr lang="es-ES" sz="6000" b="1" dirty="0">
                <a:highlight>
                  <a:srgbClr val="C0C0C0"/>
                </a:highlight>
              </a:rPr>
              <a:t> </a:t>
            </a:r>
            <a:r>
              <a:rPr lang="en-GB" sz="6000" b="1" dirty="0">
                <a:highlight>
                  <a:srgbClr val="C0C0C0"/>
                </a:highlight>
              </a:rPr>
              <a:t>COACH</a:t>
            </a:r>
            <a:r>
              <a:rPr lang="es-ES" sz="6000" b="1" dirty="0">
                <a:highlight>
                  <a:srgbClr val="C0C0C0"/>
                </a:highlight>
              </a:rPr>
              <a:t> </a:t>
            </a:r>
            <a:endParaRPr lang="en-GB" sz="6000" b="1" dirty="0">
              <a:highlight>
                <a:srgbClr val="C0C0C0"/>
              </a:highlight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E9D5198-2255-C392-4194-8DAAB88FD2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5992" y="1880381"/>
            <a:ext cx="4313864" cy="453448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b="1" dirty="0"/>
              <a:t>Responsibilities</a:t>
            </a:r>
          </a:p>
          <a:p>
            <a:pPr marL="0" indent="0">
              <a:buNone/>
            </a:pPr>
            <a:endParaRPr lang="es-ES" sz="1000" b="1" dirty="0"/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Goal</a:t>
            </a:r>
            <a:r>
              <a:rPr lang="es-ES" sz="3000" b="1" dirty="0"/>
              <a:t> </a:t>
            </a:r>
            <a:r>
              <a:rPr lang="en-GB" sz="3000" b="1" dirty="0"/>
              <a:t>setting</a:t>
            </a:r>
            <a:r>
              <a:rPr lang="es-ES" sz="3000" b="1" dirty="0"/>
              <a:t> </a:t>
            </a:r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Equal opportunities </a:t>
            </a:r>
            <a:endParaRPr lang="es-ES" sz="3000" b="1" dirty="0"/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Knowing</a:t>
            </a:r>
            <a:r>
              <a:rPr lang="es-ES" sz="3000" b="1" dirty="0"/>
              <a:t> </a:t>
            </a:r>
            <a:r>
              <a:rPr lang="en-GB" sz="3000" b="1" dirty="0"/>
              <a:t>the</a:t>
            </a:r>
            <a:r>
              <a:rPr lang="es-ES" sz="3000" b="1" dirty="0"/>
              <a:t> </a:t>
            </a:r>
            <a:r>
              <a:rPr lang="en-GB" sz="3000" b="1" dirty="0"/>
              <a:t>athlete</a:t>
            </a:r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Understand the sports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F55265C-3973-75FA-E072-4323BD4478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70575" y="1905000"/>
            <a:ext cx="4313864" cy="450986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b="1" dirty="0"/>
              <a:t>Skills</a:t>
            </a:r>
          </a:p>
          <a:p>
            <a:pPr marL="0" indent="0">
              <a:buNone/>
            </a:pPr>
            <a:endParaRPr lang="es-ES" sz="1000" b="1" dirty="0"/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Motivational </a:t>
            </a:r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Communication</a:t>
            </a:r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Discipline</a:t>
            </a:r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Organisation </a:t>
            </a:r>
          </a:p>
          <a:p>
            <a:pPr marL="857250" lvl="1" indent="-457200">
              <a:buFont typeface="Wingdings" panose="05000000000000000000" pitchFamily="2" charset="2"/>
              <a:buChar char="v"/>
            </a:pPr>
            <a:r>
              <a:rPr lang="en-GB" sz="3000" b="1" dirty="0"/>
              <a:t>Persistence</a:t>
            </a:r>
          </a:p>
        </p:txBody>
      </p:sp>
    </p:spTree>
    <p:extLst>
      <p:ext uri="{BB962C8B-B14F-4D97-AF65-F5344CB8AC3E}">
        <p14:creationId xmlns:p14="http://schemas.microsoft.com/office/powerpoint/2010/main" val="2760876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966F53-04E0-351C-50D4-AFB4B84F6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COMUNICATION</a:t>
            </a:r>
            <a:r>
              <a:rPr lang="en-GB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6A97AA-1BCC-A6A8-52C2-0131CDE15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/>
          </a:p>
          <a:p>
            <a:r>
              <a:rPr lang="en-GB" sz="3200" dirty="0"/>
              <a:t>The imparting or exchanging of information.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200" dirty="0"/>
              <a:t>Why is important ?</a:t>
            </a:r>
          </a:p>
        </p:txBody>
      </p:sp>
    </p:spTree>
    <p:extLst>
      <p:ext uri="{BB962C8B-B14F-4D97-AF65-F5344CB8AC3E}">
        <p14:creationId xmlns:p14="http://schemas.microsoft.com/office/powerpoint/2010/main" val="661093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5BA11-F5AF-2358-1D79-BBE2DDED6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MOTIVATIONAL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7C66B-AF38-B749-C8DB-ACBAE8E2F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Enthusiasm and determination to achieve goals.</a:t>
            </a:r>
          </a:p>
          <a:p>
            <a:endParaRPr lang="en-GB" sz="3200" dirty="0"/>
          </a:p>
          <a:p>
            <a:r>
              <a:rPr lang="en-GB" sz="3200" dirty="0"/>
              <a:t>Weak minds.</a:t>
            </a:r>
          </a:p>
        </p:txBody>
      </p:sp>
    </p:spTree>
    <p:extLst>
      <p:ext uri="{BB962C8B-B14F-4D97-AF65-F5344CB8AC3E}">
        <p14:creationId xmlns:p14="http://schemas.microsoft.com/office/powerpoint/2010/main" val="570856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FC7E6-A76E-BD62-64F0-10E8B6412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PERSISTENCE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FFF12-391A-0399-09A4-008ACFD15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Learn from the mistakes and try it again</a:t>
            </a:r>
          </a:p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Being patient not stress time will come</a:t>
            </a:r>
          </a:p>
        </p:txBody>
      </p:sp>
    </p:spTree>
    <p:extLst>
      <p:ext uri="{BB962C8B-B14F-4D97-AF65-F5344CB8AC3E}">
        <p14:creationId xmlns:p14="http://schemas.microsoft.com/office/powerpoint/2010/main" val="3862235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D8F33-33AB-B66E-9E01-B96789E12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DISCIPLINE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2E482-F12A-6D66-27B0-83876461C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600" dirty="0"/>
          </a:p>
          <a:p>
            <a:r>
              <a:rPr lang="en-GB" sz="3200" dirty="0"/>
              <a:t>Self – control of behaviours.</a:t>
            </a:r>
          </a:p>
          <a:p>
            <a:endParaRPr lang="en-GB" sz="3600" dirty="0"/>
          </a:p>
          <a:p>
            <a:r>
              <a:rPr lang="en-GB" sz="3600" dirty="0"/>
              <a:t> </a:t>
            </a:r>
            <a:r>
              <a:rPr lang="en-GB" sz="3200" dirty="0"/>
              <a:t>No discipline = Laziness.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876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5DA95-1FAC-9B70-2376-B70AF6713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PDP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396F9-5A3E-87D4-5C2E-18D628E50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724400"/>
          </a:xfrm>
        </p:spPr>
        <p:txBody>
          <a:bodyPr/>
          <a:lstStyle/>
          <a:p>
            <a:endParaRPr lang="en-GB" sz="3200" dirty="0">
              <a:highlight>
                <a:srgbClr val="C0C0C0"/>
              </a:highlight>
            </a:endParaRPr>
          </a:p>
          <a:p>
            <a:r>
              <a:rPr lang="en-GB" sz="3200" dirty="0">
                <a:highlight>
                  <a:srgbClr val="C0C0C0"/>
                </a:highlight>
              </a:rPr>
              <a:t>Organization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Diary notes</a:t>
            </a:r>
          </a:p>
          <a:p>
            <a:r>
              <a:rPr lang="en-GB" sz="3200" dirty="0">
                <a:highlight>
                  <a:srgbClr val="C0C0C0"/>
                </a:highlight>
              </a:rPr>
              <a:t>Experience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Developing new ideas</a:t>
            </a:r>
            <a:endParaRPr lang="en-GB" sz="3000" dirty="0">
              <a:highlight>
                <a:srgbClr val="C0C0C0"/>
              </a:highlight>
            </a:endParaRPr>
          </a:p>
          <a:p>
            <a:r>
              <a:rPr lang="en-GB" sz="3200" dirty="0">
                <a:highlight>
                  <a:srgbClr val="C0C0C0"/>
                </a:highlight>
              </a:rPr>
              <a:t>Flexible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Understanding personal situations</a:t>
            </a:r>
          </a:p>
          <a:p>
            <a:pPr marL="0" indent="0">
              <a:buNone/>
            </a:pPr>
            <a:endParaRPr lang="en-GB" sz="3200" dirty="0">
              <a:highlight>
                <a:srgbClr val="C0C0C0"/>
              </a:highlight>
            </a:endParaRPr>
          </a:p>
          <a:p>
            <a:endParaRPr lang="en-GB" sz="3200" dirty="0">
              <a:highlight>
                <a:srgbClr val="C0C0C0"/>
              </a:highlight>
            </a:endParaRPr>
          </a:p>
          <a:p>
            <a:endParaRPr lang="en-GB" sz="2400" dirty="0"/>
          </a:p>
          <a:p>
            <a:pPr>
              <a:buFont typeface="Wingdings" panose="05000000000000000000" pitchFamily="2" charset="2"/>
              <a:buChar char="§"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54870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D676E-8F65-11AF-75C6-E8FB94E4C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5133" y="595974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SWOT</a:t>
            </a:r>
            <a:r>
              <a:rPr lang="es-ES" sz="6000" b="1" dirty="0">
                <a:highlight>
                  <a:srgbClr val="C0C0C0"/>
                </a:highlight>
              </a:rPr>
              <a:t> </a:t>
            </a:r>
            <a:r>
              <a:rPr lang="en-GB" sz="6000" b="1" dirty="0">
                <a:highlight>
                  <a:srgbClr val="C0C0C0"/>
                </a:highlight>
              </a:rPr>
              <a:t>ANALYSIS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32AD0F0A-1AB1-15B2-9BE4-879D7C6D43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6692218"/>
              </p:ext>
            </p:extLst>
          </p:nvPr>
        </p:nvGraphicFramePr>
        <p:xfrm>
          <a:off x="2032000" y="2687320"/>
          <a:ext cx="8128000" cy="3333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150942791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1732278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74221780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579944214"/>
                    </a:ext>
                  </a:extLst>
                </a:gridCol>
              </a:tblGrid>
              <a:tr h="833413"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/>
                        <a:t>OPORTUNITIES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0255155"/>
                  </a:ext>
                </a:extLst>
              </a:tr>
              <a:tr h="833413">
                <a:tc>
                  <a:txBody>
                    <a:bodyPr/>
                    <a:lstStyle/>
                    <a:p>
                      <a:pPr algn="ctr"/>
                      <a:endParaRPr lang="es-ES" b="1" dirty="0"/>
                    </a:p>
                    <a:p>
                      <a:pPr algn="ctr"/>
                      <a:r>
                        <a:rPr lang="en-GB" b="1" noProof="0" dirty="0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b="1" dirty="0"/>
                    </a:p>
                    <a:p>
                      <a:pPr algn="ctr"/>
                      <a:r>
                        <a:rPr lang="en-GB" b="1" noProof="0" dirty="0"/>
                        <a:t>ORGANISATION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b="1" dirty="0"/>
                    </a:p>
                    <a:p>
                      <a:pPr algn="ctr"/>
                      <a:r>
                        <a:rPr lang="en-GB" b="1" noProof="0" dirty="0"/>
                        <a:t>GROW</a:t>
                      </a:r>
                      <a:r>
                        <a:rPr lang="es-ES" b="1" dirty="0"/>
                        <a:t> </a:t>
                      </a:r>
                      <a:r>
                        <a:rPr lang="en-GB" b="1" noProof="0" dirty="0"/>
                        <a:t>IN</a:t>
                      </a:r>
                      <a:r>
                        <a:rPr lang="es-ES" b="1" dirty="0"/>
                        <a:t> </a:t>
                      </a:r>
                      <a:r>
                        <a:rPr lang="en-GB" b="1" noProof="0" dirty="0"/>
                        <a:t>SPORT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/>
                        <a:t>SATURADED</a:t>
                      </a:r>
                      <a:r>
                        <a:rPr lang="es-ES" b="1" dirty="0"/>
                        <a:t> </a:t>
                      </a:r>
                      <a:r>
                        <a:rPr lang="en-GB" b="1" noProof="0" dirty="0"/>
                        <a:t>MARKET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9273223"/>
                  </a:ext>
                </a:extLst>
              </a:tr>
              <a:tr h="833413">
                <a:tc>
                  <a:txBody>
                    <a:bodyPr/>
                    <a:lstStyle/>
                    <a:p>
                      <a:pPr algn="ctr"/>
                      <a:endParaRPr lang="es-ES" b="1" dirty="0"/>
                    </a:p>
                    <a:p>
                      <a:pPr algn="ctr"/>
                      <a:r>
                        <a:rPr lang="en-GB" b="1" noProof="0" dirty="0"/>
                        <a:t>MOTIVATIONAL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b="1" dirty="0"/>
                    </a:p>
                    <a:p>
                      <a:pPr algn="ctr"/>
                      <a:r>
                        <a:rPr lang="en-GB" b="1" noProof="0" dirty="0"/>
                        <a:t>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noProof="0" dirty="0"/>
                        <a:t>WORK</a:t>
                      </a:r>
                      <a:r>
                        <a:rPr lang="es-ES" b="1" dirty="0"/>
                        <a:t> </a:t>
                      </a:r>
                      <a:r>
                        <a:rPr lang="en-GB" b="1" noProof="0" dirty="0"/>
                        <a:t>WITH</a:t>
                      </a:r>
                      <a:r>
                        <a:rPr lang="es-ES" b="1" dirty="0"/>
                        <a:t> </a:t>
                      </a:r>
                      <a:r>
                        <a:rPr lang="en-GB" b="1" noProof="0" dirty="0"/>
                        <a:t>PROFESIONALS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b="1" dirty="0"/>
                    </a:p>
                    <a:p>
                      <a:pPr algn="ctr"/>
                      <a:r>
                        <a:rPr lang="en-GB" b="1" noProof="0" dirty="0"/>
                        <a:t>ADVERSITY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1908331"/>
                  </a:ext>
                </a:extLst>
              </a:tr>
              <a:tr h="833413">
                <a:tc>
                  <a:txBody>
                    <a:bodyPr/>
                    <a:lstStyle/>
                    <a:p>
                      <a:pPr algn="ctr"/>
                      <a:endParaRPr lang="es-ES" b="1" dirty="0"/>
                    </a:p>
                    <a:p>
                      <a:pPr algn="ctr"/>
                      <a:r>
                        <a:rPr lang="es-ES" b="1" dirty="0"/>
                        <a:t>COMUNICATION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s-ES" b="1" dirty="0"/>
                    </a:p>
                    <a:p>
                      <a:pPr algn="ctr"/>
                      <a:r>
                        <a:rPr lang="en-GB" b="1" noProof="0" dirty="0"/>
                        <a:t>FLEXIBLE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REMOTE COACHING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LIMITED SPACE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411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7927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BA393-8F47-AFDF-C72B-A8AFD8041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897A4-B693-8DC1-8BB7-6CBFEEE20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100290"/>
          </a:xfrm>
        </p:spPr>
        <p:txBody>
          <a:bodyPr/>
          <a:lstStyle/>
          <a:p>
            <a:endParaRPr lang="en-GB" dirty="0"/>
          </a:p>
          <a:p>
            <a:r>
              <a:rPr lang="en-GB" sz="3200" dirty="0"/>
              <a:t>High demanding / saturated market.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New opportunities.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Developing people.</a:t>
            </a:r>
          </a:p>
        </p:txBody>
      </p:sp>
    </p:spTree>
    <p:extLst>
      <p:ext uri="{BB962C8B-B14F-4D97-AF65-F5344CB8AC3E}">
        <p14:creationId xmlns:p14="http://schemas.microsoft.com/office/powerpoint/2010/main" val="1402773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680D1-91A3-7100-955D-3240D7CC7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356825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highlight>
                  <a:srgbClr val="C0C0C0"/>
                </a:highligh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D153D-F9C8-A49B-3C78-A7C5243F7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251" y="1905001"/>
            <a:ext cx="10857498" cy="4952999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PROPECTS (2021) `JOB PROFILE´ AVAILABLE AT ; SThttps://www.prospects.ac.uk/job-profiles/sports-coach</a:t>
            </a:r>
            <a:r>
              <a:rPr lang="en-GB" b="1" dirty="0">
                <a:solidFill>
                  <a:schemeClr val="tx1"/>
                </a:solidFill>
              </a:rPr>
              <a:t> (ACCESSED 28.06.2022)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INDEED (2021) `Sports Coach's Roles and Skills: A Practical Guide´ AVAILABLE AT ; https://uk.indeed.com/career-advice/career-development/sports-coach-roles-and-skills</a:t>
            </a:r>
            <a:r>
              <a:rPr lang="en-GB" b="1" dirty="0">
                <a:solidFill>
                  <a:schemeClr val="tx1"/>
                </a:solidFill>
              </a:rPr>
              <a:t> (ACCESSED 28.06.2022)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ATHLETE (2022) `Qualities of a great sports coach ´ AVAILABLE AT ; https://olympics.com/athlete365/entourage/qualities-of-a-great-sports-coach/</a:t>
            </a:r>
            <a:r>
              <a:rPr lang="en-GB" b="1" dirty="0">
                <a:solidFill>
                  <a:schemeClr val="tx1"/>
                </a:solidFill>
              </a:rPr>
              <a:t> (ACCESSED 28.06.2022)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SPORT JOURNAL (2011) `A Coach’s Responsibility: Learning How to Prepare Athletes for Peak Performance´ AVAILABLE AT ;  https://thesportjournal.org/article/a-coachs-responsibility-learning-how-to-prepare-athletes-for-peak-performance/</a:t>
            </a:r>
            <a:r>
              <a:rPr lang="en-GB" b="1" dirty="0">
                <a:solidFill>
                  <a:schemeClr val="tx1"/>
                </a:solidFill>
              </a:rPr>
              <a:t> (ACCESSED 28.06.2022)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GLADEANA MCMAHON’S (2022) ` COGNITIVE BEHAVIOURAL COACHING ´ AVAILABLE AT </a:t>
            </a:r>
            <a:r>
              <a:rPr lang="en-GB" b="1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http://www.cognitivebehaviouralcoachingworks.com/a-creative-use-of-the-swot-analysis-in-coaching/</a:t>
            </a:r>
            <a:r>
              <a:rPr lang="en-GB" b="1" dirty="0">
                <a:solidFill>
                  <a:schemeClr val="tx1"/>
                </a:solidFill>
              </a:rPr>
              <a:t> (ACCESSED 28.06.2022)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296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DED8250749D1E4C9ACB0D7EE238932F" ma:contentTypeVersion="2" ma:contentTypeDescription="Create a new document." ma:contentTypeScope="" ma:versionID="0bad507605b715de85ea3b927cbd9ed3">
  <xsd:schema xmlns:xsd="http://www.w3.org/2001/XMLSchema" xmlns:xs="http://www.w3.org/2001/XMLSchema" xmlns:p="http://schemas.microsoft.com/office/2006/metadata/properties" xmlns:ns3="84afd9e4-4f67-4839-ba6f-a8afd8eada7a" targetNamespace="http://schemas.microsoft.com/office/2006/metadata/properties" ma:root="true" ma:fieldsID="7decdec727be48e603337ddbad906ffb" ns3:_="">
    <xsd:import namespace="84afd9e4-4f67-4839-ba6f-a8afd8eada7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afd9e4-4f67-4839-ba6f-a8afd8eada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ECE43D-8D09-4AA3-9909-3F9509C3CE45}">
  <ds:schemaRefs>
    <ds:schemaRef ds:uri="http://purl.org/dc/terms/"/>
    <ds:schemaRef ds:uri="http://purl.org/dc/dcmitype/"/>
    <ds:schemaRef ds:uri="http://www.w3.org/XML/1998/namespace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84afd9e4-4f67-4839-ba6f-a8afd8eada7a"/>
  </ds:schemaRefs>
</ds:datastoreItem>
</file>

<file path=customXml/itemProps2.xml><?xml version="1.0" encoding="utf-8"?>
<ds:datastoreItem xmlns:ds="http://schemas.openxmlformats.org/officeDocument/2006/customXml" ds:itemID="{D4CA385E-5EE4-4EB7-A99F-51B012570D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1537F8-FFE6-4007-B451-26AEAFB6F5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4afd9e4-4f67-4839-ba6f-a8afd8eada7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1781</TotalTime>
  <Words>299</Words>
  <Application>Microsoft Office PowerPoint</Application>
  <PresentationFormat>Widescreen</PresentationFormat>
  <Paragraphs>102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Calibri</vt:lpstr>
      <vt:lpstr>Calibri Light</vt:lpstr>
      <vt:lpstr>Century Gothic</vt:lpstr>
      <vt:lpstr>Courier New</vt:lpstr>
      <vt:lpstr>Wingdings</vt:lpstr>
      <vt:lpstr>Wingdings 3</vt:lpstr>
      <vt:lpstr>Office Theme</vt:lpstr>
      <vt:lpstr>Wisp</vt:lpstr>
      <vt:lpstr>ACADEMIC AND EMPLOYABILITY SKILLS </vt:lpstr>
      <vt:lpstr>OVERVIEW</vt:lpstr>
      <vt:lpstr>SPORTS COACH </vt:lpstr>
      <vt:lpstr>COMUNICATION </vt:lpstr>
      <vt:lpstr>MOTIVATIONAL </vt:lpstr>
      <vt:lpstr>PERSISTENCE</vt:lpstr>
      <vt:lpstr>DISCIPLINE</vt:lpstr>
      <vt:lpstr>PDP</vt:lpstr>
      <vt:lpstr>SWOT ANALYSIS</vt:lpstr>
      <vt:lpstr>CONCLUSIONS</vt:lpstr>
      <vt:lpstr>REFERENCES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Anderson Esteban Calle Chancay (2133889)</dc:creator>
  <cp:lastModifiedBy>Anderson Esteban Calle Chancay (2133889)</cp:lastModifiedBy>
  <cp:revision>9</cp:revision>
  <dcterms:created xsi:type="dcterms:W3CDTF">2022-06-30T17:43:34Z</dcterms:created>
  <dcterms:modified xsi:type="dcterms:W3CDTF">2022-08-05T15:54:33Z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0x010100EDED8250749D1E4C9ACB0D7EE238932F</vt:lpwstr>
  </property>
</Properties>
</file>