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14"/>
  </p:notesMasterIdLst>
  <p:sldIdLst>
    <p:sldId id="258" r:id="rId2"/>
    <p:sldId id="257" r:id="rId3"/>
    <p:sldId id="259" r:id="rId4"/>
    <p:sldId id="272" r:id="rId5"/>
    <p:sldId id="268" r:id="rId6"/>
    <p:sldId id="266" r:id="rId7"/>
    <p:sldId id="271" r:id="rId8"/>
    <p:sldId id="269" r:id="rId9"/>
    <p:sldId id="270" r:id="rId10"/>
    <p:sldId id="261" r:id="rId11"/>
    <p:sldId id="262"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117CD2-9FAF-41B8-9160-44F2A30AA1EC}" v="5" dt="2022-12-07T08:59:12.6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01"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a dragan" userId="716dfc532121a3c1" providerId="LiveId" clId="{BB117CD2-9FAF-41B8-9160-44F2A30AA1EC}"/>
    <pc:docChg chg="custSel addSld delSld modSld">
      <pc:chgData name="claudia dragan" userId="716dfc532121a3c1" providerId="LiveId" clId="{BB117CD2-9FAF-41B8-9160-44F2A30AA1EC}" dt="2022-12-07T08:59:16.295" v="567"/>
      <pc:docMkLst>
        <pc:docMk/>
      </pc:docMkLst>
      <pc:sldChg chg="modSp mod">
        <pc:chgData name="claudia dragan" userId="716dfc532121a3c1" providerId="LiveId" clId="{BB117CD2-9FAF-41B8-9160-44F2A30AA1EC}" dt="2022-12-07T08:22:34.752" v="1" actId="20577"/>
        <pc:sldMkLst>
          <pc:docMk/>
          <pc:sldMk cId="2123599633" sldId="258"/>
        </pc:sldMkLst>
        <pc:spChg chg="mod">
          <ac:chgData name="claudia dragan" userId="716dfc532121a3c1" providerId="LiveId" clId="{BB117CD2-9FAF-41B8-9160-44F2A30AA1EC}" dt="2022-12-07T08:22:34.752" v="1" actId="20577"/>
          <ac:spMkLst>
            <pc:docMk/>
            <pc:sldMk cId="2123599633" sldId="258"/>
            <ac:spMk id="3" creationId="{03608438-7FC8-411D-AB69-87007F2BF049}"/>
          </ac:spMkLst>
        </pc:spChg>
      </pc:sldChg>
      <pc:sldChg chg="addSp modSp mod">
        <pc:chgData name="claudia dragan" userId="716dfc532121a3c1" providerId="LiveId" clId="{BB117CD2-9FAF-41B8-9160-44F2A30AA1EC}" dt="2022-12-07T08:59:16.295" v="567"/>
        <pc:sldMkLst>
          <pc:docMk/>
          <pc:sldMk cId="2179657622" sldId="259"/>
        </pc:sldMkLst>
        <pc:spChg chg="add mod">
          <ac:chgData name="claudia dragan" userId="716dfc532121a3c1" providerId="LiveId" clId="{BB117CD2-9FAF-41B8-9160-44F2A30AA1EC}" dt="2022-12-07T08:59:16.295" v="567"/>
          <ac:spMkLst>
            <pc:docMk/>
            <pc:sldMk cId="2179657622" sldId="259"/>
            <ac:spMk id="4" creationId="{C26C614A-EAD2-87C5-630A-6D2E60175DA7}"/>
          </ac:spMkLst>
        </pc:spChg>
      </pc:sldChg>
      <pc:sldChg chg="modSp mod">
        <pc:chgData name="claudia dragan" userId="716dfc532121a3c1" providerId="LiveId" clId="{BB117CD2-9FAF-41B8-9160-44F2A30AA1EC}" dt="2022-12-07T08:57:22.786" v="538" actId="20577"/>
        <pc:sldMkLst>
          <pc:docMk/>
          <pc:sldMk cId="2148518034" sldId="261"/>
        </pc:sldMkLst>
        <pc:spChg chg="mod">
          <ac:chgData name="claudia dragan" userId="716dfc532121a3c1" providerId="LiveId" clId="{BB117CD2-9FAF-41B8-9160-44F2A30AA1EC}" dt="2022-12-07T08:57:22.786" v="538" actId="20577"/>
          <ac:spMkLst>
            <pc:docMk/>
            <pc:sldMk cId="2148518034" sldId="261"/>
            <ac:spMk id="3" creationId="{533CED44-9D42-4FE0-A09D-B6A45EE29711}"/>
          </ac:spMkLst>
        </pc:spChg>
      </pc:sldChg>
      <pc:sldChg chg="modSp mod">
        <pc:chgData name="claudia dragan" userId="716dfc532121a3c1" providerId="LiveId" clId="{BB117CD2-9FAF-41B8-9160-44F2A30AA1EC}" dt="2022-12-07T08:38:05.939" v="227" actId="20577"/>
        <pc:sldMkLst>
          <pc:docMk/>
          <pc:sldMk cId="814102690" sldId="262"/>
        </pc:sldMkLst>
        <pc:spChg chg="mod">
          <ac:chgData name="claudia dragan" userId="716dfc532121a3c1" providerId="LiveId" clId="{BB117CD2-9FAF-41B8-9160-44F2A30AA1EC}" dt="2022-12-07T08:38:05.939" v="227" actId="20577"/>
          <ac:spMkLst>
            <pc:docMk/>
            <pc:sldMk cId="814102690" sldId="262"/>
            <ac:spMk id="3" creationId="{89703C92-8A36-4D44-BE41-312576275693}"/>
          </ac:spMkLst>
        </pc:spChg>
      </pc:sldChg>
      <pc:sldChg chg="modSp mod">
        <pc:chgData name="claudia dragan" userId="716dfc532121a3c1" providerId="LiveId" clId="{BB117CD2-9FAF-41B8-9160-44F2A30AA1EC}" dt="2022-12-07T08:57:52.306" v="563" actId="313"/>
        <pc:sldMkLst>
          <pc:docMk/>
          <pc:sldMk cId="4031018658" sldId="264"/>
        </pc:sldMkLst>
        <pc:spChg chg="mod">
          <ac:chgData name="claudia dragan" userId="716dfc532121a3c1" providerId="LiveId" clId="{BB117CD2-9FAF-41B8-9160-44F2A30AA1EC}" dt="2022-12-07T08:57:52.306" v="563" actId="313"/>
          <ac:spMkLst>
            <pc:docMk/>
            <pc:sldMk cId="4031018658" sldId="264"/>
            <ac:spMk id="3" creationId="{EBB90C58-8911-4AE2-9E6F-E29A9D4F16B2}"/>
          </ac:spMkLst>
        </pc:spChg>
      </pc:sldChg>
      <pc:sldChg chg="addSp modSp mod">
        <pc:chgData name="claudia dragan" userId="716dfc532121a3c1" providerId="LiveId" clId="{BB117CD2-9FAF-41B8-9160-44F2A30AA1EC}" dt="2022-12-07T08:55:54.559" v="486" actId="313"/>
        <pc:sldMkLst>
          <pc:docMk/>
          <pc:sldMk cId="2271313390" sldId="266"/>
        </pc:sldMkLst>
        <pc:spChg chg="add mod">
          <ac:chgData name="claudia dragan" userId="716dfc532121a3c1" providerId="LiveId" clId="{BB117CD2-9FAF-41B8-9160-44F2A30AA1EC}" dt="2022-12-07T08:55:54.559" v="486" actId="313"/>
          <ac:spMkLst>
            <pc:docMk/>
            <pc:sldMk cId="2271313390" sldId="266"/>
            <ac:spMk id="3" creationId="{81CE90A2-C123-C016-4CA9-86094837EDE2}"/>
          </ac:spMkLst>
        </pc:spChg>
      </pc:sldChg>
      <pc:sldChg chg="modSp mod">
        <pc:chgData name="claudia dragan" userId="716dfc532121a3c1" providerId="LiveId" clId="{BB117CD2-9FAF-41B8-9160-44F2A30AA1EC}" dt="2022-12-07T08:57:14.097" v="533" actId="313"/>
        <pc:sldMkLst>
          <pc:docMk/>
          <pc:sldMk cId="3324571616" sldId="268"/>
        </pc:sldMkLst>
        <pc:spChg chg="mod">
          <ac:chgData name="claudia dragan" userId="716dfc532121a3c1" providerId="LiveId" clId="{BB117CD2-9FAF-41B8-9160-44F2A30AA1EC}" dt="2022-12-07T08:57:14.097" v="533" actId="313"/>
          <ac:spMkLst>
            <pc:docMk/>
            <pc:sldMk cId="3324571616" sldId="268"/>
            <ac:spMk id="3" creationId="{D9033C24-73F6-472E-B279-CFE51430AA60}"/>
          </ac:spMkLst>
        </pc:spChg>
      </pc:sldChg>
      <pc:sldChg chg="modSp mod">
        <pc:chgData name="claudia dragan" userId="716dfc532121a3c1" providerId="LiveId" clId="{BB117CD2-9FAF-41B8-9160-44F2A30AA1EC}" dt="2022-12-07T08:50:09.472" v="363" actId="20577"/>
        <pc:sldMkLst>
          <pc:docMk/>
          <pc:sldMk cId="1221248499" sldId="269"/>
        </pc:sldMkLst>
        <pc:spChg chg="mod">
          <ac:chgData name="claudia dragan" userId="716dfc532121a3c1" providerId="LiveId" clId="{BB117CD2-9FAF-41B8-9160-44F2A30AA1EC}" dt="2022-12-07T08:50:09.472" v="363" actId="20577"/>
          <ac:spMkLst>
            <pc:docMk/>
            <pc:sldMk cId="1221248499" sldId="269"/>
            <ac:spMk id="3" creationId="{ECFA39D1-1DEF-BCD3-07D8-E138D4A1E35C}"/>
          </ac:spMkLst>
        </pc:spChg>
      </pc:sldChg>
      <pc:sldChg chg="addSp delSp modSp mod">
        <pc:chgData name="claudia dragan" userId="716dfc532121a3c1" providerId="LiveId" clId="{BB117CD2-9FAF-41B8-9160-44F2A30AA1EC}" dt="2022-12-07T08:54:54.199" v="435" actId="20577"/>
        <pc:sldMkLst>
          <pc:docMk/>
          <pc:sldMk cId="1308140403" sldId="271"/>
        </pc:sldMkLst>
        <pc:spChg chg="mod">
          <ac:chgData name="claudia dragan" userId="716dfc532121a3c1" providerId="LiveId" clId="{BB117CD2-9FAF-41B8-9160-44F2A30AA1EC}" dt="2022-12-07T08:53:10.465" v="401" actId="27636"/>
          <ac:spMkLst>
            <pc:docMk/>
            <pc:sldMk cId="1308140403" sldId="271"/>
            <ac:spMk id="3" creationId="{157DEE05-1A5C-C0D8-8F1C-7416B758C013}"/>
          </ac:spMkLst>
        </pc:spChg>
        <pc:spChg chg="add del mod">
          <ac:chgData name="claudia dragan" userId="716dfc532121a3c1" providerId="LiveId" clId="{BB117CD2-9FAF-41B8-9160-44F2A30AA1EC}" dt="2022-12-07T08:53:26.979" v="404"/>
          <ac:spMkLst>
            <pc:docMk/>
            <pc:sldMk cId="1308140403" sldId="271"/>
            <ac:spMk id="4" creationId="{3CF907B6-17C8-CF7E-B573-8B8F340A7E80}"/>
          </ac:spMkLst>
        </pc:spChg>
        <pc:spChg chg="add del mod">
          <ac:chgData name="claudia dragan" userId="716dfc532121a3c1" providerId="LiveId" clId="{BB117CD2-9FAF-41B8-9160-44F2A30AA1EC}" dt="2022-12-07T08:53:43.597" v="407"/>
          <ac:spMkLst>
            <pc:docMk/>
            <pc:sldMk cId="1308140403" sldId="271"/>
            <ac:spMk id="6" creationId="{21F96D79-0C62-E648-7F1F-6E60FAB46277}"/>
          </ac:spMkLst>
        </pc:spChg>
        <pc:spChg chg="add mod">
          <ac:chgData name="claudia dragan" userId="716dfc532121a3c1" providerId="LiveId" clId="{BB117CD2-9FAF-41B8-9160-44F2A30AA1EC}" dt="2022-12-07T08:54:54.199" v="435" actId="20577"/>
          <ac:spMkLst>
            <pc:docMk/>
            <pc:sldMk cId="1308140403" sldId="271"/>
            <ac:spMk id="7" creationId="{13B7CC12-33AE-FE49-650E-9397290F3C55}"/>
          </ac:spMkLst>
        </pc:spChg>
      </pc:sldChg>
      <pc:sldChg chg="modSp mod">
        <pc:chgData name="claudia dragan" userId="716dfc532121a3c1" providerId="LiveId" clId="{BB117CD2-9FAF-41B8-9160-44F2A30AA1EC}" dt="2022-12-07T08:58:14.342" v="565" actId="313"/>
        <pc:sldMkLst>
          <pc:docMk/>
          <pc:sldMk cId="3752575597" sldId="272"/>
        </pc:sldMkLst>
        <pc:spChg chg="mod">
          <ac:chgData name="claudia dragan" userId="716dfc532121a3c1" providerId="LiveId" clId="{BB117CD2-9FAF-41B8-9160-44F2A30AA1EC}" dt="2022-12-07T08:58:14.342" v="565" actId="313"/>
          <ac:spMkLst>
            <pc:docMk/>
            <pc:sldMk cId="3752575597" sldId="272"/>
            <ac:spMk id="3" creationId="{2635923E-1A59-8B6E-9E51-ECF721C2C178}"/>
          </ac:spMkLst>
        </pc:spChg>
      </pc:sldChg>
      <pc:sldChg chg="new del">
        <pc:chgData name="claudia dragan" userId="716dfc532121a3c1" providerId="LiveId" clId="{BB117CD2-9FAF-41B8-9160-44F2A30AA1EC}" dt="2022-12-07T08:57:58.143" v="564" actId="2696"/>
        <pc:sldMkLst>
          <pc:docMk/>
          <pc:sldMk cId="1014698588" sldId="27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3F73A4-9049-483A-8969-E9109CA4CF2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27B7D184-CC77-4CFD-8869-535FFCC2B42D}">
      <dgm:prSet/>
      <dgm:spPr/>
      <dgm:t>
        <a:bodyPr/>
        <a:lstStyle/>
        <a:p>
          <a:r>
            <a:rPr lang="en-GB"/>
            <a:t>The impact of neglect and abuse  on child and young people will affect the child health , the brain development, the child is at risk to don’t have access to education ,care. The child is are risk to have mental  and behavioural issues, they have drug or alcohol addiction and even to run from home</a:t>
          </a:r>
          <a:endParaRPr lang="en-US"/>
        </a:p>
      </dgm:t>
    </dgm:pt>
    <dgm:pt modelId="{89BDDAA2-FD68-450C-A5F5-18F773C37B96}" type="parTrans" cxnId="{B23A9E2E-F8B1-46D1-9125-56615001EC18}">
      <dgm:prSet/>
      <dgm:spPr/>
      <dgm:t>
        <a:bodyPr/>
        <a:lstStyle/>
        <a:p>
          <a:endParaRPr lang="en-US"/>
        </a:p>
      </dgm:t>
    </dgm:pt>
    <dgm:pt modelId="{3C785F9A-AEA9-44F3-AA4A-9354AFD2AA01}" type="sibTrans" cxnId="{B23A9E2E-F8B1-46D1-9125-56615001EC18}">
      <dgm:prSet/>
      <dgm:spPr/>
      <dgm:t>
        <a:bodyPr/>
        <a:lstStyle/>
        <a:p>
          <a:endParaRPr lang="en-US"/>
        </a:p>
      </dgm:t>
    </dgm:pt>
    <dgm:pt modelId="{5D0EFFDA-A1E0-4F97-9937-D8D783F031DF}">
      <dgm:prSet/>
      <dgm:spPr/>
      <dgm:t>
        <a:bodyPr/>
        <a:lstStyle/>
        <a:p>
          <a:r>
            <a:rPr lang="en-GB" dirty="0"/>
            <a:t>Also, as a neglect to the child can not feeding or feeding in excess and the child will have problems as malnutrition or obesity .</a:t>
          </a:r>
          <a:endParaRPr lang="en-US" dirty="0"/>
        </a:p>
      </dgm:t>
    </dgm:pt>
    <dgm:pt modelId="{434F4119-EC09-4CE2-A7EF-09737A756633}" type="parTrans" cxnId="{22E4C8B9-2FB0-4160-AB63-3D74C02D6700}">
      <dgm:prSet/>
      <dgm:spPr/>
      <dgm:t>
        <a:bodyPr/>
        <a:lstStyle/>
        <a:p>
          <a:endParaRPr lang="en-US"/>
        </a:p>
      </dgm:t>
    </dgm:pt>
    <dgm:pt modelId="{EFD47303-84AB-43F4-AF81-FA6179AD6DF5}" type="sibTrans" cxnId="{22E4C8B9-2FB0-4160-AB63-3D74C02D6700}">
      <dgm:prSet/>
      <dgm:spPr/>
      <dgm:t>
        <a:bodyPr/>
        <a:lstStyle/>
        <a:p>
          <a:endParaRPr lang="en-US"/>
        </a:p>
      </dgm:t>
    </dgm:pt>
    <dgm:pt modelId="{3A458407-57FD-47B0-ABC3-521E58E45519}">
      <dgm:prSet/>
      <dgm:spPr/>
      <dgm:t>
        <a:bodyPr/>
        <a:lstStyle/>
        <a:p>
          <a:r>
            <a:rPr lang="en-GB" dirty="0"/>
            <a:t>The future of the child and young people are affected too: Because they don’t have access to education, they won't have a good job, good future .  Without access to health care will result with health problem or death . </a:t>
          </a:r>
          <a:endParaRPr lang="en-US" dirty="0"/>
        </a:p>
      </dgm:t>
    </dgm:pt>
    <dgm:pt modelId="{D5957CED-6CB4-4F75-90A6-942DB92793D5}" type="parTrans" cxnId="{E13A5AC9-8941-43E6-A5B7-3FABD93788B9}">
      <dgm:prSet/>
      <dgm:spPr/>
      <dgm:t>
        <a:bodyPr/>
        <a:lstStyle/>
        <a:p>
          <a:endParaRPr lang="en-US"/>
        </a:p>
      </dgm:t>
    </dgm:pt>
    <dgm:pt modelId="{FEF64CB6-6FC9-4074-A3FA-4D635660CC0E}" type="sibTrans" cxnId="{E13A5AC9-8941-43E6-A5B7-3FABD93788B9}">
      <dgm:prSet/>
      <dgm:spPr/>
      <dgm:t>
        <a:bodyPr/>
        <a:lstStyle/>
        <a:p>
          <a:endParaRPr lang="en-US"/>
        </a:p>
      </dgm:t>
    </dgm:pt>
    <dgm:pt modelId="{779D11FC-7BB8-4251-AF93-FCC6B4C2021D}" type="pres">
      <dgm:prSet presAssocID="{AF3F73A4-9049-483A-8969-E9109CA4CF23}" presName="linear" presStyleCnt="0">
        <dgm:presLayoutVars>
          <dgm:animLvl val="lvl"/>
          <dgm:resizeHandles val="exact"/>
        </dgm:presLayoutVars>
      </dgm:prSet>
      <dgm:spPr/>
    </dgm:pt>
    <dgm:pt modelId="{CBF36CEA-CBC6-48E1-93ED-429E959D8B80}" type="pres">
      <dgm:prSet presAssocID="{27B7D184-CC77-4CFD-8869-535FFCC2B42D}" presName="parentText" presStyleLbl="node1" presStyleIdx="0" presStyleCnt="3">
        <dgm:presLayoutVars>
          <dgm:chMax val="0"/>
          <dgm:bulletEnabled val="1"/>
        </dgm:presLayoutVars>
      </dgm:prSet>
      <dgm:spPr/>
    </dgm:pt>
    <dgm:pt modelId="{C19C407B-B9A7-447E-BE6B-C2FD179B218D}" type="pres">
      <dgm:prSet presAssocID="{3C785F9A-AEA9-44F3-AA4A-9354AFD2AA01}" presName="spacer" presStyleCnt="0"/>
      <dgm:spPr/>
    </dgm:pt>
    <dgm:pt modelId="{B8F7C112-E9A6-4648-B9C0-B20883E8C51F}" type="pres">
      <dgm:prSet presAssocID="{5D0EFFDA-A1E0-4F97-9937-D8D783F031DF}" presName="parentText" presStyleLbl="node1" presStyleIdx="1" presStyleCnt="3">
        <dgm:presLayoutVars>
          <dgm:chMax val="0"/>
          <dgm:bulletEnabled val="1"/>
        </dgm:presLayoutVars>
      </dgm:prSet>
      <dgm:spPr/>
    </dgm:pt>
    <dgm:pt modelId="{BA968DCE-5F89-40FE-8156-BEAEAB445A6C}" type="pres">
      <dgm:prSet presAssocID="{EFD47303-84AB-43F4-AF81-FA6179AD6DF5}" presName="spacer" presStyleCnt="0"/>
      <dgm:spPr/>
    </dgm:pt>
    <dgm:pt modelId="{7B55E490-3996-427A-826E-9FBF13058D51}" type="pres">
      <dgm:prSet presAssocID="{3A458407-57FD-47B0-ABC3-521E58E45519}" presName="parentText" presStyleLbl="node1" presStyleIdx="2" presStyleCnt="3">
        <dgm:presLayoutVars>
          <dgm:chMax val="0"/>
          <dgm:bulletEnabled val="1"/>
        </dgm:presLayoutVars>
      </dgm:prSet>
      <dgm:spPr/>
    </dgm:pt>
  </dgm:ptLst>
  <dgm:cxnLst>
    <dgm:cxn modelId="{B23A9E2E-F8B1-46D1-9125-56615001EC18}" srcId="{AF3F73A4-9049-483A-8969-E9109CA4CF23}" destId="{27B7D184-CC77-4CFD-8869-535FFCC2B42D}" srcOrd="0" destOrd="0" parTransId="{89BDDAA2-FD68-450C-A5F5-18F773C37B96}" sibTransId="{3C785F9A-AEA9-44F3-AA4A-9354AFD2AA01}"/>
    <dgm:cxn modelId="{DC1F266B-AE10-4030-8C1B-BEFC6DA6E020}" type="presOf" srcId="{AF3F73A4-9049-483A-8969-E9109CA4CF23}" destId="{779D11FC-7BB8-4251-AF93-FCC6B4C2021D}" srcOrd="0" destOrd="0" presId="urn:microsoft.com/office/officeart/2005/8/layout/vList2"/>
    <dgm:cxn modelId="{3037B156-714C-46B5-913D-6396E4FAEA50}" type="presOf" srcId="{3A458407-57FD-47B0-ABC3-521E58E45519}" destId="{7B55E490-3996-427A-826E-9FBF13058D51}" srcOrd="0" destOrd="0" presId="urn:microsoft.com/office/officeart/2005/8/layout/vList2"/>
    <dgm:cxn modelId="{22E4C8B9-2FB0-4160-AB63-3D74C02D6700}" srcId="{AF3F73A4-9049-483A-8969-E9109CA4CF23}" destId="{5D0EFFDA-A1E0-4F97-9937-D8D783F031DF}" srcOrd="1" destOrd="0" parTransId="{434F4119-EC09-4CE2-A7EF-09737A756633}" sibTransId="{EFD47303-84AB-43F4-AF81-FA6179AD6DF5}"/>
    <dgm:cxn modelId="{1E536AC2-2302-4559-A5EF-83247911EC4A}" type="presOf" srcId="{27B7D184-CC77-4CFD-8869-535FFCC2B42D}" destId="{CBF36CEA-CBC6-48E1-93ED-429E959D8B80}" srcOrd="0" destOrd="0" presId="urn:microsoft.com/office/officeart/2005/8/layout/vList2"/>
    <dgm:cxn modelId="{E13A5AC9-8941-43E6-A5B7-3FABD93788B9}" srcId="{AF3F73A4-9049-483A-8969-E9109CA4CF23}" destId="{3A458407-57FD-47B0-ABC3-521E58E45519}" srcOrd="2" destOrd="0" parTransId="{D5957CED-6CB4-4F75-90A6-942DB92793D5}" sibTransId="{FEF64CB6-6FC9-4074-A3FA-4D635660CC0E}"/>
    <dgm:cxn modelId="{AFE222D5-DAB8-42D6-A62D-1DD2EF0EABE8}" type="presOf" srcId="{5D0EFFDA-A1E0-4F97-9937-D8D783F031DF}" destId="{B8F7C112-E9A6-4648-B9C0-B20883E8C51F}" srcOrd="0" destOrd="0" presId="urn:microsoft.com/office/officeart/2005/8/layout/vList2"/>
    <dgm:cxn modelId="{94893CCA-6821-494E-A101-7E00ECA1D9AE}" type="presParOf" srcId="{779D11FC-7BB8-4251-AF93-FCC6B4C2021D}" destId="{CBF36CEA-CBC6-48E1-93ED-429E959D8B80}" srcOrd="0" destOrd="0" presId="urn:microsoft.com/office/officeart/2005/8/layout/vList2"/>
    <dgm:cxn modelId="{BBFC346A-85A5-41B7-A4A8-8B85341AE14F}" type="presParOf" srcId="{779D11FC-7BB8-4251-AF93-FCC6B4C2021D}" destId="{C19C407B-B9A7-447E-BE6B-C2FD179B218D}" srcOrd="1" destOrd="0" presId="urn:microsoft.com/office/officeart/2005/8/layout/vList2"/>
    <dgm:cxn modelId="{637379F4-6989-4689-AA41-E1ABBF89E694}" type="presParOf" srcId="{779D11FC-7BB8-4251-AF93-FCC6B4C2021D}" destId="{B8F7C112-E9A6-4648-B9C0-B20883E8C51F}" srcOrd="2" destOrd="0" presId="urn:microsoft.com/office/officeart/2005/8/layout/vList2"/>
    <dgm:cxn modelId="{318433E5-B18D-4BD3-B87B-6B6587B02BDD}" type="presParOf" srcId="{779D11FC-7BB8-4251-AF93-FCC6B4C2021D}" destId="{BA968DCE-5F89-40FE-8156-BEAEAB445A6C}" srcOrd="3" destOrd="0" presId="urn:microsoft.com/office/officeart/2005/8/layout/vList2"/>
    <dgm:cxn modelId="{FF3FDAF3-9D2E-4BF5-A541-11A961A74FBC}" type="presParOf" srcId="{779D11FC-7BB8-4251-AF93-FCC6B4C2021D}" destId="{7B55E490-3996-427A-826E-9FBF13058D5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F36CEA-CBC6-48E1-93ED-429E959D8B80}">
      <dsp:nvSpPr>
        <dsp:cNvPr id="0" name=""/>
        <dsp:cNvSpPr/>
      </dsp:nvSpPr>
      <dsp:spPr>
        <a:xfrm>
          <a:off x="0" y="163470"/>
          <a:ext cx="6628804" cy="151632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impact of neglect and abuse  on child and young people will affect the child health , the brain development, the child is at risk to don’t have access to education ,care. The child is are risk to have mental  and behavioural issues, they have drug or alcohol addiction and even to run from home</a:t>
          </a:r>
          <a:endParaRPr lang="en-US" sz="1800" kern="1200"/>
        </a:p>
      </dsp:txBody>
      <dsp:txXfrm>
        <a:off x="74021" y="237491"/>
        <a:ext cx="6480762" cy="1368278"/>
      </dsp:txXfrm>
    </dsp:sp>
    <dsp:sp modelId="{B8F7C112-E9A6-4648-B9C0-B20883E8C51F}">
      <dsp:nvSpPr>
        <dsp:cNvPr id="0" name=""/>
        <dsp:cNvSpPr/>
      </dsp:nvSpPr>
      <dsp:spPr>
        <a:xfrm>
          <a:off x="0" y="1731630"/>
          <a:ext cx="6628804" cy="151632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Also, as a neglect to the child can not feeding or feeding in excess and the child will have problems as malnutrition or obesity .</a:t>
          </a:r>
          <a:endParaRPr lang="en-US" sz="1800" kern="1200" dirty="0"/>
        </a:p>
      </dsp:txBody>
      <dsp:txXfrm>
        <a:off x="74021" y="1805651"/>
        <a:ext cx="6480762" cy="1368278"/>
      </dsp:txXfrm>
    </dsp:sp>
    <dsp:sp modelId="{7B55E490-3996-427A-826E-9FBF13058D51}">
      <dsp:nvSpPr>
        <dsp:cNvPr id="0" name=""/>
        <dsp:cNvSpPr/>
      </dsp:nvSpPr>
      <dsp:spPr>
        <a:xfrm>
          <a:off x="0" y="3299790"/>
          <a:ext cx="6628804" cy="151632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 future of the child and young people are affected too: Because they don’t have access to education, they won't have a good job, good future .  Without access to health care will result with health problem or death . </a:t>
          </a:r>
          <a:endParaRPr lang="en-US" sz="1800" kern="1200" dirty="0"/>
        </a:p>
      </dsp:txBody>
      <dsp:txXfrm>
        <a:off x="74021" y="3373811"/>
        <a:ext cx="6480762" cy="13682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32C22B-46F6-40E1-95EC-AB2A2B52C5EE}" type="datetimeFigureOut">
              <a:rPr lang="en-GB" smtClean="0"/>
              <a:t>07/12/2022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280A80-2EB7-42FD-9ACE-84DD5ED655B7}" type="slidenum">
              <a:rPr lang="en-GB" smtClean="0"/>
              <a:t>‹#›</a:t>
            </a:fld>
            <a:endParaRPr lang="en-GB"/>
          </a:p>
        </p:txBody>
      </p:sp>
    </p:spTree>
    <p:extLst>
      <p:ext uri="{BB962C8B-B14F-4D97-AF65-F5344CB8AC3E}">
        <p14:creationId xmlns:p14="http://schemas.microsoft.com/office/powerpoint/2010/main" val="499148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7</a:t>
            </a:fld>
            <a:endParaRPr lang="en-GB"/>
          </a:p>
        </p:txBody>
      </p:sp>
    </p:spTree>
    <p:extLst>
      <p:ext uri="{BB962C8B-B14F-4D97-AF65-F5344CB8AC3E}">
        <p14:creationId xmlns:p14="http://schemas.microsoft.com/office/powerpoint/2010/main" val="3657020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to mention the referral….. The social services receive a referral and have one working day to decide to take action. </a:t>
            </a:r>
          </a:p>
          <a:p>
            <a:r>
              <a:rPr lang="en-GB" dirty="0"/>
              <a:t>The process of intervention starts with a referral. All the actions are based on the policy current Policy HM Government (2018) Working Together to Safeguard Children A guide to inter-agency working to safeguard and promote the welfare of children. </a:t>
            </a:r>
          </a:p>
          <a:p>
            <a:endParaRPr lang="en-GB" dirty="0"/>
          </a:p>
          <a:p>
            <a:r>
              <a:rPr lang="en-GB" dirty="0"/>
              <a:t>The intervention in the case study was based on the assessment framework Working Together to Safeguard Children A guide to inter-agency working to safeguard and promote the welfare of children (2018). </a:t>
            </a:r>
          </a:p>
          <a:p>
            <a:r>
              <a:rPr lang="en-GB" dirty="0"/>
              <a:t>As stated in the framework, In this case study the assessment framework was based on parental capacity , children developmental needs and family environmental factors. parental capacity in this case was poor because ….. </a:t>
            </a:r>
          </a:p>
          <a:p>
            <a:r>
              <a:rPr lang="en-GB" dirty="0"/>
              <a:t>Based on this assessment, the practitioners start the plan to support the family. The family was kept together according the Children Act 1989. </a:t>
            </a:r>
          </a:p>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9</a:t>
            </a:fld>
            <a:endParaRPr lang="en-GB"/>
          </a:p>
        </p:txBody>
      </p:sp>
    </p:spTree>
    <p:extLst>
      <p:ext uri="{BB962C8B-B14F-4D97-AF65-F5344CB8AC3E}">
        <p14:creationId xmlns:p14="http://schemas.microsoft.com/office/powerpoint/2010/main" val="487035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863541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08952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650587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D275BD-CE90-48C5-AE0F-CBD9EAFA8B0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04940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D275BD-CE90-48C5-AE0F-CBD9EAFA8B0F}" type="datetimeFigureOut">
              <a:rPr lang="en-GB" smtClean="0"/>
              <a:t>07/12/2022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531599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D275BD-CE90-48C5-AE0F-CBD9EAFA8B0F}" type="datetimeFigureOut">
              <a:rPr lang="en-GB" smtClean="0"/>
              <a:t>07/12/2022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900521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D275BD-CE90-48C5-AE0F-CBD9EAFA8B0F}" type="datetimeFigureOut">
              <a:rPr lang="en-GB" smtClean="0"/>
              <a:t>07/12/2022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87994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D275BD-CE90-48C5-AE0F-CBD9EAFA8B0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997267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D275BD-CE90-48C5-AE0F-CBD9EAFA8B0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975262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946054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29534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5933209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27393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562669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9194154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546240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9D275BD-CE90-48C5-AE0F-CBD9EAFA8B0F}" type="datetimeFigureOut">
              <a:rPr lang="en-GB" smtClean="0"/>
              <a:t>07/12/2022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BD2FFFC-AD5F-465C-BCBA-6C528F209C87}" type="slidenum">
              <a:rPr lang="en-GB" smtClean="0"/>
              <a:t>‹#›</a:t>
            </a:fld>
            <a:endParaRPr lang="en-GB"/>
          </a:p>
        </p:txBody>
      </p:sp>
    </p:spTree>
    <p:extLst>
      <p:ext uri="{BB962C8B-B14F-4D97-AF65-F5344CB8AC3E}">
        <p14:creationId xmlns:p14="http://schemas.microsoft.com/office/powerpoint/2010/main" val="1436347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ncbi.nlm.nih.gov/pmc/articles/PMC654598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BC2A-49A7-4E7E-80BA-42D28786A387}"/>
              </a:ext>
            </a:extLst>
          </p:cNvPr>
          <p:cNvSpPr>
            <a:spLocks noGrp="1"/>
          </p:cNvSpPr>
          <p:nvPr>
            <p:ph type="ctrTitle"/>
          </p:nvPr>
        </p:nvSpPr>
        <p:spPr>
          <a:xfrm>
            <a:off x="1677798" y="1762125"/>
            <a:ext cx="9060110" cy="1903864"/>
          </a:xfrm>
        </p:spPr>
        <p:txBody>
          <a:bodyPr>
            <a:normAutofit/>
          </a:bodyPr>
          <a:lstStyle/>
          <a:p>
            <a:r>
              <a:rPr lang="en-GB" dirty="0"/>
              <a:t>Assessment Component 1 </a:t>
            </a:r>
            <a:br>
              <a:rPr lang="en-GB" dirty="0"/>
            </a:br>
            <a:r>
              <a:rPr lang="en-GB" u="sng" dirty="0"/>
              <a:t>Presentation  </a:t>
            </a:r>
          </a:p>
        </p:txBody>
      </p:sp>
      <p:sp>
        <p:nvSpPr>
          <p:cNvPr id="3" name="Subtitle 2">
            <a:extLst>
              <a:ext uri="{FF2B5EF4-FFF2-40B4-BE49-F238E27FC236}">
                <a16:creationId xmlns:a16="http://schemas.microsoft.com/office/drawing/2014/main" id="{03608438-7FC8-411D-AB69-87007F2BF049}"/>
              </a:ext>
            </a:extLst>
          </p:cNvPr>
          <p:cNvSpPr>
            <a:spLocks noGrp="1"/>
          </p:cNvSpPr>
          <p:nvPr>
            <p:ph type="subTitle" idx="1"/>
          </p:nvPr>
        </p:nvSpPr>
        <p:spPr>
          <a:xfrm>
            <a:off x="1182848" y="3509963"/>
            <a:ext cx="9485152" cy="1747837"/>
          </a:xfrm>
        </p:spPr>
        <p:txBody>
          <a:bodyPr vert="horz" lIns="91440" tIns="45720" rIns="91440" bIns="45720" rtlCol="0" anchor="t">
            <a:normAutofit fontScale="25000" lnSpcReduction="20000"/>
          </a:bodyPr>
          <a:lstStyle/>
          <a:p>
            <a:endParaRPr lang="en-GB" dirty="0"/>
          </a:p>
          <a:p>
            <a:endParaRPr lang="en-GB" dirty="0"/>
          </a:p>
          <a:p>
            <a:endParaRPr lang="en-GB" dirty="0"/>
          </a:p>
          <a:p>
            <a:pPr algn="l"/>
            <a:r>
              <a:rPr lang="en-GB" sz="8000" dirty="0"/>
              <a:t>Student name: Claudia-Ancuta Dragan</a:t>
            </a:r>
          </a:p>
          <a:p>
            <a:pPr algn="l"/>
            <a:r>
              <a:rPr lang="en-GB" sz="8000" dirty="0"/>
              <a:t>Student ID:2021166</a:t>
            </a:r>
          </a:p>
          <a:p>
            <a:pPr algn="l"/>
            <a:endParaRPr lang="en-GB" sz="8000" dirty="0"/>
          </a:p>
          <a:p>
            <a:pPr algn="l"/>
            <a:r>
              <a:rPr lang="en-GB" sz="8000" dirty="0"/>
              <a:t>Module name: Children, Young People and Families</a:t>
            </a:r>
          </a:p>
          <a:p>
            <a:pPr algn="l"/>
            <a:r>
              <a:rPr lang="en-GB" sz="8000" dirty="0"/>
              <a:t>Module code: (BMHP5004_LON)</a:t>
            </a:r>
          </a:p>
          <a:p>
            <a:pPr algn="l"/>
            <a:r>
              <a:rPr lang="en-GB" sz="8000" dirty="0"/>
              <a:t>Lecturer name: </a:t>
            </a:r>
          </a:p>
          <a:p>
            <a:pPr algn="l"/>
            <a:r>
              <a:rPr lang="en-GB" sz="8000" dirty="0"/>
              <a:t>Date: 07-12-2022</a:t>
            </a:r>
            <a:endParaRPr lang="en-GB" sz="8000" dirty="0">
              <a:cs typeface="Calibri" panose="020F0502020204030204"/>
            </a:endParaRPr>
          </a:p>
          <a:p>
            <a:endParaRPr lang="en-GB" dirty="0"/>
          </a:p>
        </p:txBody>
      </p:sp>
      <p:pic>
        <p:nvPicPr>
          <p:cNvPr id="4" name="Picture 3">
            <a:extLst>
              <a:ext uri="{FF2B5EF4-FFF2-40B4-BE49-F238E27FC236}">
                <a16:creationId xmlns:a16="http://schemas.microsoft.com/office/drawing/2014/main" id="{1060B36A-0B55-E9FA-F296-86335EEBA2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20461" y="543560"/>
            <a:ext cx="3209925" cy="1218565"/>
          </a:xfrm>
          <a:prstGeom prst="rect">
            <a:avLst/>
          </a:prstGeom>
        </p:spPr>
      </p:pic>
    </p:spTree>
    <p:extLst>
      <p:ext uri="{BB962C8B-B14F-4D97-AF65-F5344CB8AC3E}">
        <p14:creationId xmlns:p14="http://schemas.microsoft.com/office/powerpoint/2010/main" val="2123599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F3710B-FFF3-DFE7-7BFC-74F84B2B7B45}"/>
              </a:ext>
            </a:extLst>
          </p:cNvPr>
          <p:cNvSpPr>
            <a:spLocks noGrp="1"/>
          </p:cNvSpPr>
          <p:nvPr>
            <p:ph type="title"/>
          </p:nvPr>
        </p:nvSpPr>
        <p:spPr>
          <a:xfrm>
            <a:off x="1043950" y="1179151"/>
            <a:ext cx="3300646" cy="4463889"/>
          </a:xfrm>
        </p:spPr>
        <p:txBody>
          <a:bodyPr anchor="ctr">
            <a:normAutofit/>
          </a:bodyPr>
          <a:lstStyle/>
          <a:p>
            <a:r>
              <a:rPr lang="en-GB" dirty="0"/>
              <a:t>Introduction </a:t>
            </a:r>
          </a:p>
        </p:txBody>
      </p:sp>
      <p:sp>
        <p:nvSpPr>
          <p:cNvPr id="6"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7"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E4C234-6C18-CD4D-CE57-04A06A66A5B1}"/>
              </a:ext>
            </a:extLst>
          </p:cNvPr>
          <p:cNvSpPr>
            <a:spLocks noGrp="1"/>
          </p:cNvSpPr>
          <p:nvPr>
            <p:ph idx="1"/>
          </p:nvPr>
        </p:nvSpPr>
        <p:spPr>
          <a:xfrm>
            <a:off x="4978918" y="1109145"/>
            <a:ext cx="6341016" cy="4603900"/>
          </a:xfrm>
        </p:spPr>
        <p:txBody>
          <a:bodyPr anchor="ctr">
            <a:normAutofit fontScale="92500" lnSpcReduction="20000"/>
          </a:bodyPr>
          <a:lstStyle/>
          <a:p>
            <a:pPr marL="0" indent="0">
              <a:spcAft>
                <a:spcPts val="800"/>
              </a:spcAft>
              <a:buNone/>
            </a:pPr>
            <a:r>
              <a:rPr lang="en-GB" b="1"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spcAft>
                <a:spcPts val="800"/>
              </a:spcAft>
              <a:buNone/>
            </a:pPr>
            <a:r>
              <a:rPr lang="en-GB" b="1" dirty="0">
                <a:effectLst/>
                <a:latin typeface="Calibri" panose="020F0502020204030204" pitchFamily="34" charset="0"/>
                <a:ea typeface="Calibri" panose="020F0502020204030204" pitchFamily="34" charset="0"/>
                <a:cs typeface="Times New Roman" panose="02020603050405020304" pitchFamily="18" charset="0"/>
              </a:rPr>
              <a:t>                        </a:t>
            </a:r>
            <a:r>
              <a:rPr lang="en-GB" sz="2600" b="1" dirty="0">
                <a:effectLst/>
                <a:latin typeface="Calibri" panose="020F0502020204030204" pitchFamily="34" charset="0"/>
                <a:ea typeface="Calibri" panose="020F0502020204030204" pitchFamily="34" charset="0"/>
                <a:cs typeface="Times New Roman" panose="02020603050405020304" pitchFamily="18" charset="0"/>
              </a:rPr>
              <a:t>Case study Wandsworth </a:t>
            </a:r>
          </a:p>
          <a:p>
            <a:pPr marL="0" indent="0">
              <a:spcAft>
                <a:spcPts val="800"/>
              </a:spcAft>
              <a:buNone/>
            </a:pP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This report will discuss the case of a single mom with a son. </a:t>
            </a:r>
          </a:p>
          <a:p>
            <a:pPr>
              <a:spcAft>
                <a:spcPts val="8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Will explain </a:t>
            </a:r>
            <a:r>
              <a:rPr lang="en-GB" dirty="0">
                <a:latin typeface="Times New Roman" panose="02020603050405020304" pitchFamily="18" charset="0"/>
                <a:ea typeface="Calibri" panose="020F0502020204030204" pitchFamily="34" charset="0"/>
                <a:cs typeface="Times New Roman" panose="02020603050405020304" pitchFamily="18" charset="0"/>
              </a:rPr>
              <a:t>the </a:t>
            </a:r>
            <a:r>
              <a:rPr lang="en-GB" dirty="0">
                <a:effectLst/>
                <a:latin typeface="Times New Roman" panose="02020603050405020304" pitchFamily="18" charset="0"/>
                <a:ea typeface="Calibri" panose="020F0502020204030204" pitchFamily="34" charset="0"/>
                <a:cs typeface="Times New Roman" panose="02020603050405020304" pitchFamily="18" charset="0"/>
              </a:rPr>
              <a:t>negative impact of  the abuse for a long time  on the mental health and family wellbeing. </a:t>
            </a:r>
            <a:r>
              <a:rPr lang="en-GB" dirty="0">
                <a:latin typeface="Times New Roman" panose="02020603050405020304" pitchFamily="18" charset="0"/>
                <a:ea typeface="Calibri" panose="020F0502020204030204" pitchFamily="34" charset="0"/>
                <a:cs typeface="Times New Roman" panose="02020603050405020304" pitchFamily="18" charset="0"/>
              </a:rPr>
              <a:t>Why the son and the mother are vulnerable and in danger. </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What are the different factors or  the issues in the family situation </a:t>
            </a:r>
          </a:p>
          <a:p>
            <a:pPr>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Also will discuss about the applicable act  legislations and policy’s, related with the study case.</a:t>
            </a:r>
          </a:p>
          <a:p>
            <a:pPr>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The process  the family is going through with all the services and the outcome </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800"/>
              </a:spcAft>
              <a:buNone/>
            </a:pP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800"/>
              </a:spcAft>
              <a:buNone/>
            </a:pP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9"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6527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2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2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3" name="Isosceles Triangle 2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F274403-DD23-402D-9D32-3AB715AEB986}"/>
              </a:ext>
            </a:extLst>
          </p:cNvPr>
          <p:cNvSpPr>
            <a:spLocks noGrp="1"/>
          </p:cNvSpPr>
          <p:nvPr>
            <p:ph type="title"/>
          </p:nvPr>
        </p:nvSpPr>
        <p:spPr>
          <a:xfrm>
            <a:off x="673754" y="643467"/>
            <a:ext cx="4203045" cy="1375608"/>
          </a:xfrm>
        </p:spPr>
        <p:txBody>
          <a:bodyPr anchor="ctr">
            <a:normAutofit/>
          </a:bodyPr>
          <a:lstStyle/>
          <a:p>
            <a:r>
              <a:rPr lang="en-GB" b="1">
                <a:solidFill>
                  <a:schemeClr val="bg1"/>
                </a:solidFill>
              </a:rPr>
              <a:t>Present the case study </a:t>
            </a:r>
            <a:endParaRPr lang="en-GB">
              <a:solidFill>
                <a:schemeClr val="bg1"/>
              </a:solidFill>
              <a:cs typeface="Calibri Light" panose="020F0302020204030204"/>
            </a:endParaRPr>
          </a:p>
        </p:txBody>
      </p:sp>
      <p:sp>
        <p:nvSpPr>
          <p:cNvPr id="3" name="Content Placeholder 2">
            <a:extLst>
              <a:ext uri="{FF2B5EF4-FFF2-40B4-BE49-F238E27FC236}">
                <a16:creationId xmlns:a16="http://schemas.microsoft.com/office/drawing/2014/main" id="{150458FE-5D01-4CFE-9B97-F63069F47CC8}"/>
              </a:ext>
            </a:extLst>
          </p:cNvPr>
          <p:cNvSpPr>
            <a:spLocks noGrp="1"/>
          </p:cNvSpPr>
          <p:nvPr>
            <p:ph idx="1"/>
          </p:nvPr>
        </p:nvSpPr>
        <p:spPr>
          <a:xfrm>
            <a:off x="673754" y="2160590"/>
            <a:ext cx="3973943" cy="3440110"/>
          </a:xfrm>
        </p:spPr>
        <p:txBody>
          <a:bodyPr>
            <a:normAutofit/>
          </a:bodyPr>
          <a:lstStyle/>
          <a:p>
            <a:pPr marL="0" indent="0">
              <a:lnSpc>
                <a:spcPct val="90000"/>
              </a:lnSpc>
              <a:buNone/>
            </a:pPr>
            <a:r>
              <a:rPr lang="en-GB" sz="15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This study case  is presenting  </a:t>
            </a:r>
            <a:r>
              <a:rPr lang="en-GB" sz="15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the story</a:t>
            </a:r>
            <a:r>
              <a:rPr lang="en-GB" sz="15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about a single mom with a son. The mom had been victim of a several domestic abuse for long time, this have impact in her mental health and make hard to take care of the son and be a good parent. The mom is unemployed, and the son is not attending to school. During the assessment with the social services the son was placed to live with the grandparents because mom in unable to provide a basic care to her son. This report will contain the information and the process how the social services work together with the mom to ensure the child is take care of in a good environment and all the needs are fulfil.</a:t>
            </a:r>
            <a:endParaRPr lang="en-GB" sz="15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90000"/>
              </a:lnSpc>
              <a:buNone/>
            </a:pPr>
            <a:endParaRPr lang="en-GB" sz="1500" dirty="0">
              <a:solidFill>
                <a:schemeClr val="bg1"/>
              </a:solidFill>
            </a:endParaRPr>
          </a:p>
        </p:txBody>
      </p:sp>
      <p:pic>
        <p:nvPicPr>
          <p:cNvPr id="5" name="Picture 4" descr="A picture containing window&#10;&#10;Description automatically generated">
            <a:extLst>
              <a:ext uri="{FF2B5EF4-FFF2-40B4-BE49-F238E27FC236}">
                <a16:creationId xmlns:a16="http://schemas.microsoft.com/office/drawing/2014/main" id="{F22EB570-040E-2E51-DBF3-6285AA8FAF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1763549"/>
            <a:ext cx="5143500" cy="3318387"/>
          </a:xfrm>
          <a:prstGeom prst="rect">
            <a:avLst/>
          </a:prstGeom>
        </p:spPr>
      </p:pic>
      <p:sp>
        <p:nvSpPr>
          <p:cNvPr id="44" name="Isosceles Triangle 2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 name="TextBox 3">
            <a:extLst>
              <a:ext uri="{FF2B5EF4-FFF2-40B4-BE49-F238E27FC236}">
                <a16:creationId xmlns:a16="http://schemas.microsoft.com/office/drawing/2014/main" id="{C26C614A-EAD2-87C5-630A-6D2E60175DA7}"/>
              </a:ext>
            </a:extLst>
          </p:cNvPr>
          <p:cNvSpPr txBox="1"/>
          <p:nvPr/>
        </p:nvSpPr>
        <p:spPr>
          <a:xfrm>
            <a:off x="6596743" y="5453743"/>
            <a:ext cx="3439886" cy="369332"/>
          </a:xfrm>
          <a:prstGeom prst="rect">
            <a:avLst/>
          </a:prstGeom>
          <a:noFill/>
        </p:spPr>
        <p:txBody>
          <a:bodyPr wrap="square" rtlCol="0">
            <a:spAutoFit/>
          </a:bodyPr>
          <a:lstStyle/>
          <a:p>
            <a:r>
              <a:rPr lang="en-GB" b="0" i="1">
                <a:solidFill>
                  <a:srgbClr val="757575"/>
                </a:solidFill>
                <a:effectLst/>
                <a:latin typeface="Proxima Nova"/>
              </a:rPr>
              <a:t>Kieferpix / Getty Images</a:t>
            </a:r>
            <a:endParaRPr lang="en-GB" dirty="0"/>
          </a:p>
        </p:txBody>
      </p:sp>
    </p:spTree>
    <p:extLst>
      <p:ext uri="{BB962C8B-B14F-4D97-AF65-F5344CB8AC3E}">
        <p14:creationId xmlns:p14="http://schemas.microsoft.com/office/powerpoint/2010/main" val="2179657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5C8B33-D050-CB84-5993-2A986CE3DB82}"/>
              </a:ext>
            </a:extLst>
          </p:cNvPr>
          <p:cNvSpPr>
            <a:spLocks noGrp="1"/>
          </p:cNvSpPr>
          <p:nvPr>
            <p:ph type="title"/>
          </p:nvPr>
        </p:nvSpPr>
        <p:spPr>
          <a:xfrm>
            <a:off x="1333502" y="609600"/>
            <a:ext cx="8596668" cy="1320800"/>
          </a:xfrm>
        </p:spPr>
        <p:txBody>
          <a:bodyPr>
            <a:normAutofit/>
          </a:bodyPr>
          <a:lstStyle/>
          <a:p>
            <a:r>
              <a:rPr lang="en-GB" dirty="0"/>
              <a:t>Vulnerability</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635923E-1A59-8B6E-9E51-ECF721C2C178}"/>
              </a:ext>
            </a:extLst>
          </p:cNvPr>
          <p:cNvSpPr>
            <a:spLocks noGrp="1"/>
          </p:cNvSpPr>
          <p:nvPr>
            <p:ph idx="1"/>
          </p:nvPr>
        </p:nvSpPr>
        <p:spPr>
          <a:xfrm>
            <a:off x="261257" y="1545773"/>
            <a:ext cx="11930743" cy="4506476"/>
          </a:xfrm>
        </p:spPr>
        <p:txBody>
          <a:bodyPr>
            <a:normAutofit/>
          </a:bodyPr>
          <a:lstStyle/>
          <a:p>
            <a:pPr marL="0" marR="0" lvl="0" indent="0" defTabSz="457200" rtl="0" eaLnBrk="1" fontAlgn="auto" latinLnBrk="0" hangingPunct="1">
              <a:spcBef>
                <a:spcPts val="1000"/>
              </a:spcBef>
              <a:spcAft>
                <a:spcPts val="0"/>
              </a:spcAft>
              <a:buClr>
                <a:srgbClr val="90C226"/>
              </a:buClr>
              <a:buSzPct val="80000"/>
              <a:buNone/>
              <a:tabLst/>
              <a:defRPr/>
            </a:pPr>
            <a:r>
              <a:rPr lang="en-GB" dirty="0">
                <a:latin typeface="Trebuchet MS" panose="020B0603020202020204"/>
              </a:rPr>
              <a:t>Under the Children Act 1989 local authorities, other agency and the parents are reasonable to protect and ensure the children's are safeguarded .</a:t>
            </a:r>
          </a:p>
          <a:p>
            <a:pPr marL="0" marR="0" lvl="0" indent="0" defTabSz="457200" rtl="0" eaLnBrk="1" fontAlgn="auto" latinLnBrk="0" hangingPunct="1">
              <a:spcBef>
                <a:spcPts val="1000"/>
              </a:spcBef>
              <a:spcAft>
                <a:spcPts val="0"/>
              </a:spcAft>
              <a:buClr>
                <a:srgbClr val="90C226"/>
              </a:buClr>
              <a:buSzPct val="80000"/>
              <a:buNone/>
              <a:tabLst/>
              <a:defRPr/>
            </a:pPr>
            <a:r>
              <a:rPr lang="en-GB" dirty="0">
                <a:latin typeface="Trebuchet MS" panose="020B0603020202020204"/>
              </a:rPr>
              <a:t>Safeguard is the process of protecting members of family/ society from neglect abuse and danger</a:t>
            </a:r>
          </a:p>
          <a:p>
            <a:pPr marL="0" marR="0" lvl="0" indent="0" defTabSz="457200" rtl="0" eaLnBrk="1" fontAlgn="auto" latinLnBrk="0" hangingPunct="1">
              <a:spcBef>
                <a:spcPts val="1000"/>
              </a:spcBef>
              <a:spcAft>
                <a:spcPts val="0"/>
              </a:spcAft>
              <a:buClr>
                <a:srgbClr val="90C226"/>
              </a:buClr>
              <a:buSzPct val="80000"/>
              <a:buNone/>
              <a:tabLst/>
              <a:defRPr/>
            </a:pPr>
            <a:r>
              <a:rPr lang="en-GB" dirty="0">
                <a:latin typeface="Trebuchet MS" panose="020B0603020202020204"/>
              </a:rPr>
              <a:t>The venerability the study case:</a:t>
            </a:r>
          </a:p>
          <a:p>
            <a:pPr>
              <a:buClr>
                <a:srgbClr val="90C226"/>
              </a:buClr>
              <a:buFont typeface="Arial" panose="020B0604020202020204" pitchFamily="34" charset="0"/>
              <a:buChar char="•"/>
              <a:defRPr/>
            </a:pPr>
            <a:r>
              <a:rPr lang="en-GB" dirty="0">
                <a:latin typeface="Trebuchet MS" panose="020B0603020202020204"/>
              </a:rPr>
              <a:t>The parent (mom) involved in domestic abuse</a:t>
            </a:r>
          </a:p>
          <a:p>
            <a:pPr>
              <a:buClr>
                <a:srgbClr val="90C226"/>
              </a:buClr>
              <a:buFont typeface="Arial" panose="020B0604020202020204" pitchFamily="34" charset="0"/>
              <a:buChar char="•"/>
              <a:defRPr/>
            </a:pPr>
            <a:r>
              <a:rPr lang="en-GB" dirty="0">
                <a:latin typeface="Trebuchet MS" panose="020B0603020202020204"/>
              </a:rPr>
              <a:t>Parent with mental health problem.</a:t>
            </a:r>
          </a:p>
          <a:p>
            <a:pPr>
              <a:buClr>
                <a:srgbClr val="90C226"/>
              </a:buClr>
              <a:buFont typeface="Arial" panose="020B0604020202020204" pitchFamily="34" charset="0"/>
              <a:buChar char="•"/>
              <a:defRPr/>
            </a:pPr>
            <a:r>
              <a:rPr lang="en-GB" dirty="0">
                <a:latin typeface="Trebuchet MS" panose="020B0603020202020204"/>
              </a:rPr>
              <a:t>Child neglect  </a:t>
            </a:r>
          </a:p>
          <a:p>
            <a:pPr>
              <a:buClr>
                <a:srgbClr val="90C226"/>
              </a:buClr>
              <a:buFont typeface="Arial" panose="020B0604020202020204" pitchFamily="34" charset="0"/>
              <a:buChar char="•"/>
              <a:defRPr/>
            </a:pPr>
            <a:r>
              <a:rPr lang="en-GB" dirty="0">
                <a:latin typeface="Trebuchet MS" panose="020B0603020202020204"/>
              </a:rPr>
              <a:t>Economic , Environmental , Social</a:t>
            </a:r>
          </a:p>
          <a:p>
            <a:pPr marL="0" marR="0" lvl="0" indent="0" defTabSz="457200" rtl="0" eaLnBrk="1" fontAlgn="auto" latinLnBrk="0" hangingPunct="1">
              <a:spcBef>
                <a:spcPts val="1000"/>
              </a:spcBef>
              <a:spcAft>
                <a:spcPts val="0"/>
              </a:spcAft>
              <a:buClr>
                <a:srgbClr val="90C226"/>
              </a:buClr>
              <a:buSzPct val="80000"/>
              <a:buNone/>
              <a:tabLst/>
              <a:defRPr/>
            </a:pPr>
            <a:r>
              <a:rPr lang="en-GB" noProof="0" dirty="0">
                <a:latin typeface="Trebuchet MS" panose="020B0603020202020204"/>
              </a:rPr>
              <a:t>When the members for the family are involved in type of abuse , mental health problem and economic vulnerability ,the child will be at risk and is required support and supervision from the government </a:t>
            </a:r>
            <a:r>
              <a:rPr lang="en-GB" dirty="0">
                <a:latin typeface="Trebuchet MS" panose="020B0603020202020204"/>
              </a:rPr>
              <a:t>(Children Act 1989)</a:t>
            </a:r>
            <a:endParaRPr kumimoji="0" lang="en-GB" b="0" i="0" u="none" strike="noStrike" kern="1200" cap="none" spc="0" normalizeH="0" baseline="0" noProof="0" dirty="0">
              <a:ln>
                <a:noFill/>
              </a:ln>
              <a:effectLst/>
              <a:uLnTx/>
              <a:uFillTx/>
              <a:latin typeface="Trebuchet MS" panose="020B0603020202020204"/>
              <a:ea typeface="+mn-ea"/>
              <a:cs typeface="+mn-cs"/>
            </a:endParaRPr>
          </a:p>
          <a:p>
            <a:endParaRPr lang="en-GB"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52575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C0EF9-1592-4548-A07F-1F6577AD2605}"/>
              </a:ext>
            </a:extLst>
          </p:cNvPr>
          <p:cNvSpPr>
            <a:spLocks noGrp="1"/>
          </p:cNvSpPr>
          <p:nvPr>
            <p:ph type="title"/>
          </p:nvPr>
        </p:nvSpPr>
        <p:spPr/>
        <p:txBody>
          <a:bodyPr/>
          <a:lstStyle/>
          <a:p>
            <a:r>
              <a:rPr lang="en-US" b="1" dirty="0">
                <a:solidFill>
                  <a:schemeClr val="tx1"/>
                </a:solidFill>
                <a:cs typeface="Calibri Light"/>
              </a:rPr>
              <a:t>                     Factors</a:t>
            </a:r>
          </a:p>
        </p:txBody>
      </p:sp>
      <p:sp>
        <p:nvSpPr>
          <p:cNvPr id="3" name="Content Placeholder 2">
            <a:extLst>
              <a:ext uri="{FF2B5EF4-FFF2-40B4-BE49-F238E27FC236}">
                <a16:creationId xmlns:a16="http://schemas.microsoft.com/office/drawing/2014/main" id="{D9033C24-73F6-472E-B279-CFE51430AA60}"/>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a:rPr>
              <a:t> </a:t>
            </a:r>
          </a:p>
          <a:p>
            <a:pPr marL="0" indent="0">
              <a:buNone/>
            </a:pPr>
            <a:r>
              <a:rPr lang="en-US" dirty="0">
                <a:cs typeface="Calibri"/>
              </a:rPr>
              <a:t>In the study case the factors are:</a:t>
            </a:r>
          </a:p>
          <a:p>
            <a:pPr>
              <a:buFont typeface="Wingdings" panose="05000000000000000000" pitchFamily="2" charset="2"/>
              <a:buChar char="§"/>
            </a:pPr>
            <a:r>
              <a:rPr lang="en-US" dirty="0">
                <a:cs typeface="Calibri"/>
              </a:rPr>
              <a:t>Economic Factors , the mother is unemployed </a:t>
            </a:r>
          </a:p>
          <a:p>
            <a:pPr>
              <a:buFont typeface="Arial" panose="020B0604020202020204" pitchFamily="34" charset="0"/>
              <a:buChar char="•"/>
            </a:pPr>
            <a:r>
              <a:rPr lang="en-US" dirty="0">
                <a:cs typeface="Calibri"/>
              </a:rPr>
              <a:t>Environment factors, the mother and the child are living in toxic environment, they are abuse and expose to harm , and poverty(</a:t>
            </a:r>
            <a:r>
              <a:rPr lang="en-US" dirty="0" err="1">
                <a:cs typeface="Calibri"/>
              </a:rPr>
              <a:t>Goerge</a:t>
            </a:r>
            <a:r>
              <a:rPr lang="en-US" dirty="0">
                <a:cs typeface="Calibri"/>
              </a:rPr>
              <a:t>, Wiegand 2019)</a:t>
            </a:r>
          </a:p>
          <a:p>
            <a:pPr>
              <a:buFont typeface="Arial" panose="020B0604020202020204" pitchFamily="34" charset="0"/>
              <a:buChar char="•"/>
            </a:pPr>
            <a:r>
              <a:rPr lang="en-US" dirty="0">
                <a:cs typeface="Calibri"/>
              </a:rPr>
              <a:t>The family background is a important factor , in many case the if the child is comping form a family with a background where to be physical and mental abuse is happened often, they will learn that is a normal to be abuse.(Mental health act  act 2007)</a:t>
            </a:r>
          </a:p>
          <a:p>
            <a:pPr marL="0" indent="0">
              <a:buNone/>
            </a:pPr>
            <a:endParaRPr lang="en-US" dirty="0"/>
          </a:p>
        </p:txBody>
      </p:sp>
    </p:spTree>
    <p:extLst>
      <p:ext uri="{BB962C8B-B14F-4D97-AF65-F5344CB8AC3E}">
        <p14:creationId xmlns:p14="http://schemas.microsoft.com/office/powerpoint/2010/main" val="3324571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0">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614313-0F3B-474C-9755-FC793294B8AD}"/>
              </a:ext>
            </a:extLst>
          </p:cNvPr>
          <p:cNvSpPr>
            <a:spLocks noGrp="1"/>
          </p:cNvSpPr>
          <p:nvPr>
            <p:ph type="title"/>
          </p:nvPr>
        </p:nvSpPr>
        <p:spPr>
          <a:xfrm>
            <a:off x="652481" y="1382486"/>
            <a:ext cx="3547581" cy="4093028"/>
          </a:xfrm>
        </p:spPr>
        <p:txBody>
          <a:bodyPr anchor="ctr">
            <a:normAutofit/>
          </a:bodyPr>
          <a:lstStyle/>
          <a:p>
            <a:pPr>
              <a:lnSpc>
                <a:spcPct val="90000"/>
              </a:lnSpc>
            </a:pPr>
            <a:r>
              <a:rPr lang="en-GB" sz="4400" b="1"/>
              <a:t>The impact of neglect and abuse on child and young people </a:t>
            </a:r>
          </a:p>
        </p:txBody>
      </p:sp>
      <p:grpSp>
        <p:nvGrpSpPr>
          <p:cNvPr id="25" name="Group 12">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4" name="Straight Connector 13">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14">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Rectangle 23">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 name="Content Placeholder 4">
            <a:extLst>
              <a:ext uri="{FF2B5EF4-FFF2-40B4-BE49-F238E27FC236}">
                <a16:creationId xmlns:a16="http://schemas.microsoft.com/office/drawing/2014/main" id="{C5B3DECF-B2F3-76DF-1C33-FC0E09DA1CA9}"/>
              </a:ext>
            </a:extLst>
          </p:cNvPr>
          <p:cNvGraphicFramePr>
            <a:graphicFrameLocks noGrp="1"/>
          </p:cNvGraphicFramePr>
          <p:nvPr>
            <p:ph idx="1"/>
            <p:extLst>
              <p:ext uri="{D42A27DB-BD31-4B8C-83A1-F6EECF244321}">
                <p14:modId xmlns:p14="http://schemas.microsoft.com/office/powerpoint/2010/main" val="138639328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1CE90A2-C123-C016-4CA9-86094837EDE2}"/>
              </a:ext>
            </a:extLst>
          </p:cNvPr>
          <p:cNvSpPr txBox="1"/>
          <p:nvPr/>
        </p:nvSpPr>
        <p:spPr>
          <a:xfrm>
            <a:off x="6574971" y="6281057"/>
            <a:ext cx="4005943" cy="369332"/>
          </a:xfrm>
          <a:prstGeom prst="rect">
            <a:avLst/>
          </a:prstGeom>
          <a:noFill/>
        </p:spPr>
        <p:txBody>
          <a:bodyPr wrap="square" rtlCol="0">
            <a:spAutoFit/>
          </a:bodyPr>
          <a:lstStyle/>
          <a:p>
            <a:r>
              <a:rPr lang="en-GB" dirty="0"/>
              <a:t>(Children act 1989)</a:t>
            </a:r>
          </a:p>
        </p:txBody>
      </p:sp>
    </p:spTree>
    <p:extLst>
      <p:ext uri="{BB962C8B-B14F-4D97-AF65-F5344CB8AC3E}">
        <p14:creationId xmlns:p14="http://schemas.microsoft.com/office/powerpoint/2010/main" val="2271313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FDAD4-C4C3-5810-C987-B5FDBC3C4FDB}"/>
              </a:ext>
            </a:extLst>
          </p:cNvPr>
          <p:cNvSpPr>
            <a:spLocks noGrp="1"/>
          </p:cNvSpPr>
          <p:nvPr>
            <p:ph type="title"/>
          </p:nvPr>
        </p:nvSpPr>
        <p:spPr>
          <a:xfrm>
            <a:off x="677334" y="609600"/>
            <a:ext cx="8596668" cy="1320800"/>
          </a:xfrm>
        </p:spPr>
        <p:txBody>
          <a:bodyPr anchor="t">
            <a:normAutofit/>
          </a:bodyPr>
          <a:lstStyle/>
          <a:p>
            <a:pPr>
              <a:lnSpc>
                <a:spcPct val="90000"/>
              </a:lnSpc>
            </a:pPr>
            <a:br>
              <a:rPr lang="en-GB" sz="2000" b="1" dirty="0"/>
            </a:br>
            <a:br>
              <a:rPr lang="en-GB" sz="2000" b="1" dirty="0"/>
            </a:br>
            <a:r>
              <a:rPr lang="en-GB" sz="2400" b="1" dirty="0">
                <a:solidFill>
                  <a:schemeClr val="tx1"/>
                </a:solidFill>
              </a:rPr>
              <a:t>The process of intervention by relevant health and social care agencies </a:t>
            </a:r>
            <a:endParaRPr lang="en-US" sz="2400" b="1" dirty="0">
              <a:solidFill>
                <a:schemeClr val="tx1"/>
              </a:solidFill>
            </a:endParaRPr>
          </a:p>
        </p:txBody>
      </p:sp>
      <p:sp>
        <p:nvSpPr>
          <p:cNvPr id="3" name="Content Placeholder 2">
            <a:extLst>
              <a:ext uri="{FF2B5EF4-FFF2-40B4-BE49-F238E27FC236}">
                <a16:creationId xmlns:a16="http://schemas.microsoft.com/office/drawing/2014/main" id="{157DEE05-1A5C-C0D8-8F1C-7416B758C013}"/>
              </a:ext>
            </a:extLst>
          </p:cNvPr>
          <p:cNvSpPr>
            <a:spLocks noGrp="1"/>
          </p:cNvSpPr>
          <p:nvPr>
            <p:ph idx="1"/>
          </p:nvPr>
        </p:nvSpPr>
        <p:spPr>
          <a:xfrm>
            <a:off x="677334" y="2160589"/>
            <a:ext cx="6605209" cy="3880773"/>
          </a:xfrm>
        </p:spPr>
        <p:txBody>
          <a:bodyPr vert="horz" lIns="91440" tIns="45720" rIns="91440" bIns="45720" rtlCol="0">
            <a:normAutofit/>
          </a:bodyPr>
          <a:lstStyle/>
          <a:p>
            <a:pPr marL="0" indent="0">
              <a:lnSpc>
                <a:spcPct val="90000"/>
              </a:lnSpc>
              <a:buNone/>
            </a:pPr>
            <a:endParaRPr lang="en-GB" sz="1500" dirty="0">
              <a:ea typeface="+mn-lt"/>
              <a:cs typeface="+mn-lt"/>
            </a:endParaRPr>
          </a:p>
          <a:p>
            <a:pPr marL="0" indent="0">
              <a:lnSpc>
                <a:spcPct val="90000"/>
              </a:lnSpc>
              <a:buNone/>
            </a:pPr>
            <a:endParaRPr lang="en-GB" sz="1500" dirty="0">
              <a:ea typeface="+mn-lt"/>
              <a:cs typeface="+mn-lt"/>
            </a:endParaRPr>
          </a:p>
          <a:p>
            <a:pPr marL="0" indent="0">
              <a:lnSpc>
                <a:spcPct val="90000"/>
              </a:lnSpc>
              <a:buNone/>
            </a:pPr>
            <a:r>
              <a:rPr lang="en-GB" dirty="0">
                <a:ea typeface="+mn-lt"/>
                <a:cs typeface="+mn-lt"/>
              </a:rPr>
              <a:t>The  process of intervention of the health and social care agencies are : </a:t>
            </a:r>
          </a:p>
          <a:p>
            <a:pPr>
              <a:lnSpc>
                <a:spcPct val="90000"/>
              </a:lnSpc>
            </a:pPr>
            <a:r>
              <a:rPr lang="en-GB" dirty="0">
                <a:ea typeface="+mn-lt"/>
                <a:cs typeface="+mn-lt"/>
              </a:rPr>
              <a:t>Assessment is focused on  safeguarding and promoting the welfare of the child ,to reflect the child best interest</a:t>
            </a:r>
          </a:p>
          <a:p>
            <a:pPr>
              <a:lnSpc>
                <a:spcPct val="90000"/>
              </a:lnSpc>
              <a:buFont typeface="Wingdings" panose="05000000000000000000" pitchFamily="2" charset="2"/>
              <a:buChar char="§"/>
            </a:pPr>
            <a:r>
              <a:rPr lang="en-GB" dirty="0">
                <a:ea typeface="+mn-lt"/>
                <a:cs typeface="+mn-lt"/>
              </a:rPr>
              <a:t>The assessment composed of:</a:t>
            </a:r>
          </a:p>
          <a:p>
            <a:pPr marL="0" indent="0">
              <a:lnSpc>
                <a:spcPct val="90000"/>
              </a:lnSpc>
              <a:buNone/>
            </a:pPr>
            <a:r>
              <a:rPr lang="en-GB" dirty="0">
                <a:ea typeface="+mn-lt"/>
                <a:cs typeface="+mn-lt"/>
              </a:rPr>
              <a:t>         1)Family and environment factors,</a:t>
            </a:r>
          </a:p>
          <a:p>
            <a:pPr marL="0" indent="0">
              <a:lnSpc>
                <a:spcPct val="90000"/>
              </a:lnSpc>
              <a:buNone/>
            </a:pPr>
            <a:r>
              <a:rPr lang="en-GB" dirty="0">
                <a:ea typeface="+mn-lt"/>
                <a:cs typeface="+mn-lt"/>
              </a:rPr>
              <a:t>         2)The parenting capacity,</a:t>
            </a:r>
          </a:p>
          <a:p>
            <a:pPr marL="0" indent="0">
              <a:lnSpc>
                <a:spcPct val="90000"/>
              </a:lnSpc>
              <a:buNone/>
            </a:pPr>
            <a:r>
              <a:rPr lang="en-GB" dirty="0">
                <a:ea typeface="+mn-lt"/>
                <a:cs typeface="+mn-lt"/>
              </a:rPr>
              <a:t>         3)Child developmental  needs,</a:t>
            </a:r>
          </a:p>
          <a:p>
            <a:pPr marL="0" indent="0">
              <a:lnSpc>
                <a:spcPct val="90000"/>
              </a:lnSpc>
              <a:buNone/>
            </a:pPr>
            <a:endParaRPr lang="en-GB" sz="1500" dirty="0">
              <a:ea typeface="+mn-lt"/>
              <a:cs typeface="+mn-lt"/>
            </a:endParaRPr>
          </a:p>
          <a:p>
            <a:pPr>
              <a:lnSpc>
                <a:spcPct val="90000"/>
              </a:lnSpc>
              <a:buFont typeface="Wingdings" panose="05000000000000000000" pitchFamily="2" charset="2"/>
              <a:buChar char="§"/>
            </a:pPr>
            <a:endParaRPr lang="en-GB" sz="1500" dirty="0">
              <a:ea typeface="+mn-lt"/>
              <a:cs typeface="+mn-lt"/>
            </a:endParaRPr>
          </a:p>
          <a:p>
            <a:pPr marL="0" indent="0">
              <a:lnSpc>
                <a:spcPct val="90000"/>
              </a:lnSpc>
              <a:buNone/>
            </a:pPr>
            <a:endParaRPr lang="en-GB" sz="1500" dirty="0">
              <a:ea typeface="+mn-lt"/>
              <a:cs typeface="+mn-lt"/>
            </a:endParaRPr>
          </a:p>
          <a:p>
            <a:pPr>
              <a:lnSpc>
                <a:spcPct val="90000"/>
              </a:lnSpc>
            </a:pPr>
            <a:endParaRPr lang="en-US" sz="1500" dirty="0"/>
          </a:p>
        </p:txBody>
      </p:sp>
      <p:pic>
        <p:nvPicPr>
          <p:cNvPr id="5" name="Picture 4" descr="A picture containing vector graphics, clipart&#10;&#10;Description automatically generated">
            <a:extLst>
              <a:ext uri="{FF2B5EF4-FFF2-40B4-BE49-F238E27FC236}">
                <a16:creationId xmlns:a16="http://schemas.microsoft.com/office/drawing/2014/main" id="{B8813B7B-3755-CE6A-1523-AB50BD911AE5}"/>
              </a:ext>
            </a:extLst>
          </p:cNvPr>
          <p:cNvPicPr>
            <a:picLocks noChangeAspect="1"/>
          </p:cNvPicPr>
          <p:nvPr/>
        </p:nvPicPr>
        <p:blipFill rotWithShape="1">
          <a:blip r:embed="rId3">
            <a:extLst>
              <a:ext uri="{28A0092B-C50C-407E-A947-70E740481C1C}">
                <a14:useLocalDpi xmlns:a14="http://schemas.microsoft.com/office/drawing/2010/main" val="0"/>
              </a:ext>
            </a:extLst>
          </a:blip>
          <a:srcRect l="4779" r="11067" b="-1"/>
          <a:stretch/>
        </p:blipFill>
        <p:spPr>
          <a:xfrm>
            <a:off x="7894565" y="1930400"/>
            <a:ext cx="4415050" cy="3882362"/>
          </a:xfrm>
          <a:prstGeom prst="rect">
            <a:avLst/>
          </a:prstGeom>
        </p:spPr>
      </p:pic>
      <p:sp>
        <p:nvSpPr>
          <p:cNvPr id="7" name="TextBox 6">
            <a:extLst>
              <a:ext uri="{FF2B5EF4-FFF2-40B4-BE49-F238E27FC236}">
                <a16:creationId xmlns:a16="http://schemas.microsoft.com/office/drawing/2014/main" id="{13B7CC12-33AE-FE49-650E-9397290F3C55}"/>
              </a:ext>
            </a:extLst>
          </p:cNvPr>
          <p:cNvSpPr txBox="1"/>
          <p:nvPr/>
        </p:nvSpPr>
        <p:spPr>
          <a:xfrm>
            <a:off x="8817429" y="5879068"/>
            <a:ext cx="3864429" cy="369332"/>
          </a:xfrm>
          <a:prstGeom prst="rect">
            <a:avLst/>
          </a:prstGeom>
          <a:noFill/>
        </p:spPr>
        <p:txBody>
          <a:bodyPr wrap="square" rtlCol="0">
            <a:spAutoFit/>
          </a:bodyPr>
          <a:lstStyle/>
          <a:p>
            <a:r>
              <a:rPr lang="en-GB" dirty="0"/>
              <a:t>(Child protection 2022 )</a:t>
            </a:r>
          </a:p>
        </p:txBody>
      </p:sp>
    </p:spTree>
    <p:extLst>
      <p:ext uri="{BB962C8B-B14F-4D97-AF65-F5344CB8AC3E}">
        <p14:creationId xmlns:p14="http://schemas.microsoft.com/office/powerpoint/2010/main" val="1308140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4365820-9AB7-486F-C163-989F1BFAFA23}"/>
              </a:ext>
            </a:extLst>
          </p:cNvPr>
          <p:cNvSpPr>
            <a:spLocks noGrp="1"/>
          </p:cNvSpPr>
          <p:nvPr>
            <p:ph type="title"/>
          </p:nvPr>
        </p:nvSpPr>
        <p:spPr>
          <a:xfrm>
            <a:off x="643467" y="816638"/>
            <a:ext cx="3367359" cy="5224724"/>
          </a:xfrm>
        </p:spPr>
        <p:txBody>
          <a:bodyPr anchor="ctr">
            <a:normAutofit/>
          </a:bodyPr>
          <a:lstStyle/>
          <a:p>
            <a:r>
              <a:rPr lang="en-GB" dirty="0"/>
              <a:t>Actions of social services with the family </a:t>
            </a:r>
            <a:br>
              <a:rPr lang="en-GB" dirty="0"/>
            </a:br>
            <a:endParaRPr lang="en-GB" dirty="0"/>
          </a:p>
        </p:txBody>
      </p:sp>
      <p:sp>
        <p:nvSpPr>
          <p:cNvPr id="3" name="Content Placeholder 2">
            <a:extLst>
              <a:ext uri="{FF2B5EF4-FFF2-40B4-BE49-F238E27FC236}">
                <a16:creationId xmlns:a16="http://schemas.microsoft.com/office/drawing/2014/main" id="{ECFA39D1-1DEF-BCD3-07D8-E138D4A1E35C}"/>
              </a:ext>
            </a:extLst>
          </p:cNvPr>
          <p:cNvSpPr>
            <a:spLocks noGrp="1"/>
          </p:cNvSpPr>
          <p:nvPr>
            <p:ph idx="1"/>
          </p:nvPr>
        </p:nvSpPr>
        <p:spPr>
          <a:xfrm>
            <a:off x="4654295" y="816638"/>
            <a:ext cx="4619706" cy="5224724"/>
          </a:xfrm>
        </p:spPr>
        <p:txBody>
          <a:bodyPr vert="horz" lIns="91440" tIns="45720" rIns="91440" bIns="45720" rtlCol="0" anchor="ctr">
            <a:normAutofit/>
          </a:bodyPr>
          <a:lstStyle/>
          <a:p>
            <a:pPr marL="0" indent="0">
              <a:lnSpc>
                <a:spcPct val="90000"/>
              </a:lnSpc>
              <a:buNone/>
            </a:pPr>
            <a:r>
              <a:rPr lang="en-GB" dirty="0">
                <a:cs typeface="Calibri"/>
              </a:rPr>
              <a:t>During the assessment the social services , GP , Police, child protection services.</a:t>
            </a:r>
          </a:p>
          <a:p>
            <a:pPr>
              <a:lnSpc>
                <a:spcPct val="90000"/>
              </a:lnSpc>
            </a:pPr>
            <a:r>
              <a:rPr lang="en-GB" dirty="0">
                <a:cs typeface="Calibri"/>
              </a:rPr>
              <a:t>All this services work together with the family to ensure all the child need are fulfil  and the mother received the necessary support.</a:t>
            </a:r>
          </a:p>
          <a:p>
            <a:pPr>
              <a:lnSpc>
                <a:spcPct val="90000"/>
              </a:lnSpc>
            </a:pPr>
            <a:r>
              <a:rPr lang="en-GB" dirty="0">
                <a:cs typeface="Calibri"/>
              </a:rPr>
              <a:t>They create a routine together with the social worker for few weeks, teaching the mom how to take care of the son, explaining importance of child immunization, attending to university     </a:t>
            </a:r>
          </a:p>
          <a:p>
            <a:pPr>
              <a:lnSpc>
                <a:spcPct val="90000"/>
              </a:lnSpc>
            </a:pPr>
            <a:r>
              <a:rPr lang="en-GB" dirty="0">
                <a:cs typeface="Calibri"/>
              </a:rPr>
              <a:t>Encourage the mom to try to find a job </a:t>
            </a:r>
          </a:p>
          <a:p>
            <a:pPr>
              <a:lnSpc>
                <a:spcPct val="90000"/>
              </a:lnSpc>
            </a:pPr>
            <a:r>
              <a:rPr lang="en-GB" dirty="0">
                <a:cs typeface="Calibri"/>
              </a:rPr>
              <a:t>Separating the abusive ex-</a:t>
            </a:r>
            <a:r>
              <a:rPr lang="en-GB" dirty="0" err="1">
                <a:cs typeface="Calibri"/>
              </a:rPr>
              <a:t>partenar</a:t>
            </a:r>
            <a:r>
              <a:rPr lang="en-GB" dirty="0">
                <a:cs typeface="Calibri"/>
              </a:rPr>
              <a:t> from family</a:t>
            </a:r>
          </a:p>
          <a:p>
            <a:pPr>
              <a:lnSpc>
                <a:spcPct val="90000"/>
              </a:lnSpc>
            </a:pPr>
            <a:r>
              <a:rPr lang="en-GB" dirty="0">
                <a:cs typeface="Calibri"/>
              </a:rPr>
              <a:t>The mother get mental  health support and taking antidepressant </a:t>
            </a:r>
          </a:p>
          <a:p>
            <a:pPr marL="0" indent="0">
              <a:lnSpc>
                <a:spcPct val="90000"/>
              </a:lnSpc>
              <a:buNone/>
            </a:pPr>
            <a:r>
              <a:rPr lang="en-GB" dirty="0">
                <a:cs typeface="Calibri"/>
              </a:rPr>
              <a:t>                             (Children act 2004)</a:t>
            </a:r>
          </a:p>
        </p:txBody>
      </p:sp>
    </p:spTree>
    <p:extLst>
      <p:ext uri="{BB962C8B-B14F-4D97-AF65-F5344CB8AC3E}">
        <p14:creationId xmlns:p14="http://schemas.microsoft.com/office/powerpoint/2010/main" val="1221248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EFED2-F38B-8FCB-E267-F03FA6E0F782}"/>
              </a:ext>
            </a:extLst>
          </p:cNvPr>
          <p:cNvSpPr>
            <a:spLocks noGrp="1"/>
          </p:cNvSpPr>
          <p:nvPr>
            <p:ph type="title"/>
          </p:nvPr>
        </p:nvSpPr>
        <p:spPr/>
        <p:txBody>
          <a:bodyPr/>
          <a:lstStyle/>
          <a:p>
            <a:r>
              <a:rPr lang="en-GB" b="1" dirty="0"/>
              <a:t>Results</a:t>
            </a:r>
            <a:r>
              <a:rPr lang="en-GB" dirty="0"/>
              <a:t> </a:t>
            </a:r>
            <a:r>
              <a:rPr lang="en-GB" b="1" dirty="0"/>
              <a:t>and outcomes </a:t>
            </a:r>
            <a:br>
              <a:rPr lang="en-GB" dirty="0"/>
            </a:br>
            <a:endParaRPr lang="en-GB" dirty="0"/>
          </a:p>
        </p:txBody>
      </p:sp>
      <p:sp>
        <p:nvSpPr>
          <p:cNvPr id="3" name="Content Placeholder 2">
            <a:extLst>
              <a:ext uri="{FF2B5EF4-FFF2-40B4-BE49-F238E27FC236}">
                <a16:creationId xmlns:a16="http://schemas.microsoft.com/office/drawing/2014/main" id="{797599BF-5629-A392-1C41-6F1A26E152F4}"/>
              </a:ext>
            </a:extLst>
          </p:cNvPr>
          <p:cNvSpPr>
            <a:spLocks noGrp="1"/>
          </p:cNvSpPr>
          <p:nvPr>
            <p:ph idx="1"/>
          </p:nvPr>
        </p:nvSpPr>
        <p:spPr/>
        <p:txBody>
          <a:bodyPr vert="horz" lIns="91440" tIns="45720" rIns="91440" bIns="45720" rtlCol="0" anchor="t">
            <a:normAutofit/>
          </a:bodyPr>
          <a:lstStyle/>
          <a:p>
            <a:r>
              <a:rPr lang="en-GB" dirty="0"/>
              <a:t>The child is take care off</a:t>
            </a:r>
          </a:p>
          <a:p>
            <a:r>
              <a:rPr lang="en-GB" dirty="0"/>
              <a:t>The mother improve  her mental health </a:t>
            </a:r>
          </a:p>
          <a:p>
            <a:r>
              <a:rPr lang="en-GB" dirty="0"/>
              <a:t>The star co cover all the missing  vaccination and dental </a:t>
            </a:r>
            <a:r>
              <a:rPr lang="en-GB" dirty="0" err="1"/>
              <a:t>appoimnet</a:t>
            </a:r>
            <a:endParaRPr lang="en-GB" dirty="0"/>
          </a:p>
          <a:p>
            <a:r>
              <a:rPr lang="en-GB" dirty="0"/>
              <a:t>The son attend back to school</a:t>
            </a:r>
          </a:p>
          <a:p>
            <a:r>
              <a:rPr lang="en-GB" dirty="0"/>
              <a:t>The mother is doing volunteering work and looking for a job</a:t>
            </a:r>
          </a:p>
          <a:p>
            <a:r>
              <a:rPr lang="en-GB" dirty="0"/>
              <a:t>The relationship with de family is improving </a:t>
            </a:r>
          </a:p>
          <a:p>
            <a:r>
              <a:rPr lang="en-GB" dirty="0"/>
              <a:t>EX-partner is away from mother and son </a:t>
            </a:r>
          </a:p>
          <a:p>
            <a:r>
              <a:rPr lang="en-GB" dirty="0"/>
              <a:t>House clean</a:t>
            </a:r>
          </a:p>
          <a:p>
            <a:endParaRPr lang="en-GB" dirty="0"/>
          </a:p>
        </p:txBody>
      </p:sp>
    </p:spTree>
    <p:extLst>
      <p:ext uri="{BB962C8B-B14F-4D97-AF65-F5344CB8AC3E}">
        <p14:creationId xmlns:p14="http://schemas.microsoft.com/office/powerpoint/2010/main" val="3981837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0B4C9-1EAC-43E1-9A58-A9AF3BFF95E7}"/>
              </a:ext>
            </a:extLst>
          </p:cNvPr>
          <p:cNvSpPr>
            <a:spLocks noGrp="1"/>
          </p:cNvSpPr>
          <p:nvPr>
            <p:ph type="title"/>
          </p:nvPr>
        </p:nvSpPr>
        <p:spPr/>
        <p:txBody>
          <a:bodyPr/>
          <a:lstStyle/>
          <a:p>
            <a:r>
              <a:rPr lang="en-GB" b="1" dirty="0"/>
              <a:t>The policy and legislation related to the case</a:t>
            </a:r>
          </a:p>
        </p:txBody>
      </p:sp>
      <p:sp>
        <p:nvSpPr>
          <p:cNvPr id="3" name="Content Placeholder 2">
            <a:extLst>
              <a:ext uri="{FF2B5EF4-FFF2-40B4-BE49-F238E27FC236}">
                <a16:creationId xmlns:a16="http://schemas.microsoft.com/office/drawing/2014/main" id="{533CED44-9D42-4FE0-A09D-B6A45EE29711}"/>
              </a:ext>
            </a:extLst>
          </p:cNvPr>
          <p:cNvSpPr>
            <a:spLocks noGrp="1"/>
          </p:cNvSpPr>
          <p:nvPr>
            <p:ph idx="1"/>
          </p:nvPr>
        </p:nvSpPr>
        <p:spPr>
          <a:xfrm>
            <a:off x="838200" y="2011478"/>
            <a:ext cx="10487722" cy="4165485"/>
          </a:xfrm>
        </p:spPr>
        <p:txBody>
          <a:bodyPr vert="horz" lIns="91440" tIns="45720" rIns="91440" bIns="45720" rtlCol="0" anchor="t">
            <a:normAutofit/>
          </a:bodyPr>
          <a:lstStyle/>
          <a:p>
            <a:r>
              <a:rPr lang="en-GB" dirty="0">
                <a:cs typeface="Calibri"/>
              </a:rPr>
              <a:t>Children act 1989 and 2004</a:t>
            </a:r>
          </a:p>
          <a:p>
            <a:r>
              <a:rPr lang="en-GB" dirty="0">
                <a:cs typeface="Calibri"/>
              </a:rPr>
              <a:t>Mental health act 2007</a:t>
            </a:r>
          </a:p>
          <a:p>
            <a:r>
              <a:rPr lang="en-GB" dirty="0">
                <a:cs typeface="Calibri"/>
              </a:rPr>
              <a:t>Children rights act</a:t>
            </a:r>
          </a:p>
          <a:p>
            <a:r>
              <a:rPr lang="en-GB" dirty="0">
                <a:cs typeface="Calibri"/>
              </a:rPr>
              <a:t>Children and social act</a:t>
            </a:r>
          </a:p>
          <a:p>
            <a:r>
              <a:rPr lang="en-GB" dirty="0">
                <a:cs typeface="Calibri"/>
              </a:rPr>
              <a:t>UNCRC United nations convention on the rights of child </a:t>
            </a:r>
          </a:p>
        </p:txBody>
      </p:sp>
    </p:spTree>
    <p:extLst>
      <p:ext uri="{BB962C8B-B14F-4D97-AF65-F5344CB8AC3E}">
        <p14:creationId xmlns:p14="http://schemas.microsoft.com/office/powerpoint/2010/main" val="2148518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4C981-61AA-4C56-8EDA-7087D9AC6581}"/>
              </a:ext>
            </a:extLst>
          </p:cNvPr>
          <p:cNvSpPr>
            <a:spLocks noGrp="1"/>
          </p:cNvSpPr>
          <p:nvPr>
            <p:ph type="title"/>
          </p:nvPr>
        </p:nvSpPr>
        <p:spPr>
          <a:xfrm>
            <a:off x="589560" y="856180"/>
            <a:ext cx="4560584" cy="1128068"/>
          </a:xfrm>
        </p:spPr>
        <p:txBody>
          <a:bodyPr anchor="ctr">
            <a:normAutofit/>
          </a:bodyPr>
          <a:lstStyle/>
          <a:p>
            <a:r>
              <a:rPr lang="en-GB" sz="4000"/>
              <a:t>Conclusion </a:t>
            </a:r>
          </a:p>
        </p:txBody>
      </p:sp>
      <p:sp>
        <p:nvSpPr>
          <p:cNvPr id="3" name="Content Placeholder 2">
            <a:extLst>
              <a:ext uri="{FF2B5EF4-FFF2-40B4-BE49-F238E27FC236}">
                <a16:creationId xmlns:a16="http://schemas.microsoft.com/office/drawing/2014/main" id="{89703C92-8A36-4D44-BE41-312576275693}"/>
              </a:ext>
            </a:extLst>
          </p:cNvPr>
          <p:cNvSpPr>
            <a:spLocks noGrp="1"/>
          </p:cNvSpPr>
          <p:nvPr>
            <p:ph idx="1"/>
          </p:nvPr>
        </p:nvSpPr>
        <p:spPr>
          <a:xfrm>
            <a:off x="383891" y="1307248"/>
            <a:ext cx="11089652" cy="3979585"/>
          </a:xfrm>
        </p:spPr>
        <p:txBody>
          <a:bodyPr vert="horz" lIns="91440" tIns="45720" rIns="91440" bIns="45720" rtlCol="0" anchor="ctr">
            <a:normAutofit/>
          </a:bodyPr>
          <a:lstStyle/>
          <a:p>
            <a:r>
              <a:rPr lang="en-GB" sz="2000" dirty="0">
                <a:cs typeface="Calibri"/>
              </a:rPr>
              <a:t>In conclusion the study cases , give a example about how vulnerable a children is it and the social health care services will work together with the family , will have a good outcome</a:t>
            </a:r>
          </a:p>
          <a:p>
            <a:r>
              <a:rPr lang="en-GB" sz="2000" dirty="0">
                <a:cs typeface="Calibri"/>
              </a:rPr>
              <a:t>Is important to focus on mother mental health and needs to help her to become a good parent.</a:t>
            </a:r>
          </a:p>
          <a:p>
            <a:r>
              <a:rPr lang="en-GB" sz="2000" dirty="0">
                <a:cs typeface="Calibri"/>
              </a:rPr>
              <a:t>The neglect and abuse  can affect a person for long time and leave trauma.</a:t>
            </a:r>
          </a:p>
          <a:p>
            <a:endParaRPr lang="en-GB" sz="2000" dirty="0">
              <a:cs typeface="Calibri"/>
            </a:endParaRPr>
          </a:p>
        </p:txBody>
      </p:sp>
    </p:spTree>
    <p:extLst>
      <p:ext uri="{BB962C8B-B14F-4D97-AF65-F5344CB8AC3E}">
        <p14:creationId xmlns:p14="http://schemas.microsoft.com/office/powerpoint/2010/main" val="814102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A1A0-31A8-49E0-91B3-50BBBFC4A9D9}"/>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EBB90C58-8911-4AE2-9E6F-E29A9D4F16B2}"/>
              </a:ext>
            </a:extLst>
          </p:cNvPr>
          <p:cNvSpPr>
            <a:spLocks noGrp="1"/>
          </p:cNvSpPr>
          <p:nvPr>
            <p:ph idx="1"/>
          </p:nvPr>
        </p:nvSpPr>
        <p:spPr>
          <a:xfrm>
            <a:off x="677334" y="1186543"/>
            <a:ext cx="8596668" cy="4854819"/>
          </a:xfrm>
        </p:spPr>
        <p:txBody>
          <a:bodyPr vert="horz" lIns="91440" tIns="45720" rIns="91440" bIns="45720" rtlCol="0" anchor="t">
            <a:normAutofit/>
          </a:bodyPr>
          <a:lstStyle/>
          <a:p>
            <a:endParaRPr lang="en-GB" sz="1400" dirty="0">
              <a:solidFill>
                <a:srgbClr val="000000"/>
              </a:solidFill>
              <a:cs typeface="Calibri" panose="020F0502020204030204"/>
            </a:endParaRPr>
          </a:p>
          <a:p>
            <a:r>
              <a:rPr lang="en-GB" sz="1400" b="0" i="0" dirty="0">
                <a:solidFill>
                  <a:srgbClr val="333333"/>
                </a:solidFill>
                <a:effectLst/>
                <a:latin typeface="Aspira Webfont"/>
              </a:rPr>
              <a:t>Children Act 1989 , Legislation.gov.uk   https://www.legislation.gov.uk/ukpga/1989/41/contents</a:t>
            </a:r>
            <a:endParaRPr lang="en-GB" sz="1400" dirty="0">
              <a:cs typeface="Calibri" panose="020F0502020204030204"/>
            </a:endParaRPr>
          </a:p>
          <a:p>
            <a:endParaRPr lang="en-GB" sz="1400" dirty="0">
              <a:cs typeface="Calibri" panose="020F0502020204030204"/>
            </a:endParaRPr>
          </a:p>
          <a:p>
            <a:r>
              <a:rPr lang="en-GB" sz="1400" b="0" i="0" dirty="0">
                <a:solidFill>
                  <a:srgbClr val="333333"/>
                </a:solidFill>
                <a:effectLst/>
                <a:latin typeface="Aspira Webfont"/>
              </a:rPr>
              <a:t>Understanding Vulnerable Families in Multiple Service Systems Understanding Vulnerable Families</a:t>
            </a:r>
          </a:p>
          <a:p>
            <a:pPr marL="0" indent="0">
              <a:buNone/>
            </a:pPr>
            <a:r>
              <a:rPr lang="en-GB" sz="1400" b="0" i="0" dirty="0">
                <a:solidFill>
                  <a:srgbClr val="333333"/>
                </a:solidFill>
                <a:effectLst/>
                <a:latin typeface="Aspira Webfont"/>
                <a:hlinkClick r:id="rId2"/>
              </a:rPr>
              <a:t>https://www.ncbi.nlm.nih.gov/pmc/articles/PMC6545985/</a:t>
            </a:r>
            <a:endParaRPr lang="en-GB" sz="1400" b="0" i="0" dirty="0">
              <a:solidFill>
                <a:srgbClr val="333333"/>
              </a:solidFill>
              <a:effectLst/>
              <a:latin typeface="Aspira Webfont"/>
            </a:endParaRPr>
          </a:p>
          <a:p>
            <a:pPr marL="0" indent="0">
              <a:buNone/>
            </a:pPr>
            <a:endParaRPr lang="en-GB" sz="1400" dirty="0">
              <a:cs typeface="Calibri" panose="020F0502020204030204"/>
            </a:endParaRPr>
          </a:p>
          <a:p>
            <a:r>
              <a:rPr lang="en-GB" sz="1400" b="0" i="0" dirty="0">
                <a:solidFill>
                  <a:srgbClr val="000000"/>
                </a:solidFill>
                <a:effectLst/>
                <a:latin typeface="NSPCCBold"/>
              </a:rPr>
              <a:t>What is child abuse?    </a:t>
            </a:r>
            <a:r>
              <a:rPr lang="en-GB" sz="1400" dirty="0">
                <a:cs typeface="Calibri" panose="020F0502020204030204"/>
              </a:rPr>
              <a:t>ttps://www.nspcc.org.uk/w</a:t>
            </a:r>
          </a:p>
          <a:p>
            <a:r>
              <a:rPr lang="en-GB" sz="1400" dirty="0">
                <a:cs typeface="Calibri" panose="020F0502020204030204"/>
              </a:rPr>
              <a:t>Children Act 2004 https://www.legislation.gov.uk/ukpga/2004/31/content</a:t>
            </a:r>
          </a:p>
          <a:p>
            <a:endParaRPr lang="en-GB" dirty="0">
              <a:cs typeface="Calibri"/>
            </a:endParaRPr>
          </a:p>
          <a:p>
            <a:pPr marL="0" indent="0">
              <a:buNone/>
            </a:pPr>
            <a:r>
              <a:rPr lang="en-GB" dirty="0">
                <a:cs typeface="Calibri"/>
              </a:rPr>
              <a:t>Child protection https://rhc.nhsggc.org.uk/home/coming-into-rhc-glasgow/directory-of-services/child-protectio</a:t>
            </a:r>
          </a:p>
          <a:p>
            <a:r>
              <a:rPr lang="en-GB" dirty="0">
                <a:cs typeface="Calibri"/>
              </a:rPr>
              <a:t>Mental health act 2007 https://www.legislation.gov.uk/ukpga/2007/12/contents</a:t>
            </a:r>
          </a:p>
          <a:p>
            <a:endParaRPr lang="en-GB" dirty="0">
              <a:cs typeface="Calibri"/>
            </a:endParaRPr>
          </a:p>
        </p:txBody>
      </p:sp>
    </p:spTree>
    <p:extLst>
      <p:ext uri="{BB962C8B-B14F-4D97-AF65-F5344CB8AC3E}">
        <p14:creationId xmlns:p14="http://schemas.microsoft.com/office/powerpoint/2010/main" val="403101865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1676</TotalTime>
  <Words>1261</Words>
  <Application>Microsoft Office PowerPoint</Application>
  <PresentationFormat>Widescreen</PresentationFormat>
  <Paragraphs>104</Paragraphs>
  <Slides>12</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Arial</vt:lpstr>
      <vt:lpstr>Aspira Webfont</vt:lpstr>
      <vt:lpstr>Calibri</vt:lpstr>
      <vt:lpstr>NSPCCBold</vt:lpstr>
      <vt:lpstr>Proxima Nova</vt:lpstr>
      <vt:lpstr>Times New Roman</vt:lpstr>
      <vt:lpstr>Trebuchet MS</vt:lpstr>
      <vt:lpstr>Wingdings</vt:lpstr>
      <vt:lpstr>Wingdings 3</vt:lpstr>
      <vt:lpstr>Facet</vt:lpstr>
      <vt:lpstr>Assessment Component 1  Presentation  </vt:lpstr>
      <vt:lpstr>Introduction </vt:lpstr>
      <vt:lpstr>Present the case study </vt:lpstr>
      <vt:lpstr>Vulnerability</vt:lpstr>
      <vt:lpstr>                     Factors</vt:lpstr>
      <vt:lpstr>The impact of neglect and abuse on child and young people </vt:lpstr>
      <vt:lpstr>  The process of intervention by relevant health and social care agencies </vt:lpstr>
      <vt:lpstr>Actions of social services with the family  </vt:lpstr>
      <vt:lpstr>Results and outcomes  </vt:lpstr>
      <vt:lpstr>The policy and legislation related to the case</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  Presentation</dc:title>
  <dc:creator>bianca sanfilippo</dc:creator>
  <cp:lastModifiedBy>claudia dragan</cp:lastModifiedBy>
  <cp:revision>24</cp:revision>
  <dcterms:created xsi:type="dcterms:W3CDTF">2022-07-18T13:28:17Z</dcterms:created>
  <dcterms:modified xsi:type="dcterms:W3CDTF">2022-12-07T08:59:23Z</dcterms:modified>
</cp:coreProperties>
</file>