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9"/>
  </p:handoutMasterIdLst>
  <p:sldIdLst>
    <p:sldId id="256" r:id="rId5"/>
    <p:sldId id="257" r:id="rId6"/>
    <p:sldId id="258" r:id="rId7"/>
    <p:sldId id="278" r:id="rId8"/>
    <p:sldId id="259" r:id="rId9"/>
    <p:sldId id="261" r:id="rId10"/>
    <p:sldId id="260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9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F63374-C346-4467-9D16-255EA84EC811}" v="2" dt="2024-01-23T10:46:55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83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iteme Botu" userId="9d4c5795901b0203" providerId="LiveId" clId="{C2F63374-C346-4467-9D16-255EA84EC811}"/>
    <pc:docChg chg="custSel modSld sldOrd">
      <pc:chgData name="Ebiteme Botu" userId="9d4c5795901b0203" providerId="LiveId" clId="{C2F63374-C346-4467-9D16-255EA84EC811}" dt="2024-01-23T11:15:33.190" v="211" actId="403"/>
      <pc:docMkLst>
        <pc:docMk/>
      </pc:docMkLst>
      <pc:sldChg chg="modSp mod">
        <pc:chgData name="Ebiteme Botu" userId="9d4c5795901b0203" providerId="LiveId" clId="{C2F63374-C346-4467-9D16-255EA84EC811}" dt="2024-01-23T10:31:31.344" v="22" actId="20577"/>
        <pc:sldMkLst>
          <pc:docMk/>
          <pc:sldMk cId="3408955283" sldId="256"/>
        </pc:sldMkLst>
        <pc:spChg chg="mod">
          <ac:chgData name="Ebiteme Botu" userId="9d4c5795901b0203" providerId="LiveId" clId="{C2F63374-C346-4467-9D16-255EA84EC811}" dt="2024-01-23T10:31:31.344" v="22" actId="20577"/>
          <ac:spMkLst>
            <pc:docMk/>
            <pc:sldMk cId="3408955283" sldId="256"/>
            <ac:spMk id="4" creationId="{410D095E-C257-4933-8AEA-430DBB0C5787}"/>
          </ac:spMkLst>
        </pc:spChg>
      </pc:sldChg>
      <pc:sldChg chg="modSp mod">
        <pc:chgData name="Ebiteme Botu" userId="9d4c5795901b0203" providerId="LiveId" clId="{C2F63374-C346-4467-9D16-255EA84EC811}" dt="2024-01-23T11:15:33.190" v="211" actId="403"/>
        <pc:sldMkLst>
          <pc:docMk/>
          <pc:sldMk cId="4134577170" sldId="259"/>
        </pc:sldMkLst>
        <pc:spChg chg="mod">
          <ac:chgData name="Ebiteme Botu" userId="9d4c5795901b0203" providerId="LiveId" clId="{C2F63374-C346-4467-9D16-255EA84EC811}" dt="2024-01-23T11:15:33.190" v="211" actId="403"/>
          <ac:spMkLst>
            <pc:docMk/>
            <pc:sldMk cId="4134577170" sldId="259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1:13:40.580" v="208" actId="1076"/>
        <pc:sldMkLst>
          <pc:docMk/>
          <pc:sldMk cId="3920248624" sldId="260"/>
        </pc:sldMkLst>
        <pc:spChg chg="mod">
          <ac:chgData name="Ebiteme Botu" userId="9d4c5795901b0203" providerId="LiveId" clId="{C2F63374-C346-4467-9D16-255EA84EC811}" dt="2024-01-23T11:13:37.185" v="207" actId="1076"/>
          <ac:spMkLst>
            <pc:docMk/>
            <pc:sldMk cId="3920248624" sldId="260"/>
            <ac:spMk id="2" creationId="{C7C57DA4-B743-4B3E-B3A9-AB9CD8D0AAFF}"/>
          </ac:spMkLst>
        </pc:spChg>
        <pc:spChg chg="mod">
          <ac:chgData name="Ebiteme Botu" userId="9d4c5795901b0203" providerId="LiveId" clId="{C2F63374-C346-4467-9D16-255EA84EC811}" dt="2024-01-23T11:13:40.580" v="208" actId="1076"/>
          <ac:spMkLst>
            <pc:docMk/>
            <pc:sldMk cId="3920248624" sldId="260"/>
            <ac:spMk id="3" creationId="{0C181AD9-646C-438F-9950-7ACFFA503EFA}"/>
          </ac:spMkLst>
        </pc:spChg>
      </pc:sldChg>
      <pc:sldChg chg="modSp mod ord">
        <pc:chgData name="Ebiteme Botu" userId="9d4c5795901b0203" providerId="LiveId" clId="{C2F63374-C346-4467-9D16-255EA84EC811}" dt="2024-01-23T11:13:11.763" v="203" actId="113"/>
        <pc:sldMkLst>
          <pc:docMk/>
          <pc:sldMk cId="3339153263" sldId="261"/>
        </pc:sldMkLst>
        <pc:spChg chg="mod">
          <ac:chgData name="Ebiteme Botu" userId="9d4c5795901b0203" providerId="LiveId" clId="{C2F63374-C346-4467-9D16-255EA84EC811}" dt="2024-01-23T11:13:11.763" v="203" actId="113"/>
          <ac:spMkLst>
            <pc:docMk/>
            <pc:sldMk cId="3339153263" sldId="261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32:59.846" v="27" actId="1076"/>
        <pc:sldMkLst>
          <pc:docMk/>
          <pc:sldMk cId="1158189719" sldId="262"/>
        </pc:sldMkLst>
        <pc:spChg chg="mod">
          <ac:chgData name="Ebiteme Botu" userId="9d4c5795901b0203" providerId="LiveId" clId="{C2F63374-C346-4467-9D16-255EA84EC811}" dt="2024-01-23T10:32:59.846" v="27" actId="1076"/>
          <ac:spMkLst>
            <pc:docMk/>
            <pc:sldMk cId="1158189719" sldId="262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33:21.502" v="35" actId="1076"/>
        <pc:sldMkLst>
          <pc:docMk/>
          <pc:sldMk cId="817653011" sldId="263"/>
        </pc:sldMkLst>
        <pc:spChg chg="mod">
          <ac:chgData name="Ebiteme Botu" userId="9d4c5795901b0203" providerId="LiveId" clId="{C2F63374-C346-4467-9D16-255EA84EC811}" dt="2024-01-23T10:33:21.502" v="35" actId="1076"/>
          <ac:spMkLst>
            <pc:docMk/>
            <pc:sldMk cId="817653011" sldId="263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33:55.739" v="42" actId="404"/>
        <pc:sldMkLst>
          <pc:docMk/>
          <pc:sldMk cId="831717055" sldId="264"/>
        </pc:sldMkLst>
        <pc:spChg chg="mod">
          <ac:chgData name="Ebiteme Botu" userId="9d4c5795901b0203" providerId="LiveId" clId="{C2F63374-C346-4467-9D16-255EA84EC811}" dt="2024-01-23T10:33:55.739" v="42" actId="404"/>
          <ac:spMkLst>
            <pc:docMk/>
            <pc:sldMk cId="831717055" sldId="264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34:26.918" v="49" actId="20577"/>
        <pc:sldMkLst>
          <pc:docMk/>
          <pc:sldMk cId="3513015691" sldId="265"/>
        </pc:sldMkLst>
        <pc:spChg chg="mod">
          <ac:chgData name="Ebiteme Botu" userId="9d4c5795901b0203" providerId="LiveId" clId="{C2F63374-C346-4467-9D16-255EA84EC811}" dt="2024-01-23T10:34:26.918" v="49" actId="20577"/>
          <ac:spMkLst>
            <pc:docMk/>
            <pc:sldMk cId="3513015691" sldId="265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35:25.167" v="61" actId="207"/>
        <pc:sldMkLst>
          <pc:docMk/>
          <pc:sldMk cId="3930637738" sldId="266"/>
        </pc:sldMkLst>
        <pc:spChg chg="mod">
          <ac:chgData name="Ebiteme Botu" userId="9d4c5795901b0203" providerId="LiveId" clId="{C2F63374-C346-4467-9D16-255EA84EC811}" dt="2024-01-23T10:35:25.167" v="61" actId="207"/>
          <ac:spMkLst>
            <pc:docMk/>
            <pc:sldMk cId="3930637738" sldId="266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43:18.026" v="74" actId="1076"/>
        <pc:sldMkLst>
          <pc:docMk/>
          <pc:sldMk cId="3808409605" sldId="267"/>
        </pc:sldMkLst>
        <pc:spChg chg="mod">
          <ac:chgData name="Ebiteme Botu" userId="9d4c5795901b0203" providerId="LiveId" clId="{C2F63374-C346-4467-9D16-255EA84EC811}" dt="2024-01-23T10:43:13.674" v="73" actId="1076"/>
          <ac:spMkLst>
            <pc:docMk/>
            <pc:sldMk cId="3808409605" sldId="267"/>
            <ac:spMk id="2" creationId="{C7C57DA4-B743-4B3E-B3A9-AB9CD8D0AAFF}"/>
          </ac:spMkLst>
        </pc:spChg>
        <pc:spChg chg="mod">
          <ac:chgData name="Ebiteme Botu" userId="9d4c5795901b0203" providerId="LiveId" clId="{C2F63374-C346-4467-9D16-255EA84EC811}" dt="2024-01-23T10:43:18.026" v="74" actId="1076"/>
          <ac:spMkLst>
            <pc:docMk/>
            <pc:sldMk cId="3808409605" sldId="267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44:33.550" v="88" actId="20577"/>
        <pc:sldMkLst>
          <pc:docMk/>
          <pc:sldMk cId="2397203276" sldId="268"/>
        </pc:sldMkLst>
        <pc:spChg chg="mod">
          <ac:chgData name="Ebiteme Botu" userId="9d4c5795901b0203" providerId="LiveId" clId="{C2F63374-C346-4467-9D16-255EA84EC811}" dt="2024-01-23T10:44:33.550" v="88" actId="20577"/>
          <ac:spMkLst>
            <pc:docMk/>
            <pc:sldMk cId="2397203276" sldId="268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46:09.851" v="118" actId="20577"/>
        <pc:sldMkLst>
          <pc:docMk/>
          <pc:sldMk cId="2730428032" sldId="269"/>
        </pc:sldMkLst>
        <pc:spChg chg="mod">
          <ac:chgData name="Ebiteme Botu" userId="9d4c5795901b0203" providerId="LiveId" clId="{C2F63374-C346-4467-9D16-255EA84EC811}" dt="2024-01-23T10:46:09.851" v="118" actId="20577"/>
          <ac:spMkLst>
            <pc:docMk/>
            <pc:sldMk cId="2730428032" sldId="269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47:10.844" v="136" actId="113"/>
        <pc:sldMkLst>
          <pc:docMk/>
          <pc:sldMk cId="428259353" sldId="270"/>
        </pc:sldMkLst>
        <pc:spChg chg="mod">
          <ac:chgData name="Ebiteme Botu" userId="9d4c5795901b0203" providerId="LiveId" clId="{C2F63374-C346-4467-9D16-255EA84EC811}" dt="2024-01-23T10:47:10.844" v="136" actId="113"/>
          <ac:spMkLst>
            <pc:docMk/>
            <pc:sldMk cId="428259353" sldId="270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47:36.654" v="145" actId="403"/>
        <pc:sldMkLst>
          <pc:docMk/>
          <pc:sldMk cId="175380048" sldId="271"/>
        </pc:sldMkLst>
        <pc:spChg chg="mod">
          <ac:chgData name="Ebiteme Botu" userId="9d4c5795901b0203" providerId="LiveId" clId="{C2F63374-C346-4467-9D16-255EA84EC811}" dt="2024-01-23T10:47:36.654" v="145" actId="403"/>
          <ac:spMkLst>
            <pc:docMk/>
            <pc:sldMk cId="175380048" sldId="271"/>
            <ac:spMk id="3" creationId="{0C181AD9-646C-438F-9950-7ACFFA503EFA}"/>
          </ac:spMkLst>
        </pc:spChg>
      </pc:sldChg>
      <pc:sldChg chg="modSp mod">
        <pc:chgData name="Ebiteme Botu" userId="9d4c5795901b0203" providerId="LiveId" clId="{C2F63374-C346-4467-9D16-255EA84EC811}" dt="2024-01-23T10:49:28.125" v="152" actId="20577"/>
        <pc:sldMkLst>
          <pc:docMk/>
          <pc:sldMk cId="991030990" sldId="273"/>
        </pc:sldMkLst>
        <pc:spChg chg="mod">
          <ac:chgData name="Ebiteme Botu" userId="9d4c5795901b0203" providerId="LiveId" clId="{C2F63374-C346-4467-9D16-255EA84EC811}" dt="2024-01-23T10:49:28.125" v="152" actId="20577"/>
          <ac:spMkLst>
            <pc:docMk/>
            <pc:sldMk cId="991030990" sldId="273"/>
            <ac:spMk id="4" creationId="{FE9735AD-8065-4357-895B-C17828512DBA}"/>
          </ac:spMkLst>
        </pc:spChg>
      </pc:sldChg>
      <pc:sldChg chg="modSp mod">
        <pc:chgData name="Ebiteme Botu" userId="9d4c5795901b0203" providerId="LiveId" clId="{C2F63374-C346-4467-9D16-255EA84EC811}" dt="2024-01-23T10:50:21.628" v="161" actId="113"/>
        <pc:sldMkLst>
          <pc:docMk/>
          <pc:sldMk cId="1698836397" sldId="274"/>
        </pc:sldMkLst>
        <pc:spChg chg="mod">
          <ac:chgData name="Ebiteme Botu" userId="9d4c5795901b0203" providerId="LiveId" clId="{C2F63374-C346-4467-9D16-255EA84EC811}" dt="2024-01-23T10:50:21.628" v="161" actId="113"/>
          <ac:spMkLst>
            <pc:docMk/>
            <pc:sldMk cId="1698836397" sldId="274"/>
            <ac:spMk id="4" creationId="{FE9735AD-8065-4357-895B-C17828512DBA}"/>
          </ac:spMkLst>
        </pc:spChg>
      </pc:sldChg>
      <pc:sldChg chg="modSp mod">
        <pc:chgData name="Ebiteme Botu" userId="9d4c5795901b0203" providerId="LiveId" clId="{C2F63374-C346-4467-9D16-255EA84EC811}" dt="2024-01-23T10:50:49.175" v="173" actId="20577"/>
        <pc:sldMkLst>
          <pc:docMk/>
          <pc:sldMk cId="3971884475" sldId="275"/>
        </pc:sldMkLst>
        <pc:spChg chg="mod">
          <ac:chgData name="Ebiteme Botu" userId="9d4c5795901b0203" providerId="LiveId" clId="{C2F63374-C346-4467-9D16-255EA84EC811}" dt="2024-01-23T10:50:49.175" v="173" actId="20577"/>
          <ac:spMkLst>
            <pc:docMk/>
            <pc:sldMk cId="3971884475" sldId="275"/>
            <ac:spMk id="4" creationId="{FE9735AD-8065-4357-895B-C17828512DBA}"/>
          </ac:spMkLst>
        </pc:spChg>
      </pc:sldChg>
      <pc:sldChg chg="modSp mod">
        <pc:chgData name="Ebiteme Botu" userId="9d4c5795901b0203" providerId="LiveId" clId="{C2F63374-C346-4467-9D16-255EA84EC811}" dt="2024-01-23T10:51:59.565" v="183" actId="1076"/>
        <pc:sldMkLst>
          <pc:docMk/>
          <pc:sldMk cId="2270687481" sldId="276"/>
        </pc:sldMkLst>
        <pc:spChg chg="mod">
          <ac:chgData name="Ebiteme Botu" userId="9d4c5795901b0203" providerId="LiveId" clId="{C2F63374-C346-4467-9D16-255EA84EC811}" dt="2024-01-23T10:51:59.565" v="183" actId="1076"/>
          <ac:spMkLst>
            <pc:docMk/>
            <pc:sldMk cId="2270687481" sldId="276"/>
            <ac:spMk id="4" creationId="{FE9735AD-8065-4357-895B-C17828512DBA}"/>
          </ac:spMkLst>
        </pc:spChg>
      </pc:sldChg>
      <pc:sldChg chg="modSp mod">
        <pc:chgData name="Ebiteme Botu" userId="9d4c5795901b0203" providerId="LiveId" clId="{C2F63374-C346-4467-9D16-255EA84EC811}" dt="2024-01-23T10:52:52.639" v="190" actId="113"/>
        <pc:sldMkLst>
          <pc:docMk/>
          <pc:sldMk cId="1037727892" sldId="277"/>
        </pc:sldMkLst>
        <pc:spChg chg="mod">
          <ac:chgData name="Ebiteme Botu" userId="9d4c5795901b0203" providerId="LiveId" clId="{C2F63374-C346-4467-9D16-255EA84EC811}" dt="2024-01-23T10:52:52.639" v="190" actId="113"/>
          <ac:spMkLst>
            <pc:docMk/>
            <pc:sldMk cId="1037727892" sldId="277"/>
            <ac:spMk id="4" creationId="{FE9735AD-8065-4357-895B-C17828512DBA}"/>
          </ac:spMkLst>
        </pc:spChg>
      </pc:sldChg>
      <pc:sldChg chg="modSp mod">
        <pc:chgData name="Ebiteme Botu" userId="9d4c5795901b0203" providerId="LiveId" clId="{C2F63374-C346-4467-9D16-255EA84EC811}" dt="2024-01-23T11:12:38.275" v="197" actId="27636"/>
        <pc:sldMkLst>
          <pc:docMk/>
          <pc:sldMk cId="2995936627" sldId="278"/>
        </pc:sldMkLst>
        <pc:spChg chg="mod">
          <ac:chgData name="Ebiteme Botu" userId="9d4c5795901b0203" providerId="LiveId" clId="{C2F63374-C346-4467-9D16-255EA84EC811}" dt="2024-01-23T11:12:38.275" v="197" actId="27636"/>
          <ac:spMkLst>
            <pc:docMk/>
            <pc:sldMk cId="2995936627" sldId="278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c.com/dbms-database-management-systems/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547164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Joy Botu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01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 Data, Databases and Database Management Systems (DBMS).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base"/>
            <a:r>
              <a:rPr lang="en-US" b="0" i="0" dirty="0">
                <a:solidFill>
                  <a:srgbClr val="232323"/>
                </a:solidFill>
                <a:effectLst/>
                <a:latin typeface="Open Sans"/>
              </a:rPr>
              <a:t>DBMS: An Intro to Database Management Systems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7726B53-1420-4E16-B5B5-0313699D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8075240" cy="420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9A5D6"/>
                </a:solidFill>
                <a:latin typeface="Open Sans"/>
              </a:rPr>
              <a:t>Understand the concept – DBMS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Identify different types of databases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Components of DBMS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DBMS system Architecture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Benefits of DBMS</a:t>
            </a:r>
          </a:p>
          <a:p>
            <a:pPr marL="0" indent="0" algn="just">
              <a:buNone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–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3917032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b="0" i="0" u="none" strike="noStrike" dirty="0">
                <a:solidFill>
                  <a:srgbClr val="29A5D6"/>
                </a:solidFill>
                <a:effectLst/>
                <a:latin typeface="Open Sans"/>
              </a:rPr>
              <a:t>Database is any collection of electronic records</a:t>
            </a:r>
            <a:r>
              <a:rPr lang="en-US" b="0" i="0" dirty="0">
                <a:solidFill>
                  <a:srgbClr val="1D1D1D"/>
                </a:solidFill>
                <a:effectLst/>
                <a:latin typeface="Open Sans"/>
              </a:rPr>
              <a:t> that can be processed to produce useful information. 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1D1D1D"/>
              </a:solidFill>
              <a:effectLst/>
              <a:latin typeface="Open Sans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1D1D1D"/>
                </a:solidFill>
                <a:effectLst/>
                <a:latin typeface="Open Sans"/>
              </a:rPr>
              <a:t>The data can be accessed, modified, managed, controlled and organized to perform various data-processing operations. 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1D1D1D"/>
              </a:solidFill>
              <a:effectLst/>
              <a:latin typeface="Open Sans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1D1D1D"/>
                </a:solidFill>
                <a:effectLst/>
                <a:latin typeface="Open Sans"/>
              </a:rPr>
              <a:t>The data is typically indexed across rows, columns and tables that make workload processing and data querying efficient.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936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i="0" dirty="0">
                <a:solidFill>
                  <a:srgbClr val="1D1D1D"/>
                </a:solidFill>
                <a:effectLst/>
                <a:latin typeface="Open Sans"/>
              </a:rPr>
              <a:t>Different types of databases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251520" y="1417638"/>
            <a:ext cx="87849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Object-oriented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Relational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Distributed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Hierarchical</a:t>
            </a:r>
          </a:p>
          <a:p>
            <a:pPr algn="l" fontAlgn="base"/>
            <a:endParaRPr lang="en-US" sz="4000" dirty="0">
              <a:solidFill>
                <a:srgbClr val="1D1D1D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134577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b="0" i="0" dirty="0">
                <a:solidFill>
                  <a:srgbClr val="232323"/>
                </a:solidFill>
                <a:effectLst/>
                <a:latin typeface="Open Sans"/>
              </a:rPr>
              <a:t>What is DBMS?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Database Management Systems 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(DBMS) refer to the technology solution used to optimize and manage the storage and retrieval of data from databases. </a:t>
            </a:r>
          </a:p>
          <a:p>
            <a:pPr algn="just" fontAlgn="base"/>
            <a:endParaRPr lang="en-US" sz="32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DBMS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 offers a systematic approach to manage databases via an interface for users as well as workloads accessing the databases via apps.</a:t>
            </a:r>
            <a:endParaRPr lang="en-US" sz="30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39153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i="0" dirty="0">
                <a:solidFill>
                  <a:srgbClr val="1D1D1D"/>
                </a:solidFill>
                <a:effectLst/>
                <a:latin typeface="Open Sans"/>
              </a:rPr>
              <a:t>Why DBMS required ?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797510"/>
            <a:ext cx="89289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Open Sans"/>
              </a:rPr>
              <a:t>In 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Open Sans"/>
              </a:rPr>
              <a:t>enterprise applications</a:t>
            </a:r>
            <a:r>
              <a:rPr lang="en-US" sz="2800" b="0" i="0" dirty="0">
                <a:effectLst/>
                <a:latin typeface="Open Sans"/>
              </a:rPr>
              <a:t>, 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Open Sans"/>
              </a:rPr>
              <a:t>databases involve mission-critical, 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Open Sans"/>
              </a:rPr>
              <a:t>security-sensitive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Open Sans"/>
              </a:rPr>
              <a:t>, and compliance-focused record items</a:t>
            </a:r>
            <a:r>
              <a:rPr lang="en-US" sz="2800" b="0" i="0" dirty="0">
                <a:effectLst/>
                <a:latin typeface="Open Sans"/>
              </a:rPr>
              <a:t> that have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Open Sans"/>
              </a:rPr>
              <a:t>complicated logical relationships with other datasets </a:t>
            </a:r>
            <a:r>
              <a:rPr lang="en-US" sz="2800" b="0" i="0" dirty="0">
                <a:effectLst/>
                <a:latin typeface="Open Sans"/>
              </a:rPr>
              <a:t>and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Open Sans"/>
              </a:rPr>
              <a:t>grow exponentially over time as the user base increases</a:t>
            </a:r>
            <a:r>
              <a:rPr lang="en-US" sz="2800" b="0" i="0" dirty="0">
                <a:effectLst/>
                <a:latin typeface="Open Sans"/>
              </a:rPr>
              <a:t>. </a:t>
            </a:r>
          </a:p>
          <a:p>
            <a:pPr algn="just" fontAlgn="base"/>
            <a:endParaRPr lang="en-US" sz="2800" dirty="0">
              <a:latin typeface="Open Sans"/>
            </a:endParaRPr>
          </a:p>
          <a:p>
            <a:pPr algn="just" fontAlgn="base"/>
            <a:r>
              <a:rPr lang="en-US" sz="2800" b="0" i="0" dirty="0">
                <a:effectLst/>
                <a:latin typeface="Open Sans"/>
              </a:rPr>
              <a:t>As a result, </a:t>
            </a:r>
            <a:r>
              <a:rPr lang="en-US" sz="2800" b="0" i="0" dirty="0">
                <a:solidFill>
                  <a:srgbClr val="7030A0"/>
                </a:solidFill>
                <a:effectLst/>
                <a:latin typeface="Open Sans"/>
              </a:rPr>
              <a:t>these organizations require technology solutions to maintain, secure, manage, and process the data stored in databases.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This is where Database Management Systems come into play.</a:t>
            </a:r>
          </a:p>
        </p:txBody>
      </p:sp>
    </p:spTree>
    <p:extLst>
      <p:ext uri="{BB962C8B-B14F-4D97-AF65-F5344CB8AC3E}">
        <p14:creationId xmlns:p14="http://schemas.microsoft.com/office/powerpoint/2010/main" val="3920248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US" sz="3400" b="1" i="0" dirty="0">
                <a:solidFill>
                  <a:srgbClr val="1D1D1D"/>
                </a:solidFill>
                <a:effectLst/>
                <a:latin typeface="Open Sans"/>
              </a:rPr>
              <a:t>The management responsibilities for DBMS</a:t>
            </a:r>
            <a:endParaRPr lang="en-GB" sz="3400" b="1" i="0" dirty="0">
              <a:solidFill>
                <a:srgbClr val="232323"/>
              </a:solidFill>
              <a:effectLst/>
              <a:latin typeface="Open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323528" y="1443841"/>
            <a:ext cx="89289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Information within the databases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processes applied to databases, such as access and modification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database’s logic structure</a:t>
            </a:r>
          </a:p>
          <a:p>
            <a:pPr algn="l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l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DBMS also facilitates additional administrative operations such as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 </a:t>
            </a:r>
            <a:r>
              <a:rPr lang="en-US" sz="2800" dirty="0">
                <a:solidFill>
                  <a:srgbClr val="0070C0"/>
                </a:solidFill>
                <a:latin typeface="Open Sans"/>
              </a:rPr>
              <a:t>change management,  disaster recovery,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 </a:t>
            </a:r>
            <a:r>
              <a:rPr lang="en-US" sz="2800" dirty="0">
                <a:solidFill>
                  <a:srgbClr val="0070C0"/>
                </a:solidFill>
                <a:latin typeface="Open Sans"/>
              </a:rPr>
              <a:t>compliance, and performance monitoring, among others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8189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53752" y="908720"/>
            <a:ext cx="89289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Software.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DBMS is primarily a software system that can be considered as a management console or an interface to interact with and manage databases.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interfacing also spreads across real-world physical systems that contribute data to the backend databases.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OS, networking software, and the 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hardware infrastructure is involved in creating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, accessing, managing, and processing the databases.</a:t>
            </a:r>
          </a:p>
        </p:txBody>
      </p:sp>
    </p:spTree>
    <p:extLst>
      <p:ext uri="{BB962C8B-B14F-4D97-AF65-F5344CB8AC3E}">
        <p14:creationId xmlns:p14="http://schemas.microsoft.com/office/powerpoint/2010/main" val="817653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- DBMS contains operational data, access to database records and metadata as a resource to perform the necessary functionality.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data may include files with such as index files, administrative information, and data dictionaries used to represent data flows, ownership, structure, and relationships to other records or objects.</a:t>
            </a:r>
          </a:p>
        </p:txBody>
      </p:sp>
    </p:spTree>
    <p:extLst>
      <p:ext uri="{BB962C8B-B14F-4D97-AF65-F5344CB8AC3E}">
        <p14:creationId xmlns:p14="http://schemas.microsoft.com/office/powerpoint/2010/main" val="831717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Procedures - 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 While not a part of the DBMS software, procedures can be considered as instructions on using DBMS. </a:t>
            </a:r>
          </a:p>
          <a:p>
            <a:pPr algn="just" fontAlgn="base"/>
            <a:endParaRPr lang="en-US" sz="32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The documented guidelines assist users in designing, modifying, managing, and processing databases.</a:t>
            </a:r>
          </a:p>
        </p:txBody>
      </p:sp>
    </p:spTree>
    <p:extLst>
      <p:ext uri="{BB962C8B-B14F-4D97-AF65-F5344CB8AC3E}">
        <p14:creationId xmlns:p14="http://schemas.microsoft.com/office/powerpoint/2010/main" val="3513015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GB" sz="2800" b="1" i="0" dirty="0">
                <a:solidFill>
                  <a:srgbClr val="1D1D1D"/>
                </a:solidFill>
                <a:effectLst/>
                <a:latin typeface="Open Sans"/>
              </a:rPr>
              <a:t>Database languages -</a:t>
            </a:r>
            <a:r>
              <a:rPr lang="en-GB" sz="2800" b="0" i="0" dirty="0">
                <a:solidFill>
                  <a:srgbClr val="1D1D1D"/>
                </a:solidFill>
                <a:effectLst/>
                <a:latin typeface="Open Sans"/>
              </a:rPr>
              <a:t> These are components of the DBMS used to access, modify, store, and retrieve data items from databases; specify database schema; control user access; and perform other associated database management operations. </a:t>
            </a:r>
          </a:p>
          <a:p>
            <a:pPr algn="just" fontAlgn="base"/>
            <a:r>
              <a:rPr lang="en-GB" sz="2800" b="1" i="0" dirty="0">
                <a:solidFill>
                  <a:srgbClr val="1D1D1D"/>
                </a:solidFill>
                <a:effectLst/>
                <a:latin typeface="Open Sans"/>
              </a:rPr>
              <a:t>Types of DBMS languages include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 Definition Language (DDL),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 Manipulation Language (DML),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Database Access Language (DAL) and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 Control Language (DCL).</a:t>
            </a:r>
          </a:p>
        </p:txBody>
      </p:sp>
    </p:spTree>
    <p:extLst>
      <p:ext uri="{BB962C8B-B14F-4D97-AF65-F5344CB8AC3E}">
        <p14:creationId xmlns:p14="http://schemas.microsoft.com/office/powerpoint/2010/main" val="39306377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24408" y="3473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34988" y="620688"/>
            <a:ext cx="89289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Query processor - 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 As a fundamental component of the DBMS, the </a:t>
            </a: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query processor acts as an intermediary between users and the DBMS data engine in order to communicate query requests.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 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When users enter an instruction in SQL language, the command is executed from the high-level language instruction to a low-level language that the underlying machine can understand and process to perform the appropriate DBMS functionality. 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In addition to instruction parsing and translation, the query processor also optimizes queries to ensure fast processing and accurate results.</a:t>
            </a:r>
          </a:p>
        </p:txBody>
      </p:sp>
    </p:spTree>
    <p:extLst>
      <p:ext uri="{BB962C8B-B14F-4D97-AF65-F5344CB8AC3E}">
        <p14:creationId xmlns:p14="http://schemas.microsoft.com/office/powerpoint/2010/main" val="3808409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96119" y="1052736"/>
            <a:ext cx="89289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Runtime database manager - 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 A centralized management component of DBMS that handles functionality associated with runtime data, which is commonly used for context-based database access. </a:t>
            </a:r>
            <a:endParaRPr lang="en-US" sz="2400" dirty="0">
              <a:solidFill>
                <a:srgbClr val="1D1D1D"/>
              </a:solidFill>
              <a:latin typeface="Open Sans"/>
            </a:endParaRP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This component checks for user authorization to request the query;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processes the approved queries;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devises an optimal strategy for query execution; supports concurrency so that multiple users can simultaneously work on same databases; and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ensures integrity of data recorded into the databases.</a:t>
            </a:r>
          </a:p>
        </p:txBody>
      </p:sp>
    </p:spTree>
    <p:extLst>
      <p:ext uri="{BB962C8B-B14F-4D97-AF65-F5344CB8AC3E}">
        <p14:creationId xmlns:p14="http://schemas.microsoft.com/office/powerpoint/2010/main" val="2397203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980728"/>
            <a:ext cx="892899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000" b="1" i="0" dirty="0">
                <a:solidFill>
                  <a:srgbClr val="1D1D1D"/>
                </a:solidFill>
                <a:effectLst/>
                <a:latin typeface="Open Sans"/>
              </a:rPr>
              <a:t>Database manager -</a:t>
            </a:r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 Unlike the runtime database manager that handles queries and data at runtime, the database manager performs DBMS functionality associated with the data within databases.</a:t>
            </a:r>
          </a:p>
          <a:p>
            <a:pPr algn="just" fontAlgn="base"/>
            <a:endParaRPr lang="en-US" sz="20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Database manager allows a set of commands to perform different DBMS operations that include: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Creating,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Deleting,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Backup,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Restoring,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Cloning,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Other database maintenance tasks. </a:t>
            </a:r>
          </a:p>
          <a:p>
            <a:pPr algn="just" fontAlgn="base"/>
            <a:endParaRPr lang="en-US" sz="2000" b="1" i="0" dirty="0">
              <a:solidFill>
                <a:srgbClr val="0070C0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The database manager may also be used to update the database with patches from vendors.</a:t>
            </a:r>
          </a:p>
        </p:txBody>
      </p:sp>
    </p:spTree>
    <p:extLst>
      <p:ext uri="{BB962C8B-B14F-4D97-AF65-F5344CB8AC3E}">
        <p14:creationId xmlns:p14="http://schemas.microsoft.com/office/powerpoint/2010/main" val="2730428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Database engine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This is the core software component within the DBMS solution that performs the core functions associated with data storage and retrieval. </a:t>
            </a: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A database engine is also accessible via APIs that allow users or apps to:</a:t>
            </a:r>
          </a:p>
          <a:p>
            <a:pPr algn="just" fontAlgn="base"/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Create, </a:t>
            </a:r>
          </a:p>
          <a:p>
            <a:pPr algn="just" fontAlgn="base"/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Read, </a:t>
            </a:r>
          </a:p>
          <a:p>
            <a:pPr algn="just" fontAlgn="base"/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Write, and </a:t>
            </a:r>
          </a:p>
          <a:p>
            <a:pPr algn="just" fontAlgn="base"/>
            <a:r>
              <a:rPr lang="en-US" sz="2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Open Sans"/>
              </a:rPr>
              <a:t>D</a:t>
            </a:r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elete records in databases.</a:t>
            </a:r>
          </a:p>
        </p:txBody>
      </p:sp>
    </p:spTree>
    <p:extLst>
      <p:ext uri="{BB962C8B-B14F-4D97-AF65-F5344CB8AC3E}">
        <p14:creationId xmlns:p14="http://schemas.microsoft.com/office/powerpoint/2010/main" val="428259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200232"/>
            <a:ext cx="89289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Reporting - 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The report generator extracts useful information from DBMS files and displays it in structured format based on defined specifications. </a:t>
            </a:r>
          </a:p>
          <a:p>
            <a:pPr algn="just" fontAlgn="base"/>
            <a:endParaRPr lang="en-US" sz="32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This information may be used for further analysis, decision making, or business intelligence.</a:t>
            </a:r>
          </a:p>
        </p:txBody>
      </p:sp>
    </p:spTree>
    <p:extLst>
      <p:ext uri="{BB962C8B-B14F-4D97-AF65-F5344CB8AC3E}">
        <p14:creationId xmlns:p14="http://schemas.microsoft.com/office/powerpoint/2010/main" val="1753800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DBMS system Architecture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8F3965D-692C-4A01-B472-3F68418067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59"/>
          <a:stretch/>
        </p:blipFill>
        <p:spPr bwMode="auto">
          <a:xfrm>
            <a:off x="1403648" y="692696"/>
            <a:ext cx="640871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2787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97768" y="776365"/>
            <a:ext cx="87484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DBMS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 was designed to solve the fundamental problems associated with </a:t>
            </a:r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storing, managing, accessing, securing, and auditing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 data in traditional file systems.</a:t>
            </a:r>
          </a:p>
          <a:p>
            <a:pPr algn="l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Traditional database applications were developed on top of the databases, which led to challenges such as </a:t>
            </a:r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data redundancy, isolation, integrity constraints, and difficulty managing data access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. 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A layer of abstraction was required between users or apps and the databases at a physical and logical level.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9910309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67180" y="980728"/>
            <a:ext cx="8748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security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DBMS allows organizations to enforce policies that enable </a:t>
            </a:r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compliance and security. </a:t>
            </a: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databases are available for appropriate users according to organizational policies.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DBMS system is also responsible to maintain optimum performance of querying operations while ensuring </a:t>
            </a:r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the validity, security and consistency of data 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items updated to a database.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6988363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67180" y="980728"/>
            <a:ext cx="8748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sharing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Fast and efficient collaboration between users.</a:t>
            </a:r>
          </a:p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access and auditing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Controlled access to databases. Logging associated access activities allows organizations to audit for security and compliance.</a:t>
            </a:r>
          </a:p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integration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Instead of operating island of database resources, a single interface is used to manage databases with logical and physical relationships.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9718844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07504" y="582067"/>
            <a:ext cx="87484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Abstraction and independence - 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Organizations can change the physical schema of database systems without necessitating changes to the logical schema that govern database relationships.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As a result, organizations can upgrade storage and scale the infrastructure without impacting database operations.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Similarly, changes to the logical schema can be applied without altering the apps and services that access the databases.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2706874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203677" y="778098"/>
            <a:ext cx="87484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000" b="1" i="0" dirty="0">
                <a:solidFill>
                  <a:srgbClr val="1D1D1D"/>
                </a:solidFill>
                <a:effectLst/>
                <a:latin typeface="Open Sans"/>
              </a:rPr>
              <a:t>Uniform management and administration -</a:t>
            </a:r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 A single console interface to perform basic administrative tasks makes the job easier for database admins and IT users.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For data-driven business organizations, DBMS can turn into extremely complex technology solutions that may require dedicated resources and in-house expertise. The </a:t>
            </a:r>
            <a:r>
              <a:rPr lang="en-US" sz="2000" b="1" i="0" dirty="0">
                <a:solidFill>
                  <a:srgbClr val="1D1D1D"/>
                </a:solidFill>
                <a:effectLst/>
                <a:latin typeface="Open Sans"/>
              </a:rPr>
              <a:t>size, cost and performance </a:t>
            </a:r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of a DBMS varies with the system architecture and use cases, and should therefore be evaluated accordingly. Also, a DBMS failure can incur significant losses to organizations that fail to maintain optimal functionality of a DBMS system.</a:t>
            </a:r>
          </a:p>
          <a:p>
            <a:pPr algn="just" fontAlgn="base"/>
            <a:endParaRPr lang="en-US" sz="20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endParaRPr lang="en-US" sz="20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1" dirty="0">
                <a:solidFill>
                  <a:srgbClr val="1D1D1D"/>
                </a:solidFill>
                <a:latin typeface="Open Sans"/>
              </a:rPr>
              <a:t>Reference :</a:t>
            </a:r>
            <a:r>
              <a:rPr lang="en-US" sz="2000" dirty="0">
                <a:solidFill>
                  <a:srgbClr val="1D1D1D"/>
                </a:solidFill>
                <a:latin typeface="Open Sans"/>
              </a:rPr>
              <a:t> </a:t>
            </a:r>
            <a:r>
              <a:rPr lang="en-US" sz="2000" dirty="0">
                <a:solidFill>
                  <a:srgbClr val="1D1D1D"/>
                </a:solidFill>
                <a:latin typeface="Open Sans"/>
                <a:hlinkClick r:id="rId2"/>
              </a:rPr>
              <a:t>https://www.bmc.com/dbms-database-management-systems/</a:t>
            </a:r>
            <a:endParaRPr lang="en-US" sz="20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endParaRPr lang="en-US" sz="20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037727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44</TotalTime>
  <Words>1268</Words>
  <Application>Microsoft Office PowerPoint</Application>
  <PresentationFormat>On-screen Show (4:3)</PresentationFormat>
  <Paragraphs>127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Lato</vt:lpstr>
      <vt:lpstr>Myriad Pro</vt:lpstr>
      <vt:lpstr>Open Sans</vt:lpstr>
      <vt:lpstr>Wingdings</vt:lpstr>
      <vt:lpstr>20140311PresentationUWTSDTemplate</vt:lpstr>
      <vt:lpstr>BSc (Hons) Cloud Computing</vt:lpstr>
      <vt:lpstr>DBMS: An Intro to Database Management Systems</vt:lpstr>
      <vt:lpstr>Objectives</vt:lpstr>
      <vt:lpstr>Definition – Database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Ebiteme Botu</cp:lastModifiedBy>
  <cp:revision>18</cp:revision>
  <dcterms:created xsi:type="dcterms:W3CDTF">2015-04-14T15:21:28Z</dcterms:created>
  <dcterms:modified xsi:type="dcterms:W3CDTF">2024-01-23T11:15:39Z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