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6"/>
  </p:notesMasterIdLst>
  <p:handoutMasterIdLst>
    <p:handoutMasterId r:id="rId27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ags" Target="tags/tag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1 - Early Chinese Philosophy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Topic:</a:t>
            </a:r>
          </a:p>
          <a:p>
            <a:pPr lvl="1"/>
            <a:r>
              <a:rPr lang="en-GB" dirty="0"/>
              <a:t>Foundational Thinkers of Early Chinese Philosophy</a:t>
            </a:r>
          </a:p>
          <a:p>
            <a:r>
              <a:rPr lang="en-GB" b="1" dirty="0"/>
              <a:t>Focus:</a:t>
            </a:r>
          </a:p>
          <a:p>
            <a:pPr lvl="1"/>
            <a:r>
              <a:rPr lang="en-GB" dirty="0"/>
              <a:t>Confucian tradition and its challengers</a:t>
            </a:r>
          </a:p>
          <a:p>
            <a:r>
              <a:rPr lang="en-GB" b="1" dirty="0"/>
              <a:t>Key Figures:</a:t>
            </a:r>
          </a:p>
          <a:p>
            <a:pPr lvl="1"/>
            <a:r>
              <a:rPr lang="en-GB" dirty="0" err="1"/>
              <a:t>Kongzi</a:t>
            </a:r>
            <a:r>
              <a:rPr lang="en-GB" dirty="0"/>
              <a:t> (Confucius), Mohists, Yang Zhu, Mengzi (Mencius), Xunzi</a:t>
            </a:r>
          </a:p>
          <a:p>
            <a:r>
              <a:rPr lang="en-GB" b="1" dirty="0"/>
              <a:t>Objective:</a:t>
            </a:r>
          </a:p>
          <a:p>
            <a:pPr lvl="1"/>
            <a:r>
              <a:rPr lang="en-GB" dirty="0"/>
              <a:t>Explore the evolution and debates within early Chinese moral philosophy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050F5-48A8-A772-ED3C-5FB685BF8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Kongzi</a:t>
            </a:r>
            <a:r>
              <a:rPr lang="en-GB" dirty="0"/>
              <a:t> (Confucius) – The Grand Transmitter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332D8D-6CAB-5966-5295-A3A1AF0F3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1E646-9BE0-8A6A-E16A-CB5FF2AB5C5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Lifespan: </a:t>
            </a:r>
            <a:r>
              <a:rPr lang="en-GB" dirty="0"/>
              <a:t>551–479 BCE</a:t>
            </a:r>
          </a:p>
          <a:p>
            <a:r>
              <a:rPr lang="en-GB" b="1" dirty="0"/>
              <a:t>Role: </a:t>
            </a:r>
            <a:r>
              <a:rPr lang="en-GB" dirty="0"/>
              <a:t>Not a founder, but a transmitter of ancient wisdom</a:t>
            </a:r>
          </a:p>
          <a:p>
            <a:r>
              <a:rPr lang="en-GB" b="1" dirty="0"/>
              <a:t>Famous Quote: </a:t>
            </a:r>
            <a:r>
              <a:rPr lang="en-GB" dirty="0"/>
              <a:t>“I transmit rather than create. I trust and delight in the ancients...”</a:t>
            </a:r>
          </a:p>
          <a:p>
            <a:r>
              <a:rPr lang="en-GB" b="1" dirty="0"/>
              <a:t>Belief: </a:t>
            </a:r>
            <a:r>
              <a:rPr lang="en-GB" dirty="0"/>
              <a:t>There was a past golden age with sage kings and a harmonious society</a:t>
            </a:r>
          </a:p>
          <a:p>
            <a:r>
              <a:rPr lang="en-GB" b="1" dirty="0"/>
              <a:t>Mission: </a:t>
            </a:r>
            <a:r>
              <a:rPr lang="en-GB" dirty="0"/>
              <a:t>Preserve and spread the practices of ancient sages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819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405B2F-EC9E-B4A2-3F3D-6F6E5E6D0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CE1D7-B165-0405-332E-C734CD004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Confucian Program – Learning (</a:t>
            </a:r>
            <a:r>
              <a:rPr lang="zh-CN" altLang="en-US" dirty="0"/>
              <a:t>學</a:t>
            </a:r>
            <a:r>
              <a:rPr lang="en-US" altLang="zh-CN" dirty="0"/>
              <a:t>, </a:t>
            </a:r>
            <a:r>
              <a:rPr lang="en-GB" dirty="0"/>
              <a:t>Xue)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36AA57-B5C4-8B5C-A6AD-01C733FF7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DE659-BD84-7998-03D6-C4F3439A154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Core: </a:t>
            </a:r>
            <a:r>
              <a:rPr lang="en-GB" dirty="0"/>
              <a:t>Ancient records and rituals</a:t>
            </a:r>
          </a:p>
          <a:p>
            <a:r>
              <a:rPr lang="en-GB" b="1" dirty="0"/>
              <a:t>Learning: </a:t>
            </a:r>
            <a:r>
              <a:rPr lang="en-GB" dirty="0"/>
              <a:t>More than intellectual mastery—requires practice and reflection in all aspects of life</a:t>
            </a:r>
          </a:p>
          <a:p>
            <a:r>
              <a:rPr lang="en-GB" b="1" dirty="0"/>
              <a:t>Goal: </a:t>
            </a:r>
            <a:r>
              <a:rPr lang="en-GB" dirty="0"/>
              <a:t>Develop an intuitive sense of the Way (Dao)</a:t>
            </a:r>
          </a:p>
          <a:p>
            <a:r>
              <a:rPr lang="en-GB" b="1" dirty="0"/>
              <a:t>Joy in Learning: </a:t>
            </a:r>
            <a:r>
              <a:rPr lang="en-GB" dirty="0"/>
              <a:t>“Is it not delightful to study and, at appropriate times, to practice what one has learned?” (</a:t>
            </a:r>
            <a:r>
              <a:rPr lang="en-GB" i="1" dirty="0"/>
              <a:t>Analects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91105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E7979-8EA6-6EEC-9DBE-7BAD3B893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8E65-07BD-D30E-A78C-2D307C4B8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Moral Self-Cultivation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2C0D8E-B06B-2BCC-3E13-A68E7B682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FEE92D-7DE5-0D95-58A4-559673EE70E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Model: </a:t>
            </a:r>
            <a:r>
              <a:rPr lang="en-GB" dirty="0"/>
              <a:t>“Acquisition model” – not just rule-following, but character development</a:t>
            </a:r>
          </a:p>
          <a:p>
            <a:r>
              <a:rPr lang="en-GB" b="1" dirty="0"/>
              <a:t>Virtue: </a:t>
            </a:r>
            <a:r>
              <a:rPr lang="en-GB" dirty="0"/>
              <a:t>Not just outward action, but inner motivation (e.g., filial piety as reverence and love)</a:t>
            </a:r>
          </a:p>
          <a:p>
            <a:r>
              <a:rPr lang="en-GB" b="1" dirty="0"/>
              <a:t>Flexibility: </a:t>
            </a:r>
            <a:r>
              <a:rPr lang="en-GB" dirty="0"/>
              <a:t>Virtue adapts to circumstances; no fixed set of rules</a:t>
            </a:r>
          </a:p>
          <a:p>
            <a:r>
              <a:rPr lang="en-GB" b="1" dirty="0"/>
              <a:t>Key Concepts: </a:t>
            </a:r>
            <a:r>
              <a:rPr lang="en-GB" dirty="0"/>
              <a:t>“De” (</a:t>
            </a:r>
            <a:r>
              <a:rPr lang="zh-CN" altLang="en-US" dirty="0"/>
              <a:t>德</a:t>
            </a:r>
            <a:r>
              <a:rPr lang="en-US" altLang="zh-CN" dirty="0"/>
              <a:t>, </a:t>
            </a:r>
            <a:r>
              <a:rPr lang="en-GB" dirty="0"/>
              <a:t>moral charisma/power), balance between “learning” (</a:t>
            </a:r>
            <a:r>
              <a:rPr lang="zh-CN" altLang="en-US" dirty="0"/>
              <a:t>學</a:t>
            </a:r>
            <a:r>
              <a:rPr lang="en-US" altLang="zh-CN" dirty="0"/>
              <a:t>) </a:t>
            </a:r>
            <a:r>
              <a:rPr lang="en-GB" dirty="0"/>
              <a:t>and “reflection” (</a:t>
            </a:r>
            <a:r>
              <a:rPr lang="zh-CN" altLang="en-US" dirty="0"/>
              <a:t>思</a:t>
            </a:r>
            <a:r>
              <a:rPr lang="en-US" altLang="zh-CN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124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3E85AF-9EEA-FA81-AF84-5218C02A0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3413-E0C5-084A-7636-F00A8B441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to Confucianism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5AAF48-3857-EE09-9CCB-3F4F21E2B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90AC71-56DD-3B63-67BE-3782EC36944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Period: </a:t>
            </a:r>
            <a:r>
              <a:rPr lang="en-GB" dirty="0"/>
              <a:t>Warring States</a:t>
            </a:r>
          </a:p>
          <a:p>
            <a:r>
              <a:rPr lang="en-GB" b="1" dirty="0"/>
              <a:t>Main Challengers: </a:t>
            </a:r>
            <a:r>
              <a:rPr lang="en-GB" dirty="0"/>
              <a:t>Mohists and Yang Zhu</a:t>
            </a:r>
          </a:p>
          <a:p>
            <a:r>
              <a:rPr lang="en-GB" b="1" dirty="0"/>
              <a:t>Significance: </a:t>
            </a:r>
            <a:r>
              <a:rPr lang="en-GB" dirty="0"/>
              <a:t>Offered alternative visions of ethics and society</a:t>
            </a:r>
          </a:p>
        </p:txBody>
      </p:sp>
    </p:spTree>
    <p:extLst>
      <p:ext uri="{BB962C8B-B14F-4D97-AF65-F5344CB8AC3E}">
        <p14:creationId xmlns:p14="http://schemas.microsoft.com/office/powerpoint/2010/main" val="3011768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C5B0B-1EF4-66CC-C07E-5C993FF04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60256-8510-3971-79D2-149E66EEE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Mohists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EAAD3D-2270-E689-3CE4-EED36FEA4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7521BF-0D8F-F833-6179-ADB1CED1A38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Belief: </a:t>
            </a:r>
            <a:r>
              <a:rPr lang="en-GB" dirty="0"/>
              <a:t>People are rational; logic and argumentation are central</a:t>
            </a:r>
          </a:p>
          <a:p>
            <a:r>
              <a:rPr lang="en-GB" b="1" dirty="0"/>
              <a:t>Ethics: </a:t>
            </a:r>
            <a:r>
              <a:rPr lang="en-GB" dirty="0"/>
              <a:t>State consequentialism—maximize material good (wealth, order, population)</a:t>
            </a:r>
          </a:p>
          <a:p>
            <a:r>
              <a:rPr lang="en-GB" b="1" dirty="0"/>
              <a:t>Critique of Confucianism: </a:t>
            </a:r>
            <a:r>
              <a:rPr lang="en-GB" dirty="0"/>
              <a:t>Rituals and music are wasteful</a:t>
            </a:r>
          </a:p>
          <a:p>
            <a:r>
              <a:rPr lang="en-GB" b="1" dirty="0"/>
              <a:t>Impartial Caring: </a:t>
            </a:r>
            <a:r>
              <a:rPr lang="en-GB" dirty="0"/>
              <a:t>Advocated for universal, impartial concern for all</a:t>
            </a:r>
          </a:p>
          <a:p>
            <a:r>
              <a:rPr lang="en-GB" b="1" dirty="0"/>
              <a:t>Methods: </a:t>
            </a:r>
            <a:r>
              <a:rPr lang="en-GB" dirty="0"/>
              <a:t>Combined rational argument with appeals to supernatural enforcement (ghosts/spirits)</a:t>
            </a:r>
          </a:p>
        </p:txBody>
      </p:sp>
    </p:spTree>
    <p:extLst>
      <p:ext uri="{BB962C8B-B14F-4D97-AF65-F5344CB8AC3E}">
        <p14:creationId xmlns:p14="http://schemas.microsoft.com/office/powerpoint/2010/main" val="3261223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9D4B57-14FF-4B71-F237-6C789F8F0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3A253-3AE7-B8A2-5E72-0FB51686C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Yang Zhu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6AED90-1652-EA2A-E330-4E8968E35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28B54C-50B4-114C-0381-6D1D3A6AD80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Critique: </a:t>
            </a:r>
            <a:r>
              <a:rPr lang="en-GB" dirty="0"/>
              <a:t>Both Mohists and Confucians misunderstand human nature</a:t>
            </a:r>
          </a:p>
          <a:p>
            <a:r>
              <a:rPr lang="en-GB" b="1" dirty="0"/>
              <a:t>View: </a:t>
            </a:r>
            <a:r>
              <a:rPr lang="en-GB" dirty="0"/>
              <a:t>Human nature is simple and self-preserving; tradition distorts it</a:t>
            </a:r>
          </a:p>
          <a:p>
            <a:r>
              <a:rPr lang="en-GB" b="1" dirty="0"/>
              <a:t>Ethics: </a:t>
            </a:r>
            <a:r>
              <a:rPr lang="en-GB" dirty="0"/>
              <a:t>Egoism—goal is to live naturally, as “Heaven made us”</a:t>
            </a:r>
          </a:p>
          <a:p>
            <a:r>
              <a:rPr lang="en-GB" b="1" dirty="0"/>
              <a:t>Social Role: </a:t>
            </a:r>
            <a:r>
              <a:rPr lang="en-GB" dirty="0"/>
              <a:t>Minimal; personal flourishing does not require social participation</a:t>
            </a:r>
          </a:p>
        </p:txBody>
      </p:sp>
    </p:spTree>
    <p:extLst>
      <p:ext uri="{BB962C8B-B14F-4D97-AF65-F5344CB8AC3E}">
        <p14:creationId xmlns:p14="http://schemas.microsoft.com/office/powerpoint/2010/main" val="2116611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289A4-AE7D-4248-E4C3-127A6B887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5B877-DC70-C5DB-A7CC-5359FA112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Mengzi (Mencius) – </a:t>
            </a:r>
            <a:r>
              <a:rPr lang="en-GB" dirty="0" err="1"/>
              <a:t>Defense</a:t>
            </a:r>
            <a:r>
              <a:rPr lang="en-GB" dirty="0"/>
              <a:t> of Confucianism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ABEAB9-4ED8-72A7-F58F-37F8038B8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F8752-B38A-C0E2-59BF-4D5FCAEA0B3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Lifespan: </a:t>
            </a:r>
            <a:r>
              <a:rPr lang="en-GB" dirty="0"/>
              <a:t>391–308 BCE</a:t>
            </a:r>
          </a:p>
          <a:p>
            <a:r>
              <a:rPr lang="en-GB" b="1" dirty="0"/>
              <a:t>Response: </a:t>
            </a:r>
            <a:r>
              <a:rPr lang="en-GB" dirty="0"/>
              <a:t>Directly addressed Mohist and </a:t>
            </a:r>
            <a:r>
              <a:rPr lang="en-GB" dirty="0" err="1"/>
              <a:t>Yangist</a:t>
            </a:r>
            <a:r>
              <a:rPr lang="en-GB" dirty="0"/>
              <a:t> critiques</a:t>
            </a:r>
          </a:p>
          <a:p>
            <a:r>
              <a:rPr lang="en-GB" b="1" dirty="0"/>
              <a:t>Human Nature: </a:t>
            </a:r>
            <a:r>
              <a:rPr lang="en-GB" dirty="0"/>
              <a:t>Innately good, with four “sprouts” of morality</a:t>
            </a:r>
          </a:p>
          <a:p>
            <a:r>
              <a:rPr lang="en-GB" b="1" dirty="0"/>
              <a:t>Development: </a:t>
            </a:r>
            <a:r>
              <a:rPr lang="en-GB" dirty="0"/>
              <a:t>Requires effort and proper environment (family, society)</a:t>
            </a:r>
          </a:p>
          <a:p>
            <a:r>
              <a:rPr lang="en-GB" b="1" dirty="0"/>
              <a:t>Analogy: </a:t>
            </a:r>
            <a:r>
              <a:rPr lang="en-GB" dirty="0"/>
              <a:t>Like language—innate capacity, but needs cultivation</a:t>
            </a:r>
          </a:p>
          <a:p>
            <a:r>
              <a:rPr lang="en-GB" b="1" dirty="0"/>
              <a:t>Famous Example: </a:t>
            </a:r>
            <a:r>
              <a:rPr lang="en-GB" dirty="0"/>
              <a:t>King Xuan’s compassion for an ox as evidence of innate benevolence</a:t>
            </a:r>
          </a:p>
        </p:txBody>
      </p:sp>
    </p:spTree>
    <p:extLst>
      <p:ext uri="{BB962C8B-B14F-4D97-AF65-F5344CB8AC3E}">
        <p14:creationId xmlns:p14="http://schemas.microsoft.com/office/powerpoint/2010/main" val="1901943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100BD-D610-C466-CAB1-88779D6FB9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C5FBC-3808-A951-C417-EBF5396C5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Mengzi’s Optimism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F06E0CC-258A-F1C0-3932-08339A949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70FD79-B862-E5BC-934F-CCB6D5372BA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Core Claim: </a:t>
            </a:r>
            <a:r>
              <a:rPr lang="en-GB" dirty="0"/>
              <a:t>Human nature is fundamentally good</a:t>
            </a:r>
          </a:p>
          <a:p>
            <a:r>
              <a:rPr lang="en-GB" b="1" dirty="0"/>
              <a:t>Moral Growth: </a:t>
            </a:r>
            <a:r>
              <a:rPr lang="en-GB" dirty="0"/>
              <a:t>With cultivation and environment, innate tendencies blossom into virtue</a:t>
            </a:r>
          </a:p>
          <a:p>
            <a:r>
              <a:rPr lang="en-GB" b="1" dirty="0"/>
              <a:t>Contrast: </a:t>
            </a:r>
            <a:r>
              <a:rPr lang="en-GB" dirty="0"/>
              <a:t>Optimistic counter to Mohist and </a:t>
            </a:r>
            <a:r>
              <a:rPr lang="en-GB" dirty="0" err="1"/>
              <a:t>Yangist</a:t>
            </a:r>
            <a:r>
              <a:rPr lang="en-GB" dirty="0"/>
              <a:t> </a:t>
            </a:r>
            <a:r>
              <a:rPr lang="en-GB" dirty="0" err="1"/>
              <a:t>skepticism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301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A3C293-20CB-6193-4854-A4F5E3EB1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9CA77-02CA-4725-BEF5-8BF9360B6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Xunzi – A Distinct Confucian Vision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C4A09AE-DB1C-4F61-25C8-856F706DC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34E26-32A7-A73A-6AFE-C8E8C296028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Contrast with Mengzi: </a:t>
            </a:r>
            <a:r>
              <a:rPr lang="en-GB" dirty="0"/>
              <a:t>Agreed on moral action, disagreed on human nature</a:t>
            </a:r>
          </a:p>
          <a:p>
            <a:r>
              <a:rPr lang="en-GB" b="1" dirty="0"/>
              <a:t>View: </a:t>
            </a:r>
            <a:r>
              <a:rPr lang="en-GB" dirty="0"/>
              <a:t>Human nature is “bad” (not evil, but self-interested and chaotic)</a:t>
            </a:r>
          </a:p>
          <a:p>
            <a:r>
              <a:rPr lang="en-GB" b="1" dirty="0"/>
              <a:t>Moral Cultivation: </a:t>
            </a:r>
            <a:r>
              <a:rPr lang="en-GB" dirty="0"/>
              <a:t>Not about developing innate goodness, but transforming nature through learning and culture</a:t>
            </a:r>
          </a:p>
          <a:p>
            <a:r>
              <a:rPr lang="en-GB" b="1" dirty="0"/>
              <a:t>Role of Rites: </a:t>
            </a:r>
            <a:r>
              <a:rPr lang="en-GB" dirty="0"/>
              <a:t>Central to creating order and harmony</a:t>
            </a:r>
          </a:p>
        </p:txBody>
      </p:sp>
    </p:spTree>
    <p:extLst>
      <p:ext uri="{BB962C8B-B14F-4D97-AF65-F5344CB8AC3E}">
        <p14:creationId xmlns:p14="http://schemas.microsoft.com/office/powerpoint/2010/main" val="4112840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8AD55-DF52-946B-8822-4CB0FD7B8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9F319-6BEC-0A90-3968-F8CC376C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Xunzi’s Path to Virtue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5F8C2B-871E-0355-E39C-793E19DE4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FABE6-D320-292C-FEBE-6A3B1874282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Initial Motivation: </a:t>
            </a:r>
            <a:r>
              <a:rPr lang="en-GB" dirty="0"/>
              <a:t>Morality is valued for its usefulness, not for its own sake</a:t>
            </a:r>
          </a:p>
          <a:p>
            <a:r>
              <a:rPr lang="en-GB" b="1" dirty="0"/>
              <a:t>Transformation: </a:t>
            </a:r>
            <a:r>
              <a:rPr lang="en-GB" dirty="0"/>
              <a:t>Through study and practice, desires align with the moral way</a:t>
            </a:r>
          </a:p>
          <a:p>
            <a:r>
              <a:rPr lang="en-GB" b="1" dirty="0"/>
              <a:t>End Goal: </a:t>
            </a:r>
            <a:r>
              <a:rPr lang="en-GB" dirty="0" err="1"/>
              <a:t>Sagehood</a:t>
            </a:r>
            <a:r>
              <a:rPr lang="en-GB" dirty="0"/>
              <a:t>—desires and morality are in harmony</a:t>
            </a:r>
          </a:p>
          <a:p>
            <a:r>
              <a:rPr lang="en-GB" b="1" dirty="0"/>
              <a:t>Virtues: </a:t>
            </a:r>
            <a:r>
              <a:rPr lang="en-GB" dirty="0"/>
              <a:t>Singleness of purpose, tenacity, and relentless learning</a:t>
            </a:r>
          </a:p>
        </p:txBody>
      </p:sp>
    </p:spTree>
    <p:extLst>
      <p:ext uri="{BB962C8B-B14F-4D97-AF65-F5344CB8AC3E}">
        <p14:creationId xmlns:p14="http://schemas.microsoft.com/office/powerpoint/2010/main" val="2025602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9B68D-0B8B-AE75-B6A4-F7AFE2A2E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02C6B-D6D2-8EAD-DE6E-3980F24D3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Xunzi’s Reverence for Culture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7533B7-AD99-0A94-22E1-A1E623973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603990-BC4A-19D1-8AF3-B45C2261E27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Culture and Rites: </a:t>
            </a:r>
            <a:r>
              <a:rPr lang="en-GB" dirty="0"/>
              <a:t>The foundation of human flourishing</a:t>
            </a:r>
          </a:p>
          <a:p>
            <a:r>
              <a:rPr lang="en-GB" b="1" dirty="0"/>
              <a:t>Quote: </a:t>
            </a:r>
            <a:r>
              <a:rPr lang="en-GB" dirty="0"/>
              <a:t>“Through the rites Heaven and earth join in harmony... only those who turn their backs upon the rites will be destroyed. Are the rites not wonderful indeed!”</a:t>
            </a:r>
          </a:p>
          <a:p>
            <a:r>
              <a:rPr lang="en-GB" b="1" dirty="0"/>
              <a:t>Comparison: </a:t>
            </a:r>
            <a:r>
              <a:rPr lang="en-GB" dirty="0"/>
              <a:t>Like Hobbes, but emphasizes self-transformation over social contract</a:t>
            </a:r>
          </a:p>
        </p:txBody>
      </p:sp>
    </p:spTree>
    <p:extLst>
      <p:ext uri="{BB962C8B-B14F-4D97-AF65-F5344CB8AC3E}">
        <p14:creationId xmlns:p14="http://schemas.microsoft.com/office/powerpoint/2010/main" val="977041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A8C33-68AE-7EA7-5A1C-07E1E5F09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05104-ECBF-B980-E0E0-EC25BBD5A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Xunzi vs. Mengzi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3570C9-228F-7D68-EF32-45F2695B6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C0D002B-FB8E-9466-8040-2E2BDF8123E9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6883453"/>
              </p:ext>
            </p:extLst>
          </p:nvPr>
        </p:nvGraphicFramePr>
        <p:xfrm>
          <a:off x="685800" y="2060848"/>
          <a:ext cx="7772400" cy="3678614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4265664587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87509018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587141287"/>
                    </a:ext>
                  </a:extLst>
                </a:gridCol>
              </a:tblGrid>
              <a:tr h="604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Aspect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Mengzi (Mencius)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Xunzi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85685262"/>
                  </a:ext>
                </a:extLst>
              </a:tr>
              <a:tr h="604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Human Nature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Innately good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Innately bad/selfish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0998227"/>
                  </a:ext>
                </a:extLst>
              </a:tr>
              <a:tr h="604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Moral Development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Cultivate “sprouts”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Transform through rites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03080441"/>
                  </a:ext>
                </a:extLst>
              </a:tr>
              <a:tr h="604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Role of Reflection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Central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Subordinate to learning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52218720"/>
                  </a:ext>
                </a:extLst>
              </a:tr>
              <a:tr h="604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Source of Morality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</a:rPr>
                        <a:t>Internal (innate)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External (culture/rites)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45865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4311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B300CC-A066-2E58-95E2-79D1A9CD2A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7D7E9-5BC5-62D9-E0B0-A5F3257C5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F52978-C54D-7D60-2FD7-E3C8081CA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ACAEB9-56C4-84E8-EBB6-953FD54A8EB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Early Confucianism: </a:t>
            </a:r>
            <a:r>
              <a:rPr lang="en-GB" dirty="0"/>
              <a:t>Not monolithic, but a vibrant, evolving tradition</a:t>
            </a:r>
          </a:p>
          <a:p>
            <a:r>
              <a:rPr lang="en-GB" b="1" dirty="0"/>
              <a:t>Key Debates: </a:t>
            </a:r>
            <a:r>
              <a:rPr lang="en-GB" dirty="0"/>
              <a:t>Human nature, moral cultivation, role of society and culture</a:t>
            </a:r>
          </a:p>
          <a:p>
            <a:r>
              <a:rPr lang="en-GB" b="1" dirty="0"/>
              <a:t>Legacy: </a:t>
            </a:r>
            <a:r>
              <a:rPr lang="en-GB" dirty="0"/>
              <a:t>Profound influence on Chinese and world philosophy</a:t>
            </a:r>
          </a:p>
        </p:txBody>
      </p:sp>
    </p:spTree>
    <p:extLst>
      <p:ext uri="{BB962C8B-B14F-4D97-AF65-F5344CB8AC3E}">
        <p14:creationId xmlns:p14="http://schemas.microsoft.com/office/powerpoint/2010/main" val="1248837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B5DC6-A2E6-3751-D19D-DEFBEEC9E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9A248-5927-F66A-BCE3-D38D452A3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&amp;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53C798-2D2D-2337-65F7-3B872B808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DD996C-2D01-3B14-A377-1D6FFC9D87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what ways do these ancient debates remain relevant today?</a:t>
            </a:r>
          </a:p>
        </p:txBody>
      </p:sp>
    </p:spTree>
    <p:extLst>
      <p:ext uri="{BB962C8B-B14F-4D97-AF65-F5344CB8AC3E}">
        <p14:creationId xmlns:p14="http://schemas.microsoft.com/office/powerpoint/2010/main" val="276117296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32013</TotalTime>
  <Words>804</Words>
  <Application>Microsoft Office PowerPoint</Application>
  <PresentationFormat>On-screen Show (4:3)</PresentationFormat>
  <Paragraphs>109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16</vt:i4>
      </vt:variant>
    </vt:vector>
  </HeadingPairs>
  <TitlesOfParts>
    <vt:vector size="34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1 - Early Chinese Philosophy</vt:lpstr>
      <vt:lpstr>Introduction</vt:lpstr>
      <vt:lpstr>Kongzi (Confucius) – The Grand Transmitter</vt:lpstr>
      <vt:lpstr>The Confucian Program – Learning (學, Xue)</vt:lpstr>
      <vt:lpstr>Moral Self-Cultivation</vt:lpstr>
      <vt:lpstr>Challenges to Confucianism</vt:lpstr>
      <vt:lpstr>The Mohists</vt:lpstr>
      <vt:lpstr>Yang Zhu</vt:lpstr>
      <vt:lpstr>Mengzi (Mencius) – Defense of Confucianism</vt:lpstr>
      <vt:lpstr>Mengzi’s Optimism</vt:lpstr>
      <vt:lpstr>Xunzi – A Distinct Confucian Vision</vt:lpstr>
      <vt:lpstr>Xunzi’s Path to Virtue</vt:lpstr>
      <vt:lpstr>Xunzi’s Reverence for Culture</vt:lpstr>
      <vt:lpstr>Xunzi vs. Mengzi</vt:lpstr>
      <vt:lpstr>Conclusion</vt:lpstr>
      <vt:lpstr>Discussion &amp; Questions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2141</cp:revision>
  <dcterms:created xsi:type="dcterms:W3CDTF">2014-09-10T15:36:00Z</dcterms:created>
  <dcterms:modified xsi:type="dcterms:W3CDTF">2025-10-28T23:41:15Z</dcterms:modified>
</cp:coreProperties>
</file>