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notesSlides/notesSlide2.xml" ContentType="application/vnd.openxmlformats-officedocument.presentationml.notesSlide+xml"/>
  <Default Extension="svg" ContentType="image/sv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Default Extension="xlsx" ContentType="application/vnd.openxmlformats-officedocument.spreadsheetml.sheet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rts/chart1.xml" ContentType="application/vnd.openxmlformats-officedocument.drawingml.char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7049" autoAdjust="0"/>
    <p:restoredTop sz="94610"/>
  </p:normalViewPr>
  <p:slideViewPr>
    <p:cSldViewPr snapToGrid="0" snapToObjects="1">
      <p:cViewPr varScale="1">
        <p:scale>
          <a:sx n="88" d="100"/>
          <a:sy n="88" d="100"/>
        </p:scale>
        <p:origin x="-374" y="-77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Office_Excel_Worksheet1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n-US"/>
  <c:roundedCorners val="1"/>
  <c:chart>
    <c:autoTitleDeleted val="1"/>
    <c:plotArea>
      <c:layout/>
      <c:barChart>
        <c:barDir val="col"/>
        <c:grouping val="clustered"/>
        <c:ser>
          <c:idx val="0"/>
          <c:order val="0"/>
          <c:tx>
            <c:strRef>
              <c:f>Sheet1!$B$1</c:f>
              <c:strCache>
                <c:ptCount val="1"/>
                <c:pt idx="0">
                  <c:v>Target</c:v>
                </c:pt>
              </c:strCache>
            </c:strRef>
          </c:tx>
          <c:spPr>
            <a:solidFill>
              <a:srgbClr val="C0504D"/>
            </a:solidFill>
            <a:effectLst/>
          </c:spPr>
          <c:dLbls>
            <c:numFmt formatCode="#,##0" sourceLinked="0"/>
            <c:spPr>
              <a:noFill/>
              <a:ln>
                <a:noFill/>
              </a:ln>
              <a:effectLst/>
            </c:spPr>
            <c:txPr>
              <a:bodyPr/>
              <a:lstStyle/>
              <a:p>
                <a:pPr>
                  <a:defRPr sz="1200" b="0" i="0" u="none" strike="noStrike">
                    <a:solidFill>
                      <a:srgbClr val="334155"/>
                    </a:solidFill>
                    <a:latin typeface="Arial"/>
                  </a:defRPr>
                </a:pPr>
                <a:endParaRPr lang="en-US"/>
              </a:p>
            </c:txPr>
            <c:showVal val="1"/>
            <c:extLst xmlns:c16r2="http://schemas.microsoft.com/office/drawing/2015/06/chart"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Sheet1!$A$2:$A$3</c:f>
              <c:strCache>
                <c:ptCount val="2"/>
                <c:pt idx="0">
                  <c:v>6 weeks</c:v>
                </c:pt>
                <c:pt idx="1">
                  <c:v>18 weeks</c:v>
                </c:pt>
              </c:strCache>
            </c:strRef>
          </c:cat>
          <c:val>
            <c:numRef>
              <c:f>Sheet1!$B$2:$B$3</c:f>
              <c:numCache>
                <c:formatCode>General</c:formatCode>
                <c:ptCount val="2"/>
                <c:pt idx="0">
                  <c:v>75</c:v>
                </c:pt>
                <c:pt idx="1">
                  <c:v>95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0-D5A9-47AA-8EA5-A34BB5E585FD}"/>
            </c:ext>
          </c:extLst>
        </c:ser>
        <c:dLbls>
          <c:showVal val="1"/>
        </c:dLbls>
        <c:axId val="167050624"/>
        <c:axId val="168838272"/>
      </c:barChart>
      <c:catAx>
        <c:axId val="167050624"/>
        <c:scaling>
          <c:orientation val="minMax"/>
        </c:scaling>
        <c:axPos val="b"/>
        <c:numFmt formatCode="General" sourceLinked="1"/>
        <c:tickLblPos val="low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1200" b="0" i="0" u="none" strike="noStrike">
                <a:solidFill>
                  <a:srgbClr val="334155"/>
                </a:solidFill>
                <a:latin typeface="Arial"/>
              </a:defRPr>
            </a:pPr>
            <a:endParaRPr lang="en-US"/>
          </a:p>
        </c:txPr>
        <c:crossAx val="168838272"/>
        <c:crosses val="autoZero"/>
        <c:auto val="1"/>
        <c:lblAlgn val="ctr"/>
        <c:lblOffset val="100"/>
        <c:noMultiLvlLbl val="1"/>
      </c:catAx>
      <c:valAx>
        <c:axId val="168838272"/>
        <c:scaling>
          <c:orientation val="minMax"/>
          <c:max val="100"/>
        </c:scaling>
        <c:axPos val="l"/>
        <c:majorGridlines>
          <c:spPr>
            <a:ln w="12700" cap="flat">
              <a:solidFill>
                <a:srgbClr val="888888"/>
              </a:solidFill>
              <a:prstDash val="solid"/>
              <a:round/>
            </a:ln>
          </c:spPr>
        </c:majorGridlines>
        <c:numFmt formatCode="General" sourceLinked="0"/>
        <c:tickLblPos val="nextTo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1200" b="0" i="0" u="none" strike="noStrike">
                <a:solidFill>
                  <a:srgbClr val="334155"/>
                </a:solidFill>
                <a:latin typeface="Arial"/>
              </a:defRPr>
            </a:pPr>
            <a:endParaRPr lang="en-US"/>
          </a:p>
        </c:txPr>
        <c:crossAx val="167050624"/>
        <c:crosses val="autoZero"/>
        <c:crossBetween val="between"/>
      </c:valAx>
      <c:spPr>
        <a:noFill/>
        <a:ln w="12700" cap="flat">
          <a:solidFill>
            <a:srgbClr val="363636"/>
          </a:solidFill>
        </a:ln>
        <a:effectLst/>
      </c:spPr>
    </c:plotArea>
    <c:plotVisOnly val="1"/>
    <c:dispBlanksAs val="span"/>
    <c:showDLblsOverMax val="1"/>
  </c:chart>
  <c:spPr>
    <a:noFill/>
    <a:ln>
      <a:noFill/>
    </a:ln>
    <a:effectLst/>
  </c:spPr>
  <c:externalData r:id="rId1"/>
</c:chartSpac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="" xmlns:p14="http://schemas.microsoft.com/office/powerpoint/2010/main" val="29672149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[Sources]
Poster content: LCHS7008_1.pptx (student poster).
[/Sources]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pPr/>
              <a:t>1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[Sources]
Poster research question (LCHS7008_1.pptx).
[/Sources]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[Sources]
Poster aim and objectives (LCHS7008_1.pptx).
[/Sources]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[Sources]
Moreton et al. (2022); Wright et al. (2025); Long et al. (2023); Lowther-Payne et al. (2023); Sancho &amp; Larkin (2020); Street (2018); Appleton et al. (2020); Young &amp; Melia (2024); Kapilashrami &amp; Kokkinidis (2025).
[/Sources]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[Sources]
Moreton et al. (2022); Wright et al. (2025).
[/Sources]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[Sources]
Long et al. (2023); Sancho &amp; Larkin (2020).
[/Sources]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[Sources]
Lowther-Payne et al. (2023); Young &amp; Melia (2024); Moreton et al. (2022); Kapilashrami &amp; Kokkinidis (2025); Rao et al. (2024); Street (2018); Appleton et al. (2020).
[/Sources]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[Sources]
NHS England (2024) mental health access and waiting time standards.
[/Sources]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pPr/>
              <a:t>13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pPr/>
              <a:t>14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pPr/>
              <a:t>15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pPr/>
              <a:t>16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pPr/>
              <a:t>17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[Sources]
Impact items: Sancho &amp; Larkin (2020); Manderson et al. (2025); Rao et al. (2024). Full references list from poster.
[/Sources]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pPr/>
              <a:t>18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svg"/><Relationship Id="rId3" Type="http://schemas.openxmlformats.org/officeDocument/2006/relationships/image" Target="../media/image1.png"/><Relationship Id="rId7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svg"/><Relationship Id="rId5" Type="http://schemas.openxmlformats.org/officeDocument/2006/relationships/image" Target="../media/image2.png"/><Relationship Id="rId4" Type="http://schemas.openxmlformats.org/officeDocument/2006/relationships/image" Target="../media/image2.sv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sv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sv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sv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sv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0.sv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3F4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3F4F6"/>
          </a:solidFill>
          <a:ln w="12700">
            <a:solidFill>
              <a:srgbClr val="F3F4F6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12191695" cy="2240280"/>
          </a:xfrm>
          <a:prstGeom prst="rect">
            <a:avLst/>
          </a:prstGeom>
          <a:solidFill>
            <a:srgbClr val="0B1F3B"/>
          </a:solidFill>
          <a:ln w="12700">
            <a:solidFill>
              <a:srgbClr val="0B1F3B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4" name="Text 2"/>
          <p:cNvSpPr/>
          <p:nvPr/>
        </p:nvSpPr>
        <p:spPr>
          <a:xfrm>
            <a:off x="548640" y="411480"/>
            <a:ext cx="11094415" cy="9601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Exploring barriers to accessing community-based mental health services among young adults in the UK</a:t>
            </a:r>
            <a:endParaRPr lang="en-US" sz="3200" dirty="0"/>
          </a:p>
        </p:txBody>
      </p:sp>
      <p:sp>
        <p:nvSpPr>
          <p:cNvPr id="5" name="Text 3"/>
          <p:cNvSpPr/>
          <p:nvPr/>
        </p:nvSpPr>
        <p:spPr>
          <a:xfrm>
            <a:off x="548640" y="1463040"/>
            <a:ext cx="11094415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DCE7F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MSc Public Health and Social Care in Practice</a:t>
            </a:r>
            <a:endParaRPr lang="en-US" sz="1400" dirty="0"/>
          </a:p>
          <a:p>
            <a:pPr marL="0" indent="0">
              <a:buNone/>
            </a:pPr>
            <a:r>
              <a:rPr lang="en-US" sz="1400" dirty="0">
                <a:solidFill>
                  <a:srgbClr val="DCE7F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Supervisor: Dr Zeno Leung</a:t>
            </a:r>
            <a:endParaRPr lang="en-US" sz="1400" dirty="0"/>
          </a:p>
        </p:txBody>
      </p:sp>
      <p:sp>
        <p:nvSpPr>
          <p:cNvPr id="6" name="Shape 4"/>
          <p:cNvSpPr/>
          <p:nvPr/>
        </p:nvSpPr>
        <p:spPr>
          <a:xfrm>
            <a:off x="548640" y="2423160"/>
            <a:ext cx="5852160" cy="2057400"/>
          </a:xfrm>
          <a:prstGeom prst="rect">
            <a:avLst/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  <a:effectLst>
            <a:outerShdw blurRad="38100" dist="254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7" name="Text 5"/>
          <p:cNvSpPr/>
          <p:nvPr/>
        </p:nvSpPr>
        <p:spPr>
          <a:xfrm>
            <a:off x="868680" y="2651760"/>
            <a:ext cx="521208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0B1F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Presenter details</a:t>
            </a:r>
            <a:endParaRPr lang="en-US" sz="1600" dirty="0"/>
          </a:p>
        </p:txBody>
      </p:sp>
      <p:sp>
        <p:nvSpPr>
          <p:cNvPr id="8" name="Text 6"/>
          <p:cNvSpPr/>
          <p:nvPr/>
        </p:nvSpPr>
        <p:spPr>
          <a:xfrm>
            <a:off x="868680" y="3044952"/>
            <a:ext cx="5212080" cy="10515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Student name: </a:t>
            </a:r>
            <a:r>
              <a:rPr lang="en-US" sz="1400" dirty="0" smtClean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TAHIA HAQUE</a:t>
            </a:r>
            <a:endParaRPr lang="en-US" sz="1400" dirty="0"/>
          </a:p>
          <a:p>
            <a:pPr marL="0" indent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Student ID</a:t>
            </a:r>
            <a:r>
              <a:rPr lang="en-US" sz="1400" dirty="0" smtClean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: 2513087</a:t>
            </a:r>
            <a:endParaRPr lang="en-US" sz="1400" dirty="0"/>
          </a:p>
          <a:p>
            <a:pPr marL="0" indent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Email</a:t>
            </a:r>
            <a:r>
              <a:rPr lang="en-US" sz="140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: </a:t>
            </a:r>
            <a:r>
              <a:rPr lang="en-US" sz="1400" smtClean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2513087@student.uwtsd.ac.uk</a:t>
            </a:r>
            <a:endParaRPr lang="en-US" sz="1400" dirty="0"/>
          </a:p>
        </p:txBody>
      </p:sp>
      <p:sp>
        <p:nvSpPr>
          <p:cNvPr id="9" name="Shape 7"/>
          <p:cNvSpPr/>
          <p:nvPr/>
        </p:nvSpPr>
        <p:spPr>
          <a:xfrm>
            <a:off x="6583680" y="2423160"/>
            <a:ext cx="5059375" cy="2057400"/>
          </a:xfrm>
          <a:prstGeom prst="rect">
            <a:avLst/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  <a:effectLst>
            <a:outerShdw blurRad="38100" dist="254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10" name="Text 8"/>
          <p:cNvSpPr/>
          <p:nvPr/>
        </p:nvSpPr>
        <p:spPr>
          <a:xfrm>
            <a:off x="6903720" y="2596896"/>
            <a:ext cx="44805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0B1F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Focus</a:t>
            </a:r>
            <a:endParaRPr lang="en-US" sz="1600" dirty="0"/>
          </a:p>
        </p:txBody>
      </p:sp>
      <p:pic>
        <p:nvPicPr>
          <p:cNvPr id="11" name="Image 0" descr="preencoded.png"/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=""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903720" y="2971800"/>
            <a:ext cx="320040" cy="320040"/>
          </a:xfrm>
          <a:prstGeom prst="rect">
            <a:avLst/>
          </a:prstGeom>
        </p:spPr>
      </p:pic>
      <p:sp>
        <p:nvSpPr>
          <p:cNvPr id="12" name="Text 9"/>
          <p:cNvSpPr/>
          <p:nvPr/>
        </p:nvSpPr>
        <p:spPr>
          <a:xfrm>
            <a:off x="7269480" y="2926080"/>
            <a:ext cx="429768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0B1F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Young adults</a:t>
            </a:r>
            <a:endParaRPr lang="en-US" sz="1600" dirty="0"/>
          </a:p>
        </p:txBody>
      </p:sp>
      <p:pic>
        <p:nvPicPr>
          <p:cNvPr id="13" name="Image 1" descr="preencoded.png"/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=""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6903720" y="3429000"/>
            <a:ext cx="320040" cy="320040"/>
          </a:xfrm>
          <a:prstGeom prst="rect">
            <a:avLst/>
          </a:prstGeom>
        </p:spPr>
      </p:pic>
      <p:sp>
        <p:nvSpPr>
          <p:cNvPr id="14" name="Text 10"/>
          <p:cNvSpPr/>
          <p:nvPr/>
        </p:nvSpPr>
        <p:spPr>
          <a:xfrm>
            <a:off x="7269480" y="3401568"/>
            <a:ext cx="42976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Community mental health access</a:t>
            </a:r>
            <a:endParaRPr lang="en-US" sz="1300" dirty="0"/>
          </a:p>
        </p:txBody>
      </p:sp>
      <p:pic>
        <p:nvPicPr>
          <p:cNvPr id="15" name="Image 2" descr="preencoded.png"/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=""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6903720" y="3886200"/>
            <a:ext cx="320040" cy="320040"/>
          </a:xfrm>
          <a:prstGeom prst="rect">
            <a:avLst/>
          </a:prstGeom>
        </p:spPr>
      </p:pic>
      <p:sp>
        <p:nvSpPr>
          <p:cNvPr id="16" name="Text 11"/>
          <p:cNvSpPr/>
          <p:nvPr/>
        </p:nvSpPr>
        <p:spPr>
          <a:xfrm>
            <a:off x="7269480" y="3858768"/>
            <a:ext cx="42976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Barriers and engagement</a:t>
            </a:r>
            <a:endParaRPr lang="en-US" sz="1300" dirty="0"/>
          </a:p>
        </p:txBody>
      </p:sp>
      <p:sp>
        <p:nvSpPr>
          <p:cNvPr id="17" name="Shape 12"/>
          <p:cNvSpPr/>
          <p:nvPr/>
        </p:nvSpPr>
        <p:spPr>
          <a:xfrm>
            <a:off x="0" y="6537960"/>
            <a:ext cx="12191695" cy="320040"/>
          </a:xfrm>
          <a:prstGeom prst="rect">
            <a:avLst/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8" name="Shape 13"/>
          <p:cNvSpPr/>
          <p:nvPr/>
        </p:nvSpPr>
        <p:spPr>
          <a:xfrm>
            <a:off x="548640" y="6537960"/>
            <a:ext cx="11094415" cy="0"/>
          </a:xfrm>
          <a:prstGeom prst="line">
            <a:avLst/>
          </a:prstGeom>
          <a:noFill/>
          <a:ln w="12700">
            <a:solidFill>
              <a:srgbClr val="CBD5E1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9" name="Text 14"/>
          <p:cNvSpPr/>
          <p:nvPr/>
        </p:nvSpPr>
        <p:spPr>
          <a:xfrm>
            <a:off x="548640" y="6611112"/>
            <a:ext cx="9997135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47556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proposal presentation</a:t>
            </a:r>
            <a:endParaRPr lang="en-US" sz="1000" dirty="0"/>
          </a:p>
        </p:txBody>
      </p:sp>
      <p:sp>
        <p:nvSpPr>
          <p:cNvPr id="20" name="Text 15"/>
          <p:cNvSpPr/>
          <p:nvPr/>
        </p:nvSpPr>
        <p:spPr>
          <a:xfrm>
            <a:off x="10728655" y="6611112"/>
            <a:ext cx="91440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r">
              <a:defRPr sz="1000">
                <a:solidFill>
                  <a:srgbClr val="475569"/>
                </a:solidFill>
                <a:latin typeface="Calibri"/>
              </a:defRPr>
            </a:pPr>
            <a:r>
              <a:t>1/19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"/>
          </a:xfrm>
          <a:prstGeom prst="rect">
            <a:avLst/>
          </a:prstGeom>
          <a:solidFill>
            <a:srgbClr val="0B1F3B"/>
          </a:solidFill>
          <a:ln w="12700">
            <a:solidFill>
              <a:srgbClr val="0B1F3B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" name="Text 1"/>
          <p:cNvSpPr/>
          <p:nvPr/>
        </p:nvSpPr>
        <p:spPr>
          <a:xfrm>
            <a:off x="548640" y="146304"/>
            <a:ext cx="11094415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PRESENTATION OVERVIEW</a:t>
            </a:r>
            <a:endParaRPr lang="en-US" sz="2200" dirty="0"/>
          </a:p>
        </p:txBody>
      </p:sp>
      <p:sp>
        <p:nvSpPr>
          <p:cNvPr id="4" name="Shape 2"/>
          <p:cNvSpPr/>
          <p:nvPr/>
        </p:nvSpPr>
        <p:spPr>
          <a:xfrm>
            <a:off x="548640" y="1097280"/>
            <a:ext cx="11094415" cy="5120640"/>
          </a:xfrm>
          <a:prstGeom prst="rect">
            <a:avLst/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  <a:effectLst>
            <a:outerShdw blurRad="38100" dist="254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5" name="Text 3"/>
          <p:cNvSpPr/>
          <p:nvPr/>
        </p:nvSpPr>
        <p:spPr>
          <a:xfrm>
            <a:off x="868680" y="1325880"/>
            <a:ext cx="10454335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0B1F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Agenda</a:t>
            </a:r>
            <a:endParaRPr lang="en-US" sz="2000" dirty="0"/>
          </a:p>
        </p:txBody>
      </p:sp>
      <p:sp>
        <p:nvSpPr>
          <p:cNvPr id="6" name="Text 4"/>
          <p:cNvSpPr/>
          <p:nvPr/>
        </p:nvSpPr>
        <p:spPr>
          <a:xfrm>
            <a:off x="868680" y="1719072"/>
            <a:ext cx="10454335" cy="42976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228600" indent="-228600">
              <a:lnSpc>
                <a:spcPct val="115000"/>
              </a:lnSpc>
              <a:buSzPct val="100000"/>
              <a:buChar char="•"/>
            </a:pPr>
            <a:endParaRPr lang="en-US" dirty="0">
              <a:solidFill>
                <a:srgbClr val="334155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  <a:p>
            <a:pPr marL="228600" indent="-228600">
              <a:lnSpc>
                <a:spcPct val="115000"/>
              </a:lnSpc>
              <a:buSzPct val="100000"/>
              <a:buChar char="•"/>
            </a:pPr>
            <a:endParaRPr lang="en-US" dirty="0">
              <a:solidFill>
                <a:srgbClr val="334155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  <a:p>
            <a:pPr marL="228600" indent="-228600">
              <a:lnSpc>
                <a:spcPct val="115000"/>
              </a:lnSpc>
              <a:buSzPct val="100000"/>
              <a:buChar char="•"/>
            </a:pPr>
            <a:r>
              <a:rPr lang="en-US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Background and problem statement</a:t>
            </a:r>
            <a:endParaRPr lang="en-US" dirty="0"/>
          </a:p>
          <a:p>
            <a:pPr marL="228600" indent="-228600">
              <a:lnSpc>
                <a:spcPct val="115000"/>
              </a:lnSpc>
              <a:buSzPct val="100000"/>
              <a:buChar char="•"/>
            </a:pPr>
            <a:r>
              <a:rPr lang="en-US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question, aim, and objectives</a:t>
            </a:r>
            <a:endParaRPr lang="en-US" dirty="0"/>
          </a:p>
          <a:p>
            <a:pPr marL="228600" indent="-228600">
              <a:lnSpc>
                <a:spcPct val="115000"/>
              </a:lnSpc>
              <a:buSzPct val="100000"/>
              <a:buChar char="•"/>
            </a:pPr>
            <a:r>
              <a:rPr lang="en-US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Evidence on access barriers</a:t>
            </a:r>
            <a:endParaRPr lang="en-US" dirty="0"/>
          </a:p>
          <a:p>
            <a:pPr marL="228600" indent="-228600">
              <a:lnSpc>
                <a:spcPct val="115000"/>
              </a:lnSpc>
              <a:buSzPct val="100000"/>
              <a:buChar char="•"/>
            </a:pPr>
            <a:r>
              <a:rPr lang="en-US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Policy context: access and waiting time standards</a:t>
            </a:r>
            <a:endParaRPr lang="en-US" dirty="0"/>
          </a:p>
          <a:p>
            <a:pPr marL="228600" indent="-228600">
              <a:lnSpc>
                <a:spcPct val="115000"/>
              </a:lnSpc>
              <a:buSzPct val="100000"/>
              <a:buChar char="•"/>
            </a:pPr>
            <a:r>
              <a:rPr lang="en-US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Conceptual framework</a:t>
            </a:r>
            <a:endParaRPr lang="en-US" dirty="0"/>
          </a:p>
          <a:p>
            <a:pPr marL="228600" indent="-228600">
              <a:lnSpc>
                <a:spcPct val="115000"/>
              </a:lnSpc>
              <a:buSzPct val="100000"/>
              <a:buChar char="•"/>
            </a:pPr>
            <a:r>
              <a:rPr lang="en-US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Proposed methodology</a:t>
            </a:r>
            <a:endParaRPr lang="en-US" dirty="0"/>
          </a:p>
          <a:p>
            <a:pPr marL="228600" indent="-228600">
              <a:lnSpc>
                <a:spcPct val="115000"/>
              </a:lnSpc>
              <a:buSzPct val="100000"/>
              <a:buChar char="•"/>
            </a:pPr>
            <a:r>
              <a:rPr lang="en-US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Ethics, impact, and next steps</a:t>
            </a:r>
            <a:endParaRPr lang="en-US" dirty="0"/>
          </a:p>
        </p:txBody>
      </p:sp>
      <p:sp>
        <p:nvSpPr>
          <p:cNvPr id="7" name="Shape 5"/>
          <p:cNvSpPr/>
          <p:nvPr/>
        </p:nvSpPr>
        <p:spPr>
          <a:xfrm>
            <a:off x="0" y="6537960"/>
            <a:ext cx="12191695" cy="320040"/>
          </a:xfrm>
          <a:prstGeom prst="rect">
            <a:avLst/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8" name="Shape 6"/>
          <p:cNvSpPr/>
          <p:nvPr/>
        </p:nvSpPr>
        <p:spPr>
          <a:xfrm>
            <a:off x="548640" y="6537960"/>
            <a:ext cx="11094415" cy="0"/>
          </a:xfrm>
          <a:prstGeom prst="line">
            <a:avLst/>
          </a:prstGeom>
          <a:noFill/>
          <a:ln w="12700">
            <a:solidFill>
              <a:srgbClr val="CBD5E1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9" name="Text 7"/>
          <p:cNvSpPr/>
          <p:nvPr/>
        </p:nvSpPr>
        <p:spPr>
          <a:xfrm>
            <a:off x="548640" y="6611112"/>
            <a:ext cx="9997135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47556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proposal presentation</a:t>
            </a:r>
            <a:endParaRPr lang="en-US" sz="1000" dirty="0"/>
          </a:p>
        </p:txBody>
      </p:sp>
      <p:sp>
        <p:nvSpPr>
          <p:cNvPr id="10" name="Text 8"/>
          <p:cNvSpPr/>
          <p:nvPr/>
        </p:nvSpPr>
        <p:spPr>
          <a:xfrm>
            <a:off x="10728655" y="6611112"/>
            <a:ext cx="91440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r">
              <a:defRPr sz="1000">
                <a:solidFill>
                  <a:srgbClr val="475569"/>
                </a:solidFill>
                <a:latin typeface="Calibri"/>
              </a:defRPr>
            </a:pPr>
            <a:r>
              <a:t>2/19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"/>
          </a:xfrm>
          <a:prstGeom prst="rect">
            <a:avLst/>
          </a:prstGeom>
          <a:solidFill>
            <a:srgbClr val="0B1F3B"/>
          </a:solidFill>
          <a:ln w="12700">
            <a:solidFill>
              <a:srgbClr val="0B1F3B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" name="Text 1"/>
          <p:cNvSpPr/>
          <p:nvPr/>
        </p:nvSpPr>
        <p:spPr>
          <a:xfrm>
            <a:off x="548640" y="146304"/>
            <a:ext cx="11094415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BACKGROUND</a:t>
            </a:r>
            <a:endParaRPr lang="en-US" sz="2200" dirty="0"/>
          </a:p>
        </p:txBody>
      </p:sp>
      <p:sp>
        <p:nvSpPr>
          <p:cNvPr id="4" name="Shape 2"/>
          <p:cNvSpPr/>
          <p:nvPr/>
        </p:nvSpPr>
        <p:spPr>
          <a:xfrm>
            <a:off x="548640" y="1097280"/>
            <a:ext cx="5806440" cy="5120640"/>
          </a:xfrm>
          <a:prstGeom prst="rect">
            <a:avLst/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  <a:effectLst>
            <a:outerShdw blurRad="38100" dist="254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5" name="Text 3"/>
          <p:cNvSpPr/>
          <p:nvPr/>
        </p:nvSpPr>
        <p:spPr>
          <a:xfrm>
            <a:off x="868680" y="1325880"/>
            <a:ext cx="516636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0B1F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Why this topic matters</a:t>
            </a:r>
            <a:endParaRPr lang="en-US" sz="2000" dirty="0"/>
          </a:p>
        </p:txBody>
      </p:sp>
      <p:sp>
        <p:nvSpPr>
          <p:cNvPr id="6" name="Text 4"/>
          <p:cNvSpPr/>
          <p:nvPr/>
        </p:nvSpPr>
        <p:spPr>
          <a:xfrm>
            <a:off x="868680" y="1719072"/>
            <a:ext cx="5166360" cy="42976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228600" indent="-228600">
              <a:lnSpc>
                <a:spcPct val="115000"/>
              </a:lnSpc>
              <a:buSzPct val="100000"/>
              <a:buChar char="•"/>
            </a:pPr>
            <a:r>
              <a:rPr lang="en-US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Young adulthood is a key period for the onset of mental health difficulties and for establishing help-seeking patterns.</a:t>
            </a:r>
            <a:endParaRPr lang="en-US" dirty="0"/>
          </a:p>
          <a:p>
            <a:pPr marL="228600" indent="-228600">
              <a:lnSpc>
                <a:spcPct val="115000"/>
              </a:lnSpc>
              <a:buSzPct val="100000"/>
              <a:buChar char="•"/>
            </a:pPr>
            <a:r>
              <a:rPr lang="en-US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Community-based services are intended to offer early, accessible support, yet many young adults report difficulties entering and staying engaged with care.</a:t>
            </a:r>
            <a:endParaRPr lang="en-US" dirty="0"/>
          </a:p>
          <a:p>
            <a:pPr marL="228600" indent="-228600">
              <a:lnSpc>
                <a:spcPct val="115000"/>
              </a:lnSpc>
              <a:buSzPct val="100000"/>
              <a:buChar char="•"/>
            </a:pPr>
            <a:r>
              <a:rPr lang="en-US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Understanding barriers and engagement helps improve service design, equity, and outcomes.</a:t>
            </a:r>
            <a:endParaRPr lang="en-US" dirty="0"/>
          </a:p>
        </p:txBody>
      </p:sp>
      <p:sp>
        <p:nvSpPr>
          <p:cNvPr id="7" name="Shape 5"/>
          <p:cNvSpPr/>
          <p:nvPr/>
        </p:nvSpPr>
        <p:spPr>
          <a:xfrm>
            <a:off x="6492240" y="1097280"/>
            <a:ext cx="5150815" cy="2468880"/>
          </a:xfrm>
          <a:prstGeom prst="rect">
            <a:avLst/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  <a:effectLst>
            <a:outerShdw blurRad="38100" dist="254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8" name="Text 6"/>
          <p:cNvSpPr/>
          <p:nvPr/>
        </p:nvSpPr>
        <p:spPr>
          <a:xfrm>
            <a:off x="6812280" y="1325880"/>
            <a:ext cx="4510735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0B1F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Key terms</a:t>
            </a:r>
            <a:endParaRPr lang="en-US" sz="2000" dirty="0"/>
          </a:p>
        </p:txBody>
      </p:sp>
      <p:sp>
        <p:nvSpPr>
          <p:cNvPr id="9" name="Text 7"/>
          <p:cNvSpPr/>
          <p:nvPr/>
        </p:nvSpPr>
        <p:spPr>
          <a:xfrm>
            <a:off x="6812280" y="1719072"/>
            <a:ext cx="4510735" cy="16459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228600" indent="-228600">
              <a:lnSpc>
                <a:spcPct val="115000"/>
              </a:lnSpc>
              <a:buSzPct val="100000"/>
              <a:buChar char="•"/>
            </a:pPr>
            <a:r>
              <a:rPr lang="en-US" sz="16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Access: the ability to obtain appropriate support when needed.</a:t>
            </a:r>
            <a:endParaRPr lang="en-US" sz="1600" dirty="0"/>
          </a:p>
          <a:p>
            <a:pPr marL="228600" indent="-228600">
              <a:lnSpc>
                <a:spcPct val="115000"/>
              </a:lnSpc>
              <a:buSzPct val="100000"/>
              <a:buChar char="•"/>
            </a:pPr>
            <a:r>
              <a:rPr lang="en-US" sz="16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Engagement: attendance, participation, and continued contact with services over time.</a:t>
            </a:r>
            <a:endParaRPr lang="en-US" sz="1600" dirty="0"/>
          </a:p>
        </p:txBody>
      </p:sp>
      <p:sp>
        <p:nvSpPr>
          <p:cNvPr id="10" name="Shape 8"/>
          <p:cNvSpPr/>
          <p:nvPr/>
        </p:nvSpPr>
        <p:spPr>
          <a:xfrm>
            <a:off x="6492240" y="3703320"/>
            <a:ext cx="5150815" cy="2514600"/>
          </a:xfrm>
          <a:prstGeom prst="rect">
            <a:avLst/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  <a:effectLst>
            <a:outerShdw blurRad="38100" dist="254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11" name="Text 9"/>
          <p:cNvSpPr/>
          <p:nvPr/>
        </p:nvSpPr>
        <p:spPr>
          <a:xfrm>
            <a:off x="6812280" y="3931920"/>
            <a:ext cx="4510735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0B1F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Focus of this proposal</a:t>
            </a:r>
            <a:endParaRPr lang="en-US" sz="2000" dirty="0"/>
          </a:p>
        </p:txBody>
      </p:sp>
      <p:sp>
        <p:nvSpPr>
          <p:cNvPr id="12" name="Text 10"/>
          <p:cNvSpPr/>
          <p:nvPr/>
        </p:nvSpPr>
        <p:spPr>
          <a:xfrm>
            <a:off x="6812280" y="4325112"/>
            <a:ext cx="4510735" cy="16916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228600" indent="-228600">
              <a:lnSpc>
                <a:spcPct val="115000"/>
              </a:lnSpc>
              <a:buSzPct val="100000"/>
              <a:buChar char="•"/>
            </a:pPr>
            <a:r>
              <a:rPr lang="en-US" sz="16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Young adults in the UK</a:t>
            </a:r>
            <a:endParaRPr lang="en-US" sz="1600" dirty="0"/>
          </a:p>
          <a:p>
            <a:pPr marL="228600" indent="-228600">
              <a:lnSpc>
                <a:spcPct val="115000"/>
              </a:lnSpc>
              <a:buSzPct val="100000"/>
              <a:buChar char="•"/>
            </a:pPr>
            <a:r>
              <a:rPr lang="en-US" sz="16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Community-based mental health services</a:t>
            </a:r>
            <a:endParaRPr lang="en-US" sz="1600" dirty="0"/>
          </a:p>
          <a:p>
            <a:pPr marL="228600" indent="-228600">
              <a:lnSpc>
                <a:spcPct val="115000"/>
              </a:lnSpc>
              <a:buSzPct val="100000"/>
              <a:buChar char="•"/>
            </a:pPr>
            <a:r>
              <a:rPr lang="en-US" sz="16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Structural, social, and personal barriers</a:t>
            </a:r>
            <a:endParaRPr lang="en-US" sz="1600" dirty="0"/>
          </a:p>
        </p:txBody>
      </p:sp>
      <p:sp>
        <p:nvSpPr>
          <p:cNvPr id="13" name="Shape 11"/>
          <p:cNvSpPr/>
          <p:nvPr/>
        </p:nvSpPr>
        <p:spPr>
          <a:xfrm>
            <a:off x="0" y="6537960"/>
            <a:ext cx="12191695" cy="320040"/>
          </a:xfrm>
          <a:prstGeom prst="rect">
            <a:avLst/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4" name="Shape 12"/>
          <p:cNvSpPr/>
          <p:nvPr/>
        </p:nvSpPr>
        <p:spPr>
          <a:xfrm>
            <a:off x="548640" y="6537960"/>
            <a:ext cx="11094415" cy="0"/>
          </a:xfrm>
          <a:prstGeom prst="line">
            <a:avLst/>
          </a:prstGeom>
          <a:noFill/>
          <a:ln w="12700">
            <a:solidFill>
              <a:srgbClr val="CBD5E1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5" name="Text 13"/>
          <p:cNvSpPr/>
          <p:nvPr/>
        </p:nvSpPr>
        <p:spPr>
          <a:xfrm>
            <a:off x="548640" y="6611112"/>
            <a:ext cx="9997135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47556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proposal presentation</a:t>
            </a:r>
            <a:endParaRPr lang="en-US" sz="1000" dirty="0"/>
          </a:p>
        </p:txBody>
      </p:sp>
      <p:sp>
        <p:nvSpPr>
          <p:cNvPr id="16" name="Text 14"/>
          <p:cNvSpPr/>
          <p:nvPr/>
        </p:nvSpPr>
        <p:spPr>
          <a:xfrm>
            <a:off x="10728655" y="6611112"/>
            <a:ext cx="91440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r">
              <a:defRPr sz="1000">
                <a:solidFill>
                  <a:srgbClr val="475569"/>
                </a:solidFill>
                <a:latin typeface="Calibri"/>
              </a:defRPr>
            </a:pPr>
            <a:r>
              <a:t>3/19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"/>
          </a:xfrm>
          <a:prstGeom prst="rect">
            <a:avLst/>
          </a:prstGeom>
          <a:solidFill>
            <a:srgbClr val="0B1F3B"/>
          </a:solidFill>
          <a:ln w="12700">
            <a:solidFill>
              <a:srgbClr val="0B1F3B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" name="Text 1"/>
          <p:cNvSpPr/>
          <p:nvPr/>
        </p:nvSpPr>
        <p:spPr>
          <a:xfrm>
            <a:off x="548640" y="146304"/>
            <a:ext cx="11094415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PROBLEM STATEMENT</a:t>
            </a:r>
            <a:endParaRPr lang="en-US" sz="2200" dirty="0"/>
          </a:p>
        </p:txBody>
      </p:sp>
      <p:sp>
        <p:nvSpPr>
          <p:cNvPr id="4" name="Shape 2"/>
          <p:cNvSpPr/>
          <p:nvPr/>
        </p:nvSpPr>
        <p:spPr>
          <a:xfrm>
            <a:off x="548640" y="1097280"/>
            <a:ext cx="11094415" cy="1188720"/>
          </a:xfrm>
          <a:prstGeom prst="rect">
            <a:avLst/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  <a:effectLst>
            <a:outerShdw blurRad="38100" dist="254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5" name="Text 3"/>
          <p:cNvSpPr/>
          <p:nvPr/>
        </p:nvSpPr>
        <p:spPr>
          <a:xfrm>
            <a:off x="868679" y="1196311"/>
            <a:ext cx="10454335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0B1F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Core problem</a:t>
            </a:r>
            <a:endParaRPr lang="en-US" sz="2000" dirty="0"/>
          </a:p>
        </p:txBody>
      </p:sp>
      <p:sp>
        <p:nvSpPr>
          <p:cNvPr id="6" name="Text 4"/>
          <p:cNvSpPr/>
          <p:nvPr/>
        </p:nvSpPr>
        <p:spPr>
          <a:xfrm>
            <a:off x="868678" y="1495906"/>
            <a:ext cx="10454335" cy="3657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15000"/>
              </a:lnSpc>
              <a:buNone/>
            </a:pPr>
            <a:r>
              <a:rPr lang="en-US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Young adults face multiple barriers when trying to access community-based mental health services, which can delay care and reduce ongoing engagement.</a:t>
            </a:r>
            <a:endParaRPr lang="en-US" dirty="0"/>
          </a:p>
        </p:txBody>
      </p:sp>
      <p:sp>
        <p:nvSpPr>
          <p:cNvPr id="7" name="Shape 5"/>
          <p:cNvSpPr/>
          <p:nvPr/>
        </p:nvSpPr>
        <p:spPr>
          <a:xfrm>
            <a:off x="548640" y="2423160"/>
            <a:ext cx="3515258" cy="2743200"/>
          </a:xfrm>
          <a:prstGeom prst="rect">
            <a:avLst/>
          </a:prstGeom>
          <a:solidFill>
            <a:srgbClr val="FFFFFF"/>
          </a:solidFill>
          <a:ln w="25400">
            <a:solidFill>
              <a:srgbClr val="0B1F3B"/>
            </a:solidFill>
            <a:prstDash val="solid"/>
          </a:ln>
          <a:effectLst>
            <a:outerShdw blurRad="38100" dist="2540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8" name="Shape 6"/>
          <p:cNvSpPr/>
          <p:nvPr/>
        </p:nvSpPr>
        <p:spPr>
          <a:xfrm>
            <a:off x="777240" y="2743200"/>
            <a:ext cx="640080" cy="640080"/>
          </a:xfrm>
          <a:prstGeom prst="ellipse">
            <a:avLst/>
          </a:prstGeom>
          <a:solidFill>
            <a:srgbClr val="0B1F3B"/>
          </a:solidFill>
          <a:ln w="12700">
            <a:solidFill>
              <a:srgbClr val="0B1F3B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9" name="Text 7"/>
          <p:cNvSpPr/>
          <p:nvPr/>
        </p:nvSpPr>
        <p:spPr>
          <a:xfrm>
            <a:off x="1508760" y="2743200"/>
            <a:ext cx="2326538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0B1F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Structural</a:t>
            </a:r>
            <a:endParaRPr lang="en-US" sz="2400" dirty="0"/>
          </a:p>
        </p:txBody>
      </p:sp>
      <p:sp>
        <p:nvSpPr>
          <p:cNvPr id="10" name="Text 8"/>
          <p:cNvSpPr/>
          <p:nvPr/>
        </p:nvSpPr>
        <p:spPr>
          <a:xfrm>
            <a:off x="960120" y="3474720"/>
            <a:ext cx="2692298" cy="1691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228600" indent="-228600">
              <a:lnSpc>
                <a:spcPct val="115000"/>
              </a:lnSpc>
              <a:buSzPct val="100000"/>
              <a:buChar char="•"/>
            </a:pPr>
            <a:r>
              <a:rPr lang="en-US" sz="16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Waiting times</a:t>
            </a:r>
            <a:endParaRPr lang="en-US" sz="1600" dirty="0"/>
          </a:p>
          <a:p>
            <a:pPr marL="228600" indent="-228600">
              <a:lnSpc>
                <a:spcPct val="115000"/>
              </a:lnSpc>
              <a:buSzPct val="100000"/>
              <a:buChar char="•"/>
            </a:pPr>
            <a:r>
              <a:rPr lang="en-US" sz="16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Eligibility</a:t>
            </a:r>
            <a:endParaRPr lang="en-US" sz="1600" dirty="0"/>
          </a:p>
          <a:p>
            <a:pPr marL="228600" indent="-228600">
              <a:lnSpc>
                <a:spcPct val="115000"/>
              </a:lnSpc>
              <a:buSzPct val="100000"/>
              <a:buChar char="•"/>
            </a:pPr>
            <a:r>
              <a:rPr lang="en-US" sz="16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Service organisation</a:t>
            </a:r>
            <a:endParaRPr lang="en-US" sz="1600" dirty="0"/>
          </a:p>
        </p:txBody>
      </p:sp>
      <p:sp>
        <p:nvSpPr>
          <p:cNvPr id="11" name="Shape 9"/>
          <p:cNvSpPr/>
          <p:nvPr/>
        </p:nvSpPr>
        <p:spPr>
          <a:xfrm>
            <a:off x="4338218" y="2423160"/>
            <a:ext cx="3515258" cy="2743200"/>
          </a:xfrm>
          <a:prstGeom prst="rect">
            <a:avLst/>
          </a:prstGeom>
          <a:solidFill>
            <a:srgbClr val="FFFFFF"/>
          </a:solidFill>
          <a:ln w="25400">
            <a:solidFill>
              <a:srgbClr val="0F766E"/>
            </a:solidFill>
            <a:prstDash val="solid"/>
          </a:ln>
          <a:effectLst>
            <a:outerShdw blurRad="38100" dist="2540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12" name="Shape 10"/>
          <p:cNvSpPr/>
          <p:nvPr/>
        </p:nvSpPr>
        <p:spPr>
          <a:xfrm>
            <a:off x="4566818" y="2743200"/>
            <a:ext cx="640080" cy="640080"/>
          </a:xfrm>
          <a:prstGeom prst="ellipse">
            <a:avLst/>
          </a:prstGeom>
          <a:solidFill>
            <a:srgbClr val="0F766E"/>
          </a:solidFill>
          <a:ln w="12700">
            <a:solidFill>
              <a:srgbClr val="0F766E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3" name="Text 11"/>
          <p:cNvSpPr/>
          <p:nvPr/>
        </p:nvSpPr>
        <p:spPr>
          <a:xfrm>
            <a:off x="5298338" y="2743200"/>
            <a:ext cx="2326538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0B1F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Social</a:t>
            </a:r>
            <a:endParaRPr lang="en-US" sz="2400" dirty="0"/>
          </a:p>
        </p:txBody>
      </p:sp>
      <p:sp>
        <p:nvSpPr>
          <p:cNvPr id="14" name="Text 12"/>
          <p:cNvSpPr/>
          <p:nvPr/>
        </p:nvSpPr>
        <p:spPr>
          <a:xfrm>
            <a:off x="4749698" y="3474720"/>
            <a:ext cx="2692298" cy="1691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228600" indent="-228600">
              <a:lnSpc>
                <a:spcPct val="115000"/>
              </a:lnSpc>
              <a:buSzPct val="100000"/>
              <a:buChar char="•"/>
            </a:pPr>
            <a:r>
              <a:rPr lang="en-US" sz="16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Stigma</a:t>
            </a:r>
            <a:endParaRPr lang="en-US" sz="1600" dirty="0"/>
          </a:p>
          <a:p>
            <a:pPr marL="228600" indent="-228600">
              <a:lnSpc>
                <a:spcPct val="115000"/>
              </a:lnSpc>
              <a:buSzPct val="100000"/>
              <a:buChar char="•"/>
            </a:pPr>
            <a:r>
              <a:rPr lang="en-US" sz="16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Cultural beliefs</a:t>
            </a:r>
            <a:endParaRPr lang="en-US" sz="1600" dirty="0"/>
          </a:p>
          <a:p>
            <a:pPr marL="228600" indent="-228600">
              <a:lnSpc>
                <a:spcPct val="115000"/>
              </a:lnSpc>
              <a:buSzPct val="100000"/>
              <a:buChar char="•"/>
            </a:pPr>
            <a:r>
              <a:rPr lang="en-US" sz="16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Professional attitudes</a:t>
            </a:r>
            <a:endParaRPr lang="en-US" sz="1600" dirty="0"/>
          </a:p>
        </p:txBody>
      </p:sp>
      <p:sp>
        <p:nvSpPr>
          <p:cNvPr id="15" name="Shape 13"/>
          <p:cNvSpPr/>
          <p:nvPr/>
        </p:nvSpPr>
        <p:spPr>
          <a:xfrm>
            <a:off x="8127797" y="2423160"/>
            <a:ext cx="3515258" cy="2743200"/>
          </a:xfrm>
          <a:prstGeom prst="rect">
            <a:avLst/>
          </a:prstGeom>
          <a:solidFill>
            <a:srgbClr val="FFFFFF"/>
          </a:solidFill>
          <a:ln w="25400">
            <a:solidFill>
              <a:srgbClr val="2563EB"/>
            </a:solidFill>
            <a:prstDash val="solid"/>
          </a:ln>
          <a:effectLst>
            <a:outerShdw blurRad="38100" dist="2540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16" name="Shape 14"/>
          <p:cNvSpPr/>
          <p:nvPr/>
        </p:nvSpPr>
        <p:spPr>
          <a:xfrm>
            <a:off x="8356397" y="2743200"/>
            <a:ext cx="640080" cy="640080"/>
          </a:xfrm>
          <a:prstGeom prst="ellipse">
            <a:avLst/>
          </a:prstGeom>
          <a:solidFill>
            <a:srgbClr val="2563EB"/>
          </a:solidFill>
          <a:ln w="12700">
            <a:solidFill>
              <a:srgbClr val="2563EB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7" name="Text 15"/>
          <p:cNvSpPr/>
          <p:nvPr/>
        </p:nvSpPr>
        <p:spPr>
          <a:xfrm>
            <a:off x="9087917" y="2743200"/>
            <a:ext cx="2326538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0B1F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Personal and intersectional</a:t>
            </a:r>
            <a:endParaRPr lang="en-US" sz="2400" dirty="0"/>
          </a:p>
        </p:txBody>
      </p:sp>
      <p:sp>
        <p:nvSpPr>
          <p:cNvPr id="18" name="Text 16"/>
          <p:cNvSpPr/>
          <p:nvPr/>
        </p:nvSpPr>
        <p:spPr>
          <a:xfrm>
            <a:off x="8539277" y="3474720"/>
            <a:ext cx="2692298" cy="1691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228600" indent="-228600">
              <a:lnSpc>
                <a:spcPct val="115000"/>
              </a:lnSpc>
              <a:buSzPct val="100000"/>
              <a:buChar char="•"/>
            </a:pPr>
            <a:r>
              <a:rPr lang="en-US" sz="16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Disadvantage</a:t>
            </a:r>
            <a:endParaRPr lang="en-US" sz="1600" dirty="0"/>
          </a:p>
          <a:p>
            <a:pPr marL="228600" indent="-228600">
              <a:lnSpc>
                <a:spcPct val="115000"/>
              </a:lnSpc>
              <a:buSzPct val="100000"/>
              <a:buChar char="•"/>
            </a:pPr>
            <a:r>
              <a:rPr lang="en-US" sz="16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Disability</a:t>
            </a:r>
            <a:endParaRPr lang="en-US" sz="1600" dirty="0"/>
          </a:p>
          <a:p>
            <a:pPr marL="228600" indent="-228600">
              <a:lnSpc>
                <a:spcPct val="115000"/>
              </a:lnSpc>
              <a:buSzPct val="100000"/>
              <a:buChar char="•"/>
            </a:pPr>
            <a:r>
              <a:rPr lang="en-US" sz="16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Support networks</a:t>
            </a:r>
            <a:endParaRPr lang="en-US" sz="1600" dirty="0"/>
          </a:p>
        </p:txBody>
      </p:sp>
      <p:sp>
        <p:nvSpPr>
          <p:cNvPr id="19" name="Shape 17"/>
          <p:cNvSpPr/>
          <p:nvPr/>
        </p:nvSpPr>
        <p:spPr>
          <a:xfrm>
            <a:off x="548640" y="5349240"/>
            <a:ext cx="11094415" cy="930790"/>
          </a:xfrm>
          <a:prstGeom prst="rect">
            <a:avLst/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  <a:effectLst>
            <a:outerShdw blurRad="38100" dist="254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20" name="Text 18"/>
          <p:cNvSpPr/>
          <p:nvPr/>
        </p:nvSpPr>
        <p:spPr>
          <a:xfrm>
            <a:off x="731520" y="5399532"/>
            <a:ext cx="10454335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0B1F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Why engagement matters</a:t>
            </a:r>
            <a:endParaRPr lang="en-US" sz="2000" dirty="0"/>
          </a:p>
        </p:txBody>
      </p:sp>
      <p:sp>
        <p:nvSpPr>
          <p:cNvPr id="21" name="Text 19"/>
          <p:cNvSpPr/>
          <p:nvPr/>
        </p:nvSpPr>
        <p:spPr>
          <a:xfrm>
            <a:off x="731520" y="5807130"/>
            <a:ext cx="10454335" cy="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15000"/>
              </a:lnSpc>
              <a:buNone/>
            </a:pPr>
            <a:r>
              <a:rPr lang="en-US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Barriers can lead to delayed help-seeking, missed appointments, disengagement, and unmet needs.</a:t>
            </a:r>
            <a:endParaRPr lang="en-US" dirty="0"/>
          </a:p>
        </p:txBody>
      </p:sp>
      <p:sp>
        <p:nvSpPr>
          <p:cNvPr id="22" name="Shape 20"/>
          <p:cNvSpPr/>
          <p:nvPr/>
        </p:nvSpPr>
        <p:spPr>
          <a:xfrm>
            <a:off x="0" y="6537960"/>
            <a:ext cx="12191695" cy="320040"/>
          </a:xfrm>
          <a:prstGeom prst="rect">
            <a:avLst/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3" name="Shape 21"/>
          <p:cNvSpPr/>
          <p:nvPr/>
        </p:nvSpPr>
        <p:spPr>
          <a:xfrm>
            <a:off x="548640" y="6537960"/>
            <a:ext cx="11094415" cy="0"/>
          </a:xfrm>
          <a:prstGeom prst="line">
            <a:avLst/>
          </a:prstGeom>
          <a:noFill/>
          <a:ln w="12700">
            <a:solidFill>
              <a:srgbClr val="CBD5E1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4" name="Text 22"/>
          <p:cNvSpPr/>
          <p:nvPr/>
        </p:nvSpPr>
        <p:spPr>
          <a:xfrm>
            <a:off x="548640" y="6611112"/>
            <a:ext cx="9997135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47556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proposal presentation</a:t>
            </a:r>
            <a:endParaRPr lang="en-US" sz="1000" dirty="0"/>
          </a:p>
        </p:txBody>
      </p:sp>
      <p:sp>
        <p:nvSpPr>
          <p:cNvPr id="25" name="Text 23"/>
          <p:cNvSpPr/>
          <p:nvPr/>
        </p:nvSpPr>
        <p:spPr>
          <a:xfrm>
            <a:off x="10728655" y="6611112"/>
            <a:ext cx="91440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r">
              <a:defRPr sz="1000">
                <a:solidFill>
                  <a:srgbClr val="475569"/>
                </a:solidFill>
                <a:latin typeface="Calibri"/>
              </a:defRPr>
            </a:pPr>
            <a:r>
              <a:t>4/19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"/>
          </a:xfrm>
          <a:prstGeom prst="rect">
            <a:avLst/>
          </a:prstGeom>
          <a:solidFill>
            <a:srgbClr val="0B1F3B"/>
          </a:solidFill>
          <a:ln w="12700">
            <a:solidFill>
              <a:srgbClr val="0B1F3B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" name="Text 1"/>
          <p:cNvSpPr/>
          <p:nvPr/>
        </p:nvSpPr>
        <p:spPr>
          <a:xfrm>
            <a:off x="548640" y="146304"/>
            <a:ext cx="11094415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QUESTION</a:t>
            </a:r>
            <a:endParaRPr lang="en-US" sz="2200" dirty="0"/>
          </a:p>
        </p:txBody>
      </p:sp>
      <p:pic>
        <p:nvPicPr>
          <p:cNvPr id="4" name="Image 0" descr="preencoded.png"/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=""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48640" y="1325880"/>
            <a:ext cx="777240" cy="777240"/>
          </a:xfrm>
          <a:prstGeom prst="rect">
            <a:avLst/>
          </a:prstGeom>
        </p:spPr>
      </p:pic>
      <p:sp>
        <p:nvSpPr>
          <p:cNvPr id="5" name="Shape 2"/>
          <p:cNvSpPr/>
          <p:nvPr/>
        </p:nvSpPr>
        <p:spPr>
          <a:xfrm>
            <a:off x="1463040" y="1188720"/>
            <a:ext cx="10180015" cy="2011680"/>
          </a:xfrm>
          <a:prstGeom prst="rect">
            <a:avLst/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  <a:effectLst>
            <a:outerShdw blurRad="38100" dist="254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6" name="Text 3"/>
          <p:cNvSpPr/>
          <p:nvPr/>
        </p:nvSpPr>
        <p:spPr>
          <a:xfrm>
            <a:off x="1783080" y="1417320"/>
            <a:ext cx="9539935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0B1F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Primary question</a:t>
            </a:r>
            <a:endParaRPr lang="en-US" sz="2000" dirty="0"/>
          </a:p>
        </p:txBody>
      </p:sp>
      <p:sp>
        <p:nvSpPr>
          <p:cNvPr id="7" name="Text 4"/>
          <p:cNvSpPr/>
          <p:nvPr/>
        </p:nvSpPr>
        <p:spPr>
          <a:xfrm>
            <a:off x="1783080" y="1810512"/>
            <a:ext cx="9539935" cy="11887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15000"/>
              </a:lnSpc>
              <a:buNone/>
            </a:pPr>
            <a:r>
              <a:rPr lang="en-US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barriers do young adults in the UK experience when accessing community-based mental health services, and how do these barriers affect their engagement with care?</a:t>
            </a:r>
            <a:endParaRPr lang="en-US" dirty="0"/>
          </a:p>
        </p:txBody>
      </p:sp>
      <p:sp>
        <p:nvSpPr>
          <p:cNvPr id="8" name="Shape 5"/>
          <p:cNvSpPr/>
          <p:nvPr/>
        </p:nvSpPr>
        <p:spPr>
          <a:xfrm>
            <a:off x="548640" y="3429000"/>
            <a:ext cx="11094415" cy="2651760"/>
          </a:xfrm>
          <a:prstGeom prst="rect">
            <a:avLst/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  <a:effectLst>
            <a:outerShdw blurRad="38100" dist="254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9" name="Text 6"/>
          <p:cNvSpPr/>
          <p:nvPr/>
        </p:nvSpPr>
        <p:spPr>
          <a:xfrm>
            <a:off x="868680" y="3657600"/>
            <a:ext cx="10454335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0B1F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Operational focus</a:t>
            </a:r>
            <a:endParaRPr lang="en-US" sz="2000" dirty="0"/>
          </a:p>
        </p:txBody>
      </p:sp>
      <p:sp>
        <p:nvSpPr>
          <p:cNvPr id="10" name="Text 7"/>
          <p:cNvSpPr/>
          <p:nvPr/>
        </p:nvSpPr>
        <p:spPr>
          <a:xfrm>
            <a:off x="868680" y="4050792"/>
            <a:ext cx="10454335" cy="18288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228600" indent="-228600">
              <a:lnSpc>
                <a:spcPct val="115000"/>
              </a:lnSpc>
              <a:buSzPct val="100000"/>
              <a:buChar char="•"/>
            </a:pPr>
            <a:r>
              <a:rPr lang="en-US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Access stage: recognition, help-seeking, referral, assessment, and initial contact</a:t>
            </a:r>
            <a:endParaRPr lang="en-US" dirty="0"/>
          </a:p>
          <a:p>
            <a:pPr marL="228600" indent="-228600">
              <a:lnSpc>
                <a:spcPct val="115000"/>
              </a:lnSpc>
              <a:buSzPct val="100000"/>
              <a:buChar char="•"/>
            </a:pPr>
            <a:r>
              <a:rPr lang="en-US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Engagement stage: attendance, experience of care, and continuity</a:t>
            </a:r>
            <a:endParaRPr lang="en-US" dirty="0"/>
          </a:p>
          <a:p>
            <a:pPr marL="228600" indent="-228600">
              <a:lnSpc>
                <a:spcPct val="115000"/>
              </a:lnSpc>
              <a:buSzPct val="100000"/>
              <a:buChar char="•"/>
            </a:pPr>
            <a:r>
              <a:rPr lang="en-US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Equity lens: barriers that affect marginalised and vulnerable groups</a:t>
            </a:r>
            <a:endParaRPr lang="en-US" dirty="0"/>
          </a:p>
        </p:txBody>
      </p:sp>
      <p:sp>
        <p:nvSpPr>
          <p:cNvPr id="11" name="Shape 8"/>
          <p:cNvSpPr/>
          <p:nvPr/>
        </p:nvSpPr>
        <p:spPr>
          <a:xfrm>
            <a:off x="0" y="6537960"/>
            <a:ext cx="12191695" cy="320040"/>
          </a:xfrm>
          <a:prstGeom prst="rect">
            <a:avLst/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2" name="Shape 9"/>
          <p:cNvSpPr/>
          <p:nvPr/>
        </p:nvSpPr>
        <p:spPr>
          <a:xfrm>
            <a:off x="548640" y="6537960"/>
            <a:ext cx="11094415" cy="0"/>
          </a:xfrm>
          <a:prstGeom prst="line">
            <a:avLst/>
          </a:prstGeom>
          <a:noFill/>
          <a:ln w="12700">
            <a:solidFill>
              <a:srgbClr val="CBD5E1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3" name="Text 10"/>
          <p:cNvSpPr/>
          <p:nvPr/>
        </p:nvSpPr>
        <p:spPr>
          <a:xfrm>
            <a:off x="548640" y="6611112"/>
            <a:ext cx="9997135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47556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proposal presentation</a:t>
            </a:r>
            <a:endParaRPr lang="en-US" sz="1000" dirty="0"/>
          </a:p>
        </p:txBody>
      </p:sp>
      <p:sp>
        <p:nvSpPr>
          <p:cNvPr id="14" name="Text 11"/>
          <p:cNvSpPr/>
          <p:nvPr/>
        </p:nvSpPr>
        <p:spPr>
          <a:xfrm>
            <a:off x="10728655" y="6611112"/>
            <a:ext cx="91440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r">
              <a:defRPr sz="1000">
                <a:solidFill>
                  <a:srgbClr val="475569"/>
                </a:solidFill>
                <a:latin typeface="Calibri"/>
              </a:defRPr>
            </a:pPr>
            <a:r>
              <a:t>5/19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"/>
          </a:xfrm>
          <a:prstGeom prst="rect">
            <a:avLst/>
          </a:prstGeom>
          <a:solidFill>
            <a:srgbClr val="0B1F3B"/>
          </a:solidFill>
          <a:ln w="12700">
            <a:solidFill>
              <a:srgbClr val="0B1F3B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" name="Text 1"/>
          <p:cNvSpPr/>
          <p:nvPr/>
        </p:nvSpPr>
        <p:spPr>
          <a:xfrm>
            <a:off x="548640" y="146304"/>
            <a:ext cx="11094415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AIM AND OBJECTIVES</a:t>
            </a:r>
            <a:endParaRPr lang="en-US" sz="2200" dirty="0"/>
          </a:p>
        </p:txBody>
      </p:sp>
      <p:pic>
        <p:nvPicPr>
          <p:cNvPr id="4" name="Image 0" descr="preencoded.png"/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=""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48640" y="1252728"/>
            <a:ext cx="731520" cy="731520"/>
          </a:xfrm>
          <a:prstGeom prst="rect">
            <a:avLst/>
          </a:prstGeom>
        </p:spPr>
      </p:pic>
      <p:sp>
        <p:nvSpPr>
          <p:cNvPr id="5" name="Shape 2"/>
          <p:cNvSpPr/>
          <p:nvPr/>
        </p:nvSpPr>
        <p:spPr>
          <a:xfrm>
            <a:off x="1417320" y="1097280"/>
            <a:ext cx="10225735" cy="1783080"/>
          </a:xfrm>
          <a:prstGeom prst="rect">
            <a:avLst/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  <a:effectLst>
            <a:outerShdw blurRad="38100" dist="254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6" name="Text 3"/>
          <p:cNvSpPr/>
          <p:nvPr/>
        </p:nvSpPr>
        <p:spPr>
          <a:xfrm>
            <a:off x="1737360" y="1325880"/>
            <a:ext cx="9585655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0B1F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aim</a:t>
            </a:r>
            <a:endParaRPr lang="en-US" sz="2000" dirty="0"/>
          </a:p>
        </p:txBody>
      </p:sp>
      <p:sp>
        <p:nvSpPr>
          <p:cNvPr id="7" name="Text 4"/>
          <p:cNvSpPr/>
          <p:nvPr/>
        </p:nvSpPr>
        <p:spPr>
          <a:xfrm>
            <a:off x="1737360" y="1719072"/>
            <a:ext cx="9585655" cy="9601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15000"/>
              </a:lnSpc>
              <a:buNone/>
            </a:pPr>
            <a:r>
              <a:rPr lang="en-US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 explore the structural, social, and personal barriers that influence young adults’ access to community-based mental health services in the UK, with the aim of informing more inclusive and responsive service provision.</a:t>
            </a:r>
            <a:endParaRPr lang="en-US" dirty="0"/>
          </a:p>
        </p:txBody>
      </p:sp>
      <p:sp>
        <p:nvSpPr>
          <p:cNvPr id="8" name="Shape 5"/>
          <p:cNvSpPr/>
          <p:nvPr/>
        </p:nvSpPr>
        <p:spPr>
          <a:xfrm>
            <a:off x="548640" y="3108960"/>
            <a:ext cx="11094415" cy="3246120"/>
          </a:xfrm>
          <a:prstGeom prst="rect">
            <a:avLst/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  <a:effectLst>
            <a:outerShdw blurRad="38100" dist="254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9" name="Text 6"/>
          <p:cNvSpPr/>
          <p:nvPr/>
        </p:nvSpPr>
        <p:spPr>
          <a:xfrm>
            <a:off x="868680" y="3337560"/>
            <a:ext cx="10454335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0B1F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objectives</a:t>
            </a:r>
            <a:endParaRPr lang="en-US" sz="2000" dirty="0"/>
          </a:p>
        </p:txBody>
      </p:sp>
      <p:sp>
        <p:nvSpPr>
          <p:cNvPr id="10" name="Text 7"/>
          <p:cNvSpPr/>
          <p:nvPr/>
        </p:nvSpPr>
        <p:spPr>
          <a:xfrm>
            <a:off x="868680" y="3730752"/>
            <a:ext cx="10454335" cy="24231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15000"/>
              </a:lnSpc>
              <a:buNone/>
            </a:pPr>
            <a:r>
              <a:rPr lang="en-US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1. Examine how waiting times, eligibility criteria, and service organisation impact access to community mental health services.</a:t>
            </a:r>
            <a:endParaRPr lang="en-US" dirty="0"/>
          </a:p>
          <a:p>
            <a:pPr marL="0" indent="0">
              <a:lnSpc>
                <a:spcPct val="115000"/>
              </a:lnSpc>
              <a:buNone/>
            </a:pPr>
            <a:r>
              <a:rPr lang="en-US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2. Explore how stigma, cultural beliefs, and previous service experiences shape help-seeking behaviours.</a:t>
            </a:r>
            <a:endParaRPr lang="en-US" dirty="0"/>
          </a:p>
          <a:p>
            <a:pPr marL="0" indent="0">
              <a:lnSpc>
                <a:spcPct val="115000"/>
              </a:lnSpc>
              <a:buNone/>
            </a:pPr>
            <a:r>
              <a:rPr lang="en-US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3. Investigate how intersecting factors such as social disadvantage, disability, and weak support networks influence access and engagement.</a:t>
            </a:r>
            <a:endParaRPr lang="en-US" dirty="0"/>
          </a:p>
        </p:txBody>
      </p:sp>
      <p:sp>
        <p:nvSpPr>
          <p:cNvPr id="11" name="Shape 8"/>
          <p:cNvSpPr/>
          <p:nvPr/>
        </p:nvSpPr>
        <p:spPr>
          <a:xfrm>
            <a:off x="0" y="6537960"/>
            <a:ext cx="12191695" cy="320040"/>
          </a:xfrm>
          <a:prstGeom prst="rect">
            <a:avLst/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2" name="Shape 9"/>
          <p:cNvSpPr/>
          <p:nvPr/>
        </p:nvSpPr>
        <p:spPr>
          <a:xfrm>
            <a:off x="548640" y="6537960"/>
            <a:ext cx="11094415" cy="0"/>
          </a:xfrm>
          <a:prstGeom prst="line">
            <a:avLst/>
          </a:prstGeom>
          <a:noFill/>
          <a:ln w="12700">
            <a:solidFill>
              <a:srgbClr val="CBD5E1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3" name="Text 10"/>
          <p:cNvSpPr/>
          <p:nvPr/>
        </p:nvSpPr>
        <p:spPr>
          <a:xfrm>
            <a:off x="548640" y="6611112"/>
            <a:ext cx="9997135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47556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proposal presentation</a:t>
            </a:r>
            <a:endParaRPr lang="en-US" sz="1000" dirty="0"/>
          </a:p>
        </p:txBody>
      </p:sp>
      <p:sp>
        <p:nvSpPr>
          <p:cNvPr id="14" name="Text 11"/>
          <p:cNvSpPr/>
          <p:nvPr/>
        </p:nvSpPr>
        <p:spPr>
          <a:xfrm>
            <a:off x="10728655" y="6611112"/>
            <a:ext cx="91440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r">
              <a:defRPr sz="1000">
                <a:solidFill>
                  <a:srgbClr val="475569"/>
                </a:solidFill>
                <a:latin typeface="Calibri"/>
              </a:defRPr>
            </a:pPr>
            <a:r>
              <a:t>6/19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"/>
          </a:xfrm>
          <a:prstGeom prst="rect">
            <a:avLst/>
          </a:prstGeom>
          <a:solidFill>
            <a:srgbClr val="0B1F3B"/>
          </a:solidFill>
          <a:ln w="12700">
            <a:solidFill>
              <a:srgbClr val="0B1F3B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" name="Text 1"/>
          <p:cNvSpPr/>
          <p:nvPr/>
        </p:nvSpPr>
        <p:spPr>
          <a:xfrm>
            <a:off x="548640" y="146304"/>
            <a:ext cx="11094415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EVIDENCE: WHAT WE ALREADY KNOW</a:t>
            </a:r>
            <a:endParaRPr lang="en-US" sz="2200" dirty="0"/>
          </a:p>
        </p:txBody>
      </p:sp>
      <p:sp>
        <p:nvSpPr>
          <p:cNvPr id="4" name="Shape 2"/>
          <p:cNvSpPr/>
          <p:nvPr/>
        </p:nvSpPr>
        <p:spPr>
          <a:xfrm>
            <a:off x="548640" y="1097280"/>
            <a:ext cx="5989320" cy="5120640"/>
          </a:xfrm>
          <a:prstGeom prst="rect">
            <a:avLst/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  <a:effectLst>
            <a:outerShdw blurRad="38100" dist="254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5" name="Text 3"/>
          <p:cNvSpPr/>
          <p:nvPr/>
        </p:nvSpPr>
        <p:spPr>
          <a:xfrm>
            <a:off x="868680" y="1325880"/>
            <a:ext cx="53492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0B1F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Prevalence of access barriers (summary)</a:t>
            </a:r>
            <a:endParaRPr lang="en-US" sz="2000" dirty="0"/>
          </a:p>
        </p:txBody>
      </p:sp>
      <p:sp>
        <p:nvSpPr>
          <p:cNvPr id="6" name="Text 4"/>
          <p:cNvSpPr/>
          <p:nvPr/>
        </p:nvSpPr>
        <p:spPr>
          <a:xfrm>
            <a:off x="868680" y="1719072"/>
            <a:ext cx="5349240" cy="42976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228600" indent="-228600">
              <a:lnSpc>
                <a:spcPct val="115000"/>
              </a:lnSpc>
              <a:buSzPct val="100000"/>
              <a:buChar char="•"/>
            </a:pPr>
            <a:r>
              <a:rPr lang="en-US" sz="14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Long waiting times, complex referral routes, and strict eligibility criteria delay or block support (Moreton et al., 2022; Wright et al., 2025).</a:t>
            </a:r>
            <a:endParaRPr lang="en-US" sz="1400" dirty="0"/>
          </a:p>
          <a:p>
            <a:pPr marL="228600" indent="-228600">
              <a:lnSpc>
                <a:spcPct val="115000"/>
              </a:lnSpc>
              <a:buSzPct val="100000"/>
              <a:buChar char="•"/>
            </a:pPr>
            <a:r>
              <a:rPr lang="en-US" sz="14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Fragmented services and inflexible care models contribute to unmet needs and disengagement (Moreton et al., 2022).</a:t>
            </a:r>
            <a:endParaRPr lang="en-US" sz="1400" dirty="0"/>
          </a:p>
          <a:p>
            <a:pPr marL="228600" indent="-228600">
              <a:lnSpc>
                <a:spcPct val="115000"/>
              </a:lnSpc>
              <a:buSzPct val="100000"/>
              <a:buChar char="•"/>
            </a:pPr>
            <a:r>
              <a:rPr lang="en-US" sz="14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Stigma, negative professional attitudes, and confidentiality fears reduce help-seeking and engagement (Long et al., 2023).</a:t>
            </a:r>
            <a:endParaRPr lang="en-US" sz="1400" dirty="0"/>
          </a:p>
          <a:p>
            <a:pPr marL="228600" indent="-228600">
              <a:lnSpc>
                <a:spcPct val="115000"/>
              </a:lnSpc>
              <a:buSzPct val="100000"/>
              <a:buChar char="•"/>
            </a:pPr>
            <a:r>
              <a:rPr lang="en-US" sz="14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Discrimination and inequalities reduce access for marginalised and vulnerable groups (Lowther-Payne et al., 2023).</a:t>
            </a:r>
            <a:endParaRPr lang="en-US" sz="1400" dirty="0"/>
          </a:p>
          <a:p>
            <a:pPr marL="228600" indent="-228600">
              <a:lnSpc>
                <a:spcPct val="115000"/>
              </a:lnSpc>
              <a:buSzPct val="100000"/>
              <a:buChar char="•"/>
            </a:pPr>
            <a:r>
              <a:rPr lang="en-US" sz="14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Cultural beliefs, low mental health literacy, and informal help-seeking can delay professional support (Sancho and Larkin, 2020).</a:t>
            </a:r>
            <a:endParaRPr lang="en-US" sz="1400" dirty="0"/>
          </a:p>
          <a:p>
            <a:pPr marL="228600" indent="-228600">
              <a:lnSpc>
                <a:spcPct val="115000"/>
              </a:lnSpc>
              <a:buSzPct val="100000"/>
              <a:buChar char="•"/>
            </a:pPr>
            <a:r>
              <a:rPr lang="en-US" sz="14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System gaps affect young people, including poor transitions and care leavers feeling unsupported (Street, 2018; Appleton et al., 2020; Young and Melia, 2024; Kapilashrami and Kokkinidis, 2025).</a:t>
            </a:r>
            <a:endParaRPr lang="en-US" sz="1400" dirty="0"/>
          </a:p>
        </p:txBody>
      </p:sp>
      <p:sp>
        <p:nvSpPr>
          <p:cNvPr id="7" name="Shape 5"/>
          <p:cNvSpPr/>
          <p:nvPr/>
        </p:nvSpPr>
        <p:spPr>
          <a:xfrm>
            <a:off x="6629400" y="1097280"/>
            <a:ext cx="5013655" cy="5120640"/>
          </a:xfrm>
          <a:prstGeom prst="rect">
            <a:avLst/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  <a:effectLst>
            <a:outerShdw blurRad="38100" dist="254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8" name="Text 6"/>
          <p:cNvSpPr/>
          <p:nvPr/>
        </p:nvSpPr>
        <p:spPr>
          <a:xfrm>
            <a:off x="6949440" y="1325880"/>
            <a:ext cx="4373575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0B1F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How barriers affect engagement</a:t>
            </a:r>
            <a:endParaRPr lang="en-US" sz="2000" dirty="0"/>
          </a:p>
        </p:txBody>
      </p:sp>
      <p:sp>
        <p:nvSpPr>
          <p:cNvPr id="9" name="Text 7"/>
          <p:cNvSpPr/>
          <p:nvPr/>
        </p:nvSpPr>
        <p:spPr>
          <a:xfrm>
            <a:off x="6949440" y="1719072"/>
            <a:ext cx="4373575" cy="42976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228600" indent="-228600">
              <a:lnSpc>
                <a:spcPct val="115000"/>
              </a:lnSpc>
              <a:buSzPct val="100000"/>
              <a:buChar char="•"/>
            </a:pPr>
            <a:r>
              <a:rPr lang="en-US" sz="16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Delays in accessing care can worsen distress and reduce motivation to seek help.</a:t>
            </a:r>
            <a:endParaRPr lang="en-US" sz="1600" dirty="0"/>
          </a:p>
          <a:p>
            <a:pPr marL="228600" indent="-228600">
              <a:lnSpc>
                <a:spcPct val="115000"/>
              </a:lnSpc>
              <a:buSzPct val="100000"/>
              <a:buChar char="•"/>
            </a:pPr>
            <a:r>
              <a:rPr lang="en-US" sz="16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Negative experiences at first contact can reduce trust and future attendance.</a:t>
            </a:r>
            <a:endParaRPr lang="en-US" sz="1600" dirty="0"/>
          </a:p>
          <a:p>
            <a:pPr marL="228600" indent="-228600">
              <a:lnSpc>
                <a:spcPct val="115000"/>
              </a:lnSpc>
              <a:buSzPct val="100000"/>
              <a:buChar char="•"/>
            </a:pPr>
            <a:r>
              <a:rPr lang="en-US" sz="16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Inequities can lead to repeated rejection and longer periods without support.</a:t>
            </a:r>
            <a:endParaRPr lang="en-US" sz="1600" dirty="0"/>
          </a:p>
        </p:txBody>
      </p:sp>
      <p:sp>
        <p:nvSpPr>
          <p:cNvPr id="10" name="Shape 8"/>
          <p:cNvSpPr/>
          <p:nvPr/>
        </p:nvSpPr>
        <p:spPr>
          <a:xfrm>
            <a:off x="0" y="6537960"/>
            <a:ext cx="12191695" cy="320040"/>
          </a:xfrm>
          <a:prstGeom prst="rect">
            <a:avLst/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1" name="Shape 9"/>
          <p:cNvSpPr/>
          <p:nvPr/>
        </p:nvSpPr>
        <p:spPr>
          <a:xfrm>
            <a:off x="548640" y="6537960"/>
            <a:ext cx="11094415" cy="0"/>
          </a:xfrm>
          <a:prstGeom prst="line">
            <a:avLst/>
          </a:prstGeom>
          <a:noFill/>
          <a:ln w="12700">
            <a:solidFill>
              <a:srgbClr val="CBD5E1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2" name="Text 10"/>
          <p:cNvSpPr/>
          <p:nvPr/>
        </p:nvSpPr>
        <p:spPr>
          <a:xfrm>
            <a:off x="548640" y="6611112"/>
            <a:ext cx="9997135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47556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proposal presentation</a:t>
            </a:r>
            <a:endParaRPr lang="en-US" sz="1000" dirty="0"/>
          </a:p>
        </p:txBody>
      </p:sp>
      <p:sp>
        <p:nvSpPr>
          <p:cNvPr id="13" name="Text 11"/>
          <p:cNvSpPr/>
          <p:nvPr/>
        </p:nvSpPr>
        <p:spPr>
          <a:xfrm>
            <a:off x="10728655" y="6611112"/>
            <a:ext cx="91440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r">
              <a:defRPr sz="1000">
                <a:solidFill>
                  <a:srgbClr val="475569"/>
                </a:solidFill>
                <a:latin typeface="Calibri"/>
              </a:defRPr>
            </a:pPr>
            <a:r>
              <a:t>7/19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"/>
          </a:xfrm>
          <a:prstGeom prst="rect">
            <a:avLst/>
          </a:prstGeom>
          <a:solidFill>
            <a:srgbClr val="0B1F3B"/>
          </a:solidFill>
          <a:ln w="12700">
            <a:solidFill>
              <a:srgbClr val="0B1F3B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" name="Text 1"/>
          <p:cNvSpPr/>
          <p:nvPr/>
        </p:nvSpPr>
        <p:spPr>
          <a:xfrm>
            <a:off x="548640" y="146304"/>
            <a:ext cx="11094415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BARRIER DOMAIN 1: STRUCTURAL</a:t>
            </a:r>
            <a:endParaRPr lang="en-US" sz="2200" dirty="0"/>
          </a:p>
        </p:txBody>
      </p:sp>
      <p:pic>
        <p:nvPicPr>
          <p:cNvPr id="4" name="Image 0" descr="preencoded.png"/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=""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48640" y="1252728"/>
            <a:ext cx="731520" cy="731520"/>
          </a:xfrm>
          <a:prstGeom prst="rect">
            <a:avLst/>
          </a:prstGeom>
        </p:spPr>
      </p:pic>
      <p:sp>
        <p:nvSpPr>
          <p:cNvPr id="5" name="Shape 2"/>
          <p:cNvSpPr/>
          <p:nvPr/>
        </p:nvSpPr>
        <p:spPr>
          <a:xfrm>
            <a:off x="1417320" y="1124712"/>
            <a:ext cx="10225735" cy="1965960"/>
          </a:xfrm>
          <a:prstGeom prst="rect">
            <a:avLst/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  <a:effectLst>
            <a:outerShdw blurRad="38100" dist="254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6" name="Text 3"/>
          <p:cNvSpPr/>
          <p:nvPr/>
        </p:nvSpPr>
        <p:spPr>
          <a:xfrm>
            <a:off x="1737360" y="1325880"/>
            <a:ext cx="9585655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0B1F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System and service factors</a:t>
            </a:r>
            <a:endParaRPr lang="en-US" sz="2000" dirty="0"/>
          </a:p>
        </p:txBody>
      </p:sp>
      <p:sp>
        <p:nvSpPr>
          <p:cNvPr id="7" name="Text 4"/>
          <p:cNvSpPr/>
          <p:nvPr/>
        </p:nvSpPr>
        <p:spPr>
          <a:xfrm>
            <a:off x="1737360" y="1543179"/>
            <a:ext cx="9585655" cy="11430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228600" indent="-228600">
              <a:lnSpc>
                <a:spcPct val="115000"/>
              </a:lnSpc>
              <a:buSzPct val="100000"/>
              <a:buChar char="•"/>
            </a:pPr>
            <a:r>
              <a:rPr lang="en-US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Waiting times, referral complexity, and strict eligibility can delay or block access (Moreton et al., 2022; Wright et al., 2025).</a:t>
            </a:r>
            <a:endParaRPr lang="en-US" dirty="0"/>
          </a:p>
          <a:p>
            <a:pPr marL="228600" indent="-228600">
              <a:lnSpc>
                <a:spcPct val="115000"/>
              </a:lnSpc>
              <a:buSzPct val="100000"/>
              <a:buChar char="•"/>
            </a:pPr>
            <a:r>
              <a:rPr lang="en-US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Fragmented pathways and inflexible models can contribute to unmet needs and disengagement (Moreton et al., 2022).</a:t>
            </a:r>
            <a:endParaRPr lang="en-US" dirty="0"/>
          </a:p>
        </p:txBody>
      </p:sp>
      <p:sp>
        <p:nvSpPr>
          <p:cNvPr id="8" name="Shape 5"/>
          <p:cNvSpPr/>
          <p:nvPr/>
        </p:nvSpPr>
        <p:spPr>
          <a:xfrm>
            <a:off x="548640" y="3291840"/>
            <a:ext cx="5387188" cy="2926080"/>
          </a:xfrm>
          <a:prstGeom prst="rect">
            <a:avLst/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  <a:effectLst>
            <a:outerShdw blurRad="38100" dist="254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9" name="Text 6"/>
          <p:cNvSpPr/>
          <p:nvPr/>
        </p:nvSpPr>
        <p:spPr>
          <a:xfrm>
            <a:off x="868680" y="3520440"/>
            <a:ext cx="4747108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0B1F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Typical pinch points</a:t>
            </a:r>
            <a:endParaRPr lang="en-US" sz="2000" dirty="0"/>
          </a:p>
        </p:txBody>
      </p:sp>
      <p:sp>
        <p:nvSpPr>
          <p:cNvPr id="10" name="Text 7"/>
          <p:cNvSpPr/>
          <p:nvPr/>
        </p:nvSpPr>
        <p:spPr>
          <a:xfrm>
            <a:off x="868680" y="3913632"/>
            <a:ext cx="4747108" cy="21031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228600" indent="-228600">
              <a:lnSpc>
                <a:spcPct val="115000"/>
              </a:lnSpc>
              <a:buSzPct val="100000"/>
              <a:buFontTx/>
              <a:buChar char="•"/>
            </a:pPr>
            <a:r>
              <a:rPr lang="en-US" sz="16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Multiple Difficulty meeting eligibility thresholds</a:t>
            </a:r>
            <a:endParaRPr lang="en-US" sz="1600" dirty="0"/>
          </a:p>
          <a:p>
            <a:pPr marL="228600" indent="-228600">
              <a:lnSpc>
                <a:spcPct val="115000"/>
              </a:lnSpc>
              <a:buSzPct val="100000"/>
              <a:buChar char="•"/>
            </a:pPr>
            <a:r>
              <a:rPr lang="en-US" sz="16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handoffs between services</a:t>
            </a:r>
            <a:endParaRPr lang="en-US" sz="1600" dirty="0"/>
          </a:p>
          <a:p>
            <a:pPr marL="228600" indent="-228600">
              <a:lnSpc>
                <a:spcPct val="115000"/>
              </a:lnSpc>
              <a:buSzPct val="100000"/>
              <a:buChar char="•"/>
            </a:pPr>
            <a:r>
              <a:rPr lang="en-US" sz="16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Limited appointment availability</a:t>
            </a:r>
            <a:endParaRPr lang="en-US" sz="1600" dirty="0"/>
          </a:p>
          <a:p>
            <a:pPr marL="228600" indent="-228600">
              <a:lnSpc>
                <a:spcPct val="115000"/>
              </a:lnSpc>
              <a:buSzPct val="100000"/>
              <a:buChar char="•"/>
            </a:pPr>
            <a:r>
              <a:rPr lang="en-US" sz="16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Unclear information on what to expect</a:t>
            </a:r>
            <a:endParaRPr lang="en-US" sz="1600" dirty="0"/>
          </a:p>
        </p:txBody>
      </p:sp>
      <p:sp>
        <p:nvSpPr>
          <p:cNvPr id="11" name="Shape 8"/>
          <p:cNvSpPr/>
          <p:nvPr/>
        </p:nvSpPr>
        <p:spPr>
          <a:xfrm>
            <a:off x="6255868" y="3291840"/>
            <a:ext cx="5387188" cy="2926080"/>
          </a:xfrm>
          <a:prstGeom prst="rect">
            <a:avLst/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  <a:effectLst>
            <a:outerShdw blurRad="38100" dist="254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12" name="Text 9"/>
          <p:cNvSpPr/>
          <p:nvPr/>
        </p:nvSpPr>
        <p:spPr>
          <a:xfrm>
            <a:off x="6575908" y="3520440"/>
            <a:ext cx="4747108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0B1F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this study will explore</a:t>
            </a:r>
            <a:endParaRPr lang="en-US" sz="2000" dirty="0"/>
          </a:p>
        </p:txBody>
      </p:sp>
      <p:sp>
        <p:nvSpPr>
          <p:cNvPr id="13" name="Text 10"/>
          <p:cNvSpPr/>
          <p:nvPr/>
        </p:nvSpPr>
        <p:spPr>
          <a:xfrm>
            <a:off x="6575908" y="3913632"/>
            <a:ext cx="4747108" cy="21031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228600" indent="-228600">
              <a:lnSpc>
                <a:spcPct val="115000"/>
              </a:lnSpc>
              <a:buSzPct val="100000"/>
              <a:buChar char="•"/>
            </a:pPr>
            <a:r>
              <a:rPr lang="en-US" sz="16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How young adults interpret referral requirements</a:t>
            </a:r>
            <a:endParaRPr lang="en-US" sz="1600" dirty="0"/>
          </a:p>
          <a:p>
            <a:pPr marL="228600" indent="-228600">
              <a:lnSpc>
                <a:spcPct val="115000"/>
              </a:lnSpc>
              <a:buSzPct val="100000"/>
              <a:buChar char="•"/>
            </a:pPr>
            <a:r>
              <a:rPr lang="en-US" sz="16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How delays shape motivation and trust</a:t>
            </a:r>
            <a:endParaRPr lang="en-US" sz="1600" dirty="0"/>
          </a:p>
          <a:p>
            <a:pPr marL="228600" indent="-228600">
              <a:lnSpc>
                <a:spcPct val="115000"/>
              </a:lnSpc>
              <a:buSzPct val="100000"/>
              <a:buChar char="•"/>
            </a:pPr>
            <a:r>
              <a:rPr lang="en-US" sz="16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How service organisation affects continuity</a:t>
            </a:r>
            <a:endParaRPr lang="en-US" sz="1600" dirty="0"/>
          </a:p>
        </p:txBody>
      </p:sp>
      <p:sp>
        <p:nvSpPr>
          <p:cNvPr id="14" name="Shape 11"/>
          <p:cNvSpPr/>
          <p:nvPr/>
        </p:nvSpPr>
        <p:spPr>
          <a:xfrm>
            <a:off x="0" y="6537960"/>
            <a:ext cx="12191695" cy="320040"/>
          </a:xfrm>
          <a:prstGeom prst="rect">
            <a:avLst/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5" name="Shape 12"/>
          <p:cNvSpPr/>
          <p:nvPr/>
        </p:nvSpPr>
        <p:spPr>
          <a:xfrm>
            <a:off x="548640" y="6537960"/>
            <a:ext cx="11094415" cy="0"/>
          </a:xfrm>
          <a:prstGeom prst="line">
            <a:avLst/>
          </a:prstGeom>
          <a:noFill/>
          <a:ln w="12700">
            <a:solidFill>
              <a:srgbClr val="CBD5E1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6" name="Text 13"/>
          <p:cNvSpPr/>
          <p:nvPr/>
        </p:nvSpPr>
        <p:spPr>
          <a:xfrm>
            <a:off x="548640" y="6611112"/>
            <a:ext cx="9997135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47556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proposal presentation</a:t>
            </a:r>
            <a:endParaRPr lang="en-US" sz="1000" dirty="0"/>
          </a:p>
        </p:txBody>
      </p:sp>
      <p:sp>
        <p:nvSpPr>
          <p:cNvPr id="17" name="Text 14"/>
          <p:cNvSpPr/>
          <p:nvPr/>
        </p:nvSpPr>
        <p:spPr>
          <a:xfrm>
            <a:off x="10728655" y="6611112"/>
            <a:ext cx="91440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r">
              <a:defRPr sz="1000">
                <a:solidFill>
                  <a:srgbClr val="475569"/>
                </a:solidFill>
                <a:latin typeface="Calibri"/>
              </a:defRPr>
            </a:pPr>
            <a:r>
              <a:t>8/19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"/>
          </a:xfrm>
          <a:prstGeom prst="rect">
            <a:avLst/>
          </a:prstGeom>
          <a:solidFill>
            <a:srgbClr val="0B1F3B"/>
          </a:solidFill>
          <a:ln w="12700">
            <a:solidFill>
              <a:srgbClr val="0B1F3B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" name="Text 1"/>
          <p:cNvSpPr/>
          <p:nvPr/>
        </p:nvSpPr>
        <p:spPr>
          <a:xfrm>
            <a:off x="548640" y="146304"/>
            <a:ext cx="11094415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BARRIER DOMAIN 2: SOCIAL AND CULTURAL</a:t>
            </a:r>
            <a:endParaRPr lang="en-US" sz="2200" dirty="0"/>
          </a:p>
        </p:txBody>
      </p:sp>
      <p:pic>
        <p:nvPicPr>
          <p:cNvPr id="4" name="Image 0" descr="preencoded.png"/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=""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48640" y="1252728"/>
            <a:ext cx="731520" cy="731520"/>
          </a:xfrm>
          <a:prstGeom prst="rect">
            <a:avLst/>
          </a:prstGeom>
        </p:spPr>
      </p:pic>
      <p:sp>
        <p:nvSpPr>
          <p:cNvPr id="5" name="Shape 2"/>
          <p:cNvSpPr/>
          <p:nvPr/>
        </p:nvSpPr>
        <p:spPr>
          <a:xfrm>
            <a:off x="1417320" y="1097280"/>
            <a:ext cx="10225735" cy="2057400"/>
          </a:xfrm>
          <a:prstGeom prst="rect">
            <a:avLst/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  <a:effectLst>
            <a:outerShdw blurRad="38100" dist="254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6" name="Text 3"/>
          <p:cNvSpPr/>
          <p:nvPr/>
        </p:nvSpPr>
        <p:spPr>
          <a:xfrm>
            <a:off x="1737360" y="1325880"/>
            <a:ext cx="9585655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0B1F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Stigma and attitudes</a:t>
            </a:r>
            <a:endParaRPr lang="en-US" sz="2000" dirty="0"/>
          </a:p>
        </p:txBody>
      </p:sp>
      <p:sp>
        <p:nvSpPr>
          <p:cNvPr id="7" name="Text 4"/>
          <p:cNvSpPr/>
          <p:nvPr/>
        </p:nvSpPr>
        <p:spPr>
          <a:xfrm>
            <a:off x="1737360" y="1719072"/>
            <a:ext cx="9585655" cy="12344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15000"/>
              </a:lnSpc>
              <a:buNone/>
            </a:pPr>
            <a:r>
              <a:rPr lang="en-US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Stigma, negative professional attitudes, and fears about judgement, labelling, and confidentiality can reduce help-seeking and engagement (Long et al., 2023).</a:t>
            </a:r>
            <a:endParaRPr lang="en-US" dirty="0"/>
          </a:p>
        </p:txBody>
      </p:sp>
      <p:sp>
        <p:nvSpPr>
          <p:cNvPr id="8" name="Shape 5"/>
          <p:cNvSpPr/>
          <p:nvPr/>
        </p:nvSpPr>
        <p:spPr>
          <a:xfrm>
            <a:off x="548640" y="3383280"/>
            <a:ext cx="5852160" cy="2834640"/>
          </a:xfrm>
          <a:prstGeom prst="rect">
            <a:avLst/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  <a:effectLst>
            <a:outerShdw blurRad="38100" dist="254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9" name="Text 6"/>
          <p:cNvSpPr/>
          <p:nvPr/>
        </p:nvSpPr>
        <p:spPr>
          <a:xfrm>
            <a:off x="868680" y="3611880"/>
            <a:ext cx="521208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0B1F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Cultural beliefs and mental health literacy</a:t>
            </a:r>
            <a:endParaRPr lang="en-US" sz="2000" dirty="0"/>
          </a:p>
        </p:txBody>
      </p:sp>
      <p:sp>
        <p:nvSpPr>
          <p:cNvPr id="10" name="Text 7"/>
          <p:cNvSpPr/>
          <p:nvPr/>
        </p:nvSpPr>
        <p:spPr>
          <a:xfrm>
            <a:off x="868680" y="4005072"/>
            <a:ext cx="5212080" cy="20116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228600" indent="-228600">
              <a:lnSpc>
                <a:spcPct val="115000"/>
              </a:lnSpc>
              <a:buSzPct val="100000"/>
              <a:buChar char="•"/>
            </a:pPr>
            <a:r>
              <a:rPr lang="en-US" sz="16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Cultural understandings of distress</a:t>
            </a:r>
            <a:endParaRPr lang="en-US" sz="1600" dirty="0"/>
          </a:p>
          <a:p>
            <a:pPr marL="228600" indent="-228600">
              <a:lnSpc>
                <a:spcPct val="115000"/>
              </a:lnSpc>
              <a:buSzPct val="100000"/>
              <a:buChar char="•"/>
            </a:pPr>
            <a:r>
              <a:rPr lang="en-US" sz="16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Low mental health literacy</a:t>
            </a:r>
            <a:endParaRPr lang="en-US" sz="1600" dirty="0"/>
          </a:p>
          <a:p>
            <a:pPr marL="228600" indent="-228600">
              <a:lnSpc>
                <a:spcPct val="115000"/>
              </a:lnSpc>
              <a:buSzPct val="100000"/>
              <a:buChar char="•"/>
            </a:pPr>
            <a:r>
              <a:rPr lang="en-US" sz="16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Reliance on informal support before services</a:t>
            </a:r>
            <a:endParaRPr lang="en-US" sz="1600" dirty="0"/>
          </a:p>
          <a:p>
            <a:pPr marL="228600" indent="-228600">
              <a:lnSpc>
                <a:spcPct val="115000"/>
              </a:lnSpc>
              <a:buSzPct val="100000"/>
              <a:buChar char="•"/>
            </a:pPr>
            <a:r>
              <a:rPr lang="en-US" sz="16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Concerns about being misunderstood</a:t>
            </a:r>
            <a:endParaRPr lang="en-US" sz="1600" dirty="0"/>
          </a:p>
        </p:txBody>
      </p:sp>
      <p:sp>
        <p:nvSpPr>
          <p:cNvPr id="11" name="Shape 8"/>
          <p:cNvSpPr/>
          <p:nvPr/>
        </p:nvSpPr>
        <p:spPr>
          <a:xfrm>
            <a:off x="6446520" y="3383280"/>
            <a:ext cx="5196535" cy="2834640"/>
          </a:xfrm>
          <a:prstGeom prst="rect">
            <a:avLst/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  <a:effectLst>
            <a:outerShdw blurRad="38100" dist="254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12" name="Text 9"/>
          <p:cNvSpPr/>
          <p:nvPr/>
        </p:nvSpPr>
        <p:spPr>
          <a:xfrm>
            <a:off x="6766560" y="3611880"/>
            <a:ext cx="4556455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0B1F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Implications for engagement</a:t>
            </a:r>
            <a:endParaRPr lang="en-US" sz="2000" dirty="0"/>
          </a:p>
        </p:txBody>
      </p:sp>
      <p:sp>
        <p:nvSpPr>
          <p:cNvPr id="13" name="Text 10"/>
          <p:cNvSpPr/>
          <p:nvPr/>
        </p:nvSpPr>
        <p:spPr>
          <a:xfrm>
            <a:off x="6766560" y="4005072"/>
            <a:ext cx="4556455" cy="20116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228600" indent="-228600">
              <a:lnSpc>
                <a:spcPct val="115000"/>
              </a:lnSpc>
              <a:buSzPct val="100000"/>
              <a:buChar char="•"/>
            </a:pPr>
            <a:r>
              <a:rPr lang="en-US" sz="16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Delayed initial contact</a:t>
            </a:r>
            <a:endParaRPr lang="en-US" sz="1600" dirty="0"/>
          </a:p>
          <a:p>
            <a:pPr marL="228600" indent="-228600">
              <a:lnSpc>
                <a:spcPct val="115000"/>
              </a:lnSpc>
              <a:buSzPct val="100000"/>
              <a:buChar char="•"/>
            </a:pPr>
            <a:r>
              <a:rPr lang="en-US" sz="16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Reduced disclosure during assessment</a:t>
            </a:r>
            <a:endParaRPr lang="en-US" sz="1600" dirty="0"/>
          </a:p>
          <a:p>
            <a:pPr marL="228600" indent="-228600">
              <a:lnSpc>
                <a:spcPct val="115000"/>
              </a:lnSpc>
              <a:buSzPct val="100000"/>
              <a:buChar char="•"/>
            </a:pPr>
            <a:r>
              <a:rPr lang="en-US" sz="16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Lower trust in professionals</a:t>
            </a:r>
            <a:endParaRPr lang="en-US" sz="1600" dirty="0"/>
          </a:p>
          <a:p>
            <a:pPr marL="228600" indent="-228600">
              <a:lnSpc>
                <a:spcPct val="115000"/>
              </a:lnSpc>
              <a:buSzPct val="100000"/>
              <a:buChar char="•"/>
            </a:pPr>
            <a:r>
              <a:rPr lang="en-US" sz="16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Higher dropout risk after first appointment</a:t>
            </a:r>
            <a:endParaRPr lang="en-US" sz="1600" dirty="0"/>
          </a:p>
        </p:txBody>
      </p:sp>
      <p:sp>
        <p:nvSpPr>
          <p:cNvPr id="14" name="Shape 11"/>
          <p:cNvSpPr/>
          <p:nvPr/>
        </p:nvSpPr>
        <p:spPr>
          <a:xfrm>
            <a:off x="0" y="6537960"/>
            <a:ext cx="12191695" cy="320040"/>
          </a:xfrm>
          <a:prstGeom prst="rect">
            <a:avLst/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5" name="Shape 12"/>
          <p:cNvSpPr/>
          <p:nvPr/>
        </p:nvSpPr>
        <p:spPr>
          <a:xfrm>
            <a:off x="548640" y="6537960"/>
            <a:ext cx="11094415" cy="0"/>
          </a:xfrm>
          <a:prstGeom prst="line">
            <a:avLst/>
          </a:prstGeom>
          <a:noFill/>
          <a:ln w="12700">
            <a:solidFill>
              <a:srgbClr val="CBD5E1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6" name="Text 13"/>
          <p:cNvSpPr/>
          <p:nvPr/>
        </p:nvSpPr>
        <p:spPr>
          <a:xfrm>
            <a:off x="548640" y="6611112"/>
            <a:ext cx="9997135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47556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proposal presentation</a:t>
            </a:r>
            <a:endParaRPr lang="en-US" sz="1000" dirty="0"/>
          </a:p>
        </p:txBody>
      </p:sp>
      <p:sp>
        <p:nvSpPr>
          <p:cNvPr id="17" name="Text 14"/>
          <p:cNvSpPr/>
          <p:nvPr/>
        </p:nvSpPr>
        <p:spPr>
          <a:xfrm>
            <a:off x="10728655" y="6611112"/>
            <a:ext cx="91440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r">
              <a:defRPr sz="1000">
                <a:solidFill>
                  <a:srgbClr val="475569"/>
                </a:solidFill>
                <a:latin typeface="Calibri"/>
              </a:defRPr>
            </a:pPr>
            <a:r>
              <a:t>9/19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"/>
          </a:xfrm>
          <a:prstGeom prst="rect">
            <a:avLst/>
          </a:prstGeom>
          <a:solidFill>
            <a:srgbClr val="0B1F3B"/>
          </a:solidFill>
          <a:ln w="12700">
            <a:solidFill>
              <a:srgbClr val="0B1F3B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" name="Text 1"/>
          <p:cNvSpPr/>
          <p:nvPr/>
        </p:nvSpPr>
        <p:spPr>
          <a:xfrm>
            <a:off x="548640" y="146304"/>
            <a:ext cx="11094415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BARRIER DOMAIN 3: INEQUALITIES AND VULNERABILITY</a:t>
            </a:r>
            <a:endParaRPr lang="en-US" sz="2200" dirty="0"/>
          </a:p>
        </p:txBody>
      </p:sp>
      <p:sp>
        <p:nvSpPr>
          <p:cNvPr id="4" name="Shape 2"/>
          <p:cNvSpPr/>
          <p:nvPr/>
        </p:nvSpPr>
        <p:spPr>
          <a:xfrm>
            <a:off x="548640" y="1097280"/>
            <a:ext cx="11094415" cy="1417320"/>
          </a:xfrm>
          <a:prstGeom prst="rect">
            <a:avLst/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  <a:effectLst>
            <a:outerShdw blurRad="38100" dist="254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5" name="Text 3"/>
          <p:cNvSpPr/>
          <p:nvPr/>
        </p:nvSpPr>
        <p:spPr>
          <a:xfrm>
            <a:off x="868680" y="1325880"/>
            <a:ext cx="10454335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0B1F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Equity lens</a:t>
            </a:r>
            <a:endParaRPr lang="en-US" sz="2000" dirty="0"/>
          </a:p>
        </p:txBody>
      </p:sp>
      <p:sp>
        <p:nvSpPr>
          <p:cNvPr id="6" name="Text 4"/>
          <p:cNvSpPr/>
          <p:nvPr/>
        </p:nvSpPr>
        <p:spPr>
          <a:xfrm>
            <a:off x="868679" y="1623060"/>
            <a:ext cx="10454335" cy="5943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15000"/>
              </a:lnSpc>
              <a:buNone/>
            </a:pPr>
            <a:r>
              <a:rPr lang="en-US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Discrimination and inequalities reduce access, particularly for marginalised and vulnerable groups (Lowther-Payne et al., 2023).</a:t>
            </a:r>
            <a:endParaRPr lang="en-US" dirty="0"/>
          </a:p>
        </p:txBody>
      </p:sp>
      <p:sp>
        <p:nvSpPr>
          <p:cNvPr id="7" name="Shape 5"/>
          <p:cNvSpPr/>
          <p:nvPr/>
        </p:nvSpPr>
        <p:spPr>
          <a:xfrm>
            <a:off x="548640" y="2743200"/>
            <a:ext cx="5364328" cy="3520440"/>
          </a:xfrm>
          <a:prstGeom prst="rect">
            <a:avLst/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  <a:effectLst>
            <a:outerShdw blurRad="38100" dist="254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8" name="Text 6"/>
          <p:cNvSpPr/>
          <p:nvPr/>
        </p:nvSpPr>
        <p:spPr>
          <a:xfrm>
            <a:off x="868680" y="2971800"/>
            <a:ext cx="4724248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0B1F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Groups and contexts</a:t>
            </a:r>
            <a:endParaRPr lang="en-US" sz="2000" dirty="0"/>
          </a:p>
        </p:txBody>
      </p:sp>
      <p:sp>
        <p:nvSpPr>
          <p:cNvPr id="9" name="Text 7"/>
          <p:cNvSpPr/>
          <p:nvPr/>
        </p:nvSpPr>
        <p:spPr>
          <a:xfrm>
            <a:off x="868680" y="3364992"/>
            <a:ext cx="4724248" cy="26974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228600" indent="-228600">
              <a:lnSpc>
                <a:spcPct val="115000"/>
              </a:lnSpc>
              <a:buSzPct val="100000"/>
              <a:buChar char="•"/>
            </a:pPr>
            <a:r>
              <a:rPr lang="en-US" sz="16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Care leavers and socially isolated young adults may feel misunderstood and unsupported (Young and Melia, 2024).</a:t>
            </a:r>
            <a:endParaRPr lang="en-US" sz="1600" dirty="0"/>
          </a:p>
          <a:p>
            <a:pPr marL="228600" indent="-228600">
              <a:lnSpc>
                <a:spcPct val="115000"/>
              </a:lnSpc>
              <a:buSzPct val="100000"/>
              <a:buChar char="•"/>
            </a:pPr>
            <a:r>
              <a:rPr lang="en-US" sz="16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Social disadvantage (poverty, unstable housing, exclusion) can create additional access barriers (Moreton et al., 2022; Kapilashrami and Kokkinidis, 2025).</a:t>
            </a:r>
            <a:endParaRPr lang="en-US" sz="1600" dirty="0"/>
          </a:p>
          <a:p>
            <a:pPr marL="228600" indent="-228600">
              <a:lnSpc>
                <a:spcPct val="115000"/>
              </a:lnSpc>
              <a:buSzPct val="100000"/>
              <a:buChar char="•"/>
            </a:pPr>
            <a:r>
              <a:rPr lang="en-US" sz="16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Disability and intersecting needs may increase the likelihood of unmet support (Rao et al., 2024).</a:t>
            </a:r>
            <a:endParaRPr lang="en-US" sz="1600" dirty="0"/>
          </a:p>
        </p:txBody>
      </p:sp>
      <p:sp>
        <p:nvSpPr>
          <p:cNvPr id="10" name="Shape 8"/>
          <p:cNvSpPr/>
          <p:nvPr/>
        </p:nvSpPr>
        <p:spPr>
          <a:xfrm>
            <a:off x="6278728" y="2743200"/>
            <a:ext cx="5364328" cy="3520440"/>
          </a:xfrm>
          <a:prstGeom prst="rect">
            <a:avLst/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  <a:effectLst>
            <a:outerShdw blurRad="38100" dist="254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11" name="Text 9"/>
          <p:cNvSpPr/>
          <p:nvPr/>
        </p:nvSpPr>
        <p:spPr>
          <a:xfrm>
            <a:off x="6598768" y="2971800"/>
            <a:ext cx="4724248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0B1F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Transition-related barriers</a:t>
            </a:r>
            <a:endParaRPr lang="en-US" sz="2000" dirty="0"/>
          </a:p>
        </p:txBody>
      </p:sp>
      <p:sp>
        <p:nvSpPr>
          <p:cNvPr id="12" name="Text 10"/>
          <p:cNvSpPr/>
          <p:nvPr/>
        </p:nvSpPr>
        <p:spPr>
          <a:xfrm>
            <a:off x="6598768" y="3364992"/>
            <a:ext cx="4724248" cy="26974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228600" indent="-228600">
              <a:lnSpc>
                <a:spcPct val="115000"/>
              </a:lnSpc>
              <a:buSzPct val="100000"/>
              <a:buChar char="•"/>
            </a:pPr>
            <a:r>
              <a:rPr lang="en-US" sz="16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Poor transition between child and adult services can lead to rejected referrals and gaps in care (Street, 2018; Appleton et al., 2020).</a:t>
            </a:r>
            <a:endParaRPr lang="en-US" sz="1600" dirty="0"/>
          </a:p>
          <a:p>
            <a:pPr marL="228600" indent="-228600">
              <a:lnSpc>
                <a:spcPct val="115000"/>
              </a:lnSpc>
              <a:buSzPct val="100000"/>
              <a:buChar char="•"/>
            </a:pPr>
            <a:r>
              <a:rPr lang="en-US" sz="16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Breaks in continuity can undermine trust and reduce future engagement.</a:t>
            </a:r>
            <a:endParaRPr lang="en-US" sz="1600" dirty="0"/>
          </a:p>
          <a:p>
            <a:pPr marL="228600" indent="-228600">
              <a:lnSpc>
                <a:spcPct val="115000"/>
              </a:lnSpc>
              <a:buSzPct val="100000"/>
              <a:buChar char="•"/>
            </a:pPr>
            <a:r>
              <a:rPr lang="en-US" sz="16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This study will explore how transitions are experienced in community settings.</a:t>
            </a:r>
            <a:endParaRPr lang="en-US" sz="1600" dirty="0"/>
          </a:p>
        </p:txBody>
      </p:sp>
      <p:sp>
        <p:nvSpPr>
          <p:cNvPr id="13" name="Shape 11"/>
          <p:cNvSpPr/>
          <p:nvPr/>
        </p:nvSpPr>
        <p:spPr>
          <a:xfrm>
            <a:off x="0" y="6537960"/>
            <a:ext cx="12191695" cy="320040"/>
          </a:xfrm>
          <a:prstGeom prst="rect">
            <a:avLst/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4" name="Shape 12"/>
          <p:cNvSpPr/>
          <p:nvPr/>
        </p:nvSpPr>
        <p:spPr>
          <a:xfrm>
            <a:off x="548640" y="6537960"/>
            <a:ext cx="11094415" cy="0"/>
          </a:xfrm>
          <a:prstGeom prst="line">
            <a:avLst/>
          </a:prstGeom>
          <a:noFill/>
          <a:ln w="12700">
            <a:solidFill>
              <a:srgbClr val="CBD5E1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5" name="Text 13"/>
          <p:cNvSpPr/>
          <p:nvPr/>
        </p:nvSpPr>
        <p:spPr>
          <a:xfrm>
            <a:off x="548640" y="6611112"/>
            <a:ext cx="9997135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47556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proposal presentation</a:t>
            </a:r>
            <a:endParaRPr lang="en-US" sz="1000" dirty="0"/>
          </a:p>
        </p:txBody>
      </p:sp>
      <p:sp>
        <p:nvSpPr>
          <p:cNvPr id="16" name="Text 14"/>
          <p:cNvSpPr/>
          <p:nvPr/>
        </p:nvSpPr>
        <p:spPr>
          <a:xfrm>
            <a:off x="10728655" y="6611112"/>
            <a:ext cx="91440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r">
              <a:defRPr sz="1000">
                <a:solidFill>
                  <a:srgbClr val="475569"/>
                </a:solidFill>
                <a:latin typeface="Calibri"/>
              </a:defRPr>
            </a:pPr>
            <a:r>
              <a:t>10/19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"/>
          </a:xfrm>
          <a:prstGeom prst="rect">
            <a:avLst/>
          </a:prstGeom>
          <a:solidFill>
            <a:srgbClr val="0B1F3B"/>
          </a:solidFill>
          <a:ln w="12700">
            <a:solidFill>
              <a:srgbClr val="0B1F3B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" name="Text 1"/>
          <p:cNvSpPr/>
          <p:nvPr/>
        </p:nvSpPr>
        <p:spPr>
          <a:xfrm>
            <a:off x="548640" y="146304"/>
            <a:ext cx="11094415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POLICY CONTEXT: ACCESS AND WAITING TIME STANDARDS</a:t>
            </a:r>
            <a:endParaRPr lang="en-US" sz="2200" dirty="0"/>
          </a:p>
        </p:txBody>
      </p:sp>
      <p:sp>
        <p:nvSpPr>
          <p:cNvPr id="4" name="Shape 2"/>
          <p:cNvSpPr/>
          <p:nvPr/>
        </p:nvSpPr>
        <p:spPr>
          <a:xfrm>
            <a:off x="548640" y="1097280"/>
            <a:ext cx="5989320" cy="5120640"/>
          </a:xfrm>
          <a:prstGeom prst="rect">
            <a:avLst/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  <a:effectLst>
            <a:outerShdw blurRad="38100" dist="254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5" name="Text 3"/>
          <p:cNvSpPr/>
          <p:nvPr/>
        </p:nvSpPr>
        <p:spPr>
          <a:xfrm>
            <a:off x="868680" y="1325880"/>
            <a:ext cx="53492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0B1F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NHS access and waiting time standards</a:t>
            </a:r>
            <a:endParaRPr lang="en-US" sz="2000" dirty="0"/>
          </a:p>
        </p:txBody>
      </p:sp>
      <p:sp>
        <p:nvSpPr>
          <p:cNvPr id="6" name="Text 4"/>
          <p:cNvSpPr/>
          <p:nvPr/>
        </p:nvSpPr>
        <p:spPr>
          <a:xfrm>
            <a:off x="823265" y="1920240"/>
            <a:ext cx="5349240" cy="42976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228600" indent="-228600">
              <a:lnSpc>
                <a:spcPct val="115000"/>
              </a:lnSpc>
              <a:buSzPct val="100000"/>
              <a:buChar char="•"/>
            </a:pPr>
            <a:r>
              <a:rPr lang="en-US" sz="16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Targets are published for some mental health pathways, but there is currently no specific waiting time standard for community mental health services in the UK.</a:t>
            </a:r>
            <a:endParaRPr lang="en-US" sz="1600" dirty="0"/>
          </a:p>
          <a:p>
            <a:pPr marL="228600" indent="-228600">
              <a:lnSpc>
                <a:spcPct val="115000"/>
              </a:lnSpc>
              <a:buSzPct val="100000"/>
              <a:buChar char="•"/>
            </a:pPr>
            <a:r>
              <a:rPr lang="en-US" sz="16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This gap may contribute to variability in access and extended waits for support.</a:t>
            </a:r>
            <a:endParaRPr lang="en-US" sz="1600" dirty="0"/>
          </a:p>
        </p:txBody>
      </p:sp>
      <p:sp>
        <p:nvSpPr>
          <p:cNvPr id="7" name="Shape 5"/>
          <p:cNvSpPr/>
          <p:nvPr/>
        </p:nvSpPr>
        <p:spPr>
          <a:xfrm>
            <a:off x="6629400" y="1325880"/>
            <a:ext cx="5013655" cy="3108960"/>
          </a:xfrm>
          <a:prstGeom prst="rect">
            <a:avLst/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  <a:effectLst>
            <a:outerShdw blurRad="38100" dist="2540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8" name="Text 6"/>
          <p:cNvSpPr/>
          <p:nvPr/>
        </p:nvSpPr>
        <p:spPr>
          <a:xfrm>
            <a:off x="6903720" y="1554480"/>
            <a:ext cx="4465015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B1F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Illustrative targets</a:t>
            </a:r>
            <a:endParaRPr lang="en-US" sz="1500" dirty="0"/>
          </a:p>
        </p:txBody>
      </p:sp>
      <p:graphicFrame>
        <p:nvGraphicFramePr>
          <p:cNvPr id="9" name="Chart 0"/>
          <p:cNvGraphicFramePr/>
          <p:nvPr/>
        </p:nvGraphicFramePr>
        <p:xfrm>
          <a:off x="6903720" y="1965960"/>
          <a:ext cx="4465015" cy="210312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10" name="Text 7"/>
          <p:cNvSpPr/>
          <p:nvPr/>
        </p:nvSpPr>
        <p:spPr>
          <a:xfrm>
            <a:off x="6903720" y="4114800"/>
            <a:ext cx="4465015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47556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Note: No specific standard for community mental health services.</a:t>
            </a:r>
            <a:endParaRPr lang="en-US" sz="1000" dirty="0"/>
          </a:p>
        </p:txBody>
      </p:sp>
      <p:sp>
        <p:nvSpPr>
          <p:cNvPr id="11" name="Shape 8"/>
          <p:cNvSpPr/>
          <p:nvPr/>
        </p:nvSpPr>
        <p:spPr>
          <a:xfrm>
            <a:off x="0" y="6537960"/>
            <a:ext cx="12191695" cy="320040"/>
          </a:xfrm>
          <a:prstGeom prst="rect">
            <a:avLst/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2" name="Shape 9"/>
          <p:cNvSpPr/>
          <p:nvPr/>
        </p:nvSpPr>
        <p:spPr>
          <a:xfrm>
            <a:off x="548640" y="6537960"/>
            <a:ext cx="11094415" cy="0"/>
          </a:xfrm>
          <a:prstGeom prst="line">
            <a:avLst/>
          </a:prstGeom>
          <a:noFill/>
          <a:ln w="12700">
            <a:solidFill>
              <a:srgbClr val="CBD5E1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3" name="Text 10"/>
          <p:cNvSpPr/>
          <p:nvPr/>
        </p:nvSpPr>
        <p:spPr>
          <a:xfrm>
            <a:off x="548640" y="6611112"/>
            <a:ext cx="9997135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47556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proposal presentation</a:t>
            </a:r>
            <a:endParaRPr lang="en-US" sz="1000" dirty="0"/>
          </a:p>
        </p:txBody>
      </p:sp>
      <p:sp>
        <p:nvSpPr>
          <p:cNvPr id="14" name="Text 11"/>
          <p:cNvSpPr/>
          <p:nvPr/>
        </p:nvSpPr>
        <p:spPr>
          <a:xfrm>
            <a:off x="10728655" y="6611112"/>
            <a:ext cx="91440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r">
              <a:defRPr sz="1000">
                <a:solidFill>
                  <a:srgbClr val="475569"/>
                </a:solidFill>
                <a:latin typeface="Calibri"/>
              </a:defRPr>
            </a:pPr>
            <a:r>
              <a:t>11/19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"/>
          </a:xfrm>
          <a:prstGeom prst="rect">
            <a:avLst/>
          </a:prstGeom>
          <a:solidFill>
            <a:srgbClr val="0B1F3B"/>
          </a:solidFill>
          <a:ln w="12700">
            <a:solidFill>
              <a:srgbClr val="0B1F3B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" name="Text 1"/>
          <p:cNvSpPr/>
          <p:nvPr/>
        </p:nvSpPr>
        <p:spPr>
          <a:xfrm>
            <a:off x="548640" y="146304"/>
            <a:ext cx="11094415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CONCEPTUAL FRAMEWORK: ACCESS-TO-ENGAGEMENT PATHWAY</a:t>
            </a:r>
            <a:endParaRPr lang="en-US" sz="2200" dirty="0"/>
          </a:p>
        </p:txBody>
      </p:sp>
      <p:sp>
        <p:nvSpPr>
          <p:cNvPr id="4" name="Shape 2"/>
          <p:cNvSpPr/>
          <p:nvPr/>
        </p:nvSpPr>
        <p:spPr>
          <a:xfrm>
            <a:off x="548640" y="1097280"/>
            <a:ext cx="11094415" cy="1234440"/>
          </a:xfrm>
          <a:prstGeom prst="rect">
            <a:avLst/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  <a:effectLst>
            <a:outerShdw blurRad="38100" dist="254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5" name="Text 3"/>
          <p:cNvSpPr/>
          <p:nvPr/>
        </p:nvSpPr>
        <p:spPr>
          <a:xfrm>
            <a:off x="868680" y="1165860"/>
            <a:ext cx="10454335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b="1" dirty="0">
                <a:solidFill>
                  <a:srgbClr val="0B1F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Working model</a:t>
            </a:r>
            <a:endParaRPr lang="en-US" dirty="0"/>
          </a:p>
        </p:txBody>
      </p:sp>
      <p:sp>
        <p:nvSpPr>
          <p:cNvPr id="6" name="Text 4"/>
          <p:cNvSpPr/>
          <p:nvPr/>
        </p:nvSpPr>
        <p:spPr>
          <a:xfrm>
            <a:off x="868680" y="1513332"/>
            <a:ext cx="10454335" cy="4114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Barriers can occur at multiple stages, from recognising need to sustaining engagement with care. The study will map how and where barriers shape experiences.</a:t>
            </a:r>
            <a:endParaRPr lang="en-US" sz="1600" dirty="0"/>
          </a:p>
        </p:txBody>
      </p:sp>
      <p:sp>
        <p:nvSpPr>
          <p:cNvPr id="7" name="Shape 5"/>
          <p:cNvSpPr/>
          <p:nvPr/>
        </p:nvSpPr>
        <p:spPr>
          <a:xfrm>
            <a:off x="971334" y="2720340"/>
            <a:ext cx="1650949" cy="868680"/>
          </a:xfrm>
          <a:prstGeom prst="rect">
            <a:avLst/>
          </a:prstGeom>
          <a:solidFill>
            <a:srgbClr val="FFFFFF"/>
          </a:solidFill>
          <a:ln w="25400">
            <a:solidFill>
              <a:srgbClr val="0F766E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8" name="Text 6"/>
          <p:cNvSpPr/>
          <p:nvPr/>
        </p:nvSpPr>
        <p:spPr>
          <a:xfrm>
            <a:off x="1081062" y="2930652"/>
            <a:ext cx="1422349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Recognise need</a:t>
            </a:r>
            <a:endParaRPr lang="en-US" sz="1400" dirty="0"/>
          </a:p>
        </p:txBody>
      </p:sp>
      <p:sp>
        <p:nvSpPr>
          <p:cNvPr id="9" name="Shape 7"/>
          <p:cNvSpPr/>
          <p:nvPr/>
        </p:nvSpPr>
        <p:spPr>
          <a:xfrm>
            <a:off x="2668003" y="2720340"/>
            <a:ext cx="1650949" cy="868680"/>
          </a:xfrm>
          <a:prstGeom prst="rect">
            <a:avLst/>
          </a:prstGeom>
          <a:solidFill>
            <a:srgbClr val="FFFFFF"/>
          </a:solidFill>
          <a:ln w="25400">
            <a:solidFill>
              <a:srgbClr val="2563EB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0" name="Text 8"/>
          <p:cNvSpPr/>
          <p:nvPr/>
        </p:nvSpPr>
        <p:spPr>
          <a:xfrm>
            <a:off x="2777731" y="2930652"/>
            <a:ext cx="1422349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Help-seeking</a:t>
            </a:r>
            <a:endParaRPr lang="en-US" sz="1400" dirty="0"/>
          </a:p>
        </p:txBody>
      </p:sp>
      <p:sp>
        <p:nvSpPr>
          <p:cNvPr id="11" name="Shape 9"/>
          <p:cNvSpPr/>
          <p:nvPr/>
        </p:nvSpPr>
        <p:spPr>
          <a:xfrm>
            <a:off x="4364672" y="2720340"/>
            <a:ext cx="1650949" cy="868680"/>
          </a:xfrm>
          <a:prstGeom prst="rect">
            <a:avLst/>
          </a:prstGeom>
          <a:solidFill>
            <a:srgbClr val="FFFFFF"/>
          </a:solidFill>
          <a:ln w="25400">
            <a:solidFill>
              <a:srgbClr val="0B1F3B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2" name="Text 10"/>
          <p:cNvSpPr/>
          <p:nvPr/>
        </p:nvSpPr>
        <p:spPr>
          <a:xfrm>
            <a:off x="4474400" y="2930652"/>
            <a:ext cx="1422349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Referral</a:t>
            </a:r>
            <a:endParaRPr lang="en-US" sz="1400" dirty="0"/>
          </a:p>
        </p:txBody>
      </p:sp>
      <p:sp>
        <p:nvSpPr>
          <p:cNvPr id="13" name="Shape 11"/>
          <p:cNvSpPr/>
          <p:nvPr/>
        </p:nvSpPr>
        <p:spPr>
          <a:xfrm>
            <a:off x="6061342" y="2720340"/>
            <a:ext cx="1650949" cy="868680"/>
          </a:xfrm>
          <a:prstGeom prst="rect">
            <a:avLst/>
          </a:prstGeom>
          <a:solidFill>
            <a:srgbClr val="FFFFFF"/>
          </a:solidFill>
          <a:ln w="25400">
            <a:solidFill>
              <a:srgbClr val="0F766E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4" name="Text 12"/>
          <p:cNvSpPr/>
          <p:nvPr/>
        </p:nvSpPr>
        <p:spPr>
          <a:xfrm>
            <a:off x="6171070" y="2930652"/>
            <a:ext cx="1422349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Assessment</a:t>
            </a:r>
            <a:endParaRPr lang="en-US" sz="1400" dirty="0"/>
          </a:p>
        </p:txBody>
      </p:sp>
      <p:sp>
        <p:nvSpPr>
          <p:cNvPr id="15" name="Shape 13"/>
          <p:cNvSpPr/>
          <p:nvPr/>
        </p:nvSpPr>
        <p:spPr>
          <a:xfrm>
            <a:off x="7758011" y="2720340"/>
            <a:ext cx="1650949" cy="868680"/>
          </a:xfrm>
          <a:prstGeom prst="rect">
            <a:avLst/>
          </a:prstGeom>
          <a:solidFill>
            <a:srgbClr val="FFFFFF"/>
          </a:solidFill>
          <a:ln w="25400">
            <a:solidFill>
              <a:srgbClr val="2563EB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6" name="Text 14"/>
          <p:cNvSpPr/>
          <p:nvPr/>
        </p:nvSpPr>
        <p:spPr>
          <a:xfrm>
            <a:off x="7867739" y="2930652"/>
            <a:ext cx="1422349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First contact</a:t>
            </a:r>
            <a:endParaRPr lang="en-US" sz="1400" dirty="0"/>
          </a:p>
        </p:txBody>
      </p:sp>
      <p:sp>
        <p:nvSpPr>
          <p:cNvPr id="17" name="Shape 15"/>
          <p:cNvSpPr/>
          <p:nvPr/>
        </p:nvSpPr>
        <p:spPr>
          <a:xfrm>
            <a:off x="9454680" y="2720340"/>
            <a:ext cx="1650949" cy="868680"/>
          </a:xfrm>
          <a:prstGeom prst="rect">
            <a:avLst/>
          </a:prstGeom>
          <a:solidFill>
            <a:srgbClr val="FFFFFF"/>
          </a:solidFill>
          <a:ln w="25400">
            <a:solidFill>
              <a:srgbClr val="0B1F3B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8" name="Text 16"/>
          <p:cNvSpPr/>
          <p:nvPr/>
        </p:nvSpPr>
        <p:spPr>
          <a:xfrm>
            <a:off x="9564408" y="2930652"/>
            <a:ext cx="1422349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Ongoing engagement</a:t>
            </a:r>
            <a:endParaRPr lang="en-US" sz="1400" dirty="0"/>
          </a:p>
        </p:txBody>
      </p:sp>
      <p:sp>
        <p:nvSpPr>
          <p:cNvPr id="19" name="Shape 17"/>
          <p:cNvSpPr/>
          <p:nvPr/>
        </p:nvSpPr>
        <p:spPr>
          <a:xfrm>
            <a:off x="548640" y="3977640"/>
            <a:ext cx="11094415" cy="2011680"/>
          </a:xfrm>
          <a:prstGeom prst="rect">
            <a:avLst/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  <a:effectLst>
            <a:outerShdw blurRad="38100" dist="254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20" name="Text 18"/>
          <p:cNvSpPr/>
          <p:nvPr/>
        </p:nvSpPr>
        <p:spPr>
          <a:xfrm>
            <a:off x="868680" y="4206240"/>
            <a:ext cx="10454335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b="1" dirty="0">
                <a:solidFill>
                  <a:srgbClr val="0B1F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Barrier mapping (examples)</a:t>
            </a:r>
            <a:endParaRPr lang="en-US" dirty="0"/>
          </a:p>
        </p:txBody>
      </p:sp>
      <p:sp>
        <p:nvSpPr>
          <p:cNvPr id="21" name="Text 19"/>
          <p:cNvSpPr/>
          <p:nvPr/>
        </p:nvSpPr>
        <p:spPr>
          <a:xfrm>
            <a:off x="868680" y="4599432"/>
            <a:ext cx="10454335" cy="11887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228600" indent="-228600">
              <a:lnSpc>
                <a:spcPct val="115000"/>
              </a:lnSpc>
              <a:buSzPct val="100000"/>
              <a:buChar char="•"/>
            </a:pPr>
            <a:r>
              <a:rPr lang="en-US" sz="14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Structural: eligibility thresholds, service fragmentation, waiting times</a:t>
            </a:r>
            <a:endParaRPr lang="en-US" sz="1400" dirty="0"/>
          </a:p>
          <a:p>
            <a:pPr marL="228600" indent="-228600">
              <a:lnSpc>
                <a:spcPct val="115000"/>
              </a:lnSpc>
              <a:buSzPct val="100000"/>
              <a:buChar char="•"/>
            </a:pPr>
            <a:r>
              <a:rPr lang="en-US" sz="14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Social/cultural: stigma, fear of judgement, cultural mismatch</a:t>
            </a:r>
            <a:endParaRPr lang="en-US" sz="1400" dirty="0"/>
          </a:p>
          <a:p>
            <a:pPr marL="228600" indent="-228600">
              <a:lnSpc>
                <a:spcPct val="115000"/>
              </a:lnSpc>
              <a:buSzPct val="100000"/>
              <a:buChar char="•"/>
            </a:pPr>
            <a:r>
              <a:rPr lang="en-US" sz="14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Intersectional: discrimination, disadvantage, disability, weak support networks</a:t>
            </a:r>
            <a:endParaRPr lang="en-US" sz="1400" dirty="0"/>
          </a:p>
          <a:p>
            <a:pPr marL="228600" indent="-228600">
              <a:lnSpc>
                <a:spcPct val="115000"/>
              </a:lnSpc>
              <a:buSzPct val="100000"/>
              <a:buChar char="•"/>
            </a:pPr>
            <a:r>
              <a:rPr lang="en-US" sz="14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Transition-related: gaps between child and adult services</a:t>
            </a:r>
            <a:endParaRPr lang="en-US" sz="1400" dirty="0"/>
          </a:p>
        </p:txBody>
      </p:sp>
      <p:sp>
        <p:nvSpPr>
          <p:cNvPr id="22" name="Shape 20"/>
          <p:cNvSpPr/>
          <p:nvPr/>
        </p:nvSpPr>
        <p:spPr>
          <a:xfrm>
            <a:off x="0" y="6537960"/>
            <a:ext cx="12191695" cy="320040"/>
          </a:xfrm>
          <a:prstGeom prst="rect">
            <a:avLst/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3" name="Shape 21"/>
          <p:cNvSpPr/>
          <p:nvPr/>
        </p:nvSpPr>
        <p:spPr>
          <a:xfrm>
            <a:off x="548640" y="6537960"/>
            <a:ext cx="11094415" cy="0"/>
          </a:xfrm>
          <a:prstGeom prst="line">
            <a:avLst/>
          </a:prstGeom>
          <a:noFill/>
          <a:ln w="12700">
            <a:solidFill>
              <a:srgbClr val="CBD5E1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4" name="Text 22"/>
          <p:cNvSpPr/>
          <p:nvPr/>
        </p:nvSpPr>
        <p:spPr>
          <a:xfrm>
            <a:off x="548640" y="6611112"/>
            <a:ext cx="9997135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47556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proposal presentation</a:t>
            </a:r>
            <a:endParaRPr lang="en-US" sz="1000" dirty="0"/>
          </a:p>
        </p:txBody>
      </p:sp>
      <p:sp>
        <p:nvSpPr>
          <p:cNvPr id="25" name="Text 23"/>
          <p:cNvSpPr/>
          <p:nvPr/>
        </p:nvSpPr>
        <p:spPr>
          <a:xfrm>
            <a:off x="10728655" y="6611112"/>
            <a:ext cx="91440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r">
              <a:defRPr sz="1000">
                <a:solidFill>
                  <a:srgbClr val="475569"/>
                </a:solidFill>
                <a:latin typeface="Calibri"/>
              </a:defRPr>
            </a:pPr>
            <a:r>
              <a:t>12/19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"/>
          </a:xfrm>
          <a:prstGeom prst="rect">
            <a:avLst/>
          </a:prstGeom>
          <a:solidFill>
            <a:srgbClr val="0B1F3B"/>
          </a:solidFill>
          <a:ln w="12700">
            <a:solidFill>
              <a:srgbClr val="0B1F3B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" name="Text 1"/>
          <p:cNvSpPr/>
          <p:nvPr/>
        </p:nvSpPr>
        <p:spPr>
          <a:xfrm>
            <a:off x="548640" y="146304"/>
            <a:ext cx="11094415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PROPOSED METHODOLOGY: STUDY DESIGN</a:t>
            </a:r>
            <a:endParaRPr lang="en-US" sz="2200" dirty="0"/>
          </a:p>
        </p:txBody>
      </p:sp>
      <p:sp>
        <p:nvSpPr>
          <p:cNvPr id="4" name="Shape 2"/>
          <p:cNvSpPr/>
          <p:nvPr/>
        </p:nvSpPr>
        <p:spPr>
          <a:xfrm>
            <a:off x="548640" y="1097280"/>
            <a:ext cx="5989320" cy="5120640"/>
          </a:xfrm>
          <a:prstGeom prst="rect">
            <a:avLst/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  <a:effectLst>
            <a:outerShdw blurRad="38100" dist="254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5" name="Text 3"/>
          <p:cNvSpPr/>
          <p:nvPr/>
        </p:nvSpPr>
        <p:spPr>
          <a:xfrm>
            <a:off x="868680" y="1325880"/>
            <a:ext cx="53492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0B1F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Design</a:t>
            </a:r>
            <a:endParaRPr lang="en-US" sz="2000" dirty="0"/>
          </a:p>
        </p:txBody>
      </p:sp>
      <p:sp>
        <p:nvSpPr>
          <p:cNvPr id="6" name="Text 4"/>
          <p:cNvSpPr/>
          <p:nvPr/>
        </p:nvSpPr>
        <p:spPr>
          <a:xfrm>
            <a:off x="868680" y="1719072"/>
            <a:ext cx="5349240" cy="42976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228600" indent="-228600">
              <a:lnSpc>
                <a:spcPct val="115000"/>
              </a:lnSpc>
              <a:buSzPct val="100000"/>
              <a:buChar char="•"/>
            </a:pPr>
            <a:r>
              <a:rPr lang="en-US" sz="16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Qualitative exploratory study to understand experiences, meanings, and decision-making around help-seeking and engagement.</a:t>
            </a:r>
            <a:endParaRPr lang="en-US" sz="1600" dirty="0"/>
          </a:p>
          <a:p>
            <a:pPr marL="228600" indent="-228600">
              <a:lnSpc>
                <a:spcPct val="115000"/>
              </a:lnSpc>
              <a:buSzPct val="100000"/>
              <a:buChar char="•"/>
            </a:pPr>
            <a:r>
              <a:rPr lang="en-US" sz="16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Focus on barriers in community-based mental health services and how these shape access pathways.</a:t>
            </a:r>
            <a:endParaRPr lang="en-US" sz="1600" dirty="0"/>
          </a:p>
          <a:p>
            <a:pPr marL="228600" indent="-228600">
              <a:lnSpc>
                <a:spcPct val="115000"/>
              </a:lnSpc>
              <a:buSzPct val="100000"/>
              <a:buChar char="•"/>
            </a:pPr>
            <a:r>
              <a:rPr lang="en-US" sz="16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Equity-oriented approach to capture diverse experiences across social positions.</a:t>
            </a:r>
            <a:endParaRPr lang="en-US" sz="1600" dirty="0"/>
          </a:p>
        </p:txBody>
      </p:sp>
      <p:sp>
        <p:nvSpPr>
          <p:cNvPr id="7" name="Shape 5"/>
          <p:cNvSpPr/>
          <p:nvPr/>
        </p:nvSpPr>
        <p:spPr>
          <a:xfrm>
            <a:off x="6629400" y="1097280"/>
            <a:ext cx="5013655" cy="2560320"/>
          </a:xfrm>
          <a:prstGeom prst="rect">
            <a:avLst/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  <a:effectLst>
            <a:outerShdw blurRad="38100" dist="254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8" name="Text 6"/>
          <p:cNvSpPr/>
          <p:nvPr/>
        </p:nvSpPr>
        <p:spPr>
          <a:xfrm>
            <a:off x="6949440" y="1325880"/>
            <a:ext cx="4373575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0B1F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Primary data</a:t>
            </a:r>
            <a:endParaRPr lang="en-US" sz="2000" dirty="0"/>
          </a:p>
        </p:txBody>
      </p:sp>
      <p:sp>
        <p:nvSpPr>
          <p:cNvPr id="9" name="Text 7"/>
          <p:cNvSpPr/>
          <p:nvPr/>
        </p:nvSpPr>
        <p:spPr>
          <a:xfrm>
            <a:off x="6949440" y="1719072"/>
            <a:ext cx="4373575" cy="17373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228600" indent="-228600">
              <a:lnSpc>
                <a:spcPct val="115000"/>
              </a:lnSpc>
              <a:buSzPct val="100000"/>
              <a:buChar char="•"/>
            </a:pPr>
            <a:r>
              <a:rPr lang="en-US" sz="16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Semi-structured interviews (planned)</a:t>
            </a:r>
            <a:endParaRPr lang="en-US" sz="1600" dirty="0"/>
          </a:p>
          <a:p>
            <a:pPr marL="228600" indent="-228600">
              <a:lnSpc>
                <a:spcPct val="115000"/>
              </a:lnSpc>
              <a:buSzPct val="100000"/>
              <a:buChar char="•"/>
            </a:pPr>
            <a:r>
              <a:rPr lang="en-US" sz="16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Optional focus group(s) to explore shared themes (planned)</a:t>
            </a:r>
            <a:endParaRPr lang="en-US" sz="1600" dirty="0"/>
          </a:p>
          <a:p>
            <a:pPr marL="228600" indent="-228600">
              <a:lnSpc>
                <a:spcPct val="115000"/>
              </a:lnSpc>
              <a:buSzPct val="100000"/>
              <a:buChar char="•"/>
            </a:pPr>
            <a:r>
              <a:rPr lang="en-US" sz="16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Field notes and reflexive memoing</a:t>
            </a:r>
            <a:endParaRPr lang="en-US" sz="1600" dirty="0"/>
          </a:p>
        </p:txBody>
      </p:sp>
      <p:sp>
        <p:nvSpPr>
          <p:cNvPr id="10" name="Shape 8"/>
          <p:cNvSpPr/>
          <p:nvPr/>
        </p:nvSpPr>
        <p:spPr>
          <a:xfrm>
            <a:off x="6629400" y="3749040"/>
            <a:ext cx="5013655" cy="2468880"/>
          </a:xfrm>
          <a:prstGeom prst="rect">
            <a:avLst/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  <a:effectLst>
            <a:outerShdw blurRad="38100" dist="254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11" name="Text 9"/>
          <p:cNvSpPr/>
          <p:nvPr/>
        </p:nvSpPr>
        <p:spPr>
          <a:xfrm>
            <a:off x="6949440" y="3977640"/>
            <a:ext cx="4373575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0B1F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Outputs</a:t>
            </a:r>
            <a:endParaRPr lang="en-US" sz="2000" dirty="0"/>
          </a:p>
        </p:txBody>
      </p:sp>
      <p:sp>
        <p:nvSpPr>
          <p:cNvPr id="12" name="Text 10"/>
          <p:cNvSpPr/>
          <p:nvPr/>
        </p:nvSpPr>
        <p:spPr>
          <a:xfrm>
            <a:off x="6949440" y="4370832"/>
            <a:ext cx="4373575" cy="16459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228600" indent="-228600">
              <a:lnSpc>
                <a:spcPct val="115000"/>
              </a:lnSpc>
              <a:buSzPct val="100000"/>
              <a:buChar char="•"/>
            </a:pPr>
            <a:r>
              <a:rPr lang="en-US" sz="16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Barrier map across access stages</a:t>
            </a:r>
            <a:endParaRPr lang="en-US" sz="1600" dirty="0"/>
          </a:p>
          <a:p>
            <a:pPr marL="228600" indent="-228600">
              <a:lnSpc>
                <a:spcPct val="115000"/>
              </a:lnSpc>
              <a:buSzPct val="100000"/>
              <a:buChar char="•"/>
            </a:pPr>
            <a:r>
              <a:rPr lang="en-US" sz="16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Recommendations for service improvement</a:t>
            </a:r>
            <a:endParaRPr lang="en-US" sz="1600" dirty="0"/>
          </a:p>
          <a:p>
            <a:pPr marL="228600" indent="-228600">
              <a:lnSpc>
                <a:spcPct val="115000"/>
              </a:lnSpc>
              <a:buSzPct val="100000"/>
              <a:buChar char="•"/>
            </a:pPr>
            <a:r>
              <a:rPr lang="en-US" sz="16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Implications for culturally sensitive and inclusive practice</a:t>
            </a:r>
            <a:endParaRPr lang="en-US" sz="1600" dirty="0"/>
          </a:p>
        </p:txBody>
      </p:sp>
      <p:sp>
        <p:nvSpPr>
          <p:cNvPr id="13" name="Shape 11"/>
          <p:cNvSpPr/>
          <p:nvPr/>
        </p:nvSpPr>
        <p:spPr>
          <a:xfrm>
            <a:off x="0" y="6537960"/>
            <a:ext cx="12191695" cy="320040"/>
          </a:xfrm>
          <a:prstGeom prst="rect">
            <a:avLst/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4" name="Shape 12"/>
          <p:cNvSpPr/>
          <p:nvPr/>
        </p:nvSpPr>
        <p:spPr>
          <a:xfrm>
            <a:off x="548640" y="6537960"/>
            <a:ext cx="11094415" cy="0"/>
          </a:xfrm>
          <a:prstGeom prst="line">
            <a:avLst/>
          </a:prstGeom>
          <a:noFill/>
          <a:ln w="12700">
            <a:solidFill>
              <a:srgbClr val="CBD5E1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5" name="Text 13"/>
          <p:cNvSpPr/>
          <p:nvPr/>
        </p:nvSpPr>
        <p:spPr>
          <a:xfrm>
            <a:off x="548640" y="6611112"/>
            <a:ext cx="9997135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47556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proposal presentation</a:t>
            </a:r>
            <a:endParaRPr lang="en-US" sz="1000" dirty="0"/>
          </a:p>
        </p:txBody>
      </p:sp>
      <p:sp>
        <p:nvSpPr>
          <p:cNvPr id="16" name="Text 14"/>
          <p:cNvSpPr/>
          <p:nvPr/>
        </p:nvSpPr>
        <p:spPr>
          <a:xfrm>
            <a:off x="10728655" y="6611112"/>
            <a:ext cx="91440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r">
              <a:defRPr sz="1000">
                <a:solidFill>
                  <a:srgbClr val="475569"/>
                </a:solidFill>
                <a:latin typeface="Calibri"/>
              </a:defRPr>
            </a:pPr>
            <a:r>
              <a:t>13/19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"/>
          </a:xfrm>
          <a:prstGeom prst="rect">
            <a:avLst/>
          </a:prstGeom>
          <a:solidFill>
            <a:srgbClr val="0B1F3B"/>
          </a:solidFill>
          <a:ln w="12700">
            <a:solidFill>
              <a:srgbClr val="0B1F3B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" name="Text 1"/>
          <p:cNvSpPr/>
          <p:nvPr/>
        </p:nvSpPr>
        <p:spPr>
          <a:xfrm>
            <a:off x="548640" y="146304"/>
            <a:ext cx="11094415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PROPOSED METHODOLOGY: SAMPLING AND RECRUITMENT</a:t>
            </a:r>
            <a:endParaRPr lang="en-US" sz="2200" dirty="0"/>
          </a:p>
        </p:txBody>
      </p:sp>
      <p:sp>
        <p:nvSpPr>
          <p:cNvPr id="4" name="Shape 2"/>
          <p:cNvSpPr/>
          <p:nvPr/>
        </p:nvSpPr>
        <p:spPr>
          <a:xfrm>
            <a:off x="548640" y="1097280"/>
            <a:ext cx="11094415" cy="1417320"/>
          </a:xfrm>
          <a:prstGeom prst="rect">
            <a:avLst/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  <a:effectLst>
            <a:outerShdw blurRad="38100" dist="254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5" name="Text 3"/>
          <p:cNvSpPr/>
          <p:nvPr/>
        </p:nvSpPr>
        <p:spPr>
          <a:xfrm>
            <a:off x="868680" y="1325880"/>
            <a:ext cx="10454335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0B1F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Participant focus</a:t>
            </a:r>
            <a:endParaRPr lang="en-US" sz="2000" dirty="0"/>
          </a:p>
        </p:txBody>
      </p:sp>
      <p:sp>
        <p:nvSpPr>
          <p:cNvPr id="6" name="Text 4"/>
          <p:cNvSpPr/>
          <p:nvPr/>
        </p:nvSpPr>
        <p:spPr>
          <a:xfrm>
            <a:off x="868680" y="1719072"/>
            <a:ext cx="10454335" cy="5943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15000"/>
              </a:lnSpc>
              <a:buNone/>
            </a:pPr>
            <a:r>
              <a:rPr lang="en-US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Young adults in the UK who have attempted to access, are accessing, or have recently accessed community-based mental health support.</a:t>
            </a:r>
            <a:endParaRPr lang="en-US" dirty="0"/>
          </a:p>
        </p:txBody>
      </p:sp>
      <p:sp>
        <p:nvSpPr>
          <p:cNvPr id="7" name="Shape 5"/>
          <p:cNvSpPr/>
          <p:nvPr/>
        </p:nvSpPr>
        <p:spPr>
          <a:xfrm>
            <a:off x="548640" y="2743200"/>
            <a:ext cx="5364328" cy="3566160"/>
          </a:xfrm>
          <a:prstGeom prst="rect">
            <a:avLst/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  <a:effectLst>
            <a:outerShdw blurRad="38100" dist="254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8" name="Text 6"/>
          <p:cNvSpPr/>
          <p:nvPr/>
        </p:nvSpPr>
        <p:spPr>
          <a:xfrm>
            <a:off x="868680" y="2971800"/>
            <a:ext cx="4724248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0B1F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Sampling approach (planned)</a:t>
            </a:r>
            <a:endParaRPr lang="en-US" sz="2000" dirty="0"/>
          </a:p>
        </p:txBody>
      </p:sp>
      <p:sp>
        <p:nvSpPr>
          <p:cNvPr id="9" name="Text 7"/>
          <p:cNvSpPr/>
          <p:nvPr/>
        </p:nvSpPr>
        <p:spPr>
          <a:xfrm>
            <a:off x="868680" y="3364992"/>
            <a:ext cx="4724248" cy="27432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228600" indent="-228600">
              <a:lnSpc>
                <a:spcPct val="115000"/>
              </a:lnSpc>
              <a:buSzPct val="100000"/>
              <a:buChar char="•"/>
            </a:pPr>
            <a:r>
              <a:rPr lang="en-US" sz="16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Purposive sampling to reflect diverse experiences and backgrounds</a:t>
            </a:r>
            <a:endParaRPr lang="en-US" sz="1600" dirty="0"/>
          </a:p>
          <a:p>
            <a:pPr marL="228600" indent="-228600">
              <a:lnSpc>
                <a:spcPct val="115000"/>
              </a:lnSpc>
              <a:buSzPct val="100000"/>
              <a:buChar char="•"/>
            </a:pPr>
            <a:r>
              <a:rPr lang="en-US" sz="16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Equity considerations to include marginalised groups</a:t>
            </a:r>
            <a:endParaRPr lang="en-US" sz="1600" dirty="0"/>
          </a:p>
          <a:p>
            <a:pPr marL="228600" indent="-228600">
              <a:lnSpc>
                <a:spcPct val="115000"/>
              </a:lnSpc>
              <a:buSzPct val="100000"/>
              <a:buChar char="•"/>
            </a:pPr>
            <a:r>
              <a:rPr lang="en-US" sz="16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Include those with different levels of engagement (continued use and drop-out)</a:t>
            </a:r>
            <a:endParaRPr lang="en-US" sz="1600" dirty="0"/>
          </a:p>
        </p:txBody>
      </p:sp>
      <p:sp>
        <p:nvSpPr>
          <p:cNvPr id="10" name="Shape 8"/>
          <p:cNvSpPr/>
          <p:nvPr/>
        </p:nvSpPr>
        <p:spPr>
          <a:xfrm>
            <a:off x="6278728" y="2743200"/>
            <a:ext cx="5364328" cy="3566160"/>
          </a:xfrm>
          <a:prstGeom prst="rect">
            <a:avLst/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  <a:effectLst>
            <a:outerShdw blurRad="38100" dist="254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11" name="Text 9"/>
          <p:cNvSpPr/>
          <p:nvPr/>
        </p:nvSpPr>
        <p:spPr>
          <a:xfrm>
            <a:off x="6598768" y="2971800"/>
            <a:ext cx="4724248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0B1F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Recruitment routes (planned)</a:t>
            </a:r>
            <a:endParaRPr lang="en-US" sz="2000" dirty="0"/>
          </a:p>
        </p:txBody>
      </p:sp>
      <p:sp>
        <p:nvSpPr>
          <p:cNvPr id="12" name="Text 10"/>
          <p:cNvSpPr/>
          <p:nvPr/>
        </p:nvSpPr>
        <p:spPr>
          <a:xfrm>
            <a:off x="6598768" y="3364992"/>
            <a:ext cx="4724248" cy="27432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228600" indent="-228600">
              <a:lnSpc>
                <a:spcPct val="115000"/>
              </a:lnSpc>
              <a:buSzPct val="100000"/>
              <a:buChar char="•"/>
            </a:pPr>
            <a:r>
              <a:rPr lang="en-US" sz="16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Community mental health services and voluntary sector partners</a:t>
            </a:r>
            <a:endParaRPr lang="en-US" sz="1600" dirty="0"/>
          </a:p>
          <a:p>
            <a:pPr marL="228600" indent="-228600">
              <a:lnSpc>
                <a:spcPct val="115000"/>
              </a:lnSpc>
              <a:buSzPct val="100000"/>
              <a:buChar char="•"/>
            </a:pPr>
            <a:r>
              <a:rPr lang="en-US" sz="16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University wellbeing services and community organisations</a:t>
            </a:r>
            <a:endParaRPr lang="en-US" sz="1600" dirty="0"/>
          </a:p>
          <a:p>
            <a:pPr marL="228600" indent="-228600">
              <a:lnSpc>
                <a:spcPct val="115000"/>
              </a:lnSpc>
              <a:buSzPct val="100000"/>
              <a:buChar char="•"/>
            </a:pPr>
            <a:r>
              <a:rPr lang="en-US" sz="16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Online adverts and snowballing (with safeguarding)</a:t>
            </a:r>
            <a:endParaRPr lang="en-US" sz="1600" dirty="0"/>
          </a:p>
        </p:txBody>
      </p:sp>
      <p:sp>
        <p:nvSpPr>
          <p:cNvPr id="13" name="Shape 11"/>
          <p:cNvSpPr/>
          <p:nvPr/>
        </p:nvSpPr>
        <p:spPr>
          <a:xfrm>
            <a:off x="0" y="6537960"/>
            <a:ext cx="12191695" cy="320040"/>
          </a:xfrm>
          <a:prstGeom prst="rect">
            <a:avLst/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4" name="Shape 12"/>
          <p:cNvSpPr/>
          <p:nvPr/>
        </p:nvSpPr>
        <p:spPr>
          <a:xfrm>
            <a:off x="548640" y="6537960"/>
            <a:ext cx="11094415" cy="0"/>
          </a:xfrm>
          <a:prstGeom prst="line">
            <a:avLst/>
          </a:prstGeom>
          <a:noFill/>
          <a:ln w="12700">
            <a:solidFill>
              <a:srgbClr val="CBD5E1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5" name="Text 13"/>
          <p:cNvSpPr/>
          <p:nvPr/>
        </p:nvSpPr>
        <p:spPr>
          <a:xfrm>
            <a:off x="548640" y="6611112"/>
            <a:ext cx="9997135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47556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proposal presentation</a:t>
            </a:r>
            <a:endParaRPr lang="en-US" sz="1000" dirty="0"/>
          </a:p>
        </p:txBody>
      </p:sp>
      <p:sp>
        <p:nvSpPr>
          <p:cNvPr id="16" name="Text 14"/>
          <p:cNvSpPr/>
          <p:nvPr/>
        </p:nvSpPr>
        <p:spPr>
          <a:xfrm>
            <a:off x="10728655" y="6611112"/>
            <a:ext cx="91440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r">
              <a:defRPr sz="1000">
                <a:solidFill>
                  <a:srgbClr val="475569"/>
                </a:solidFill>
                <a:latin typeface="Calibri"/>
              </a:defRPr>
            </a:pPr>
            <a:r>
              <a:t>14/19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"/>
          </a:xfrm>
          <a:prstGeom prst="rect">
            <a:avLst/>
          </a:prstGeom>
          <a:solidFill>
            <a:srgbClr val="0B1F3B"/>
          </a:solidFill>
          <a:ln w="12700">
            <a:solidFill>
              <a:srgbClr val="0B1F3B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" name="Text 1"/>
          <p:cNvSpPr/>
          <p:nvPr/>
        </p:nvSpPr>
        <p:spPr>
          <a:xfrm>
            <a:off x="548640" y="146304"/>
            <a:ext cx="11094415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PROPOSED METHODOLOGY: DATA COLLECTION</a:t>
            </a:r>
            <a:endParaRPr lang="en-US" sz="2200" dirty="0"/>
          </a:p>
        </p:txBody>
      </p:sp>
      <p:sp>
        <p:nvSpPr>
          <p:cNvPr id="4" name="Shape 2"/>
          <p:cNvSpPr/>
          <p:nvPr/>
        </p:nvSpPr>
        <p:spPr>
          <a:xfrm>
            <a:off x="548640" y="1097280"/>
            <a:ext cx="5989320" cy="5120640"/>
          </a:xfrm>
          <a:prstGeom prst="rect">
            <a:avLst/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  <a:effectLst>
            <a:outerShdw blurRad="38100" dist="254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5" name="Text 3"/>
          <p:cNvSpPr/>
          <p:nvPr/>
        </p:nvSpPr>
        <p:spPr>
          <a:xfrm>
            <a:off x="868680" y="1325880"/>
            <a:ext cx="53492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0B1F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Interview topic areas (planned)</a:t>
            </a:r>
            <a:endParaRPr lang="en-US" sz="2000" dirty="0"/>
          </a:p>
        </p:txBody>
      </p:sp>
      <p:sp>
        <p:nvSpPr>
          <p:cNvPr id="6" name="Text 4"/>
          <p:cNvSpPr/>
          <p:nvPr/>
        </p:nvSpPr>
        <p:spPr>
          <a:xfrm>
            <a:off x="868680" y="1719072"/>
            <a:ext cx="5349240" cy="42976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228600" indent="-228600">
              <a:lnSpc>
                <a:spcPct val="115000"/>
              </a:lnSpc>
              <a:buSzPct val="100000"/>
              <a:buChar char="•"/>
            </a:pPr>
            <a:r>
              <a:rPr lang="en-US" sz="16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First recognition of need and help-seeking decisions</a:t>
            </a:r>
            <a:endParaRPr lang="en-US" sz="1600" dirty="0"/>
          </a:p>
          <a:p>
            <a:pPr marL="228600" indent="-228600">
              <a:lnSpc>
                <a:spcPct val="115000"/>
              </a:lnSpc>
              <a:buSzPct val="100000"/>
              <a:buChar char="•"/>
            </a:pPr>
            <a:r>
              <a:rPr lang="en-US" sz="16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Experiences of referral routes and eligibility thresholds</a:t>
            </a:r>
            <a:endParaRPr lang="en-US" sz="1600" dirty="0"/>
          </a:p>
          <a:p>
            <a:pPr marL="228600" indent="-228600">
              <a:lnSpc>
                <a:spcPct val="115000"/>
              </a:lnSpc>
              <a:buSzPct val="100000"/>
              <a:buChar char="•"/>
            </a:pPr>
            <a:r>
              <a:rPr lang="en-US" sz="16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Waiting times, communication, and expectations</a:t>
            </a:r>
            <a:endParaRPr lang="en-US" sz="1600" dirty="0"/>
          </a:p>
          <a:p>
            <a:pPr marL="228600" indent="-228600">
              <a:lnSpc>
                <a:spcPct val="115000"/>
              </a:lnSpc>
              <a:buSzPct val="100000"/>
              <a:buChar char="•"/>
            </a:pPr>
            <a:r>
              <a:rPr lang="en-US" sz="16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Stigma, cultural beliefs, confidentiality concerns</a:t>
            </a:r>
            <a:endParaRPr lang="en-US" sz="1600" dirty="0"/>
          </a:p>
          <a:p>
            <a:pPr marL="228600" indent="-228600">
              <a:lnSpc>
                <a:spcPct val="115000"/>
              </a:lnSpc>
              <a:buSzPct val="100000"/>
              <a:buChar char="•"/>
            </a:pPr>
            <a:r>
              <a:rPr lang="en-US" sz="16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Service experiences shaping trust and engagement</a:t>
            </a:r>
            <a:endParaRPr lang="en-US" sz="1600" dirty="0"/>
          </a:p>
          <a:p>
            <a:pPr marL="228600" indent="-228600">
              <a:lnSpc>
                <a:spcPct val="115000"/>
              </a:lnSpc>
              <a:buSzPct val="100000"/>
              <a:buChar char="•"/>
            </a:pPr>
            <a:r>
              <a:rPr lang="en-US" sz="16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Transitions, social support, and intersectional barriers</a:t>
            </a:r>
            <a:endParaRPr lang="en-US" sz="1600" dirty="0"/>
          </a:p>
        </p:txBody>
      </p:sp>
      <p:sp>
        <p:nvSpPr>
          <p:cNvPr id="7" name="Shape 5"/>
          <p:cNvSpPr/>
          <p:nvPr/>
        </p:nvSpPr>
        <p:spPr>
          <a:xfrm>
            <a:off x="6629400" y="1097280"/>
            <a:ext cx="5013655" cy="2560320"/>
          </a:xfrm>
          <a:prstGeom prst="rect">
            <a:avLst/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  <a:effectLst>
            <a:outerShdw blurRad="38100" dist="254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8" name="Text 6"/>
          <p:cNvSpPr/>
          <p:nvPr/>
        </p:nvSpPr>
        <p:spPr>
          <a:xfrm>
            <a:off x="6949440" y="1325880"/>
            <a:ext cx="4373575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0B1F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Practical considerations</a:t>
            </a:r>
            <a:endParaRPr lang="en-US" sz="2000" dirty="0"/>
          </a:p>
        </p:txBody>
      </p:sp>
      <p:sp>
        <p:nvSpPr>
          <p:cNvPr id="9" name="Text 7"/>
          <p:cNvSpPr/>
          <p:nvPr/>
        </p:nvSpPr>
        <p:spPr>
          <a:xfrm>
            <a:off x="6949440" y="1719072"/>
            <a:ext cx="4373575" cy="17373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228600" indent="-228600">
              <a:lnSpc>
                <a:spcPct val="115000"/>
              </a:lnSpc>
              <a:buSzPct val="100000"/>
              <a:buChar char="•"/>
            </a:pPr>
            <a:r>
              <a:rPr lang="en-US" sz="16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Offer remote or in-person options</a:t>
            </a:r>
            <a:endParaRPr lang="en-US" sz="1600" dirty="0"/>
          </a:p>
          <a:p>
            <a:pPr marL="228600" indent="-228600">
              <a:lnSpc>
                <a:spcPct val="115000"/>
              </a:lnSpc>
              <a:buSzPct val="100000"/>
              <a:buChar char="•"/>
            </a:pPr>
            <a:r>
              <a:rPr lang="en-US" sz="16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Use accessible language and flexible scheduling</a:t>
            </a:r>
            <a:endParaRPr lang="en-US" sz="1600" dirty="0"/>
          </a:p>
          <a:p>
            <a:pPr marL="228600" indent="-228600">
              <a:lnSpc>
                <a:spcPct val="115000"/>
              </a:lnSpc>
              <a:buSzPct val="100000"/>
              <a:buChar char="•"/>
            </a:pPr>
            <a:r>
              <a:rPr lang="en-US" sz="16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Provide clear information and signposting</a:t>
            </a:r>
            <a:endParaRPr lang="en-US" sz="1600" dirty="0"/>
          </a:p>
        </p:txBody>
      </p:sp>
      <p:sp>
        <p:nvSpPr>
          <p:cNvPr id="10" name="Shape 8"/>
          <p:cNvSpPr/>
          <p:nvPr/>
        </p:nvSpPr>
        <p:spPr>
          <a:xfrm>
            <a:off x="6629400" y="3749040"/>
            <a:ext cx="5013655" cy="2468880"/>
          </a:xfrm>
          <a:prstGeom prst="rect">
            <a:avLst/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  <a:effectLst>
            <a:outerShdw blurRad="38100" dist="254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11" name="Text 9"/>
          <p:cNvSpPr/>
          <p:nvPr/>
        </p:nvSpPr>
        <p:spPr>
          <a:xfrm>
            <a:off x="6949440" y="3977640"/>
            <a:ext cx="4373575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0B1F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Data management</a:t>
            </a:r>
            <a:endParaRPr lang="en-US" sz="2000" dirty="0"/>
          </a:p>
        </p:txBody>
      </p:sp>
      <p:sp>
        <p:nvSpPr>
          <p:cNvPr id="12" name="Text 10"/>
          <p:cNvSpPr/>
          <p:nvPr/>
        </p:nvSpPr>
        <p:spPr>
          <a:xfrm>
            <a:off x="6949440" y="4370832"/>
            <a:ext cx="4373575" cy="16459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228600" indent="-228600">
              <a:lnSpc>
                <a:spcPct val="115000"/>
              </a:lnSpc>
              <a:buSzPct val="100000"/>
              <a:buChar char="•"/>
            </a:pPr>
            <a:r>
              <a:rPr lang="en-US" sz="16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Audio-record with consent</a:t>
            </a:r>
            <a:endParaRPr lang="en-US" sz="1600" dirty="0"/>
          </a:p>
          <a:p>
            <a:pPr marL="228600" indent="-228600">
              <a:lnSpc>
                <a:spcPct val="115000"/>
              </a:lnSpc>
              <a:buSzPct val="100000"/>
              <a:buChar char="•"/>
            </a:pPr>
            <a:r>
              <a:rPr lang="en-US" sz="16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Transcribe and anonymise</a:t>
            </a:r>
            <a:endParaRPr lang="en-US" sz="1600" dirty="0"/>
          </a:p>
          <a:p>
            <a:pPr marL="228600" indent="-228600">
              <a:lnSpc>
                <a:spcPct val="115000"/>
              </a:lnSpc>
              <a:buSzPct val="100000"/>
              <a:buChar char="•"/>
            </a:pPr>
            <a:r>
              <a:rPr lang="en-US" sz="16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Store securely in line with university policy</a:t>
            </a:r>
            <a:endParaRPr lang="en-US" sz="1600" dirty="0"/>
          </a:p>
        </p:txBody>
      </p:sp>
      <p:sp>
        <p:nvSpPr>
          <p:cNvPr id="13" name="Shape 11"/>
          <p:cNvSpPr/>
          <p:nvPr/>
        </p:nvSpPr>
        <p:spPr>
          <a:xfrm>
            <a:off x="0" y="6537960"/>
            <a:ext cx="12191695" cy="320040"/>
          </a:xfrm>
          <a:prstGeom prst="rect">
            <a:avLst/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4" name="Shape 12"/>
          <p:cNvSpPr/>
          <p:nvPr/>
        </p:nvSpPr>
        <p:spPr>
          <a:xfrm>
            <a:off x="548640" y="6537960"/>
            <a:ext cx="11094415" cy="0"/>
          </a:xfrm>
          <a:prstGeom prst="line">
            <a:avLst/>
          </a:prstGeom>
          <a:noFill/>
          <a:ln w="12700">
            <a:solidFill>
              <a:srgbClr val="CBD5E1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5" name="Text 13"/>
          <p:cNvSpPr/>
          <p:nvPr/>
        </p:nvSpPr>
        <p:spPr>
          <a:xfrm>
            <a:off x="548640" y="6611112"/>
            <a:ext cx="9997135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47556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proposal presentation</a:t>
            </a:r>
            <a:endParaRPr lang="en-US" sz="1000" dirty="0"/>
          </a:p>
        </p:txBody>
      </p:sp>
      <p:sp>
        <p:nvSpPr>
          <p:cNvPr id="16" name="Text 14"/>
          <p:cNvSpPr/>
          <p:nvPr/>
        </p:nvSpPr>
        <p:spPr>
          <a:xfrm>
            <a:off x="10728655" y="6611112"/>
            <a:ext cx="91440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r">
              <a:defRPr sz="1000">
                <a:solidFill>
                  <a:srgbClr val="475569"/>
                </a:solidFill>
                <a:latin typeface="Calibri"/>
              </a:defRPr>
            </a:pPr>
            <a:r>
              <a:t>15/19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"/>
          </a:xfrm>
          <a:prstGeom prst="rect">
            <a:avLst/>
          </a:prstGeom>
          <a:solidFill>
            <a:srgbClr val="0B1F3B"/>
          </a:solidFill>
          <a:ln w="12700">
            <a:solidFill>
              <a:srgbClr val="0B1F3B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" name="Text 1"/>
          <p:cNvSpPr/>
          <p:nvPr/>
        </p:nvSpPr>
        <p:spPr>
          <a:xfrm>
            <a:off x="548640" y="146304"/>
            <a:ext cx="11094415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PROPOSED METHODOLOGY: ANALYSIS AND RIGOUR</a:t>
            </a:r>
            <a:endParaRPr lang="en-US" sz="2200" dirty="0"/>
          </a:p>
        </p:txBody>
      </p:sp>
      <p:sp>
        <p:nvSpPr>
          <p:cNvPr id="4" name="Shape 2"/>
          <p:cNvSpPr/>
          <p:nvPr/>
        </p:nvSpPr>
        <p:spPr>
          <a:xfrm>
            <a:off x="548640" y="1097280"/>
            <a:ext cx="5989320" cy="5120640"/>
          </a:xfrm>
          <a:prstGeom prst="rect">
            <a:avLst/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  <a:effectLst>
            <a:outerShdw blurRad="38100" dist="254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5" name="Text 3"/>
          <p:cNvSpPr/>
          <p:nvPr/>
        </p:nvSpPr>
        <p:spPr>
          <a:xfrm>
            <a:off x="868680" y="1325880"/>
            <a:ext cx="53492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>
                <a:solidFill>
                  <a:srgbClr val="0B1F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Analysis plan (proposed)</a:t>
            </a:r>
            <a:endParaRPr lang="en-US" sz="2000" dirty="0"/>
          </a:p>
        </p:txBody>
      </p:sp>
      <p:sp>
        <p:nvSpPr>
          <p:cNvPr id="6" name="Text 4"/>
          <p:cNvSpPr/>
          <p:nvPr/>
        </p:nvSpPr>
        <p:spPr>
          <a:xfrm>
            <a:off x="868680" y="1719072"/>
            <a:ext cx="5349240" cy="42976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228600" indent="-228600">
              <a:lnSpc>
                <a:spcPct val="115000"/>
              </a:lnSpc>
              <a:buSzPct val="100000"/>
              <a:buChar char="•"/>
            </a:pPr>
            <a:r>
              <a:rPr lang="en-US" sz="160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Thematic analysis to identify patterns across access stages and barrier domains.</a:t>
            </a:r>
            <a:endParaRPr lang="en-US" sz="1600"/>
          </a:p>
          <a:p>
            <a:pPr marL="228600" indent="-228600">
              <a:lnSpc>
                <a:spcPct val="115000"/>
              </a:lnSpc>
              <a:buSzPct val="100000"/>
              <a:buChar char="•"/>
            </a:pPr>
            <a:r>
              <a:rPr lang="en-US" sz="160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Iterative coding, developing themes, and refining a barrier-to-engagement map.</a:t>
            </a:r>
            <a:endParaRPr lang="en-US" sz="1600"/>
          </a:p>
          <a:p>
            <a:pPr marL="228600" indent="-228600">
              <a:lnSpc>
                <a:spcPct val="115000"/>
              </a:lnSpc>
              <a:buSzPct val="100000"/>
              <a:buChar char="•"/>
            </a:pPr>
            <a:r>
              <a:rPr lang="en-US" sz="160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Equity lens to explore differences across social positions and experiences.</a:t>
            </a:r>
            <a:endParaRPr lang="en-US" sz="1600" dirty="0"/>
          </a:p>
        </p:txBody>
      </p:sp>
      <p:sp>
        <p:nvSpPr>
          <p:cNvPr id="7" name="Shape 5"/>
          <p:cNvSpPr/>
          <p:nvPr/>
        </p:nvSpPr>
        <p:spPr>
          <a:xfrm>
            <a:off x="6629400" y="1097280"/>
            <a:ext cx="5013655" cy="2697480"/>
          </a:xfrm>
          <a:prstGeom prst="rect">
            <a:avLst/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  <a:effectLst>
            <a:outerShdw blurRad="38100" dist="254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8" name="Text 6"/>
          <p:cNvSpPr/>
          <p:nvPr/>
        </p:nvSpPr>
        <p:spPr>
          <a:xfrm>
            <a:off x="6949440" y="1325880"/>
            <a:ext cx="4373575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>
                <a:solidFill>
                  <a:srgbClr val="0B1F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Trustworthiness</a:t>
            </a:r>
            <a:endParaRPr lang="en-US" sz="2000" dirty="0"/>
          </a:p>
        </p:txBody>
      </p:sp>
      <p:sp>
        <p:nvSpPr>
          <p:cNvPr id="9" name="Text 7"/>
          <p:cNvSpPr/>
          <p:nvPr/>
        </p:nvSpPr>
        <p:spPr>
          <a:xfrm>
            <a:off x="6949440" y="1719072"/>
            <a:ext cx="4373575" cy="18745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228600" indent="-228600">
              <a:lnSpc>
                <a:spcPct val="115000"/>
              </a:lnSpc>
              <a:buSzPct val="100000"/>
              <a:buChar char="•"/>
            </a:pPr>
            <a:r>
              <a:rPr lang="en-US" sz="160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Reflexive memoing and audit trail</a:t>
            </a:r>
            <a:endParaRPr lang="en-US" sz="1600"/>
          </a:p>
          <a:p>
            <a:pPr marL="228600" indent="-228600">
              <a:lnSpc>
                <a:spcPct val="115000"/>
              </a:lnSpc>
              <a:buSzPct val="100000"/>
              <a:buChar char="•"/>
            </a:pPr>
            <a:r>
              <a:rPr lang="en-US" sz="160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Peer debriefing or supervisory review of coding decisions</a:t>
            </a:r>
            <a:endParaRPr lang="en-US" sz="1600"/>
          </a:p>
          <a:p>
            <a:pPr marL="228600" indent="-228600">
              <a:lnSpc>
                <a:spcPct val="115000"/>
              </a:lnSpc>
              <a:buSzPct val="100000"/>
              <a:buChar char="•"/>
            </a:pPr>
            <a:r>
              <a:rPr lang="en-US" sz="160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Member reflections where appropriate</a:t>
            </a:r>
            <a:endParaRPr lang="en-US" sz="1600" dirty="0"/>
          </a:p>
        </p:txBody>
      </p:sp>
      <p:sp>
        <p:nvSpPr>
          <p:cNvPr id="10" name="Shape 8"/>
          <p:cNvSpPr/>
          <p:nvPr/>
        </p:nvSpPr>
        <p:spPr>
          <a:xfrm>
            <a:off x="6629400" y="3931920"/>
            <a:ext cx="5013655" cy="2286000"/>
          </a:xfrm>
          <a:prstGeom prst="rect">
            <a:avLst/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  <a:effectLst>
            <a:outerShdw blurRad="38100" dist="254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11" name="Text 9"/>
          <p:cNvSpPr/>
          <p:nvPr/>
        </p:nvSpPr>
        <p:spPr>
          <a:xfrm>
            <a:off x="6949440" y="4160520"/>
            <a:ext cx="4373575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>
                <a:solidFill>
                  <a:srgbClr val="0B1F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Deliverables</a:t>
            </a:r>
            <a:endParaRPr lang="en-US" sz="2000" dirty="0"/>
          </a:p>
        </p:txBody>
      </p:sp>
      <p:sp>
        <p:nvSpPr>
          <p:cNvPr id="12" name="Text 10"/>
          <p:cNvSpPr/>
          <p:nvPr/>
        </p:nvSpPr>
        <p:spPr>
          <a:xfrm>
            <a:off x="6949440" y="4553712"/>
            <a:ext cx="4373575" cy="14630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228600" indent="-228600">
              <a:lnSpc>
                <a:spcPct val="115000"/>
              </a:lnSpc>
              <a:buSzPct val="100000"/>
              <a:buChar char="•"/>
            </a:pPr>
            <a:r>
              <a:rPr lang="en-US" sz="160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Barrier typology and pathway map</a:t>
            </a:r>
            <a:endParaRPr lang="en-US" sz="1600"/>
          </a:p>
          <a:p>
            <a:pPr marL="228600" indent="-228600">
              <a:lnSpc>
                <a:spcPct val="115000"/>
              </a:lnSpc>
              <a:buSzPct val="100000"/>
              <a:buChar char="•"/>
            </a:pPr>
            <a:r>
              <a:rPr lang="en-US" sz="160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Actionable recommendations for community services</a:t>
            </a:r>
            <a:endParaRPr lang="en-US" sz="1600" dirty="0"/>
          </a:p>
        </p:txBody>
      </p:sp>
      <p:sp>
        <p:nvSpPr>
          <p:cNvPr id="13" name="Shape 11"/>
          <p:cNvSpPr/>
          <p:nvPr/>
        </p:nvSpPr>
        <p:spPr>
          <a:xfrm>
            <a:off x="0" y="6537960"/>
            <a:ext cx="12191695" cy="320040"/>
          </a:xfrm>
          <a:prstGeom prst="rect">
            <a:avLst/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4" name="Shape 12"/>
          <p:cNvSpPr/>
          <p:nvPr/>
        </p:nvSpPr>
        <p:spPr>
          <a:xfrm>
            <a:off x="548640" y="6537960"/>
            <a:ext cx="11094415" cy="0"/>
          </a:xfrm>
          <a:prstGeom prst="line">
            <a:avLst/>
          </a:prstGeom>
          <a:noFill/>
          <a:ln w="12700">
            <a:solidFill>
              <a:srgbClr val="CBD5E1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5" name="Text 13"/>
          <p:cNvSpPr/>
          <p:nvPr/>
        </p:nvSpPr>
        <p:spPr>
          <a:xfrm>
            <a:off x="548640" y="6611112"/>
            <a:ext cx="9997135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47556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proposal presentation</a:t>
            </a:r>
            <a:endParaRPr lang="en-US" sz="1000" dirty="0"/>
          </a:p>
        </p:txBody>
      </p:sp>
      <p:sp>
        <p:nvSpPr>
          <p:cNvPr id="16" name="Text 14"/>
          <p:cNvSpPr/>
          <p:nvPr/>
        </p:nvSpPr>
        <p:spPr>
          <a:xfrm>
            <a:off x="10728655" y="6611112"/>
            <a:ext cx="91440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r">
              <a:defRPr sz="1000">
                <a:solidFill>
                  <a:srgbClr val="475569"/>
                </a:solidFill>
                <a:latin typeface="Calibri"/>
              </a:defRPr>
            </a:pPr>
            <a:r>
              <a:t>16/19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"/>
          </a:xfrm>
          <a:prstGeom prst="rect">
            <a:avLst/>
          </a:prstGeom>
          <a:solidFill>
            <a:srgbClr val="0B1F3B"/>
          </a:solidFill>
          <a:ln w="12700">
            <a:solidFill>
              <a:srgbClr val="0B1F3B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" name="Text 1"/>
          <p:cNvSpPr/>
          <p:nvPr/>
        </p:nvSpPr>
        <p:spPr>
          <a:xfrm>
            <a:off x="548640" y="146304"/>
            <a:ext cx="11094415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ETHICS, SAFEGUARDING, AND RISK MANAGEMENT</a:t>
            </a:r>
            <a:endParaRPr lang="en-US" sz="2200" dirty="0"/>
          </a:p>
        </p:txBody>
      </p:sp>
      <p:pic>
        <p:nvPicPr>
          <p:cNvPr id="4" name="Image 0" descr="preencoded.png"/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=""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48640" y="1252728"/>
            <a:ext cx="731520" cy="731520"/>
          </a:xfrm>
          <a:prstGeom prst="rect">
            <a:avLst/>
          </a:prstGeom>
        </p:spPr>
      </p:pic>
      <p:sp>
        <p:nvSpPr>
          <p:cNvPr id="5" name="Shape 2"/>
          <p:cNvSpPr/>
          <p:nvPr/>
        </p:nvSpPr>
        <p:spPr>
          <a:xfrm>
            <a:off x="1417320" y="1097280"/>
            <a:ext cx="10225735" cy="2148840"/>
          </a:xfrm>
          <a:prstGeom prst="rect">
            <a:avLst/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  <a:effectLst>
            <a:outerShdw blurRad="38100" dist="254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6" name="Text 3"/>
          <p:cNvSpPr/>
          <p:nvPr/>
        </p:nvSpPr>
        <p:spPr>
          <a:xfrm>
            <a:off x="1737360" y="1325880"/>
            <a:ext cx="9585655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0B1F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Key considerations</a:t>
            </a:r>
            <a:endParaRPr lang="en-US" sz="2000" dirty="0"/>
          </a:p>
        </p:txBody>
      </p:sp>
      <p:sp>
        <p:nvSpPr>
          <p:cNvPr id="7" name="Text 4"/>
          <p:cNvSpPr/>
          <p:nvPr/>
        </p:nvSpPr>
        <p:spPr>
          <a:xfrm>
            <a:off x="1737360" y="1719072"/>
            <a:ext cx="9585655" cy="13258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228600" indent="-228600">
              <a:lnSpc>
                <a:spcPct val="115000"/>
              </a:lnSpc>
              <a:buSzPct val="100000"/>
              <a:buChar char="•"/>
            </a:pPr>
            <a:r>
              <a:rPr lang="en-US" sz="16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Informed consent and right to withdraw</a:t>
            </a:r>
            <a:endParaRPr lang="en-US" sz="1600" dirty="0"/>
          </a:p>
          <a:p>
            <a:pPr marL="228600" indent="-228600">
              <a:lnSpc>
                <a:spcPct val="115000"/>
              </a:lnSpc>
              <a:buSzPct val="100000"/>
              <a:buChar char="•"/>
            </a:pPr>
            <a:r>
              <a:rPr lang="en-US" sz="16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Confidentiality, anonymisation, and secure data storage</a:t>
            </a:r>
            <a:endParaRPr lang="en-US" sz="1600" dirty="0"/>
          </a:p>
          <a:p>
            <a:pPr marL="228600" indent="-228600">
              <a:lnSpc>
                <a:spcPct val="115000"/>
              </a:lnSpc>
              <a:buSzPct val="100000"/>
              <a:buChar char="•"/>
            </a:pPr>
            <a:r>
              <a:rPr lang="en-US" sz="16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Managing distress: pause/stop protocols and signposting</a:t>
            </a:r>
            <a:endParaRPr lang="en-US" sz="1600" dirty="0"/>
          </a:p>
          <a:p>
            <a:pPr marL="228600" indent="-228600">
              <a:lnSpc>
                <a:spcPct val="115000"/>
              </a:lnSpc>
              <a:buSzPct val="100000"/>
              <a:buChar char="•"/>
            </a:pPr>
            <a:r>
              <a:rPr lang="en-US" sz="16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Safeguarding: clear escalation procedures if risk is disclosed</a:t>
            </a:r>
            <a:endParaRPr lang="en-US" sz="1600" dirty="0"/>
          </a:p>
        </p:txBody>
      </p:sp>
      <p:sp>
        <p:nvSpPr>
          <p:cNvPr id="8" name="Shape 5"/>
          <p:cNvSpPr/>
          <p:nvPr/>
        </p:nvSpPr>
        <p:spPr>
          <a:xfrm>
            <a:off x="548640" y="3566160"/>
            <a:ext cx="5364328" cy="2697480"/>
          </a:xfrm>
          <a:prstGeom prst="rect">
            <a:avLst/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  <a:effectLst>
            <a:outerShdw blurRad="38100" dist="254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9" name="Text 6"/>
          <p:cNvSpPr/>
          <p:nvPr/>
        </p:nvSpPr>
        <p:spPr>
          <a:xfrm>
            <a:off x="868680" y="3794760"/>
            <a:ext cx="4724248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0B1F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Participant support (planned)</a:t>
            </a:r>
            <a:endParaRPr lang="en-US" sz="2000" dirty="0"/>
          </a:p>
        </p:txBody>
      </p:sp>
      <p:sp>
        <p:nvSpPr>
          <p:cNvPr id="10" name="Text 7"/>
          <p:cNvSpPr/>
          <p:nvPr/>
        </p:nvSpPr>
        <p:spPr>
          <a:xfrm>
            <a:off x="868680" y="4187952"/>
            <a:ext cx="4724248" cy="18745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228600" indent="-228600">
              <a:lnSpc>
                <a:spcPct val="115000"/>
              </a:lnSpc>
              <a:buSzPct val="100000"/>
              <a:buChar char="•"/>
            </a:pPr>
            <a:r>
              <a:rPr lang="en-US" sz="16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Provide information on support services</a:t>
            </a:r>
            <a:endParaRPr lang="en-US" sz="1600" dirty="0"/>
          </a:p>
          <a:p>
            <a:pPr marL="228600" indent="-228600">
              <a:lnSpc>
                <a:spcPct val="115000"/>
              </a:lnSpc>
              <a:buSzPct val="100000"/>
              <a:buChar char="•"/>
            </a:pPr>
            <a:r>
              <a:rPr lang="en-US" sz="16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Offer breaks and flexible pacing</a:t>
            </a:r>
            <a:endParaRPr lang="en-US" sz="1600" dirty="0"/>
          </a:p>
          <a:p>
            <a:pPr marL="228600" indent="-228600">
              <a:lnSpc>
                <a:spcPct val="115000"/>
              </a:lnSpc>
              <a:buSzPct val="100000"/>
              <a:buChar char="•"/>
            </a:pPr>
            <a:r>
              <a:rPr lang="en-US" sz="16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Use trauma-informed interviewing principles</a:t>
            </a:r>
            <a:endParaRPr lang="en-US" sz="1600" dirty="0"/>
          </a:p>
        </p:txBody>
      </p:sp>
      <p:sp>
        <p:nvSpPr>
          <p:cNvPr id="11" name="Shape 8"/>
          <p:cNvSpPr/>
          <p:nvPr/>
        </p:nvSpPr>
        <p:spPr>
          <a:xfrm>
            <a:off x="6278728" y="3566160"/>
            <a:ext cx="5364328" cy="2697480"/>
          </a:xfrm>
          <a:prstGeom prst="rect">
            <a:avLst/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  <a:effectLst>
            <a:outerShdw blurRad="38100" dist="254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12" name="Text 9"/>
          <p:cNvSpPr/>
          <p:nvPr/>
        </p:nvSpPr>
        <p:spPr>
          <a:xfrm>
            <a:off x="6598768" y="3794760"/>
            <a:ext cx="4724248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0B1F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Researcher considerations</a:t>
            </a:r>
            <a:endParaRPr lang="en-US" sz="2000" dirty="0"/>
          </a:p>
        </p:txBody>
      </p:sp>
      <p:sp>
        <p:nvSpPr>
          <p:cNvPr id="13" name="Text 10"/>
          <p:cNvSpPr/>
          <p:nvPr/>
        </p:nvSpPr>
        <p:spPr>
          <a:xfrm>
            <a:off x="6598768" y="4187952"/>
            <a:ext cx="4724248" cy="18745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228600" indent="-228600">
              <a:lnSpc>
                <a:spcPct val="115000"/>
              </a:lnSpc>
              <a:buSzPct val="100000"/>
              <a:buChar char="•"/>
            </a:pPr>
            <a:r>
              <a:rPr lang="en-US" sz="16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Reflexive practice and supervision</a:t>
            </a:r>
            <a:endParaRPr lang="en-US" sz="1600" dirty="0"/>
          </a:p>
          <a:p>
            <a:pPr marL="228600" indent="-228600">
              <a:lnSpc>
                <a:spcPct val="115000"/>
              </a:lnSpc>
              <a:buSzPct val="100000"/>
              <a:buChar char="•"/>
            </a:pPr>
            <a:r>
              <a:rPr lang="en-US" sz="16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Boundaries and role clarity</a:t>
            </a:r>
            <a:endParaRPr lang="en-US" sz="1600" dirty="0"/>
          </a:p>
          <a:p>
            <a:pPr marL="228600" indent="-228600">
              <a:lnSpc>
                <a:spcPct val="115000"/>
              </a:lnSpc>
              <a:buSzPct val="100000"/>
              <a:buChar char="•"/>
            </a:pPr>
            <a:r>
              <a:rPr lang="en-US" sz="16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Data protection and governance compliance</a:t>
            </a:r>
            <a:endParaRPr lang="en-US" sz="1600" dirty="0"/>
          </a:p>
        </p:txBody>
      </p:sp>
      <p:sp>
        <p:nvSpPr>
          <p:cNvPr id="14" name="Shape 11"/>
          <p:cNvSpPr/>
          <p:nvPr/>
        </p:nvSpPr>
        <p:spPr>
          <a:xfrm>
            <a:off x="0" y="6537960"/>
            <a:ext cx="12191695" cy="320040"/>
          </a:xfrm>
          <a:prstGeom prst="rect">
            <a:avLst/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5" name="Shape 12"/>
          <p:cNvSpPr/>
          <p:nvPr/>
        </p:nvSpPr>
        <p:spPr>
          <a:xfrm>
            <a:off x="548640" y="6537960"/>
            <a:ext cx="11094415" cy="0"/>
          </a:xfrm>
          <a:prstGeom prst="line">
            <a:avLst/>
          </a:prstGeom>
          <a:noFill/>
          <a:ln w="12700">
            <a:solidFill>
              <a:srgbClr val="CBD5E1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6" name="Text 13"/>
          <p:cNvSpPr/>
          <p:nvPr/>
        </p:nvSpPr>
        <p:spPr>
          <a:xfrm>
            <a:off x="548640" y="6611112"/>
            <a:ext cx="9997135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47556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proposal presentation</a:t>
            </a:r>
            <a:endParaRPr lang="en-US" sz="1050" dirty="0"/>
          </a:p>
        </p:txBody>
      </p:sp>
      <p:sp>
        <p:nvSpPr>
          <p:cNvPr id="17" name="Text 14"/>
          <p:cNvSpPr/>
          <p:nvPr/>
        </p:nvSpPr>
        <p:spPr>
          <a:xfrm>
            <a:off x="10728655" y="6611112"/>
            <a:ext cx="91440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r">
              <a:defRPr sz="1000">
                <a:solidFill>
                  <a:srgbClr val="475569"/>
                </a:solidFill>
                <a:latin typeface="Calibri"/>
              </a:defRPr>
            </a:pPr>
            <a:r>
              <a:t>17/19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"/>
          </a:xfrm>
          <a:prstGeom prst="rect">
            <a:avLst/>
          </a:prstGeom>
          <a:solidFill>
            <a:srgbClr val="0B1F3B"/>
          </a:solidFill>
          <a:ln w="12700">
            <a:solidFill>
              <a:srgbClr val="0B1F3B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" name="Text 1"/>
          <p:cNvSpPr/>
          <p:nvPr/>
        </p:nvSpPr>
        <p:spPr>
          <a:xfrm>
            <a:off x="548640" y="146304"/>
            <a:ext cx="11094415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just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EXPECTED IMPACT AND REFERENCES</a:t>
            </a:r>
            <a:endParaRPr lang="en-US" sz="2200" dirty="0"/>
          </a:p>
        </p:txBody>
      </p:sp>
      <p:sp>
        <p:nvSpPr>
          <p:cNvPr id="4" name="Shape 2"/>
          <p:cNvSpPr/>
          <p:nvPr/>
        </p:nvSpPr>
        <p:spPr>
          <a:xfrm>
            <a:off x="548640" y="1097280"/>
            <a:ext cx="5989320" cy="2834640"/>
          </a:xfrm>
          <a:prstGeom prst="rect">
            <a:avLst/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  <a:effectLst>
            <a:outerShdw blurRad="38100" dist="254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5" name="Text 3"/>
          <p:cNvSpPr/>
          <p:nvPr/>
        </p:nvSpPr>
        <p:spPr>
          <a:xfrm>
            <a:off x="868680" y="1165860"/>
            <a:ext cx="53492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just">
              <a:buNone/>
            </a:pPr>
            <a:r>
              <a:rPr lang="en-US" b="1" dirty="0">
                <a:solidFill>
                  <a:srgbClr val="0B1F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Implications</a:t>
            </a:r>
            <a:endParaRPr lang="en-US" dirty="0"/>
          </a:p>
        </p:txBody>
      </p:sp>
      <p:sp>
        <p:nvSpPr>
          <p:cNvPr id="6" name="Text 4"/>
          <p:cNvSpPr/>
          <p:nvPr/>
        </p:nvSpPr>
        <p:spPr>
          <a:xfrm>
            <a:off x="868680" y="1554480"/>
            <a:ext cx="5349240" cy="20116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228600" indent="-228600" algn="just">
              <a:lnSpc>
                <a:spcPct val="115000"/>
              </a:lnSpc>
              <a:buSzPct val="100000"/>
              <a:buChar char="•"/>
            </a:pPr>
            <a:r>
              <a:rPr lang="en-US" sz="14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Enhances awareness of young adults’ experiences and challenges.</a:t>
            </a:r>
            <a:endParaRPr lang="en-US" sz="1400" dirty="0"/>
          </a:p>
          <a:p>
            <a:pPr marL="228600" indent="-228600" algn="just">
              <a:lnSpc>
                <a:spcPct val="115000"/>
              </a:lnSpc>
              <a:buSzPct val="100000"/>
              <a:buChar char="•"/>
            </a:pPr>
            <a:r>
              <a:rPr lang="en-US" sz="14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Supports culturally sensitive and inclusive practice (Sancho and Larkin, 2020).</a:t>
            </a:r>
            <a:endParaRPr lang="en-US" sz="1400" dirty="0"/>
          </a:p>
          <a:p>
            <a:pPr marL="228600" indent="-228600" algn="just">
              <a:lnSpc>
                <a:spcPct val="115000"/>
              </a:lnSpc>
              <a:buSzPct val="100000"/>
              <a:buChar char="•"/>
            </a:pPr>
            <a:r>
              <a:rPr lang="en-US" sz="14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Improves communication and trust between professionals and service users.</a:t>
            </a:r>
            <a:endParaRPr lang="en-US" sz="1400" dirty="0"/>
          </a:p>
          <a:p>
            <a:pPr marL="228600" indent="-228600" algn="just">
              <a:lnSpc>
                <a:spcPct val="115000"/>
              </a:lnSpc>
              <a:buSzPct val="100000"/>
              <a:buChar char="•"/>
            </a:pPr>
            <a:r>
              <a:rPr lang="en-US" sz="14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Informs service redesign to reduce waiting times and access restrictions (Manderson et al., 2025).</a:t>
            </a:r>
            <a:endParaRPr lang="en-US" sz="1400" dirty="0"/>
          </a:p>
          <a:p>
            <a:pPr marL="228600" indent="-228600" algn="just">
              <a:lnSpc>
                <a:spcPct val="115000"/>
              </a:lnSpc>
              <a:buSzPct val="100000"/>
              <a:buChar char="•"/>
            </a:pPr>
            <a:r>
              <a:rPr lang="en-US" sz="14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Supports flexible and community-based support models.</a:t>
            </a:r>
            <a:endParaRPr lang="en-US" sz="1400" dirty="0"/>
          </a:p>
          <a:p>
            <a:pPr marL="228600" indent="-228600" algn="just">
              <a:lnSpc>
                <a:spcPct val="115000"/>
              </a:lnSpc>
              <a:buSzPct val="100000"/>
              <a:buChar char="•"/>
            </a:pPr>
            <a:r>
              <a:rPr lang="en-US" sz="14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Contributes to evidence-informed policy and funding decisions.</a:t>
            </a:r>
            <a:endParaRPr lang="en-US" sz="1400" dirty="0"/>
          </a:p>
        </p:txBody>
      </p:sp>
      <p:sp>
        <p:nvSpPr>
          <p:cNvPr id="7" name="Shape 5"/>
          <p:cNvSpPr/>
          <p:nvPr/>
        </p:nvSpPr>
        <p:spPr>
          <a:xfrm>
            <a:off x="548640" y="4114800"/>
            <a:ext cx="5989320" cy="2103120"/>
          </a:xfrm>
          <a:prstGeom prst="rect">
            <a:avLst/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  <a:effectLst>
            <a:outerShdw blurRad="38100" dist="254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8" name="Text 6"/>
          <p:cNvSpPr/>
          <p:nvPr/>
        </p:nvSpPr>
        <p:spPr>
          <a:xfrm>
            <a:off x="868680" y="4343400"/>
            <a:ext cx="53492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just">
              <a:buNone/>
            </a:pPr>
            <a:r>
              <a:rPr lang="en-US" b="1" dirty="0">
                <a:solidFill>
                  <a:srgbClr val="0B1F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Contribution</a:t>
            </a:r>
            <a:endParaRPr lang="en-US" dirty="0"/>
          </a:p>
        </p:txBody>
      </p:sp>
      <p:sp>
        <p:nvSpPr>
          <p:cNvPr id="9" name="Text 7"/>
          <p:cNvSpPr/>
          <p:nvPr/>
        </p:nvSpPr>
        <p:spPr>
          <a:xfrm>
            <a:off x="868680" y="4736592"/>
            <a:ext cx="5349240" cy="12801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228600" indent="-228600" algn="just">
              <a:lnSpc>
                <a:spcPct val="115000"/>
              </a:lnSpc>
              <a:buSzPct val="100000"/>
              <a:buChar char="•"/>
            </a:pPr>
            <a:r>
              <a:rPr lang="en-US" sz="14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Highlights barriers faced by marginalised and vulnerable groups.</a:t>
            </a:r>
            <a:endParaRPr lang="en-US" sz="1400" dirty="0"/>
          </a:p>
          <a:p>
            <a:pPr marL="228600" indent="-228600" algn="just">
              <a:lnSpc>
                <a:spcPct val="115000"/>
              </a:lnSpc>
              <a:buSzPct val="100000"/>
              <a:buChar char="•"/>
            </a:pPr>
            <a:r>
              <a:rPr lang="en-US" sz="14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Promotes fairer access to mental health services.</a:t>
            </a:r>
            <a:endParaRPr lang="en-US" sz="1400" dirty="0"/>
          </a:p>
          <a:p>
            <a:pPr marL="228600" indent="-228600" algn="just">
              <a:lnSpc>
                <a:spcPct val="115000"/>
              </a:lnSpc>
              <a:buSzPct val="100000"/>
              <a:buChar char="•"/>
            </a:pPr>
            <a:r>
              <a:rPr lang="en-US" sz="14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Supports improved access for disadvantaged young adults, including those with mental health-related disabilities (Rao et al., 2024).</a:t>
            </a:r>
            <a:endParaRPr lang="en-US" sz="1400" dirty="0"/>
          </a:p>
        </p:txBody>
      </p:sp>
      <p:sp>
        <p:nvSpPr>
          <p:cNvPr id="10" name="Shape 8"/>
          <p:cNvSpPr/>
          <p:nvPr/>
        </p:nvSpPr>
        <p:spPr>
          <a:xfrm>
            <a:off x="6629400" y="1097280"/>
            <a:ext cx="5013655" cy="5120640"/>
          </a:xfrm>
          <a:prstGeom prst="rect">
            <a:avLst/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  <a:effectLst>
            <a:outerShdw blurRad="38100" dist="2540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11" name="Text 9"/>
          <p:cNvSpPr/>
          <p:nvPr/>
        </p:nvSpPr>
        <p:spPr>
          <a:xfrm>
            <a:off x="6903720" y="1307592"/>
            <a:ext cx="4465015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just">
              <a:buNone/>
            </a:pPr>
            <a:r>
              <a:rPr lang="en-US" b="1" dirty="0">
                <a:solidFill>
                  <a:srgbClr val="0B1F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References</a:t>
            </a:r>
            <a:endParaRPr lang="en-US" dirty="0"/>
          </a:p>
        </p:txBody>
      </p:sp>
      <p:sp>
        <p:nvSpPr>
          <p:cNvPr id="12" name="Text 10"/>
          <p:cNvSpPr/>
          <p:nvPr/>
        </p:nvSpPr>
        <p:spPr>
          <a:xfrm>
            <a:off x="6903720" y="1645920"/>
            <a:ext cx="4465016" cy="44805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just">
              <a:lnSpc>
                <a:spcPct val="112000"/>
              </a:lnSpc>
              <a:buNone/>
            </a:pPr>
            <a:r>
              <a:rPr lang="en-US" sz="105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Appleton, R., Elahi, F., Tuomainen, H., Canaway, A. &amp; Singh, S.P. (2020). European Child &amp; Adolescent Psychiatry.</a:t>
            </a:r>
            <a:endParaRPr lang="en-US" sz="1050" dirty="0"/>
          </a:p>
          <a:p>
            <a:pPr marL="0" indent="0" algn="just">
              <a:lnSpc>
                <a:spcPct val="112000"/>
              </a:lnSpc>
              <a:buNone/>
            </a:pPr>
            <a:r>
              <a:rPr lang="en-US" sz="105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Bratt, S. (2025). Structural and cultural barriers to integrated care. Deleted Journal, 22(1).</a:t>
            </a:r>
            <a:endParaRPr lang="en-US" sz="1050" dirty="0"/>
          </a:p>
          <a:p>
            <a:pPr marL="0" indent="0" algn="just">
              <a:lnSpc>
                <a:spcPct val="112000"/>
              </a:lnSpc>
              <a:buNone/>
            </a:pPr>
            <a:r>
              <a:rPr lang="en-US" sz="105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Cadigan, J.M. &amp; Lee, C.M. (2019). Prevention Science, 20(3), 366–376.</a:t>
            </a:r>
            <a:endParaRPr lang="en-US" sz="1050" dirty="0"/>
          </a:p>
          <a:p>
            <a:pPr marL="0" indent="0" algn="just">
              <a:lnSpc>
                <a:spcPct val="112000"/>
              </a:lnSpc>
              <a:buNone/>
            </a:pPr>
            <a:r>
              <a:rPr lang="en-US" sz="105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Garrido, S. et al. (2022). Frontiers in Digital Health, 4.</a:t>
            </a:r>
            <a:endParaRPr lang="en-US" sz="1050" dirty="0"/>
          </a:p>
          <a:p>
            <a:pPr marL="0" indent="0" algn="just">
              <a:lnSpc>
                <a:spcPct val="112000"/>
              </a:lnSpc>
              <a:buNone/>
            </a:pPr>
            <a:r>
              <a:rPr lang="en-US" sz="105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Kapilashrami, A. &amp; Kokkinidis, G. (2025). Journal of Global Health, 15.</a:t>
            </a:r>
            <a:endParaRPr lang="en-US" sz="1050" dirty="0"/>
          </a:p>
          <a:p>
            <a:pPr marL="0" indent="0" algn="just">
              <a:lnSpc>
                <a:spcPct val="112000"/>
              </a:lnSpc>
              <a:buNone/>
            </a:pPr>
            <a:r>
              <a:rPr lang="en-US" sz="105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Long, L. et al. (2023). British Journal of Mental Health Nursing, 12(4).</a:t>
            </a:r>
            <a:endParaRPr lang="en-US" sz="1050" dirty="0"/>
          </a:p>
          <a:p>
            <a:pPr marL="0" indent="0" algn="just">
              <a:lnSpc>
                <a:spcPct val="112000"/>
              </a:lnSpc>
              <a:buNone/>
            </a:pPr>
            <a:r>
              <a:rPr lang="en-US" sz="105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Lowther-Payne, H.J. et al. (2023). BMC Health Services Research, 23(1).</a:t>
            </a:r>
            <a:endParaRPr lang="en-US" sz="1050" dirty="0"/>
          </a:p>
          <a:p>
            <a:pPr marL="0" indent="0" algn="just">
              <a:lnSpc>
                <a:spcPct val="112000"/>
              </a:lnSpc>
              <a:buNone/>
            </a:pPr>
            <a:r>
              <a:rPr lang="en-US" sz="105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Manderson, K. et al. (2025). BMJ Open Quality, 14(1).</a:t>
            </a:r>
          </a:p>
          <a:p>
            <a:pPr algn="just">
              <a:lnSpc>
                <a:spcPct val="112000"/>
              </a:lnSpc>
            </a:pPr>
            <a:r>
              <a:rPr lang="en-US" sz="105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Moreton, R. et al. (2022). Housing, Care and Support.</a:t>
            </a:r>
            <a:endParaRPr lang="en-US" sz="1050" dirty="0"/>
          </a:p>
          <a:p>
            <a:pPr algn="just">
              <a:lnSpc>
                <a:spcPct val="112000"/>
              </a:lnSpc>
            </a:pPr>
            <a:r>
              <a:rPr lang="en-US" sz="105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NHS England. (2024). Mental health access and waiting time standards.</a:t>
            </a:r>
            <a:endParaRPr lang="en-US" sz="1050" dirty="0"/>
          </a:p>
          <a:p>
            <a:pPr algn="just">
              <a:lnSpc>
                <a:spcPct val="112000"/>
              </a:lnSpc>
            </a:pPr>
            <a:r>
              <a:rPr lang="en-US" sz="105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Rao, S. et al. (2024). Youth, 4(1), 107–123.</a:t>
            </a:r>
            <a:endParaRPr lang="en-US" sz="1050" dirty="0"/>
          </a:p>
          <a:p>
            <a:pPr algn="just">
              <a:lnSpc>
                <a:spcPct val="112000"/>
              </a:lnSpc>
            </a:pPr>
            <a:r>
              <a:rPr lang="en-US" sz="105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Sancho, T.N. &amp; Larkin, M. (2020). Journal of Public Mental Health, 19(1), 63–81.</a:t>
            </a:r>
            <a:endParaRPr lang="en-US" sz="1050" dirty="0"/>
          </a:p>
          <a:p>
            <a:pPr algn="just">
              <a:lnSpc>
                <a:spcPct val="112000"/>
              </a:lnSpc>
            </a:pPr>
            <a:r>
              <a:rPr lang="en-US" sz="105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Street, C. (2018). Transition between UK mental health services. ResearchGate report.</a:t>
            </a:r>
            <a:endParaRPr lang="en-US" sz="1050" dirty="0"/>
          </a:p>
          <a:p>
            <a:pPr algn="just">
              <a:lnSpc>
                <a:spcPct val="112000"/>
              </a:lnSpc>
            </a:pPr>
            <a:r>
              <a:rPr lang="en-US" sz="105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Wright, L. et al. (2025). Early Support Hubs. </a:t>
            </a:r>
            <a:r>
              <a:rPr lang="en-US" sz="1050" dirty="0" err="1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medRxiv</a:t>
            </a:r>
            <a:r>
              <a:rPr lang="en-US" sz="105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preprint.</a:t>
            </a:r>
            <a:endParaRPr lang="en-US" sz="1050" dirty="0"/>
          </a:p>
          <a:p>
            <a:pPr algn="just">
              <a:lnSpc>
                <a:spcPct val="112000"/>
              </a:lnSpc>
            </a:pPr>
            <a:r>
              <a:rPr lang="en-US" sz="105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Young, H. &amp; Melia, Y. (2024). Adoption &amp; Fostering, 48(3–4), 302–325.</a:t>
            </a:r>
            <a:endParaRPr lang="en-US" sz="1050" dirty="0"/>
          </a:p>
          <a:p>
            <a:pPr marL="0" indent="0" algn="just">
              <a:lnSpc>
                <a:spcPct val="112000"/>
              </a:lnSpc>
              <a:buNone/>
            </a:pPr>
            <a:endParaRPr lang="en-US" sz="1050" dirty="0"/>
          </a:p>
        </p:txBody>
      </p:sp>
      <p:sp>
        <p:nvSpPr>
          <p:cNvPr id="13" name="Text 11"/>
          <p:cNvSpPr/>
          <p:nvPr/>
        </p:nvSpPr>
        <p:spPr>
          <a:xfrm>
            <a:off x="9250528" y="1645920"/>
            <a:ext cx="2118208" cy="44805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just">
              <a:lnSpc>
                <a:spcPct val="112000"/>
              </a:lnSpc>
              <a:buNone/>
            </a:pPr>
            <a:endParaRPr lang="en-US" sz="1050" dirty="0"/>
          </a:p>
        </p:txBody>
      </p:sp>
      <p:sp>
        <p:nvSpPr>
          <p:cNvPr id="14" name="Shape 12"/>
          <p:cNvSpPr/>
          <p:nvPr/>
        </p:nvSpPr>
        <p:spPr>
          <a:xfrm>
            <a:off x="0" y="6537960"/>
            <a:ext cx="12191695" cy="320040"/>
          </a:xfrm>
          <a:prstGeom prst="rect">
            <a:avLst/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5" name="Shape 13"/>
          <p:cNvSpPr/>
          <p:nvPr/>
        </p:nvSpPr>
        <p:spPr>
          <a:xfrm>
            <a:off x="548640" y="6537960"/>
            <a:ext cx="11094415" cy="0"/>
          </a:xfrm>
          <a:prstGeom prst="line">
            <a:avLst/>
          </a:prstGeom>
          <a:noFill/>
          <a:ln w="12700">
            <a:solidFill>
              <a:srgbClr val="CBD5E1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6" name="Text 14"/>
          <p:cNvSpPr/>
          <p:nvPr/>
        </p:nvSpPr>
        <p:spPr>
          <a:xfrm>
            <a:off x="548640" y="6611112"/>
            <a:ext cx="9997135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just">
              <a:buNone/>
            </a:pPr>
            <a:r>
              <a:rPr lang="en-US" sz="1000" dirty="0">
                <a:solidFill>
                  <a:srgbClr val="47556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proposal presentation</a:t>
            </a:r>
            <a:endParaRPr lang="en-US" sz="1000" dirty="0"/>
          </a:p>
        </p:txBody>
      </p:sp>
      <p:sp>
        <p:nvSpPr>
          <p:cNvPr id="17" name="Text 15"/>
          <p:cNvSpPr/>
          <p:nvPr/>
        </p:nvSpPr>
        <p:spPr>
          <a:xfrm>
            <a:off x="10728655" y="6611112"/>
            <a:ext cx="91440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r">
              <a:defRPr sz="1000">
                <a:solidFill>
                  <a:srgbClr val="475569"/>
                </a:solidFill>
                <a:latin typeface="Calibri"/>
              </a:defRPr>
            </a:pPr>
            <a:r>
              <a:t>18/19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2000" cy="685800"/>
          </a:xfrm>
          <a:prstGeom prst="rect">
            <a:avLst/>
          </a:prstGeom>
          <a:solidFill>
            <a:srgbClr val="0B1F3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48640" y="146304"/>
            <a:ext cx="11094720" cy="38404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200" b="1">
                <a:solidFill>
                  <a:srgbClr val="FFFFFF"/>
                </a:solidFill>
                <a:latin typeface="Calibri"/>
              </a:defRPr>
            </a:pPr>
            <a:r>
              <a:t>Conclusion</a:t>
            </a:r>
          </a:p>
        </p:txBody>
      </p:sp>
      <p:sp>
        <p:nvSpPr>
          <p:cNvPr id="4" name="Rectangle 3"/>
          <p:cNvSpPr/>
          <p:nvPr/>
        </p:nvSpPr>
        <p:spPr>
          <a:xfrm>
            <a:off x="548640" y="1234440"/>
            <a:ext cx="6583680" cy="4937760"/>
          </a:xfrm>
          <a:prstGeom prst="rect">
            <a:avLst/>
          </a:prstGeom>
          <a:solidFill>
            <a:srgbClr val="FFFFFF"/>
          </a:solidFill>
          <a:ln w="12700">
            <a:solidFill>
              <a:srgbClr val="CBD5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777240" y="1417320"/>
            <a:ext cx="612648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600" b="1">
                <a:solidFill>
                  <a:srgbClr val="0B1F3B"/>
                </a:solidFill>
                <a:latin typeface="Calibri"/>
              </a:defRPr>
            </a:pPr>
            <a:r>
              <a:t>Key takeaways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77240" y="1856232"/>
            <a:ext cx="6126480" cy="408736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 sz="1400">
                <a:solidFill>
                  <a:srgbClr val="334155"/>
                </a:solidFill>
                <a:latin typeface="Calibri"/>
              </a:defRPr>
            </a:pPr>
            <a:r>
              <a:t>Young adults face multi-level barriers to accessing and staying engaged with community-based mental health services.</a:t>
            </a:r>
          </a:p>
          <a:p>
            <a:pPr>
              <a:spcAft>
                <a:spcPts val="600"/>
              </a:spcAft>
              <a:defRPr sz="1400">
                <a:solidFill>
                  <a:srgbClr val="334155"/>
                </a:solidFill>
                <a:latin typeface="Calibri"/>
              </a:defRPr>
            </a:pPr>
            <a:r>
              <a:t>Structural barriers (waiting times, eligibility, fragmentation) interact with social and cultural factors (stigma, confidentiality concerns, cultural mismatch) and wider inequalities.</a:t>
            </a:r>
          </a:p>
          <a:p>
            <a:pPr>
              <a:spcAft>
                <a:spcPts val="600"/>
              </a:spcAft>
              <a:defRPr sz="1400">
                <a:solidFill>
                  <a:srgbClr val="334155"/>
                </a:solidFill>
                <a:latin typeface="Calibri"/>
              </a:defRPr>
            </a:pPr>
            <a:r>
              <a:t>Mapping barriers along the access-to-engagement pathway can support more responsive, inclusive, and equitable community provision.</a:t>
            </a:r>
          </a:p>
        </p:txBody>
      </p:sp>
      <p:sp>
        <p:nvSpPr>
          <p:cNvPr id="7" name="Rectangle 6"/>
          <p:cNvSpPr/>
          <p:nvPr/>
        </p:nvSpPr>
        <p:spPr>
          <a:xfrm>
            <a:off x="7406640" y="1234440"/>
            <a:ext cx="4233672" cy="2743200"/>
          </a:xfrm>
          <a:prstGeom prst="rect">
            <a:avLst/>
          </a:prstGeom>
          <a:solidFill>
            <a:srgbClr val="FFFFFF"/>
          </a:solidFill>
          <a:ln w="12700">
            <a:solidFill>
              <a:srgbClr val="CBD5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7635240" y="1417320"/>
            <a:ext cx="3776472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600" b="1">
                <a:solidFill>
                  <a:srgbClr val="0B1F3B"/>
                </a:solidFill>
                <a:latin typeface="Calibri"/>
              </a:defRPr>
            </a:pPr>
            <a:r>
              <a:t>Next steps (proposal)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7635240" y="1856232"/>
            <a:ext cx="3776472" cy="18928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 sz="1300">
                <a:solidFill>
                  <a:srgbClr val="334155"/>
                </a:solidFill>
                <a:latin typeface="Calibri"/>
              </a:defRPr>
            </a:pPr>
            <a:r>
              <a:t>Finalise protocol and interview guide with supervisor input.</a:t>
            </a:r>
          </a:p>
          <a:p>
            <a:pPr>
              <a:spcAft>
                <a:spcPts val="600"/>
              </a:spcAft>
              <a:defRPr sz="1300">
                <a:solidFill>
                  <a:srgbClr val="334155"/>
                </a:solidFill>
                <a:latin typeface="Calibri"/>
              </a:defRPr>
            </a:pPr>
            <a:r>
              <a:t>Seek ethics approval and confirm recruitment partners.</a:t>
            </a:r>
          </a:p>
          <a:p>
            <a:pPr>
              <a:spcAft>
                <a:spcPts val="600"/>
              </a:spcAft>
              <a:defRPr sz="1300">
                <a:solidFill>
                  <a:srgbClr val="334155"/>
                </a:solidFill>
                <a:latin typeface="Calibri"/>
              </a:defRPr>
            </a:pPr>
            <a:r>
              <a:t>Collect qualitative data and conduct thematic analysis with an equity lens.</a:t>
            </a:r>
          </a:p>
          <a:p>
            <a:pPr>
              <a:spcAft>
                <a:spcPts val="600"/>
              </a:spcAft>
              <a:defRPr sz="1300">
                <a:solidFill>
                  <a:srgbClr val="334155"/>
                </a:solidFill>
                <a:latin typeface="Calibri"/>
              </a:defRPr>
            </a:pPr>
            <a:r>
              <a:t>Produce a barrier map and practical service recommendations.</a:t>
            </a:r>
          </a:p>
        </p:txBody>
      </p:sp>
      <p:sp>
        <p:nvSpPr>
          <p:cNvPr id="10" name="Rectangle 9"/>
          <p:cNvSpPr/>
          <p:nvPr/>
        </p:nvSpPr>
        <p:spPr>
          <a:xfrm>
            <a:off x="7406640" y="4160520"/>
            <a:ext cx="4233672" cy="2011680"/>
          </a:xfrm>
          <a:prstGeom prst="rect">
            <a:avLst/>
          </a:prstGeom>
          <a:solidFill>
            <a:srgbClr val="F3F4F6"/>
          </a:solidFill>
          <a:ln>
            <a:solidFill>
              <a:srgbClr val="CBD5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7635240" y="4343400"/>
            <a:ext cx="3776472" cy="16459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 sz="2000" b="1">
                <a:solidFill>
                  <a:srgbClr val="0B1F3B"/>
                </a:solidFill>
                <a:latin typeface="Calibri"/>
              </a:defRPr>
            </a:pPr>
            <a:r>
              <a:t>Thank you.</a:t>
            </a:r>
          </a:p>
          <a:p>
            <a:r>
              <a:t>Questions welcome.</a:t>
            </a:r>
          </a:p>
        </p:txBody>
      </p:sp>
      <p:sp>
        <p:nvSpPr>
          <p:cNvPr id="12" name="Rectangle 11"/>
          <p:cNvSpPr/>
          <p:nvPr/>
        </p:nvSpPr>
        <p:spPr>
          <a:xfrm>
            <a:off x="0" y="6537960"/>
            <a:ext cx="12192000" cy="32004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Rectangle 12"/>
          <p:cNvSpPr/>
          <p:nvPr/>
        </p:nvSpPr>
        <p:spPr>
          <a:xfrm>
            <a:off x="548640" y="6537960"/>
            <a:ext cx="11094720" cy="9144"/>
          </a:xfrm>
          <a:prstGeom prst="rect">
            <a:avLst/>
          </a:prstGeom>
          <a:solidFill>
            <a:srgbClr val="CBD5E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548640" y="6611112"/>
            <a:ext cx="9997440" cy="20116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000">
                <a:solidFill>
                  <a:srgbClr val="475569"/>
                </a:solidFill>
                <a:latin typeface="Calibri"/>
              </a:defRPr>
            </a:pPr>
            <a:r>
              <a:t>Research proposal presentation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728960" y="6611112"/>
            <a:ext cx="914400" cy="20116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1000">
                <a:solidFill>
                  <a:srgbClr val="475569"/>
                </a:solidFill>
                <a:latin typeface="Calibri"/>
              </a:defRPr>
            </a:pPr>
            <a:r>
              <a:t>19/19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49</TotalTime>
  <Words>2150</Words>
  <Application>Microsoft Office PowerPoint</Application>
  <PresentationFormat>Custom</PresentationFormat>
  <Paragraphs>305</Paragraphs>
  <Slides>19</Slides>
  <Notes>18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0" baseType="lpstr"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</vt:vector>
  </TitlesOfParts>
  <Company>PptxGenJS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Generated by ChatGPT</dc:creator>
  <cp:lastModifiedBy>Lenovo</cp:lastModifiedBy>
  <cp:revision>8</cp:revision>
  <dcterms:created xsi:type="dcterms:W3CDTF">2026-02-15T10:55:38Z</dcterms:created>
  <dcterms:modified xsi:type="dcterms:W3CDTF">2026-02-15T18:27:11Z</dcterms:modified>
</cp:coreProperties>
</file>