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9DBC-0211-4467-A5ED-1191F2DD65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5B7D58-80D6-4AA2-BDCC-76316E32BA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8F15DE-4306-46C2-8E21-F43FB28D9DAA}"/>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5" name="Footer Placeholder 4">
            <a:extLst>
              <a:ext uri="{FF2B5EF4-FFF2-40B4-BE49-F238E27FC236}">
                <a16:creationId xmlns:a16="http://schemas.microsoft.com/office/drawing/2014/main" id="{620A91AA-135D-4613-89BA-426AD28558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67A93E-A23E-45BB-AC7E-259636C44A04}"/>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2573227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AD5C1-D67A-4479-AC49-75A1B1A770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B08501-417A-4245-8678-03871E515B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096ACD-C0A1-470F-8E2B-891CA0229D98}"/>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5" name="Footer Placeholder 4">
            <a:extLst>
              <a:ext uri="{FF2B5EF4-FFF2-40B4-BE49-F238E27FC236}">
                <a16:creationId xmlns:a16="http://schemas.microsoft.com/office/drawing/2014/main" id="{69553A8B-E57B-4E7C-B955-40D125E744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F3F896-4BAC-4706-80DD-E21A52237B55}"/>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3919909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2304E-4EC6-4982-BFF4-D4E208C2F9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103F2C-E638-4D82-B831-5F60F19519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330BBD-1AF3-4331-B981-185AA3D49F40}"/>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5" name="Footer Placeholder 4">
            <a:extLst>
              <a:ext uri="{FF2B5EF4-FFF2-40B4-BE49-F238E27FC236}">
                <a16:creationId xmlns:a16="http://schemas.microsoft.com/office/drawing/2014/main" id="{284850BA-A8DD-46C4-836D-363E839914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E4D22-5234-4891-A7DE-5E6E9B49B69A}"/>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86720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B01E5-24B2-4939-B794-CDA2F30797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B744E-5BF3-4064-887C-E6CE9B3DFD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0AF17D-4005-4A8D-8D61-DC3314D063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730212-4013-4293-A7FC-63547827F2B6}"/>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6" name="Footer Placeholder 5">
            <a:extLst>
              <a:ext uri="{FF2B5EF4-FFF2-40B4-BE49-F238E27FC236}">
                <a16:creationId xmlns:a16="http://schemas.microsoft.com/office/drawing/2014/main" id="{3DE37CD0-91DB-4A02-A65F-6394476A9B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2545B-1163-4818-8011-98F69886A217}"/>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911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AD78E-9320-417C-9BEA-BE5EBB5F6B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B33754-EEED-4CA0-B425-C53F52BB3E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566BC-8983-46D7-9B9B-13AC71D54B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EAA321-2862-464F-84D2-584E6AFD4D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F97469-06CA-4056-9DAA-881B92D71C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8F2F21-2B39-4270-B6EF-19FCDA8D6956}"/>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8" name="Footer Placeholder 7">
            <a:extLst>
              <a:ext uri="{FF2B5EF4-FFF2-40B4-BE49-F238E27FC236}">
                <a16:creationId xmlns:a16="http://schemas.microsoft.com/office/drawing/2014/main" id="{28D1E845-807E-4D40-970E-CCAAF1BCBA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474482-8715-43D5-8D9D-38875C3FA2E7}"/>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4089454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0B08A-E802-48D9-8FB2-7941767D88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61608A-8BF1-4CEF-9BEA-7F657A442982}"/>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4" name="Footer Placeholder 3">
            <a:extLst>
              <a:ext uri="{FF2B5EF4-FFF2-40B4-BE49-F238E27FC236}">
                <a16:creationId xmlns:a16="http://schemas.microsoft.com/office/drawing/2014/main" id="{C40508FE-98B9-41EB-AA92-8D1C405BC1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24D9C8-553F-4001-87B0-732F8EB3B39A}"/>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242505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1AE7E5-473C-42D4-8C68-2BC11D43D5B8}"/>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3" name="Footer Placeholder 2">
            <a:extLst>
              <a:ext uri="{FF2B5EF4-FFF2-40B4-BE49-F238E27FC236}">
                <a16:creationId xmlns:a16="http://schemas.microsoft.com/office/drawing/2014/main" id="{7C65BBBF-418F-44AD-87CA-16F4A0E4CD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A82C35-C756-4A2B-9563-7EE2EADD809F}"/>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2417259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31D98-E4B9-43B0-8D18-B7773231F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82F69A-B0F0-4E0F-915C-9BE12CC7EA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39955F-2739-4073-AC12-36FD2593A7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1C1B1B-5EE9-4435-B1B7-99F1D2598C90}"/>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6" name="Footer Placeholder 5">
            <a:extLst>
              <a:ext uri="{FF2B5EF4-FFF2-40B4-BE49-F238E27FC236}">
                <a16:creationId xmlns:a16="http://schemas.microsoft.com/office/drawing/2014/main" id="{035F8A62-A9C9-40D4-95C4-0A361E3DEF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63E9A4-12DE-4A00-9817-AB043E1B0942}"/>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11556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38107-2C16-44EB-B328-54D71D26AB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EA722B-A4DB-4A81-AA17-2AEE1B137A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CF11D7-A2D0-4546-90DE-CEBF869D2D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35A677-394B-4FB8-A1A4-B9FD0C82CC91}"/>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6" name="Footer Placeholder 5">
            <a:extLst>
              <a:ext uri="{FF2B5EF4-FFF2-40B4-BE49-F238E27FC236}">
                <a16:creationId xmlns:a16="http://schemas.microsoft.com/office/drawing/2014/main" id="{9DC3527B-C3E1-473A-9438-A5DEE9B38E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F1A86-243B-442A-90DB-F6A1293F07DC}"/>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1506812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A41AD-94FE-4DDE-8329-1619C5C8AE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9811C6-C9F5-4794-AEFA-343E4AFC41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DDA897-3B8F-4C8D-85CD-E9D45D9F0542}"/>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5" name="Footer Placeholder 4">
            <a:extLst>
              <a:ext uri="{FF2B5EF4-FFF2-40B4-BE49-F238E27FC236}">
                <a16:creationId xmlns:a16="http://schemas.microsoft.com/office/drawing/2014/main" id="{DB013D58-7534-48F0-8C97-9C1DABB85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6F955E-D719-4E34-AA10-9976E0A999BA}"/>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3547049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D3020E-DDCF-4547-8F1B-A493134B8F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435EEB-0BB9-4AF6-B8ED-635A65D220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867454-70D7-41D7-A517-DA28BAB2B971}"/>
              </a:ext>
            </a:extLst>
          </p:cNvPr>
          <p:cNvSpPr>
            <a:spLocks noGrp="1"/>
          </p:cNvSpPr>
          <p:nvPr>
            <p:ph type="dt" sz="half" idx="10"/>
          </p:nvPr>
        </p:nvSpPr>
        <p:spPr/>
        <p:txBody>
          <a:bodyPr/>
          <a:lstStyle/>
          <a:p>
            <a:fld id="{80A81400-2957-42F4-B2B6-5BCBE4C70858}" type="datetimeFigureOut">
              <a:rPr lang="en-GB" smtClean="0"/>
              <a:t>26/01/2021</a:t>
            </a:fld>
            <a:endParaRPr lang="en-GB"/>
          </a:p>
        </p:txBody>
      </p:sp>
      <p:sp>
        <p:nvSpPr>
          <p:cNvPr id="5" name="Footer Placeholder 4">
            <a:extLst>
              <a:ext uri="{FF2B5EF4-FFF2-40B4-BE49-F238E27FC236}">
                <a16:creationId xmlns:a16="http://schemas.microsoft.com/office/drawing/2014/main" id="{CBF978B1-A41E-4698-BDBE-5FD694DB4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246AA2-2770-4A9E-9B7E-75AE211B4F6C}"/>
              </a:ext>
            </a:extLst>
          </p:cNvPr>
          <p:cNvSpPr>
            <a:spLocks noGrp="1"/>
          </p:cNvSpPr>
          <p:nvPr>
            <p:ph type="sldNum" sz="quarter" idx="12"/>
          </p:nvPr>
        </p:nvSpPr>
        <p:spPr/>
        <p:txBody>
          <a:bodyPr/>
          <a:lstStyle/>
          <a:p>
            <a:fld id="{8A52026C-2344-46D0-9EF1-822E4404E8D1}" type="slidenum">
              <a:rPr lang="en-GB" smtClean="0"/>
              <a:t>‹#›</a:t>
            </a:fld>
            <a:endParaRPr lang="en-GB"/>
          </a:p>
        </p:txBody>
      </p:sp>
    </p:spTree>
    <p:extLst>
      <p:ext uri="{BB962C8B-B14F-4D97-AF65-F5344CB8AC3E}">
        <p14:creationId xmlns:p14="http://schemas.microsoft.com/office/powerpoint/2010/main" val="4183788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739CC0-D368-4EC4-B7F2-5784D1ABEE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A211A5-5E77-4A4C-BF99-29D1D15FC2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44999-7971-4BBD-B015-ED84859A7B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A81400-2957-42F4-B2B6-5BCBE4C70858}" type="datetimeFigureOut">
              <a:rPr lang="en-GB" smtClean="0"/>
              <a:t>26/01/2021</a:t>
            </a:fld>
            <a:endParaRPr lang="en-GB"/>
          </a:p>
        </p:txBody>
      </p:sp>
      <p:sp>
        <p:nvSpPr>
          <p:cNvPr id="5" name="Footer Placeholder 4">
            <a:extLst>
              <a:ext uri="{FF2B5EF4-FFF2-40B4-BE49-F238E27FC236}">
                <a16:creationId xmlns:a16="http://schemas.microsoft.com/office/drawing/2014/main" id="{BFCE1D95-A1B0-47CD-8B8A-5AE2536263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C2C9EF-DD9C-403E-A3BD-7F75337A19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52026C-2344-46D0-9EF1-822E4404E8D1}" type="slidenum">
              <a:rPr lang="en-GB" smtClean="0"/>
              <a:t>‹#›</a:t>
            </a:fld>
            <a:endParaRPr lang="en-GB"/>
          </a:p>
        </p:txBody>
      </p:sp>
    </p:spTree>
    <p:extLst>
      <p:ext uri="{BB962C8B-B14F-4D97-AF65-F5344CB8AC3E}">
        <p14:creationId xmlns:p14="http://schemas.microsoft.com/office/powerpoint/2010/main" val="414524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3D1A7-7511-4A90-B6ED-D541A9750166}"/>
              </a:ext>
            </a:extLst>
          </p:cNvPr>
          <p:cNvSpPr>
            <a:spLocks noGrp="1"/>
          </p:cNvSpPr>
          <p:nvPr>
            <p:ph type="ctrTitle"/>
          </p:nvPr>
        </p:nvSpPr>
        <p:spPr>
          <a:xfrm>
            <a:off x="1068705" y="1122363"/>
            <a:ext cx="10447020" cy="2306637"/>
          </a:xfrm>
        </p:spPr>
        <p:txBody>
          <a:bodyPr>
            <a:normAutofit fontScale="90000"/>
          </a:bodyPr>
          <a:lstStyle/>
          <a:p>
            <a:r>
              <a:rPr lang="en-GB" dirty="0"/>
              <a:t>Advanced </a:t>
            </a:r>
            <a:r>
              <a:rPr lang="en-GB" dirty="0" err="1"/>
              <a:t>Thermofluid</a:t>
            </a:r>
            <a:r>
              <a:rPr lang="en-GB" dirty="0"/>
              <a:t> Mechanics</a:t>
            </a:r>
            <a:br>
              <a:rPr lang="en-GB" sz="5400" dirty="0"/>
            </a:br>
            <a:br>
              <a:rPr lang="en-GB" sz="5400" dirty="0"/>
            </a:br>
            <a:r>
              <a:rPr lang="en-GB" sz="5400" dirty="0"/>
              <a:t>ACMA6011</a:t>
            </a:r>
          </a:p>
        </p:txBody>
      </p:sp>
      <p:sp>
        <p:nvSpPr>
          <p:cNvPr id="3" name="Subtitle 2">
            <a:extLst>
              <a:ext uri="{FF2B5EF4-FFF2-40B4-BE49-F238E27FC236}">
                <a16:creationId xmlns:a16="http://schemas.microsoft.com/office/drawing/2014/main" id="{C122594E-47AD-4E3B-8C41-AF39A148D4A5}"/>
              </a:ext>
            </a:extLst>
          </p:cNvPr>
          <p:cNvSpPr>
            <a:spLocks noGrp="1"/>
          </p:cNvSpPr>
          <p:nvPr>
            <p:ph type="subTitle" idx="1"/>
          </p:nvPr>
        </p:nvSpPr>
        <p:spPr>
          <a:xfrm>
            <a:off x="1524000" y="4692016"/>
            <a:ext cx="9144000" cy="691514"/>
          </a:xfrm>
        </p:spPr>
        <p:txBody>
          <a:bodyPr>
            <a:normAutofit/>
          </a:bodyPr>
          <a:lstStyle/>
          <a:p>
            <a:r>
              <a:rPr lang="en-GB" sz="3600" i="1" dirty="0"/>
              <a:t>Rob Goodson</a:t>
            </a:r>
          </a:p>
        </p:txBody>
      </p:sp>
    </p:spTree>
    <p:extLst>
      <p:ext uri="{BB962C8B-B14F-4D97-AF65-F5344CB8AC3E}">
        <p14:creationId xmlns:p14="http://schemas.microsoft.com/office/powerpoint/2010/main" val="3423842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04B29-BDB6-44C5-90BB-1C591C419648}"/>
              </a:ext>
            </a:extLst>
          </p:cNvPr>
          <p:cNvSpPr>
            <a:spLocks noGrp="1"/>
          </p:cNvSpPr>
          <p:nvPr>
            <p:ph type="title"/>
          </p:nvPr>
        </p:nvSpPr>
        <p:spPr>
          <a:xfrm>
            <a:off x="838200" y="199390"/>
            <a:ext cx="10515600" cy="697865"/>
          </a:xfrm>
        </p:spPr>
        <p:txBody>
          <a:bodyPr>
            <a:normAutofit/>
          </a:bodyPr>
          <a:lstStyle/>
          <a:p>
            <a:pPr algn="ctr"/>
            <a:r>
              <a:rPr lang="en-GB" sz="4000" dirty="0"/>
              <a:t>Introduction</a:t>
            </a:r>
          </a:p>
        </p:txBody>
      </p:sp>
      <p:sp>
        <p:nvSpPr>
          <p:cNvPr id="3" name="Content Placeholder 2">
            <a:extLst>
              <a:ext uri="{FF2B5EF4-FFF2-40B4-BE49-F238E27FC236}">
                <a16:creationId xmlns:a16="http://schemas.microsoft.com/office/drawing/2014/main" id="{48FBEF64-D391-4E1B-8C05-B909FF9F8215}"/>
              </a:ext>
            </a:extLst>
          </p:cNvPr>
          <p:cNvSpPr>
            <a:spLocks noGrp="1"/>
          </p:cNvSpPr>
          <p:nvPr>
            <p:ph idx="1"/>
          </p:nvPr>
        </p:nvSpPr>
        <p:spPr>
          <a:xfrm>
            <a:off x="514350" y="897256"/>
            <a:ext cx="11224260" cy="5595620"/>
          </a:xfrm>
        </p:spPr>
        <p:txBody>
          <a:bodyPr>
            <a:normAutofit/>
          </a:bodyPr>
          <a:lstStyle/>
          <a:p>
            <a:pPr marL="0" indent="0">
              <a:buNone/>
            </a:pPr>
            <a:r>
              <a:rPr lang="en-GB" sz="2000" i="1" dirty="0"/>
              <a:t>Advanced </a:t>
            </a:r>
            <a:r>
              <a:rPr lang="en-GB" sz="2000" i="1" dirty="0" err="1"/>
              <a:t>Thermofluid</a:t>
            </a:r>
            <a:r>
              <a:rPr lang="en-GB" sz="2000" i="1" dirty="0"/>
              <a:t> Mechanics</a:t>
            </a:r>
            <a:r>
              <a:rPr lang="en-GB" sz="2000" dirty="0"/>
              <a:t>:		20 credit point taught in Semester 2 → 4 hours/week</a:t>
            </a:r>
          </a:p>
          <a:p>
            <a:pPr marL="0" indent="0">
              <a:buNone/>
            </a:pPr>
            <a:endParaRPr lang="en-GB" sz="200" dirty="0"/>
          </a:p>
          <a:p>
            <a:pPr marL="0" indent="0" algn="just" rtl="0" fontAlgn="base">
              <a:buNone/>
            </a:pPr>
            <a:r>
              <a:rPr lang="en-GB" sz="2000" b="1" i="0" dirty="0">
                <a:solidFill>
                  <a:srgbClr val="000000"/>
                </a:solidFill>
                <a:effectLst/>
              </a:rPr>
              <a:t>AIMS</a:t>
            </a:r>
          </a:p>
          <a:p>
            <a:pPr algn="just" rtl="0" fontAlgn="base">
              <a:buFont typeface="Arial" panose="020B0604020202020204" pitchFamily="34" charset="0"/>
              <a:buChar char="•"/>
            </a:pPr>
            <a:r>
              <a:rPr lang="en-GB" sz="2000" b="0" i="0" dirty="0">
                <a:solidFill>
                  <a:srgbClr val="000000"/>
                </a:solidFill>
                <a:effectLst/>
              </a:rPr>
              <a:t>To enable the student to apply principles of heat transfer and fluid flow to the design and critical analysis of heat exchangers and the application of extended surfaces for enhancing heat transfer </a:t>
            </a:r>
          </a:p>
          <a:p>
            <a:pPr algn="just" rtl="0" fontAlgn="base">
              <a:buFont typeface="Arial" panose="020B0604020202020204" pitchFamily="34" charset="0"/>
              <a:buChar char="•"/>
            </a:pPr>
            <a:r>
              <a:rPr lang="en-GB" sz="2000" b="0" i="0" dirty="0">
                <a:solidFill>
                  <a:srgbClr val="000000"/>
                </a:solidFill>
                <a:effectLst/>
              </a:rPr>
              <a:t>To extend the student’s understanding of heat transfer by employing numerical techniques to evaluate the thermodynamic performance of heat exchangers</a:t>
            </a:r>
          </a:p>
          <a:p>
            <a:pPr algn="just" rtl="0" fontAlgn="base"/>
            <a:endParaRPr lang="en-GB" sz="2000" b="1" i="0" dirty="0">
              <a:solidFill>
                <a:srgbClr val="000000"/>
              </a:solidFill>
              <a:effectLst/>
            </a:endParaRPr>
          </a:p>
          <a:p>
            <a:pPr marL="0" indent="0" algn="just" rtl="0" fontAlgn="base">
              <a:buNone/>
            </a:pPr>
            <a:r>
              <a:rPr lang="en-GB" sz="2000" b="1" i="0" dirty="0">
                <a:solidFill>
                  <a:srgbClr val="000000"/>
                </a:solidFill>
                <a:effectLst/>
              </a:rPr>
              <a:t>LEARNING OUTCOMES</a:t>
            </a:r>
            <a:r>
              <a:rPr lang="en-GB" sz="2000" b="0" i="0" dirty="0">
                <a:solidFill>
                  <a:srgbClr val="000000"/>
                </a:solidFill>
                <a:effectLst/>
              </a:rPr>
              <a:t> </a:t>
            </a:r>
          </a:p>
          <a:p>
            <a:pPr algn="just" rtl="0" fontAlgn="base"/>
            <a:r>
              <a:rPr lang="en-GB" sz="2000" b="0" i="0" dirty="0">
                <a:solidFill>
                  <a:srgbClr val="000000"/>
                </a:solidFill>
                <a:effectLst/>
              </a:rPr>
              <a:t>Upon the successful completion of this module, the student should be able to: </a:t>
            </a:r>
          </a:p>
          <a:p>
            <a:pPr algn="just" rtl="0" fontAlgn="base">
              <a:buFont typeface="Arial" panose="020B0604020202020204" pitchFamily="34" charset="0"/>
              <a:buChar char="•"/>
            </a:pPr>
            <a:r>
              <a:rPr lang="en-GB" sz="2000" b="0" i="0" dirty="0">
                <a:solidFill>
                  <a:srgbClr val="000000"/>
                </a:solidFill>
                <a:effectLst/>
              </a:rPr>
              <a:t>Demonstrate an ability to analyse and design various industrial heat exchanger configurations and critique heat exchanger design methodologies  </a:t>
            </a:r>
          </a:p>
          <a:p>
            <a:pPr algn="just" rtl="0" fontAlgn="base">
              <a:buFont typeface="Arial" panose="020B0604020202020204" pitchFamily="34" charset="0"/>
              <a:buChar char="•"/>
            </a:pPr>
            <a:r>
              <a:rPr lang="en-GB" sz="2000" b="0" i="0" dirty="0">
                <a:solidFill>
                  <a:srgbClr val="000000"/>
                </a:solidFill>
                <a:effectLst/>
              </a:rPr>
              <a:t>Design and analyse optimum extended surface configurations for improved heat transfer performance and apply computational tools to a design solution of a heat exchanger and optimise the performance  </a:t>
            </a:r>
          </a:p>
          <a:p>
            <a:pPr marL="0" indent="0">
              <a:buNone/>
            </a:pPr>
            <a:endParaRPr lang="en-GB" sz="2400" dirty="0"/>
          </a:p>
        </p:txBody>
      </p:sp>
    </p:spTree>
    <p:extLst>
      <p:ext uri="{BB962C8B-B14F-4D97-AF65-F5344CB8AC3E}">
        <p14:creationId xmlns:p14="http://schemas.microsoft.com/office/powerpoint/2010/main" val="2533627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45D7-C13C-4B7D-BCB7-A817E0A73A87}"/>
              </a:ext>
            </a:extLst>
          </p:cNvPr>
          <p:cNvSpPr>
            <a:spLocks noGrp="1"/>
          </p:cNvSpPr>
          <p:nvPr>
            <p:ph type="title"/>
          </p:nvPr>
        </p:nvSpPr>
        <p:spPr>
          <a:xfrm>
            <a:off x="838200" y="239395"/>
            <a:ext cx="10515600" cy="675005"/>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Introduction</a:t>
            </a:r>
            <a:endParaRPr lang="en-GB" dirty="0"/>
          </a:p>
        </p:txBody>
      </p:sp>
      <p:sp>
        <p:nvSpPr>
          <p:cNvPr id="3" name="Content Placeholder 2">
            <a:extLst>
              <a:ext uri="{FF2B5EF4-FFF2-40B4-BE49-F238E27FC236}">
                <a16:creationId xmlns:a16="http://schemas.microsoft.com/office/drawing/2014/main" id="{0D327F4B-C438-4B70-8ED7-D0C4EB951C41}"/>
              </a:ext>
            </a:extLst>
          </p:cNvPr>
          <p:cNvSpPr>
            <a:spLocks noGrp="1"/>
          </p:cNvSpPr>
          <p:nvPr>
            <p:ph idx="1"/>
          </p:nvPr>
        </p:nvSpPr>
        <p:spPr>
          <a:xfrm>
            <a:off x="440055" y="1057274"/>
            <a:ext cx="10913745" cy="5366385"/>
          </a:xfrm>
        </p:spPr>
        <p:txBody>
          <a:bodyPr>
            <a:normAutofit/>
          </a:bodyPr>
          <a:lstStyle/>
          <a:p>
            <a:pPr marL="0" indent="0" algn="l" rtl="0" fontAlgn="base">
              <a:buNone/>
            </a:pPr>
            <a:r>
              <a:rPr lang="en-GB" sz="2000" b="1" i="0" dirty="0">
                <a:solidFill>
                  <a:srgbClr val="000000"/>
                </a:solidFill>
                <a:effectLst/>
                <a:latin typeface="Arial" panose="020B0604020202020204" pitchFamily="34" charset="0"/>
              </a:rPr>
              <a:t>INDICATIVE CONTENT</a:t>
            </a:r>
            <a:r>
              <a:rPr lang="en-GB" sz="2000" b="0" i="0" dirty="0">
                <a:solidFill>
                  <a:srgbClr val="000000"/>
                </a:solidFill>
                <a:effectLst/>
                <a:latin typeface="Arial" panose="020B0604020202020204" pitchFamily="34" charset="0"/>
              </a:rPr>
              <a:t> </a:t>
            </a:r>
            <a:endParaRPr lang="en-GB"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2000" b="0" i="0" dirty="0">
                <a:solidFill>
                  <a:srgbClr val="000000"/>
                </a:solidFill>
                <a:effectLst/>
                <a:latin typeface="Arial" panose="020B0604020202020204" pitchFamily="34" charset="0"/>
              </a:rPr>
              <a:t>Consolidation of fundamental principles of fluid flow and heat transfer </a:t>
            </a:r>
          </a:p>
          <a:p>
            <a:pPr algn="just" rtl="0" fontAlgn="base">
              <a:buFont typeface="Arial" panose="020B0604020202020204" pitchFamily="34" charset="0"/>
              <a:buChar char="•"/>
            </a:pPr>
            <a:r>
              <a:rPr lang="en-GB" sz="2000" b="0" i="0" dirty="0">
                <a:solidFill>
                  <a:srgbClr val="000000"/>
                </a:solidFill>
                <a:effectLst/>
                <a:latin typeface="Arial" panose="020B0604020202020204" pitchFamily="34" charset="0"/>
              </a:rPr>
              <a:t>Basics of heat exchanger design – configuration and types </a:t>
            </a:r>
          </a:p>
          <a:p>
            <a:pPr algn="just" rtl="0" fontAlgn="base">
              <a:buFont typeface="Arial" panose="020B0604020202020204" pitchFamily="34" charset="0"/>
              <a:buChar char="•"/>
            </a:pPr>
            <a:r>
              <a:rPr lang="en-GB" sz="2000" b="0" i="0" dirty="0">
                <a:solidFill>
                  <a:srgbClr val="000000"/>
                </a:solidFill>
                <a:effectLst/>
                <a:latin typeface="Arial" panose="020B0604020202020204" pitchFamily="34" charset="0"/>
              </a:rPr>
              <a:t>Heat exchanger design methodologies – overall heat </a:t>
            </a:r>
            <a:r>
              <a:rPr lang="en-GB" sz="2000" b="0" i="0">
                <a:solidFill>
                  <a:srgbClr val="000000"/>
                </a:solidFill>
                <a:effectLst/>
                <a:latin typeface="Arial" panose="020B0604020202020204" pitchFamily="34" charset="0"/>
              </a:rPr>
              <a:t>transfer coefficient (U), </a:t>
            </a:r>
            <a:r>
              <a:rPr lang="en-GB" sz="2000" b="0" i="0" dirty="0">
                <a:solidFill>
                  <a:srgbClr val="000000"/>
                </a:solidFill>
                <a:effectLst/>
                <a:latin typeface="Arial" panose="020B0604020202020204" pitchFamily="34" charset="0"/>
              </a:rPr>
              <a:t>Log Mean </a:t>
            </a:r>
            <a:r>
              <a:rPr lang="en-GB" sz="2000" b="0" i="0">
                <a:solidFill>
                  <a:srgbClr val="000000"/>
                </a:solidFill>
                <a:effectLst/>
                <a:latin typeface="Arial" panose="020B0604020202020204" pitchFamily="34" charset="0"/>
              </a:rPr>
              <a:t>Temperature Difference LMTD, </a:t>
            </a:r>
            <a:r>
              <a:rPr lang="en-GB" sz="2000" b="0" i="0" dirty="0">
                <a:solidFill>
                  <a:srgbClr val="000000"/>
                </a:solidFill>
                <a:effectLst/>
                <a:latin typeface="Arial" panose="020B0604020202020204" pitchFamily="34" charset="0"/>
              </a:rPr>
              <a:t>effectiveness-NTU methods </a:t>
            </a:r>
          </a:p>
          <a:p>
            <a:pPr algn="just" rtl="0" fontAlgn="base">
              <a:buFont typeface="Arial" panose="020B0604020202020204" pitchFamily="34" charset="0"/>
              <a:buChar char="•"/>
            </a:pPr>
            <a:r>
              <a:rPr lang="en-GB" sz="2000" b="0" i="0" dirty="0">
                <a:solidFill>
                  <a:srgbClr val="000000"/>
                </a:solidFill>
                <a:effectLst/>
                <a:latin typeface="Arial" panose="020B0604020202020204" pitchFamily="34" charset="0"/>
              </a:rPr>
              <a:t>Limitations of design methods </a:t>
            </a:r>
          </a:p>
          <a:p>
            <a:pPr algn="just" rtl="0" fontAlgn="base">
              <a:buFont typeface="Arial" panose="020B0604020202020204" pitchFamily="34" charset="0"/>
              <a:buChar char="•"/>
            </a:pPr>
            <a:r>
              <a:rPr lang="en-GB" sz="2000" b="0" i="0" dirty="0">
                <a:solidFill>
                  <a:srgbClr val="000000"/>
                </a:solidFill>
                <a:effectLst/>
                <a:latin typeface="Arial" panose="020B0604020202020204" pitchFamily="34" charset="0"/>
              </a:rPr>
              <a:t>Fouling factor – effects on thermal resistance </a:t>
            </a:r>
          </a:p>
          <a:p>
            <a:pPr algn="just" rtl="0" fontAlgn="base">
              <a:buFont typeface="Arial" panose="020B0604020202020204" pitchFamily="34" charset="0"/>
              <a:buChar char="•"/>
            </a:pPr>
            <a:r>
              <a:rPr lang="en-GB" sz="2000" b="0" i="0" dirty="0">
                <a:solidFill>
                  <a:srgbClr val="000000"/>
                </a:solidFill>
                <a:effectLst/>
                <a:latin typeface="Arial" panose="020B0604020202020204" pitchFamily="34" charset="0"/>
              </a:rPr>
              <a:t>Extended surfaces – types and efficiency measures, contact resistance  </a:t>
            </a:r>
          </a:p>
          <a:p>
            <a:pPr algn="just" rtl="0" fontAlgn="base">
              <a:buFont typeface="Arial" panose="020B0604020202020204" pitchFamily="34" charset="0"/>
              <a:buChar char="•"/>
            </a:pPr>
            <a:r>
              <a:rPr lang="en-GB" sz="2000" b="0" i="0" dirty="0">
                <a:solidFill>
                  <a:srgbClr val="000000"/>
                </a:solidFill>
                <a:effectLst/>
                <a:latin typeface="Arial" panose="020B0604020202020204" pitchFamily="34" charset="0"/>
              </a:rPr>
              <a:t>Numerical design and optimisation of heat exchanger </a:t>
            </a:r>
          </a:p>
          <a:p>
            <a:pPr marL="0" indent="0" algn="just" rtl="0" fontAlgn="base">
              <a:buNone/>
            </a:pPr>
            <a:endParaRPr lang="en-GB" sz="2000" dirty="0">
              <a:solidFill>
                <a:srgbClr val="000000"/>
              </a:solidFill>
              <a:latin typeface="Arial" panose="020B0604020202020204" pitchFamily="34" charset="0"/>
            </a:endParaRPr>
          </a:p>
          <a:p>
            <a:pPr marL="0" indent="0" algn="just" rtl="0" fontAlgn="base">
              <a:buNone/>
            </a:pPr>
            <a:r>
              <a:rPr lang="en-GB" sz="2000" b="1" i="0" dirty="0">
                <a:solidFill>
                  <a:srgbClr val="000000"/>
                </a:solidFill>
                <a:effectLst/>
                <a:latin typeface="Arial" panose="020B0604020202020204" pitchFamily="34" charset="0"/>
              </a:rPr>
              <a:t>ASSESSMENT</a:t>
            </a:r>
            <a:r>
              <a:rPr lang="en-GB" sz="2000" b="0" i="0" dirty="0">
                <a:solidFill>
                  <a:srgbClr val="000000"/>
                </a:solidFill>
                <a:effectLst/>
                <a:latin typeface="Arial" panose="020B0604020202020204" pitchFamily="34" charset="0"/>
              </a:rPr>
              <a:t> </a:t>
            </a:r>
          </a:p>
          <a:p>
            <a:pPr marL="0" indent="0" algn="just" rtl="0" fontAlgn="base">
              <a:buNone/>
            </a:pPr>
            <a:r>
              <a:rPr lang="en-GB" sz="2000" dirty="0">
                <a:solidFill>
                  <a:srgbClr val="000000"/>
                </a:solidFill>
                <a:latin typeface="Arial" panose="020B0604020202020204" pitchFamily="34" charset="0"/>
              </a:rPr>
              <a:t>Coursework assignment (2500 words) – 40 %</a:t>
            </a:r>
          </a:p>
          <a:p>
            <a:pPr marL="0" indent="0" algn="just" rtl="0" fontAlgn="base">
              <a:buNone/>
            </a:pPr>
            <a:r>
              <a:rPr lang="en-GB" sz="2000" b="0" i="0" dirty="0">
                <a:solidFill>
                  <a:srgbClr val="000000"/>
                </a:solidFill>
                <a:effectLst/>
                <a:latin typeface="Arial" panose="020B0604020202020204" pitchFamily="34" charset="0"/>
              </a:rPr>
              <a:t>Written examination (2 hours) – 60 %</a:t>
            </a:r>
          </a:p>
          <a:p>
            <a:pPr marL="0" indent="0">
              <a:buNone/>
            </a:pPr>
            <a:endParaRPr lang="en-GB" sz="2000" dirty="0"/>
          </a:p>
        </p:txBody>
      </p:sp>
    </p:spTree>
    <p:extLst>
      <p:ext uri="{BB962C8B-B14F-4D97-AF65-F5344CB8AC3E}">
        <p14:creationId xmlns:p14="http://schemas.microsoft.com/office/powerpoint/2010/main" val="3349237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232</Words>
  <Application>Microsoft Office PowerPoint</Application>
  <PresentationFormat>Widescreen</PresentationFormat>
  <Paragraphs>26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Advanced Thermofluid Mechanics  ACMA6011</vt:lpstr>
      <vt:lpstr>Introduction</vt:lpstr>
      <vt:lpstr>Introduction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Thermofluid Mechanics  ACMA6011</dc:title>
  <dc:creator>Robert Goodson</dc:creator>
  <cp:lastModifiedBy>Robert Goodson</cp:lastModifiedBy>
  <cp:revision>4</cp:revision>
  <dcterms:created xsi:type="dcterms:W3CDTF">2021-01-26T11:25:22Z</dcterms:created>
  <dcterms:modified xsi:type="dcterms:W3CDTF">2021-01-26T11:46:15Z</dcterms:modified>
</cp:coreProperties>
</file>