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3" r:id="rId1"/>
  </p:sldMasterIdLst>
  <p:notesMasterIdLst>
    <p:notesMasterId r:id="rId16"/>
  </p:notesMasterIdLst>
  <p:handoutMasterIdLst>
    <p:handoutMasterId r:id="rId17"/>
  </p:handoutMasterIdLst>
  <p:sldIdLst>
    <p:sldId id="256" r:id="rId2"/>
    <p:sldId id="257" r:id="rId3"/>
    <p:sldId id="259" r:id="rId4"/>
    <p:sldId id="258" r:id="rId5"/>
    <p:sldId id="268" r:id="rId6"/>
    <p:sldId id="261" r:id="rId7"/>
    <p:sldId id="263" r:id="rId8"/>
    <p:sldId id="264" r:id="rId9"/>
    <p:sldId id="266" r:id="rId10"/>
    <p:sldId id="267" r:id="rId11"/>
    <p:sldId id="260" r:id="rId12"/>
    <p:sldId id="262" r:id="rId13"/>
    <p:sldId id="265" r:id="rId14"/>
    <p:sldId id="269" r:id="rId15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94660"/>
  </p:normalViewPr>
  <p:slideViewPr>
    <p:cSldViewPr snapToGrid="0">
      <p:cViewPr varScale="1">
        <p:scale>
          <a:sx n="72" d="100"/>
          <a:sy n="72" d="100"/>
        </p:scale>
        <p:origin x="53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B6CD91-6055-4BA8-803A-BE019916FEA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348C43-6703-4B62-B127-17C78C08B4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08E63D-6FE9-403D-8E39-68FE971BAC76}" type="datetime1">
              <a:rPr lang="en-GB" smtClean="0"/>
              <a:t>05/12/2022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94B0BC-D758-4808-81A5-75FE72727CE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4C0294-AD44-45E1-AAD0-0F71A65A56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BDD069-5B99-44A5-9C53-893C00A1B8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95763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DF03DA-E8C9-45D1-B38B-0154ED478CCA}" type="datetime1">
              <a:rPr lang="en-GB" smtClean="0"/>
              <a:pPr/>
              <a:t>05/12/2022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2A64AD-2530-4DFF-8FAA-D42BF483C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4802122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A64AD-2530-4DFF-8FAA-D42BF483CF8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096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5824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070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123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237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581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193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765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386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540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256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80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798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16" r:id="rId6"/>
    <p:sldLayoutId id="2147483712" r:id="rId7"/>
    <p:sldLayoutId id="2147483713" r:id="rId8"/>
    <p:sldLayoutId id="2147483714" r:id="rId9"/>
    <p:sldLayoutId id="2147483715" r:id="rId10"/>
    <p:sldLayoutId id="2147483717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3.m4a"/><Relationship Id="rId7" Type="http://schemas.openxmlformats.org/officeDocument/2006/relationships/image" Target="../media/image4.sv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.m4a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media7.m4a"/><Relationship Id="rId13" Type="http://schemas.openxmlformats.org/officeDocument/2006/relationships/image" Target="../media/image2.png"/><Relationship Id="rId3" Type="http://schemas.microsoft.com/office/2007/relationships/media" Target="../media/media5.m4a"/><Relationship Id="rId7" Type="http://schemas.microsoft.com/office/2007/relationships/media" Target="../media/media7.m4a"/><Relationship Id="rId12" Type="http://schemas.openxmlformats.org/officeDocument/2006/relationships/image" Target="../media/image1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audio" Target="../media/media6.m4a"/><Relationship Id="rId11" Type="http://schemas.openxmlformats.org/officeDocument/2006/relationships/slideLayout" Target="../slideLayouts/slideLayout2.xml"/><Relationship Id="rId5" Type="http://schemas.microsoft.com/office/2007/relationships/media" Target="../media/media6.m4a"/><Relationship Id="rId10" Type="http://schemas.openxmlformats.org/officeDocument/2006/relationships/audio" Target="../media/media8.m4a"/><Relationship Id="rId4" Type="http://schemas.openxmlformats.org/officeDocument/2006/relationships/audio" Target="../media/media5.m4a"/><Relationship Id="rId9" Type="http://schemas.microsoft.com/office/2007/relationships/media" Target="../media/media8.m4a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media12.m4a"/><Relationship Id="rId3" Type="http://schemas.microsoft.com/office/2007/relationships/media" Target="../media/media10.m4a"/><Relationship Id="rId7" Type="http://schemas.microsoft.com/office/2007/relationships/media" Target="../media/media12.m4a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audio" Target="../media/media11.m4a"/><Relationship Id="rId11" Type="http://schemas.openxmlformats.org/officeDocument/2006/relationships/image" Target="../media/image2.png"/><Relationship Id="rId5" Type="http://schemas.microsoft.com/office/2007/relationships/media" Target="../media/media11.m4a"/><Relationship Id="rId10" Type="http://schemas.openxmlformats.org/officeDocument/2006/relationships/image" Target="../media/image5.png"/><Relationship Id="rId4" Type="http://schemas.openxmlformats.org/officeDocument/2006/relationships/audio" Target="../media/media10.m4a"/><Relationship Id="rId9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microsoft.com/office/2007/relationships/media" Target="../media/media14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audio" Target="../media/media15.m4a"/><Relationship Id="rId11" Type="http://schemas.openxmlformats.org/officeDocument/2006/relationships/image" Target="../media/image2.png"/><Relationship Id="rId5" Type="http://schemas.microsoft.com/office/2007/relationships/media" Target="../media/media15.m4a"/><Relationship Id="rId10" Type="http://schemas.openxmlformats.org/officeDocument/2006/relationships/image" Target="../media/image8.jpg"/><Relationship Id="rId4" Type="http://schemas.openxmlformats.org/officeDocument/2006/relationships/audio" Target="../media/media14.m4a"/><Relationship Id="rId9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19.m4a"/><Relationship Id="rId13" Type="http://schemas.openxmlformats.org/officeDocument/2006/relationships/image" Target="../media/image10.png"/><Relationship Id="rId3" Type="http://schemas.microsoft.com/office/2007/relationships/media" Target="../media/media17.m4a"/><Relationship Id="rId7" Type="http://schemas.microsoft.com/office/2007/relationships/media" Target="../media/media19.m4a"/><Relationship Id="rId12" Type="http://schemas.openxmlformats.org/officeDocument/2006/relationships/image" Target="../media/image9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audio" Target="../media/media18.m4a"/><Relationship Id="rId11" Type="http://schemas.openxmlformats.org/officeDocument/2006/relationships/slideLayout" Target="../slideLayouts/slideLayout7.xml"/><Relationship Id="rId5" Type="http://schemas.microsoft.com/office/2007/relationships/media" Target="../media/media18.m4a"/><Relationship Id="rId15" Type="http://schemas.openxmlformats.org/officeDocument/2006/relationships/image" Target="../media/image2.png"/><Relationship Id="rId10" Type="http://schemas.openxmlformats.org/officeDocument/2006/relationships/audio" Target="../media/media20.m4a"/><Relationship Id="rId4" Type="http://schemas.openxmlformats.org/officeDocument/2006/relationships/audio" Target="../media/media17.m4a"/><Relationship Id="rId9" Type="http://schemas.microsoft.com/office/2007/relationships/media" Target="../media/media20.m4a"/><Relationship Id="rId1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2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media25.m4a"/><Relationship Id="rId13" Type="http://schemas.microsoft.com/office/2007/relationships/media" Target="../media/media28.m4a"/><Relationship Id="rId18" Type="http://schemas.openxmlformats.org/officeDocument/2006/relationships/image" Target="../media/image13.png"/><Relationship Id="rId3" Type="http://schemas.microsoft.com/office/2007/relationships/media" Target="../media/media23.m4a"/><Relationship Id="rId7" Type="http://schemas.microsoft.com/office/2007/relationships/media" Target="../media/media25.m4a"/><Relationship Id="rId12" Type="http://schemas.openxmlformats.org/officeDocument/2006/relationships/audio" Target="../media/media27.m4a"/><Relationship Id="rId17" Type="http://schemas.openxmlformats.org/officeDocument/2006/relationships/slideLayout" Target="../slideLayouts/slideLayout7.xml"/><Relationship Id="rId2" Type="http://schemas.openxmlformats.org/officeDocument/2006/relationships/audio" Target="../media/media22.m4a"/><Relationship Id="rId16" Type="http://schemas.openxmlformats.org/officeDocument/2006/relationships/audio" Target="../media/media29.m4a"/><Relationship Id="rId1" Type="http://schemas.microsoft.com/office/2007/relationships/media" Target="../media/media22.m4a"/><Relationship Id="rId6" Type="http://schemas.openxmlformats.org/officeDocument/2006/relationships/audio" Target="../media/media24.m4a"/><Relationship Id="rId11" Type="http://schemas.microsoft.com/office/2007/relationships/media" Target="../media/media27.m4a"/><Relationship Id="rId5" Type="http://schemas.microsoft.com/office/2007/relationships/media" Target="../media/media24.m4a"/><Relationship Id="rId15" Type="http://schemas.microsoft.com/office/2007/relationships/media" Target="../media/media29.m4a"/><Relationship Id="rId10" Type="http://schemas.openxmlformats.org/officeDocument/2006/relationships/audio" Target="../media/media26.m4a"/><Relationship Id="rId19" Type="http://schemas.openxmlformats.org/officeDocument/2006/relationships/image" Target="../media/image2.png"/><Relationship Id="rId4" Type="http://schemas.openxmlformats.org/officeDocument/2006/relationships/audio" Target="../media/media23.m4a"/><Relationship Id="rId9" Type="http://schemas.microsoft.com/office/2007/relationships/media" Target="../media/media26.m4a"/><Relationship Id="rId14" Type="http://schemas.openxmlformats.org/officeDocument/2006/relationships/audio" Target="../media/media28.m4a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microsoft.com/office/2007/relationships/media" Target="../media/media31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audio" Target="../media/media32.m4a"/><Relationship Id="rId5" Type="http://schemas.microsoft.com/office/2007/relationships/media" Target="../media/media32.m4a"/><Relationship Id="rId4" Type="http://schemas.openxmlformats.org/officeDocument/2006/relationships/audio" Target="../media/media31.m4a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34.m4a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34.m4a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hoodtrust.org.uk/our-projects/meals-that-matter/" TargetMode="External"/><Relationship Id="rId2" Type="http://schemas.openxmlformats.org/officeDocument/2006/relationships/hyperlink" Target="http://allcatsrgrey.org.uk/wp/download/public_health/inequalities_in_health/Measuring-mitigating-child-hunger-Dec-20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oodfoundation.org.uk/news/food-prices-tracking-april-update" TargetMode="External"/><Relationship Id="rId4" Type="http://schemas.openxmlformats.org/officeDocument/2006/relationships/hyperlink" Target="https://www.tuc.org.uk/news/1-6-skipping-meals-and-going-without-food-wales-wales-tuc-mega-poll-reveal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foodfoundation.org.uk/sites/default/files/2022-11/Zayn%20Malik%20Letter%20to%20PM%20-%20Nov%207th%20FINAL.pdf" TargetMode="External"/><Relationship Id="rId2" Type="http://schemas.openxmlformats.org/officeDocument/2006/relationships/hyperlink" Target="https://www.bbc.co.uk/news/education-6321402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more-children-wales-start-receiving-free-school-meals-action-tackle-cost-living-crisis" TargetMode="External"/><Relationship Id="rId5" Type="http://schemas.openxmlformats.org/officeDocument/2006/relationships/hyperlink" Target="https://www.gov.uk/apply-free-school-meals" TargetMode="External"/><Relationship Id="rId4" Type="http://schemas.openxmlformats.org/officeDocument/2006/relationships/hyperlink" Target="https://twitter.com/MarcusRashford/status/1348736192729251854?ref_src=twsrc%5Etfw%7Ctwcamp%5Etweetembed%7Ctwterm%5E1348736192729251854%7Ctwgr%5Edd9d2fe3584f006ed033ed721a42141008f646c3%7Ctwcon%5Es1_&amp;ref_url=https%3A%2F%2Fwww.goodto.com%2Fentertainment%2Fmarcus-rashford-free-school-meals-charity-parents-relationship-577779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ost.parliament.uk/event-summary-food-insecurity-and-childrens-health/" TargetMode="External"/><Relationship Id="rId2" Type="http://schemas.openxmlformats.org/officeDocument/2006/relationships/hyperlink" Target="https://explore-education-statistics.service.gov.uk/find-statistics/school-pupils-and-their-characteristics.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picture containing indoor, person, window, child&#10;&#10;Description automatically generated">
            <a:extLst>
              <a:ext uri="{FF2B5EF4-FFF2-40B4-BE49-F238E27FC236}">
                <a16:creationId xmlns:a16="http://schemas.microsoft.com/office/drawing/2014/main" id="{9F3490A2-0543-F88E-654B-41273023F91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4661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 rtlCol="0">
            <a:normAutofit/>
          </a:bodyPr>
          <a:lstStyle/>
          <a:p>
            <a:r>
              <a:rPr lang="en-GB" sz="6100"/>
              <a:t>Childhood hunger during the cost-of living</a:t>
            </a: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cs typeface="Calibri"/>
              </a:rPr>
              <a:t>Laurajay Fethney 2019706</a:t>
            </a:r>
            <a:endParaRPr lang="en-GB"/>
          </a:p>
        </p:txBody>
      </p:sp>
      <p:pic>
        <p:nvPicPr>
          <p:cNvPr id="6" name="front ">
            <a:hlinkClick r:id="" action="ppaction://media"/>
            <a:extLst>
              <a:ext uri="{FF2B5EF4-FFF2-40B4-BE49-F238E27FC236}">
                <a16:creationId xmlns:a16="http://schemas.microsoft.com/office/drawing/2014/main" id="{E4835573-C2BA-4667-AA57-EB2073ECF1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84148" y="568194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326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550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113A08-E54A-9750-159D-A52E1FB32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GB" dirty="0"/>
              <a:t>Thank you</a:t>
            </a:r>
            <a:br>
              <a:rPr lang="en-GB" dirty="0"/>
            </a:br>
            <a:br>
              <a:rPr lang="en-GB" dirty="0"/>
            </a:br>
            <a:r>
              <a:rPr lang="en-GB" dirty="0">
                <a:ea typeface="+mj-lt"/>
                <a:cs typeface="+mj-lt"/>
              </a:rPr>
              <a:t>Western bay regional partnership board for taking the time to be here today.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5A78B06C-9EB3-DDAF-6929-D6AF46C2880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560099" y="625683"/>
            <a:ext cx="5455380" cy="5455380"/>
          </a:xfrm>
          <a:prstGeom prst="rect">
            <a:avLst/>
          </a:prstGeom>
        </p:spPr>
      </p:pic>
      <p:pic>
        <p:nvPicPr>
          <p:cNvPr id="3" name="introduction">
            <a:hlinkClick r:id="" action="ppaction://media"/>
            <a:extLst>
              <a:ext uri="{FF2B5EF4-FFF2-40B4-BE49-F238E27FC236}">
                <a16:creationId xmlns:a16="http://schemas.microsoft.com/office/drawing/2014/main" id="{E7DF9CB8-8B84-4681-A15D-F3956FAF0B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813577" y="5859931"/>
            <a:ext cx="609600" cy="6096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FF4AFFB-45E8-4A3B-8CDF-60E699C7D68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68823" y="585993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953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38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2"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3CEB9-1850-7054-EE3D-B54CE3700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285" y="304225"/>
            <a:ext cx="3755827" cy="1165199"/>
          </a:xfrm>
        </p:spPr>
        <p:txBody>
          <a:bodyPr>
            <a:normAutofit/>
          </a:bodyPr>
          <a:lstStyle/>
          <a:p>
            <a:r>
              <a:rPr lang="en-GB" dirty="0"/>
              <a:t>Background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68E1A-481B-02E5-3813-2ACF12EDBF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20" y="3815118"/>
            <a:ext cx="4575336" cy="6174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bg1"/>
                </a:solidFill>
                <a:ea typeface="+mn-lt"/>
                <a:cs typeface="+mn-lt"/>
              </a:rPr>
              <a:t>March-September 2020 16%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588A26-9860-0FC1-30F9-F2BEA2A55B3A}"/>
              </a:ext>
            </a:extLst>
          </p:cNvPr>
          <p:cNvSpPr txBox="1"/>
          <p:nvPr/>
        </p:nvSpPr>
        <p:spPr>
          <a:xfrm>
            <a:off x="-46152" y="6370492"/>
            <a:ext cx="37516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  <a:ea typeface="+mn-lt"/>
                <a:cs typeface="+mn-lt"/>
              </a:rPr>
              <a:t>(Bhattacharya,Shepherd,2020).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DB1663-85DC-C221-43D2-63F9C146324B}"/>
              </a:ext>
            </a:extLst>
          </p:cNvPr>
          <p:cNvSpPr txBox="1"/>
          <p:nvPr/>
        </p:nvSpPr>
        <p:spPr>
          <a:xfrm>
            <a:off x="7504234" y="3784294"/>
            <a:ext cx="445922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1 in 3 children to go hungry this winter.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CF94FD-81CA-9A86-4C7A-3132349FDC84}"/>
              </a:ext>
            </a:extLst>
          </p:cNvPr>
          <p:cNvSpPr txBox="1"/>
          <p:nvPr/>
        </p:nvSpPr>
        <p:spPr>
          <a:xfrm>
            <a:off x="5671064" y="6372822"/>
            <a:ext cx="45262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The childhood trust (2022)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D6DABA-AF96-C5B0-7781-DF7B301C94AE}"/>
              </a:ext>
            </a:extLst>
          </p:cNvPr>
          <p:cNvSpPr txBox="1"/>
          <p:nvPr/>
        </p:nvSpPr>
        <p:spPr>
          <a:xfrm>
            <a:off x="4214665" y="2370309"/>
            <a:ext cx="52136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1906 The education meal act.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520538-18E5-CA0F-80A6-D823FCA19DD6}"/>
              </a:ext>
            </a:extLst>
          </p:cNvPr>
          <p:cNvSpPr txBox="1"/>
          <p:nvPr/>
        </p:nvSpPr>
        <p:spPr>
          <a:xfrm>
            <a:off x="3706685" y="6375611"/>
            <a:ext cx="28331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  <a:ea typeface="+mn-lt"/>
                <a:cs typeface="+mn-lt"/>
              </a:rPr>
              <a:t>(Holland,2022).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085A8B3-31D7-7D57-904D-783C080CAFBE}"/>
              </a:ext>
            </a:extLst>
          </p:cNvPr>
          <p:cNvSpPr txBox="1"/>
          <p:nvPr/>
        </p:nvSpPr>
        <p:spPr>
          <a:xfrm>
            <a:off x="4938680" y="4938220"/>
            <a:ext cx="36545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Health Implications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EA650A-4124-3D3E-0BBF-8054AB27BE84}"/>
              </a:ext>
            </a:extLst>
          </p:cNvPr>
          <p:cNvSpPr txBox="1"/>
          <p:nvPr/>
        </p:nvSpPr>
        <p:spPr>
          <a:xfrm>
            <a:off x="9998035" y="6370033"/>
            <a:ext cx="3034284" cy="3688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Uk Parliament (2021)</a:t>
            </a:r>
          </a:p>
        </p:txBody>
      </p:sp>
      <p:pic>
        <p:nvPicPr>
          <p:cNvPr id="11" name="education act">
            <a:hlinkClick r:id="" action="ppaction://media"/>
            <a:extLst>
              <a:ext uri="{FF2B5EF4-FFF2-40B4-BE49-F238E27FC236}">
                <a16:creationId xmlns:a16="http://schemas.microsoft.com/office/drawing/2014/main" id="{9F2FFAF0-AAA0-4764-966E-F369BD758F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870512" y="2347568"/>
            <a:ext cx="609600" cy="609600"/>
          </a:xfrm>
          <a:prstGeom prst="rect">
            <a:avLst/>
          </a:prstGeom>
        </p:spPr>
      </p:pic>
      <p:pic>
        <p:nvPicPr>
          <p:cNvPr id="12" name="16%">
            <a:hlinkClick r:id="" action="ppaction://media"/>
            <a:extLst>
              <a:ext uri="{FF2B5EF4-FFF2-40B4-BE49-F238E27FC236}">
                <a16:creationId xmlns:a16="http://schemas.microsoft.com/office/drawing/2014/main" id="{FD3E9E60-8B3D-4ADF-ABB6-A34ED852D79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829677" y="4157275"/>
            <a:ext cx="609600" cy="609600"/>
          </a:xfrm>
          <a:prstGeom prst="rect">
            <a:avLst/>
          </a:prstGeom>
        </p:spPr>
      </p:pic>
      <p:pic>
        <p:nvPicPr>
          <p:cNvPr id="13" name="16%">
            <a:hlinkClick r:id="" action="ppaction://media"/>
            <a:extLst>
              <a:ext uri="{FF2B5EF4-FFF2-40B4-BE49-F238E27FC236}">
                <a16:creationId xmlns:a16="http://schemas.microsoft.com/office/drawing/2014/main" id="{24D0BFE5-8B59-4F21-A688-FC9FAC19547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892544" y="4160687"/>
            <a:ext cx="609600" cy="6096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A4477FF-AB1D-48D9-B681-C846694DD01C}"/>
              </a:ext>
            </a:extLst>
          </p:cNvPr>
          <p:cNvSpPr txBox="1"/>
          <p:nvPr/>
        </p:nvSpPr>
        <p:spPr>
          <a:xfrm>
            <a:off x="4449170" y="4258101"/>
            <a:ext cx="3421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Food Banks need is spiking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E9B98A3-DDB3-47E4-9D80-BCD835DAC8E1}"/>
              </a:ext>
            </a:extLst>
          </p:cNvPr>
          <p:cNvSpPr txBox="1"/>
          <p:nvPr/>
        </p:nvSpPr>
        <p:spPr>
          <a:xfrm>
            <a:off x="8443206" y="5997388"/>
            <a:ext cx="2898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Trussell trust(2022)</a:t>
            </a:r>
          </a:p>
        </p:txBody>
      </p:sp>
      <p:pic>
        <p:nvPicPr>
          <p:cNvPr id="16" name="food bank">
            <a:hlinkClick r:id="" action="ppaction://media"/>
            <a:extLst>
              <a:ext uri="{FF2B5EF4-FFF2-40B4-BE49-F238E27FC236}">
                <a16:creationId xmlns:a16="http://schemas.microsoft.com/office/drawing/2014/main" id="{A0624024-1EF6-4C4B-881E-388C92E4A24C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629404" y="4324584"/>
            <a:ext cx="609600" cy="609600"/>
          </a:xfrm>
          <a:prstGeom prst="rect">
            <a:avLst/>
          </a:prstGeom>
        </p:spPr>
      </p:pic>
      <p:pic>
        <p:nvPicPr>
          <p:cNvPr id="17" name="health implication">
            <a:hlinkClick r:id="" action="ppaction://media"/>
            <a:extLst>
              <a:ext uri="{FF2B5EF4-FFF2-40B4-BE49-F238E27FC236}">
                <a16:creationId xmlns:a16="http://schemas.microsoft.com/office/drawing/2014/main" id="{C7F6D302-4EB1-4C12-B613-607A356D931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5791200" y="52806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810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2065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302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1215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0" dur="2485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9" dur="25947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8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8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8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8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D9B05-3741-8072-EE0E-B180950E6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Why is Childhood hunger a current issue?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F5203-6427-9A20-B038-45F0BE8EB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2134" y="2219232"/>
            <a:ext cx="6602544" cy="6030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Calibri"/>
                <a:ea typeface="+mn-lt"/>
                <a:cs typeface="+mn-lt"/>
              </a:rPr>
              <a:t>1 in 6 people in Wales alone are missing meals due to the high cost of food .</a:t>
            </a: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99EF35-AB8B-AD52-D707-383134ACBB29}"/>
              </a:ext>
            </a:extLst>
          </p:cNvPr>
          <p:cNvSpPr txBox="1"/>
          <p:nvPr/>
        </p:nvSpPr>
        <p:spPr>
          <a:xfrm>
            <a:off x="402336" y="6135624"/>
            <a:ext cx="397306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Wales TCU (2022).</a:t>
            </a:r>
          </a:p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A28487-89C0-7077-F4D6-EB363B1737B8}"/>
              </a:ext>
            </a:extLst>
          </p:cNvPr>
          <p:cNvSpPr txBox="1"/>
          <p:nvPr/>
        </p:nvSpPr>
        <p:spPr>
          <a:xfrm>
            <a:off x="10478564" y="6267349"/>
            <a:ext cx="43586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</a:t>
            </a:r>
            <a:r>
              <a:rPr lang="en-GB" i="1" dirty="0">
                <a:ea typeface="+mn-lt"/>
                <a:cs typeface="+mn-lt"/>
              </a:rPr>
              <a:t>Gurung 2022).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9109E8-5D4E-B756-9A15-0C7270EC8912}"/>
              </a:ext>
            </a:extLst>
          </p:cNvPr>
          <p:cNvSpPr txBox="1"/>
          <p:nvPr/>
        </p:nvSpPr>
        <p:spPr>
          <a:xfrm>
            <a:off x="909914" y="5669481"/>
            <a:ext cx="107722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+mn-lt"/>
                <a:cs typeface="+mn-lt"/>
              </a:rPr>
              <a:t>2.6 million children do not have the access to nutritional food or have missed meals altogether. </a:t>
            </a:r>
            <a:endParaRPr lang="en-US" dirty="0">
              <a:latin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B6C3C2-0678-05AB-8759-2733582B2881}"/>
              </a:ext>
            </a:extLst>
          </p:cNvPr>
          <p:cNvSpPr txBox="1"/>
          <p:nvPr/>
        </p:nvSpPr>
        <p:spPr>
          <a:xfrm>
            <a:off x="5413823" y="1719245"/>
            <a:ext cx="195949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Calibri"/>
                <a:cs typeface="Calibri"/>
              </a:rPr>
              <a:t>Cost of living crisis </a:t>
            </a: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50AB93AF-1C29-C469-DF57-CB3E9522725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17343" y="2749201"/>
            <a:ext cx="5187350" cy="2883599"/>
          </a:xfrm>
          <a:prstGeom prst="rect">
            <a:avLst/>
          </a:prstGeom>
        </p:spPr>
      </p:pic>
      <p:pic>
        <p:nvPicPr>
          <p:cNvPr id="10" name="title">
            <a:hlinkClick r:id="" action="ppaction://media"/>
            <a:extLst>
              <a:ext uri="{FF2B5EF4-FFF2-40B4-BE49-F238E27FC236}">
                <a16:creationId xmlns:a16="http://schemas.microsoft.com/office/drawing/2014/main" id="{581B0482-C843-49CA-80AA-EC43863012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978896" y="1232884"/>
            <a:ext cx="609600" cy="609600"/>
          </a:xfrm>
          <a:prstGeom prst="rect">
            <a:avLst/>
          </a:prstGeom>
        </p:spPr>
      </p:pic>
      <p:pic>
        <p:nvPicPr>
          <p:cNvPr id="11" name="cost of living">
            <a:hlinkClick r:id="" action="ppaction://media"/>
            <a:extLst>
              <a:ext uri="{FF2B5EF4-FFF2-40B4-BE49-F238E27FC236}">
                <a16:creationId xmlns:a16="http://schemas.microsoft.com/office/drawing/2014/main" id="{2172147E-D7AD-44E4-AC07-BF4E0BDA731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373314" y="1609632"/>
            <a:ext cx="609600" cy="609600"/>
          </a:xfrm>
          <a:prstGeom prst="rect">
            <a:avLst/>
          </a:prstGeom>
        </p:spPr>
      </p:pic>
      <p:pic>
        <p:nvPicPr>
          <p:cNvPr id="12" name="1 in 6">
            <a:hlinkClick r:id="" action="ppaction://media"/>
            <a:extLst>
              <a:ext uri="{FF2B5EF4-FFF2-40B4-BE49-F238E27FC236}">
                <a16:creationId xmlns:a16="http://schemas.microsoft.com/office/drawing/2014/main" id="{0734F2BD-8F38-41F9-8680-FA2419417A31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777358" y="2374110"/>
            <a:ext cx="609600" cy="609600"/>
          </a:xfrm>
          <a:prstGeom prst="rect">
            <a:avLst/>
          </a:prstGeom>
        </p:spPr>
      </p:pic>
      <p:pic>
        <p:nvPicPr>
          <p:cNvPr id="13" name="2.6 million">
            <a:hlinkClick r:id="" action="ppaction://media"/>
            <a:extLst>
              <a:ext uri="{FF2B5EF4-FFF2-40B4-BE49-F238E27FC236}">
                <a16:creationId xmlns:a16="http://schemas.microsoft.com/office/drawing/2014/main" id="{A1CD9D81-E6F5-4A5A-A909-E582E3E1BD95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313529" y="60045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650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56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1842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1062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1721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5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5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42D5E-B364-4963-9279-46D619A5A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Factors that will make an effective response challenging.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0D7CB-8CFA-4FD7-BD9C-07934C9592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2883226" cy="83838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Cost of help .</a:t>
            </a:r>
          </a:p>
        </p:txBody>
      </p:sp>
      <p:pic>
        <p:nvPicPr>
          <p:cNvPr id="5" name="Picture 4" descr="Stacks of gold coins">
            <a:extLst>
              <a:ext uri="{FF2B5EF4-FFF2-40B4-BE49-F238E27FC236}">
                <a16:creationId xmlns:a16="http://schemas.microsoft.com/office/drawing/2014/main" id="{8B939A3E-5C9C-46DB-B2C0-50B352F19FA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136" y="3316406"/>
            <a:ext cx="3264658" cy="2176439"/>
          </a:xfrm>
          <a:prstGeom prst="rect">
            <a:avLst/>
          </a:prstGeom>
        </p:spPr>
      </p:pic>
      <p:pic>
        <p:nvPicPr>
          <p:cNvPr id="7" name="Picture 6" descr="Students raising hands during a lecture">
            <a:extLst>
              <a:ext uri="{FF2B5EF4-FFF2-40B4-BE49-F238E27FC236}">
                <a16:creationId xmlns:a16="http://schemas.microsoft.com/office/drawing/2014/main" id="{35092B3B-C8F6-40EC-A0D0-BFF6766FF16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37822" y="3429000"/>
            <a:ext cx="2850873" cy="190058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44F2F41-74EE-49AD-A220-14015AEC96DC}"/>
              </a:ext>
            </a:extLst>
          </p:cNvPr>
          <p:cNvSpPr txBox="1"/>
          <p:nvPr/>
        </p:nvSpPr>
        <p:spPr>
          <a:xfrm>
            <a:off x="4797287" y="2478024"/>
            <a:ext cx="2690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Early intervention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800AC5-2D30-40AC-B79C-C7516FE3A328}"/>
              </a:ext>
            </a:extLst>
          </p:cNvPr>
          <p:cNvSpPr txBox="1"/>
          <p:nvPr/>
        </p:nvSpPr>
        <p:spPr>
          <a:xfrm>
            <a:off x="8428383" y="2570357"/>
            <a:ext cx="3021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Embarrassment</a:t>
            </a:r>
          </a:p>
        </p:txBody>
      </p:sp>
      <p:pic>
        <p:nvPicPr>
          <p:cNvPr id="11" name="Picture 10" descr="Person holding hands over face">
            <a:extLst>
              <a:ext uri="{FF2B5EF4-FFF2-40B4-BE49-F238E27FC236}">
                <a16:creationId xmlns:a16="http://schemas.microsoft.com/office/drawing/2014/main" id="{C993B6B3-CDE2-4FD9-AAC5-2AFCFFE05F2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562560" y="3271431"/>
            <a:ext cx="2850875" cy="1900583"/>
          </a:xfrm>
          <a:prstGeom prst="rect">
            <a:avLst/>
          </a:prstGeom>
        </p:spPr>
      </p:pic>
      <p:pic>
        <p:nvPicPr>
          <p:cNvPr id="12" name="cost">
            <a:hlinkClick r:id="" action="ppaction://media"/>
            <a:extLst>
              <a:ext uri="{FF2B5EF4-FFF2-40B4-BE49-F238E27FC236}">
                <a16:creationId xmlns:a16="http://schemas.microsoft.com/office/drawing/2014/main" id="{DDB09BBC-2163-430E-8704-95D34BDACF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756865" y="5492845"/>
            <a:ext cx="609600" cy="609600"/>
          </a:xfrm>
          <a:prstGeom prst="rect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414E18-1FEC-4A67-AB93-2D6B8103CD3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486400" y="5514094"/>
            <a:ext cx="609600" cy="609600"/>
          </a:xfrm>
          <a:prstGeom prst="rect">
            <a:avLst/>
          </a:prstGeom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65F49C-7340-4B88-860C-76431C480DFD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683197" y="551409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389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713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21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453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F3DE49-8F43-5C44-BDBE-2565B12516E9}"/>
              </a:ext>
            </a:extLst>
          </p:cNvPr>
          <p:cNvSpPr txBox="1"/>
          <p:nvPr/>
        </p:nvSpPr>
        <p:spPr>
          <a:xfrm>
            <a:off x="4497928" y="608162"/>
            <a:ext cx="296561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Media response </a:t>
            </a:r>
            <a:endParaRPr lang="en-GB" sz="2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ECA027-7C0A-E15F-A666-3913CEFD8BEA}"/>
              </a:ext>
            </a:extLst>
          </p:cNvPr>
          <p:cNvSpPr txBox="1"/>
          <p:nvPr/>
        </p:nvSpPr>
        <p:spPr>
          <a:xfrm>
            <a:off x="2182569" y="1089028"/>
            <a:ext cx="78345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Celebrity attention Marcus Rashford, Jaime Oliver and Zayn Malik.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E2A28A-CD9C-86C0-D55C-09FC843D3D1C}"/>
              </a:ext>
            </a:extLst>
          </p:cNvPr>
          <p:cNvSpPr txBox="1"/>
          <p:nvPr/>
        </p:nvSpPr>
        <p:spPr>
          <a:xfrm>
            <a:off x="371137" y="6389586"/>
            <a:ext cx="24010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Rashford (2021)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3AE97E-6241-4A11-15F1-E5211FE614C9}"/>
              </a:ext>
            </a:extLst>
          </p:cNvPr>
          <p:cNvSpPr txBox="1"/>
          <p:nvPr/>
        </p:nvSpPr>
        <p:spPr>
          <a:xfrm>
            <a:off x="5398180" y="6392260"/>
            <a:ext cx="18836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latin typeface="Calibri"/>
                <a:ea typeface="Calibri"/>
                <a:cs typeface="Calibri"/>
              </a:rPr>
              <a:t>(BBC news 2022)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475710-CBCF-006F-89C5-CD91164DFD28}"/>
              </a:ext>
            </a:extLst>
          </p:cNvPr>
          <p:cNvSpPr txBox="1"/>
          <p:nvPr/>
        </p:nvSpPr>
        <p:spPr>
          <a:xfrm>
            <a:off x="10181729" y="6276954"/>
            <a:ext cx="20803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Malik 2022)</a:t>
            </a:r>
            <a:endParaRPr lang="en-US" dirty="0"/>
          </a:p>
        </p:txBody>
      </p:sp>
      <p:pic>
        <p:nvPicPr>
          <p:cNvPr id="7" name="Picture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6B1BEBEB-1CC1-3BB0-A575-41CA92C29F8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67420" y="1668783"/>
            <a:ext cx="4569124" cy="2902206"/>
          </a:xfrm>
          <a:prstGeom prst="rect">
            <a:avLst/>
          </a:prstGeom>
        </p:spPr>
      </p:pic>
      <p:pic>
        <p:nvPicPr>
          <p:cNvPr id="8" name="Picture 8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3FD4582C-ED6C-3048-D634-4636BC97601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36211" y="3426182"/>
            <a:ext cx="4238445" cy="2895484"/>
          </a:xfrm>
          <a:prstGeom prst="rect">
            <a:avLst/>
          </a:prstGeom>
        </p:spPr>
      </p:pic>
      <p:pic>
        <p:nvPicPr>
          <p:cNvPr id="9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2E3BF344-5279-4AFF-3738-650BB6E3174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909093" y="1522804"/>
            <a:ext cx="5992483" cy="1983105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0E98D1-D705-4115-909B-CB62CF6E65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7281816" y="543455"/>
            <a:ext cx="609600" cy="609600"/>
          </a:xfrm>
          <a:prstGeom prst="rect">
            <a:avLst/>
          </a:prstGeom>
        </p:spPr>
      </p:pic>
      <p:pic>
        <p:nvPicPr>
          <p:cNvPr id="11" name="3rd world">
            <a:hlinkClick r:id="" action="ppaction://media"/>
            <a:extLst>
              <a:ext uri="{FF2B5EF4-FFF2-40B4-BE49-F238E27FC236}">
                <a16:creationId xmlns:a16="http://schemas.microsoft.com/office/drawing/2014/main" id="{D7DFB00F-F408-4DCC-993B-4078DCD1A6C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720090" y="608162"/>
            <a:ext cx="609600" cy="609600"/>
          </a:xfrm>
          <a:prstGeom prst="rect">
            <a:avLst/>
          </a:prstGeom>
        </p:spPr>
      </p:pic>
      <p:pic>
        <p:nvPicPr>
          <p:cNvPr id="12" name="2">
            <a:hlinkClick r:id="" action="ppaction://media"/>
            <a:extLst>
              <a:ext uri="{FF2B5EF4-FFF2-40B4-BE49-F238E27FC236}">
                <a16:creationId xmlns:a16="http://schemas.microsoft.com/office/drawing/2014/main" id="{6C240AC8-131A-499A-9D1D-A77F8BA83D0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0775110" y="376744"/>
            <a:ext cx="609600" cy="609600"/>
          </a:xfrm>
          <a:prstGeom prst="rect">
            <a:avLst/>
          </a:prstGeom>
        </p:spPr>
      </p:pic>
      <p:pic>
        <p:nvPicPr>
          <p:cNvPr id="13" name="rashford">
            <a:hlinkClick r:id="" action="ppaction://media"/>
            <a:extLst>
              <a:ext uri="{FF2B5EF4-FFF2-40B4-BE49-F238E27FC236}">
                <a16:creationId xmlns:a16="http://schemas.microsoft.com/office/drawing/2014/main" id="{C54FFD1B-E0E8-4174-B380-B513C586654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2551982" y="5189217"/>
            <a:ext cx="609600" cy="609600"/>
          </a:xfrm>
          <a:prstGeom prst="rect">
            <a:avLst/>
          </a:prstGeom>
        </p:spPr>
      </p:pic>
      <p:pic>
        <p:nvPicPr>
          <p:cNvPr id="14" name="jaimee o">
            <a:hlinkClick r:id="" action="ppaction://media"/>
            <a:extLst>
              <a:ext uri="{FF2B5EF4-FFF2-40B4-BE49-F238E27FC236}">
                <a16:creationId xmlns:a16="http://schemas.microsoft.com/office/drawing/2014/main" id="{CFCB7BD9-C0F1-47C0-BFEB-D8381D69D3A3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0165510" y="446267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7343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93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991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447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4083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7" dur="14453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6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6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6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19FFB2-4529-85E6-B98D-7F54D5C09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Media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7" descr="Text, letter&#10;&#10;Description automatically generated">
            <a:extLst>
              <a:ext uri="{FF2B5EF4-FFF2-40B4-BE49-F238E27FC236}">
                <a16:creationId xmlns:a16="http://schemas.microsoft.com/office/drawing/2014/main" id="{0935C956-48C2-AC56-70FD-FC95B35909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549661" y="208740"/>
            <a:ext cx="5606265" cy="6734965"/>
          </a:xfrm>
          <a:prstGeom prst="rect">
            <a:avLst/>
          </a:prstGeom>
        </p:spPr>
      </p:pic>
      <p:pic>
        <p:nvPicPr>
          <p:cNvPr id="3" name="zayn">
            <a:hlinkClick r:id="" action="ppaction://media"/>
            <a:extLst>
              <a:ext uri="{FF2B5EF4-FFF2-40B4-BE49-F238E27FC236}">
                <a16:creationId xmlns:a16="http://schemas.microsoft.com/office/drawing/2014/main" id="{99E0FA41-398C-4394-BE5E-CB1D96C7FA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979322" y="241963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808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319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5711240-0C97-D140-0A10-165C8540DB4A}"/>
              </a:ext>
            </a:extLst>
          </p:cNvPr>
          <p:cNvSpPr txBox="1"/>
          <p:nvPr/>
        </p:nvSpPr>
        <p:spPr>
          <a:xfrm>
            <a:off x="4759337" y="292090"/>
            <a:ext cx="234897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/>
              <a:t>Response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E1B8CD-D321-7794-762E-70D9E6ABB71C}"/>
              </a:ext>
            </a:extLst>
          </p:cNvPr>
          <p:cNvSpPr txBox="1"/>
          <p:nvPr/>
        </p:nvSpPr>
        <p:spPr>
          <a:xfrm>
            <a:off x="4559808" y="6219444"/>
            <a:ext cx="35204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(Gov.uk 2022)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F33007-CEAA-6FF4-B4D6-DF33DDA3896A}"/>
              </a:ext>
            </a:extLst>
          </p:cNvPr>
          <p:cNvSpPr txBox="1"/>
          <p:nvPr/>
        </p:nvSpPr>
        <p:spPr>
          <a:xfrm>
            <a:off x="576849" y="6303264"/>
            <a:ext cx="32285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Welsh Government 2022) 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131AB4-96FC-6D9B-6664-A670892596F7}"/>
              </a:ext>
            </a:extLst>
          </p:cNvPr>
          <p:cNvSpPr txBox="1"/>
          <p:nvPr/>
        </p:nvSpPr>
        <p:spPr>
          <a:xfrm>
            <a:off x="125629" y="923858"/>
            <a:ext cx="506272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dirty="0"/>
              <a:t>Wales</a:t>
            </a:r>
            <a:endParaRPr lang="en-US" b="1"/>
          </a:p>
          <a:p>
            <a:r>
              <a:rPr lang="en-GB" dirty="0"/>
              <a:t>Extension of free school meals for reception children 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C55977-0027-7B06-0047-FED428590A32}"/>
              </a:ext>
            </a:extLst>
          </p:cNvPr>
          <p:cNvSpPr txBox="1"/>
          <p:nvPr/>
        </p:nvSpPr>
        <p:spPr>
          <a:xfrm>
            <a:off x="9431720" y="1420109"/>
            <a:ext cx="352044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dirty="0"/>
              <a:t>England</a:t>
            </a:r>
            <a:endParaRPr lang="en-US" b="1" dirty="0"/>
          </a:p>
          <a:p>
            <a:r>
              <a:rPr lang="en-GB" dirty="0"/>
              <a:t>Reception to year 2 .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5087AD-6B8C-BF98-9D08-58B92A956E2C}"/>
              </a:ext>
            </a:extLst>
          </p:cNvPr>
          <p:cNvSpPr txBox="1"/>
          <p:nvPr/>
        </p:nvSpPr>
        <p:spPr>
          <a:xfrm>
            <a:off x="125629" y="3721493"/>
            <a:ext cx="3084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1.7 % of pupils now eligible for free school meals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3FC1C8-DC02-A1E6-6938-8BFA0FBF9BED}"/>
              </a:ext>
            </a:extLst>
          </p:cNvPr>
          <p:cNvSpPr txBox="1"/>
          <p:nvPr/>
        </p:nvSpPr>
        <p:spPr>
          <a:xfrm>
            <a:off x="9065471" y="3721608"/>
            <a:ext cx="37719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1.3 million out of 1.6 million would not usually qualify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148985-2C4C-A538-1828-B8AF39EFECAE}"/>
              </a:ext>
            </a:extLst>
          </p:cNvPr>
          <p:cNvSpPr txBox="1"/>
          <p:nvPr/>
        </p:nvSpPr>
        <p:spPr>
          <a:xfrm>
            <a:off x="7658761" y="6030094"/>
            <a:ext cx="330250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Department for education (2022) </a:t>
            </a:r>
            <a:endParaRPr lang="en-US" dirty="0"/>
          </a:p>
        </p:txBody>
      </p:sp>
      <p:pic>
        <p:nvPicPr>
          <p:cNvPr id="10" name="Picture 10" descr="A picture containing person, vegetable&#10;&#10;Description automatically generated">
            <a:extLst>
              <a:ext uri="{FF2B5EF4-FFF2-40B4-BE49-F238E27FC236}">
                <a16:creationId xmlns:a16="http://schemas.microsoft.com/office/drawing/2014/main" id="{80D239CD-1003-C2BC-A06F-6CC774F8F347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3128514" y="1907739"/>
            <a:ext cx="5949349" cy="4120823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848C8B-321C-4DE7-A0C6-F432AF095F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7049161" y="395060"/>
            <a:ext cx="609600" cy="609600"/>
          </a:xfrm>
          <a:prstGeom prst="rect">
            <a:avLst/>
          </a:prstGeom>
        </p:spPr>
      </p:pic>
      <p:pic>
        <p:nvPicPr>
          <p:cNvPr id="12" name="response">
            <a:hlinkClick r:id="" action="ppaction://media"/>
            <a:extLst>
              <a:ext uri="{FF2B5EF4-FFF2-40B4-BE49-F238E27FC236}">
                <a16:creationId xmlns:a16="http://schemas.microsoft.com/office/drawing/2014/main" id="{A9E6B7F1-A6C0-4051-AF80-DA3F2657E6D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581538" y="292090"/>
            <a:ext cx="609600" cy="609600"/>
          </a:xfrm>
          <a:prstGeom prst="rect">
            <a:avLst/>
          </a:prstGeom>
        </p:spPr>
      </p:pic>
      <p:pic>
        <p:nvPicPr>
          <p:cNvPr id="13" name="approach">
            <a:hlinkClick r:id="" action="ppaction://media"/>
            <a:extLst>
              <a:ext uri="{FF2B5EF4-FFF2-40B4-BE49-F238E27FC236}">
                <a16:creationId xmlns:a16="http://schemas.microsoft.com/office/drawing/2014/main" id="{EF5CF35D-22C1-47E4-A794-4CC5DD414560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0582340" y="204766"/>
            <a:ext cx="609600" cy="609600"/>
          </a:xfrm>
          <a:prstGeom prst="rect">
            <a:avLst/>
          </a:prstGeom>
        </p:spPr>
      </p:pic>
      <p:pic>
        <p:nvPicPr>
          <p:cNvPr id="14" name="wales">
            <a:hlinkClick r:id="" action="ppaction://media"/>
            <a:extLst>
              <a:ext uri="{FF2B5EF4-FFF2-40B4-BE49-F238E27FC236}">
                <a16:creationId xmlns:a16="http://schemas.microsoft.com/office/drawing/2014/main" id="{F31D18EB-00CA-4CD4-A6BE-24E3CD2FA21F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58694" y="2044190"/>
            <a:ext cx="609600" cy="609600"/>
          </a:xfrm>
          <a:prstGeom prst="rect">
            <a:avLst/>
          </a:prstGeom>
        </p:spPr>
      </p:pic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18900D-25E1-4752-8C28-9C893B91254A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444954" y="2023018"/>
            <a:ext cx="609600" cy="609600"/>
          </a:xfrm>
          <a:prstGeom prst="rect">
            <a:avLst/>
          </a:prstGeom>
        </p:spPr>
      </p:pic>
      <p:pic>
        <p:nvPicPr>
          <p:cNvPr id="16" name="england">
            <a:hlinkClick r:id="" action="ppaction://media"/>
            <a:extLst>
              <a:ext uri="{FF2B5EF4-FFF2-40B4-BE49-F238E27FC236}">
                <a16:creationId xmlns:a16="http://schemas.microsoft.com/office/drawing/2014/main" id="{B349231C-6BED-482C-B848-3D2776FEC07D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0277540" y="2104330"/>
            <a:ext cx="609600" cy="609600"/>
          </a:xfrm>
          <a:prstGeom prst="rect">
            <a:avLst/>
          </a:prstGeom>
        </p:spPr>
      </p:pic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914793-5D76-4F6D-976F-7BA33EF1F357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9714766" y="4527799"/>
            <a:ext cx="609600" cy="609600"/>
          </a:xfrm>
          <a:prstGeom prst="rect">
            <a:avLst/>
          </a:prstGeom>
        </p:spPr>
      </p:pic>
      <p:pic>
        <p:nvPicPr>
          <p:cNvPr id="1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B140D3-88D6-4432-928E-52BCFCCB285C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319237" y="450692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465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77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7208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841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30963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30313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1" dur="12479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5" dur="1122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9" dur="19027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8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8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8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8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8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8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8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7AA51-144A-6433-4E97-807A44A67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0BDE3-0DFC-62BB-7287-1D5BC80BE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3525789" cy="54553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Breakfast clubs 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187BFF-86EA-31F2-BD9F-CC92B86FB597}"/>
              </a:ext>
            </a:extLst>
          </p:cNvPr>
          <p:cNvSpPr txBox="1"/>
          <p:nvPr/>
        </p:nvSpPr>
        <p:spPr>
          <a:xfrm>
            <a:off x="4360308" y="3764740"/>
            <a:ext cx="402336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ea typeface="+mn-lt"/>
                <a:cs typeface="+mn-lt"/>
              </a:rPr>
              <a:t>After school clubs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CA1E0F-0A0D-BF8D-C9D0-D859B6569699}"/>
              </a:ext>
            </a:extLst>
          </p:cNvPr>
          <p:cNvSpPr txBox="1"/>
          <p:nvPr/>
        </p:nvSpPr>
        <p:spPr>
          <a:xfrm>
            <a:off x="7902026" y="4731589"/>
            <a:ext cx="403581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Free school meals for all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D7F67D-4673-7D9A-B83B-5E619DFDB506}"/>
              </a:ext>
            </a:extLst>
          </p:cNvPr>
          <p:cNvSpPr txBox="1"/>
          <p:nvPr/>
        </p:nvSpPr>
        <p:spPr>
          <a:xfrm>
            <a:off x="502920" y="5615940"/>
            <a:ext cx="499567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dirty="0"/>
              <a:t>Media</a:t>
            </a:r>
          </a:p>
        </p:txBody>
      </p:sp>
      <p:pic>
        <p:nvPicPr>
          <p:cNvPr id="8" name="Picture 7" descr="Spoonful of cereal and berries">
            <a:extLst>
              <a:ext uri="{FF2B5EF4-FFF2-40B4-BE49-F238E27FC236}">
                <a16:creationId xmlns:a16="http://schemas.microsoft.com/office/drawing/2014/main" id="{9B32191E-E927-42F5-8FB4-5CDC648ACDF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99632" y="194418"/>
            <a:ext cx="5356791" cy="3570322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B7A0256-F0C4-4A5B-A6C2-FB1E6A6890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604592" y="3023559"/>
            <a:ext cx="609600" cy="609600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7B956D-3563-45E6-A4A7-E60AACAD6B6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615131" y="5088838"/>
            <a:ext cx="609600" cy="609600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733A980-0718-4960-99C7-A018FF214224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63756" y="60477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766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591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888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2408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37CFF8-BBA2-4900-A17D-CB04B5024130}"/>
              </a:ext>
            </a:extLst>
          </p:cNvPr>
          <p:cNvSpPr txBox="1"/>
          <p:nvPr/>
        </p:nvSpPr>
        <p:spPr>
          <a:xfrm>
            <a:off x="3419061" y="1717237"/>
            <a:ext cx="6122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Thank you for taking the time to listen.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BC1D6B4-1D5B-4861-86FE-8C4239C13C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9352100-2214-4ADB-87B8-DEA0D5A5123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949148" y="313413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88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6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E0020-CA81-91B5-9B52-9D1B2FCAA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Reference</a:t>
            </a:r>
            <a:endParaRPr lang="en-US" dirty="0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CE566-B8DA-2596-C693-FFF0226F2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153" y="2046703"/>
            <a:ext cx="10168128" cy="41254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Calibri"/>
                <a:ea typeface="+mn-lt"/>
                <a:cs typeface="+mn-lt"/>
              </a:rPr>
              <a:t>(Bhattacharya,Shepherd,2020)</a:t>
            </a:r>
            <a:r>
              <a:rPr lang="en-GB" sz="1400" i="1" dirty="0">
                <a:latin typeface="Calibri"/>
                <a:ea typeface="+mn-lt"/>
                <a:cs typeface="+mn-lt"/>
              </a:rPr>
              <a:t>Measuring mitigating child  </a:t>
            </a:r>
            <a:r>
              <a:rPr lang="en-GB" sz="1400" i="1" dirty="0" err="1">
                <a:latin typeface="Calibri"/>
                <a:ea typeface="+mn-lt"/>
                <a:cs typeface="+mn-lt"/>
              </a:rPr>
              <a:t>hunger,</a:t>
            </a:r>
            <a:r>
              <a:rPr lang="en-GB" sz="1400" dirty="0" err="1">
                <a:latin typeface="Calibri"/>
                <a:ea typeface="+mn-lt"/>
                <a:cs typeface="+mn-lt"/>
              </a:rPr>
              <a:t>Social</a:t>
            </a:r>
            <a:r>
              <a:rPr lang="en-GB" sz="1400" dirty="0">
                <a:latin typeface="Calibri"/>
                <a:ea typeface="+mn-lt"/>
                <a:cs typeface="+mn-lt"/>
              </a:rPr>
              <a:t> market Foundation, available at </a:t>
            </a:r>
            <a:r>
              <a:rPr lang="en-GB" sz="1400" dirty="0">
                <a:latin typeface="Calibri"/>
                <a:ea typeface="+mn-lt"/>
                <a:cs typeface="+mn-lt"/>
                <a:hlinkClick r:id="rId2"/>
              </a:rPr>
              <a:t>http://allcatsrgrey.org.uk/wp/download/public_health/inequalities_in_health/Measuring-mitigating-child-hunger-Dec-20.pdf</a:t>
            </a:r>
            <a:r>
              <a:rPr lang="en-GB" sz="1400" dirty="0">
                <a:latin typeface="Calibri"/>
                <a:ea typeface="+mn-lt"/>
                <a:cs typeface="+mn-lt"/>
              </a:rPr>
              <a:t> (Accessed on 30th November 2022)</a:t>
            </a:r>
          </a:p>
          <a:p>
            <a:pPr marL="0" indent="0">
              <a:buNone/>
            </a:pPr>
            <a:r>
              <a:rPr lang="en-GB" sz="1400" dirty="0">
                <a:latin typeface="Calibri"/>
                <a:cs typeface="Calibri"/>
              </a:rPr>
              <a:t>The childhood trust (2022)</a:t>
            </a:r>
            <a:r>
              <a:rPr lang="en-GB" sz="1400" i="1" dirty="0">
                <a:latin typeface="Calibri"/>
                <a:cs typeface="Calibri"/>
              </a:rPr>
              <a:t>Meals that matter </a:t>
            </a:r>
            <a:r>
              <a:rPr lang="en-GB" sz="1400" dirty="0">
                <a:latin typeface="Calibri"/>
                <a:cs typeface="Calibri"/>
              </a:rPr>
              <a:t>Available at </a:t>
            </a:r>
            <a:r>
              <a:rPr lang="en-GB" sz="1400" dirty="0">
                <a:ea typeface="+mn-lt"/>
                <a:cs typeface="+mn-lt"/>
                <a:hlinkClick r:id="rId3"/>
              </a:rPr>
              <a:t>https://www.childhoodtrust.org.uk/our-projects/meals-that-matter/</a:t>
            </a:r>
            <a:r>
              <a:rPr lang="en-GB" sz="1400" dirty="0">
                <a:ea typeface="+mn-lt"/>
                <a:cs typeface="+mn-lt"/>
              </a:rPr>
              <a:t> (Accessed on 1st November 2022)</a:t>
            </a:r>
          </a:p>
          <a:p>
            <a:pPr marL="0" indent="0">
              <a:buNone/>
            </a:pPr>
            <a:r>
              <a:rPr lang="en-GB" sz="1400" dirty="0">
                <a:ea typeface="+mn-lt"/>
                <a:cs typeface="+mn-lt"/>
              </a:rPr>
              <a:t>Holland, F. (2022) </a:t>
            </a:r>
            <a:r>
              <a:rPr lang="en-GB" sz="1400" i="1" dirty="0">
                <a:ea typeface="+mn-lt"/>
                <a:cs typeface="+mn-lt"/>
              </a:rPr>
              <a:t>The history of free school meals in the UK and the changes ahead</a:t>
            </a:r>
            <a:r>
              <a:rPr lang="en-GB" sz="1400" dirty="0">
                <a:ea typeface="+mn-lt"/>
                <a:cs typeface="+mn-lt"/>
              </a:rPr>
              <a:t>. [online] Food Matters Live. Available at: https://foodmatterslive.com/article/the-history-of-free-school-meals-in-the-uk-and-the-changes-needed/#:~:text=School%20food%20provision%20first%20became,to%20schoolchildren%20in%20primary%20schools.(Accessed 7 October 2022).</a:t>
            </a:r>
          </a:p>
          <a:p>
            <a:pPr marL="0" indent="0">
              <a:buNone/>
            </a:pPr>
            <a:r>
              <a:rPr lang="en-GB" sz="1400" dirty="0">
                <a:ea typeface="+mn-lt"/>
                <a:cs typeface="+mn-lt"/>
              </a:rPr>
              <a:t>Wales TCU (2022) </a:t>
            </a:r>
            <a:r>
              <a:rPr lang="en-GB" sz="1400" i="1" dirty="0">
                <a:ea typeface="+mn-lt"/>
                <a:cs typeface="+mn-lt"/>
              </a:rPr>
              <a:t>1 in 6 skipping meals and going without food in Wales – Wales TUC mega poll reveals, </a:t>
            </a:r>
            <a:r>
              <a:rPr lang="en-GB" sz="1400" dirty="0">
                <a:ea typeface="+mn-lt"/>
                <a:cs typeface="+mn-lt"/>
              </a:rPr>
              <a:t>Available at </a:t>
            </a:r>
            <a:r>
              <a:rPr lang="en-GB" sz="1400" dirty="0">
                <a:ea typeface="+mn-lt"/>
                <a:cs typeface="+mn-lt"/>
                <a:hlinkClick r:id="rId4"/>
              </a:rPr>
              <a:t>https://www.tuc.org.uk/news/1-6-skipping-meals-and-going-without-food-wales-wales-tuc-mega-poll-reveals</a:t>
            </a:r>
            <a:r>
              <a:rPr lang="en-GB" sz="1400" dirty="0">
                <a:ea typeface="+mn-lt"/>
                <a:cs typeface="+mn-lt"/>
              </a:rPr>
              <a:t> (Accessed on 20</a:t>
            </a:r>
            <a:r>
              <a:rPr lang="en-GB" sz="1400" baseline="30000" dirty="0">
                <a:ea typeface="+mn-lt"/>
                <a:cs typeface="+mn-lt"/>
              </a:rPr>
              <a:t>th</a:t>
            </a:r>
            <a:r>
              <a:rPr lang="en-GB" sz="1400" dirty="0">
                <a:ea typeface="+mn-lt"/>
                <a:cs typeface="+mn-lt"/>
              </a:rPr>
              <a:t> November 2022)</a:t>
            </a:r>
          </a:p>
          <a:p>
            <a:pPr marL="0" indent="0">
              <a:buNone/>
            </a:pPr>
            <a:r>
              <a:rPr lang="en-GB" sz="1400" i="1" dirty="0">
                <a:ea typeface="+mn-lt"/>
                <a:cs typeface="+mn-lt"/>
              </a:rPr>
              <a:t>Gurung (2022)</a:t>
            </a:r>
            <a:r>
              <a:rPr lang="en-GB" sz="1400" dirty="0">
                <a:ea typeface="+mn-lt"/>
                <a:cs typeface="+mn-lt"/>
              </a:rPr>
              <a:t> The food foundation Food prices tracking:</a:t>
            </a:r>
            <a:r>
              <a:rPr lang="en-GB" sz="1400" i="1" dirty="0">
                <a:ea typeface="+mn-lt"/>
                <a:cs typeface="+mn-lt"/>
              </a:rPr>
              <a:t> April update, Available at </a:t>
            </a:r>
            <a:r>
              <a:rPr lang="en-GB" sz="1400" dirty="0">
                <a:ea typeface="+mn-lt"/>
                <a:cs typeface="+mn-lt"/>
                <a:hlinkClick r:id="rId5"/>
              </a:rPr>
              <a:t>https://foodfoundation.org.uk/news/food-prices-tracking-april-update</a:t>
            </a:r>
            <a:r>
              <a:rPr lang="en-GB" sz="1400" dirty="0">
                <a:ea typeface="+mn-lt"/>
                <a:cs typeface="+mn-lt"/>
              </a:rPr>
              <a:t> (Accessed on 8</a:t>
            </a:r>
            <a:r>
              <a:rPr lang="en-GB" sz="1400" baseline="30000" dirty="0">
                <a:ea typeface="+mn-lt"/>
                <a:cs typeface="+mn-lt"/>
              </a:rPr>
              <a:t>th</a:t>
            </a:r>
            <a:r>
              <a:rPr lang="en-GB" sz="1400" dirty="0">
                <a:ea typeface="+mn-lt"/>
                <a:cs typeface="+mn-lt"/>
              </a:rPr>
              <a:t> October 2022)</a:t>
            </a:r>
          </a:p>
        </p:txBody>
      </p:sp>
    </p:spTree>
    <p:extLst>
      <p:ext uri="{BB962C8B-B14F-4D97-AF65-F5344CB8AC3E}">
        <p14:creationId xmlns:p14="http://schemas.microsoft.com/office/powerpoint/2010/main" val="2686525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C3C69-CEC1-B0EB-1B3C-B7DFE83BA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0386A-3EAF-D4BA-0F46-6BF976EE6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075458"/>
            <a:ext cx="10168128" cy="409674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400" dirty="0">
                <a:ea typeface="+mn-lt"/>
                <a:cs typeface="+mn-lt"/>
              </a:rPr>
              <a:t>BBC News (2022) </a:t>
            </a:r>
            <a:r>
              <a:rPr lang="en-GB" sz="1400" i="1" dirty="0">
                <a:ea typeface="+mn-lt"/>
                <a:cs typeface="+mn-lt"/>
              </a:rPr>
              <a:t>Jamie Oliver: Give more children free school meals, </a:t>
            </a:r>
            <a:r>
              <a:rPr lang="en-GB" sz="1400" dirty="0">
                <a:ea typeface="+mn-lt"/>
                <a:cs typeface="+mn-lt"/>
              </a:rPr>
              <a:t>Available at </a:t>
            </a:r>
            <a:r>
              <a:rPr lang="en-GB" sz="1400" dirty="0">
                <a:ea typeface="+mn-lt"/>
                <a:cs typeface="+mn-lt"/>
                <a:hlinkClick r:id="rId2"/>
              </a:rPr>
              <a:t>https://www.bbc.co.uk/news/education-63214021</a:t>
            </a:r>
            <a:r>
              <a:rPr lang="en-GB" sz="1400" dirty="0">
                <a:ea typeface="+mn-lt"/>
                <a:cs typeface="+mn-lt"/>
              </a:rPr>
              <a:t> (Accessed on 22</a:t>
            </a:r>
            <a:r>
              <a:rPr lang="en-GB" sz="1400" baseline="30000" dirty="0">
                <a:ea typeface="+mn-lt"/>
                <a:cs typeface="+mn-lt"/>
              </a:rPr>
              <a:t>nd</a:t>
            </a:r>
            <a:r>
              <a:rPr lang="en-GB" sz="1400" dirty="0">
                <a:ea typeface="+mn-lt"/>
                <a:cs typeface="+mn-lt"/>
              </a:rPr>
              <a:t> November 2022)</a:t>
            </a:r>
          </a:p>
          <a:p>
            <a:r>
              <a:rPr lang="en-GB" sz="1400" dirty="0" err="1">
                <a:ea typeface="+mn-lt"/>
                <a:cs typeface="+mn-lt"/>
              </a:rPr>
              <a:t>Malik,Z</a:t>
            </a:r>
            <a:r>
              <a:rPr lang="en-GB" sz="1400" dirty="0">
                <a:ea typeface="+mn-lt"/>
                <a:cs typeface="+mn-lt"/>
              </a:rPr>
              <a:t> (2022) letter to prime minister, 7</a:t>
            </a:r>
            <a:r>
              <a:rPr lang="en-GB" sz="1400" baseline="30000" dirty="0">
                <a:ea typeface="+mn-lt"/>
                <a:cs typeface="+mn-lt"/>
              </a:rPr>
              <a:t>th</a:t>
            </a:r>
            <a:r>
              <a:rPr lang="en-GB" sz="1400" dirty="0">
                <a:ea typeface="+mn-lt"/>
                <a:cs typeface="+mn-lt"/>
              </a:rPr>
              <a:t> November 2022.available at </a:t>
            </a:r>
            <a:r>
              <a:rPr lang="en-GB" sz="1400" dirty="0">
                <a:ea typeface="+mn-lt"/>
                <a:cs typeface="+mn-lt"/>
                <a:hlinkClick r:id="rId3"/>
              </a:rPr>
              <a:t>https://foodfoundation.org.uk/sites/default/files/2022-11/Zayn%20Malik%20Letter%20to%20PM%20-%20Nov%207th%20FINAL.pdf</a:t>
            </a:r>
            <a:r>
              <a:rPr lang="en-GB" sz="1400" dirty="0">
                <a:ea typeface="+mn-lt"/>
                <a:cs typeface="+mn-lt"/>
              </a:rPr>
              <a:t> (accessed on 23</a:t>
            </a:r>
            <a:r>
              <a:rPr lang="en-GB" sz="1400" baseline="30000" dirty="0">
                <a:ea typeface="+mn-lt"/>
                <a:cs typeface="+mn-lt"/>
              </a:rPr>
              <a:t>rd</a:t>
            </a:r>
            <a:r>
              <a:rPr lang="en-GB" sz="1400" dirty="0">
                <a:ea typeface="+mn-lt"/>
                <a:cs typeface="+mn-lt"/>
              </a:rPr>
              <a:t> November 2022)</a:t>
            </a:r>
          </a:p>
          <a:p>
            <a:r>
              <a:rPr lang="en-GB" sz="1400" dirty="0">
                <a:ea typeface="+mn-lt"/>
                <a:cs typeface="+mn-lt"/>
              </a:rPr>
              <a:t>Rashford,(2021)[Twitter] 11</a:t>
            </a:r>
            <a:r>
              <a:rPr lang="en-GB" sz="1400" baseline="30000" dirty="0">
                <a:ea typeface="+mn-lt"/>
                <a:cs typeface="+mn-lt"/>
              </a:rPr>
              <a:t>th</a:t>
            </a:r>
            <a:r>
              <a:rPr lang="en-GB" sz="1400" dirty="0">
                <a:ea typeface="+mn-lt"/>
                <a:cs typeface="+mn-lt"/>
              </a:rPr>
              <a:t> January, Available at </a:t>
            </a:r>
            <a:r>
              <a:rPr lang="en-GB" sz="1400" dirty="0">
                <a:ea typeface="+mn-lt"/>
                <a:cs typeface="+mn-lt"/>
                <a:hlinkClick r:id="rId4"/>
              </a:rPr>
              <a:t>https://twitter.com/MarcusRashford/status/1348736192729251854?ref_src=twsrc%5Etfw%7Ctwcamp%5Etweetembed%7Ctwterm%5E1348736192729251854%7Ctwgr%5Edd9d2fe3584f006ed033ed721a42141008f646c3%7Ctwcon%5Es1_&amp;ref_url=https%3A%2F%2Fwww.goodto.com%2Fentertainment%2Fmarcus-rashford-free-school-meals-charity-parents-relationship-577779</a:t>
            </a:r>
            <a:r>
              <a:rPr lang="en-GB" sz="1400" dirty="0">
                <a:ea typeface="+mn-lt"/>
                <a:cs typeface="+mn-lt"/>
              </a:rPr>
              <a:t> (accessed on 8</a:t>
            </a:r>
            <a:r>
              <a:rPr lang="en-GB" sz="1400" baseline="30000" dirty="0">
                <a:ea typeface="+mn-lt"/>
                <a:cs typeface="+mn-lt"/>
              </a:rPr>
              <a:t>th</a:t>
            </a:r>
            <a:r>
              <a:rPr lang="en-GB" sz="1400" dirty="0">
                <a:ea typeface="+mn-lt"/>
                <a:cs typeface="+mn-lt"/>
              </a:rPr>
              <a:t> October 2022) </a:t>
            </a:r>
          </a:p>
          <a:p>
            <a:r>
              <a:rPr lang="en-GB" sz="1400" dirty="0">
                <a:ea typeface="+mn-lt"/>
                <a:cs typeface="+mn-lt"/>
              </a:rPr>
              <a:t>Gov.uk(2022) </a:t>
            </a:r>
            <a:r>
              <a:rPr lang="en-GB" sz="1400" i="1" dirty="0">
                <a:ea typeface="+mn-lt"/>
                <a:cs typeface="+mn-lt"/>
              </a:rPr>
              <a:t>Apply for free school meals, Available at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>
                <a:ea typeface="+mn-lt"/>
                <a:cs typeface="+mn-lt"/>
                <a:hlinkClick r:id="rId5"/>
              </a:rPr>
              <a:t>https://www.gov.uk/apply-free-school-meals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i="1" dirty="0">
                <a:ea typeface="+mn-lt"/>
                <a:cs typeface="+mn-lt"/>
              </a:rPr>
              <a:t>(Accessed on 23</a:t>
            </a:r>
            <a:r>
              <a:rPr lang="en-GB" sz="1400" i="1" baseline="30000" dirty="0">
                <a:ea typeface="+mn-lt"/>
                <a:cs typeface="+mn-lt"/>
              </a:rPr>
              <a:t>rd</a:t>
            </a:r>
            <a:r>
              <a:rPr lang="en-GB" sz="1400" i="1" dirty="0">
                <a:ea typeface="+mn-lt"/>
                <a:cs typeface="+mn-lt"/>
              </a:rPr>
              <a:t> November 2022).</a:t>
            </a:r>
          </a:p>
          <a:p>
            <a:r>
              <a:rPr lang="en-GB" sz="1400" dirty="0">
                <a:ea typeface="+mn-lt"/>
                <a:cs typeface="+mn-lt"/>
              </a:rPr>
              <a:t>Welsh Government (2022) </a:t>
            </a:r>
            <a:r>
              <a:rPr lang="en-GB" sz="1400" i="1" dirty="0">
                <a:ea typeface="+mn-lt"/>
                <a:cs typeface="+mn-lt"/>
              </a:rPr>
              <a:t>More children in Wales start receiving free school meals in action to tackle cost-of-living crisis</a:t>
            </a:r>
            <a:r>
              <a:rPr lang="en-GB" sz="1400" dirty="0">
                <a:ea typeface="+mn-lt"/>
                <a:cs typeface="+mn-lt"/>
              </a:rPr>
              <a:t>. Available at </a:t>
            </a:r>
            <a:r>
              <a:rPr lang="en-GB" sz="1400" dirty="0">
                <a:ea typeface="+mn-lt"/>
                <a:cs typeface="+mn-lt"/>
                <a:hlinkClick r:id="rId6"/>
              </a:rPr>
              <a:t>https://gov.wales/more-children-wales-start-receiving-free-school-meals-action-tackle-cost-living-crisis</a:t>
            </a:r>
            <a:r>
              <a:rPr lang="en-GB" sz="1400" dirty="0">
                <a:ea typeface="+mn-lt"/>
                <a:cs typeface="+mn-lt"/>
              </a:rPr>
              <a:t> (Accessed on 8</a:t>
            </a:r>
            <a:r>
              <a:rPr lang="en-GB" sz="1400" baseline="30000" dirty="0">
                <a:ea typeface="+mn-lt"/>
                <a:cs typeface="+mn-lt"/>
              </a:rPr>
              <a:t>th</a:t>
            </a:r>
            <a:r>
              <a:rPr lang="en-GB" sz="1400" dirty="0">
                <a:ea typeface="+mn-lt"/>
                <a:cs typeface="+mn-lt"/>
              </a:rPr>
              <a:t> October 2022).</a:t>
            </a:r>
          </a:p>
        </p:txBody>
      </p:sp>
    </p:spTree>
    <p:extLst>
      <p:ext uri="{BB962C8B-B14F-4D97-AF65-F5344CB8AC3E}">
        <p14:creationId xmlns:p14="http://schemas.microsoft.com/office/powerpoint/2010/main" val="4054057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F7F40-E7D1-361B-51B2-4FE6B2D50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DEF8D-2CD1-B1E5-8AF1-A40CE47AF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Department for Education(2022) </a:t>
            </a:r>
            <a:r>
              <a:rPr lang="en-GB" i="1" dirty="0">
                <a:ea typeface="+mn-lt"/>
                <a:cs typeface="+mn-lt"/>
              </a:rPr>
              <a:t>Schools, pupils and their characteristics, </a:t>
            </a:r>
            <a:r>
              <a:rPr lang="en-GB" dirty="0">
                <a:ea typeface="+mn-lt"/>
                <a:cs typeface="+mn-lt"/>
              </a:rPr>
              <a:t>Available at </a:t>
            </a:r>
            <a:r>
              <a:rPr lang="en-GB" dirty="0">
                <a:ea typeface="+mn-lt"/>
                <a:cs typeface="+mn-lt"/>
                <a:hlinkClick r:id="rId2"/>
              </a:rPr>
              <a:t>https://explore-education-statistics.service.gov.uk/find-statistics/school-pupils-and-their-characteristics.</a:t>
            </a:r>
            <a:r>
              <a:rPr lang="en-GB" dirty="0">
                <a:ea typeface="+mn-lt"/>
                <a:cs typeface="+mn-lt"/>
              </a:rPr>
              <a:t> (Accessed on 24</a:t>
            </a:r>
            <a:r>
              <a:rPr lang="en-GB" baseline="30000" dirty="0">
                <a:ea typeface="+mn-lt"/>
                <a:cs typeface="+mn-lt"/>
              </a:rPr>
              <a:t>th</a:t>
            </a:r>
            <a:r>
              <a:rPr lang="en-GB" dirty="0">
                <a:ea typeface="+mn-lt"/>
                <a:cs typeface="+mn-lt"/>
              </a:rPr>
              <a:t> November 2022).</a:t>
            </a:r>
          </a:p>
          <a:p>
            <a:pPr marL="0" indent="0">
              <a:buNone/>
            </a:pPr>
            <a:r>
              <a:rPr lang="en-GB" dirty="0" err="1"/>
              <a:t>UkParliment</a:t>
            </a:r>
            <a:r>
              <a:rPr lang="en-GB" dirty="0"/>
              <a:t>(2021)</a:t>
            </a:r>
            <a:r>
              <a:rPr lang="en-GB" i="1" dirty="0"/>
              <a:t>Event summary: Food insecurity and children’s health</a:t>
            </a:r>
            <a:r>
              <a:rPr lang="en-GB" dirty="0"/>
              <a:t> Available at </a:t>
            </a:r>
            <a:r>
              <a:rPr lang="en-GB" dirty="0">
                <a:ea typeface="+mn-lt"/>
                <a:cs typeface="+mn-lt"/>
                <a:hlinkClick r:id="rId3"/>
              </a:rPr>
              <a:t>https://post.parliament.uk/event-summary-food-insecurity-and-childrens-health/</a:t>
            </a:r>
            <a:r>
              <a:rPr lang="en-GB" dirty="0">
                <a:ea typeface="+mn-lt"/>
                <a:cs typeface="+mn-lt"/>
              </a:rPr>
              <a:t> (Accessed on 2nd December 2022)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53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FED135C-96C9-445B-B5A2-93563FE66A76}"/>
              </a:ext>
            </a:extLst>
          </p:cNvPr>
          <p:cNvSpPr txBox="1"/>
          <p:nvPr/>
        </p:nvSpPr>
        <p:spPr>
          <a:xfrm>
            <a:off x="1563758" y="2398643"/>
            <a:ext cx="76730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https://uowtsd-my.sharepoint.com/personal/2019706_student_uwtsd_ac_uk/Documents/hand%20out.docx?web=1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CD0639-F654-4873-81EA-D024373156E7}"/>
              </a:ext>
            </a:extLst>
          </p:cNvPr>
          <p:cNvSpPr txBox="1"/>
          <p:nvPr/>
        </p:nvSpPr>
        <p:spPr>
          <a:xfrm>
            <a:off x="3551583" y="516835"/>
            <a:ext cx="5221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/>
              <a:t>Link to hand out, Quiz and questionnaire </a:t>
            </a:r>
          </a:p>
        </p:txBody>
      </p:sp>
    </p:spTree>
    <p:extLst>
      <p:ext uri="{BB962C8B-B14F-4D97-AF65-F5344CB8AC3E}">
        <p14:creationId xmlns:p14="http://schemas.microsoft.com/office/powerpoint/2010/main" val="425254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TF10001119</Template>
  <TotalTime>775</TotalTime>
  <Words>826</Words>
  <Application>Microsoft Office PowerPoint</Application>
  <PresentationFormat>Widescreen</PresentationFormat>
  <Paragraphs>64</Paragraphs>
  <Slides>14</Slides>
  <Notes>1</Notes>
  <HiddenSlides>0</HiddenSlides>
  <MMClips>34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Avenir Next LT Pro</vt:lpstr>
      <vt:lpstr>Calibri</vt:lpstr>
      <vt:lpstr>AccentBoxVTI</vt:lpstr>
      <vt:lpstr>Childhood hunger during the cost-of living</vt:lpstr>
      <vt:lpstr>Thank you  Western bay regional partnership board for taking the time to be here today.</vt:lpstr>
      <vt:lpstr>Background  </vt:lpstr>
      <vt:lpstr>Why is Childhood hunger a current issue?</vt:lpstr>
      <vt:lpstr>Factors that will make an effective response challenging. </vt:lpstr>
      <vt:lpstr>PowerPoint Presentation</vt:lpstr>
      <vt:lpstr>Media</vt:lpstr>
      <vt:lpstr>PowerPoint Presentation</vt:lpstr>
      <vt:lpstr>Recommendations</vt:lpstr>
      <vt:lpstr>PowerPoint Presentation</vt:lpstr>
      <vt:lpstr>Reference</vt:lpstr>
      <vt:lpstr>References </vt:lpstr>
      <vt:lpstr>Reference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amanda</dc:creator>
  <cp:lastModifiedBy>Laura Fethney (2019706)</cp:lastModifiedBy>
  <cp:revision>458</cp:revision>
  <dcterms:created xsi:type="dcterms:W3CDTF">2022-11-29T20:39:36Z</dcterms:created>
  <dcterms:modified xsi:type="dcterms:W3CDTF">2022-12-05T23:41:51Z</dcterms:modified>
</cp:coreProperties>
</file>