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02" r:id="rId1"/>
  </p:sldMasterIdLst>
  <p:notesMasterIdLst>
    <p:notesMasterId r:id="rId25"/>
  </p:notesMasterIdLst>
  <p:sldIdLst>
    <p:sldId id="734" r:id="rId2"/>
    <p:sldId id="265" r:id="rId3"/>
    <p:sldId id="611" r:id="rId4"/>
    <p:sldId id="612" r:id="rId5"/>
    <p:sldId id="459" r:id="rId6"/>
    <p:sldId id="268" r:id="rId7"/>
    <p:sldId id="270" r:id="rId8"/>
    <p:sldId id="271" r:id="rId9"/>
    <p:sldId id="272" r:id="rId10"/>
    <p:sldId id="273" r:id="rId11"/>
    <p:sldId id="266" r:id="rId12"/>
    <p:sldId id="267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654" r:id="rId23"/>
    <p:sldId id="64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9"/>
    <p:restoredTop sz="94674"/>
  </p:normalViewPr>
  <p:slideViewPr>
    <p:cSldViewPr snapToGrid="0" snapToObjects="1">
      <p:cViewPr>
        <p:scale>
          <a:sx n="77" d="100"/>
          <a:sy n="77" d="100"/>
        </p:scale>
        <p:origin x="72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2" d="100"/>
          <a:sy n="72" d="100"/>
        </p:scale>
        <p:origin x="3592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185E1-C45F-C543-893E-48E276FF3E75}" type="datetimeFigureOut">
              <a:rPr lang="en-US" smtClean="0"/>
              <a:t>11/12/2024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8B87E-4C85-4C4A-ADC1-6C40DBC3FA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3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8B87E-4C85-4C4A-ADC1-6C40DBC3FA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934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50E4101-F0DA-D54D-BC7D-96C4BE11794A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r>
              <a:rPr lang="en-US"/>
              <a:t>Incident Response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A46A9-DFA9-834C-A85A-1A784A1A5A0F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BABC-1441-F841-8855-D0B87D26FDAE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3AEB-61FD-4741-979C-2D5B4840D5D6}" type="datetime1">
              <a:rPr lang="en-US" smtClean="0"/>
              <a:t>11/12/2024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DFA81-BBB3-C446-8282-4C5EB6A4F728}" type="datetime1">
              <a:rPr lang="en-US" smtClean="0"/>
              <a:t>11/12/2024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E615D-4F48-8242-9C75-183C7BF73802}" type="datetime1">
              <a:rPr lang="en-US" smtClean="0"/>
              <a:t>11/12/2024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16381-0485-3C49-A448-C37FD459619F}" type="datetime1">
              <a:rPr lang="en-US" smtClean="0"/>
              <a:t>11/12/2024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49A3F-8D80-4547-A5CC-56DFA39DC6F2}" type="datetime1">
              <a:rPr lang="en-US" smtClean="0"/>
              <a:t>11/12/2024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953A5-310A-6440-8F8A-798C24DB27CE}" type="datetime1">
              <a:rPr lang="en-US" smtClean="0"/>
              <a:t>11/12/2024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254BF-A4C9-B443-9E46-ADEF4AA69FB8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A488-73A0-1D45-A427-F99F0442370D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Incident Response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249A00F6-202F-DB4F-B3AD-090D3EF8225B}" type="datetime1">
              <a:rPr lang="en-US" smtClean="0"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r>
              <a:rPr lang="en-US"/>
              <a:t>Incident Response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8E1F921-A5F7-F646-A9F8-86841FAA8E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297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Arial" charset="0"/>
          <a:ea typeface="Arial" charset="0"/>
          <a:cs typeface="Arial" charset="0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Arial" charset="0"/>
          <a:ea typeface="Arial" charset="0"/>
          <a:cs typeface="Arial" charset="0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Arial" charset="0"/>
          <a:ea typeface="Arial" charset="0"/>
          <a:cs typeface="Arial" charset="0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Arial" charset="0"/>
          <a:ea typeface="Arial" charset="0"/>
          <a:cs typeface="Arial" charset="0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Arial" charset="0"/>
          <a:ea typeface="Arial" charset="0"/>
          <a:cs typeface="Arial" charset="0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Arial" charset="0"/>
          <a:ea typeface="Arial" charset="0"/>
          <a:cs typeface="Arial" charset="0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hatis.techtarget.com/definition/security-incident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meirwah/awesome-incident-respons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7">
            <a:extLst>
              <a:ext uri="{FF2B5EF4-FFF2-40B4-BE49-F238E27FC236}">
                <a16:creationId xmlns:a16="http://schemas.microsoft.com/office/drawing/2014/main" id="{D802B578-2419-4853-A54D-B7F4F292E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1" y="2294793"/>
            <a:ext cx="9180513" cy="4124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b="1" dirty="0">
                <a:solidFill>
                  <a:srgbClr val="68211A"/>
                </a:solidFill>
                <a:latin typeface="Arial" charset="0"/>
                <a:cs typeface="Arial" charset="0"/>
              </a:rPr>
              <a:t>Advanced Cyber Security (ACCB6000_LON)</a:t>
            </a:r>
          </a:p>
          <a:p>
            <a:pPr algn="ctr" eaLnBrk="1" hangingPunct="1">
              <a:defRPr/>
            </a:pPr>
            <a:endParaRPr lang="en-GB" sz="2000" b="1" dirty="0">
              <a:solidFill>
                <a:srgbClr val="68211A"/>
              </a:solidFill>
              <a:latin typeface="Arial" charset="0"/>
              <a:cs typeface="Arial" charset="0"/>
            </a:endParaRPr>
          </a:p>
          <a:p>
            <a:pPr algn="ctr">
              <a:spcAft>
                <a:spcPts val="1200"/>
              </a:spcAft>
              <a:defRPr/>
            </a:pPr>
            <a:r>
              <a:rPr lang="en-GB" sz="4000" b="1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Arial" charset="0"/>
              </a:rPr>
              <a:t>Lecture 6</a:t>
            </a:r>
          </a:p>
          <a:p>
            <a:pPr algn="ctr">
              <a:defRPr/>
            </a:pPr>
            <a:r>
              <a:rPr lang="en-US" sz="4400" b="1" dirty="0">
                <a:latin typeface="Arial" charset="0"/>
                <a:cs typeface="Arial" charset="0"/>
              </a:rPr>
              <a:t>Cyber Incident Response (IR)</a:t>
            </a:r>
          </a:p>
          <a:p>
            <a:pPr algn="ctr">
              <a:defRPr/>
            </a:pPr>
            <a:endParaRPr lang="en-US" sz="4400" b="1" dirty="0">
              <a:latin typeface="Arial" charset="0"/>
              <a:cs typeface="Arial" charset="0"/>
            </a:endParaRPr>
          </a:p>
          <a:p>
            <a:pPr algn="r">
              <a:defRPr/>
            </a:pPr>
            <a:r>
              <a:rPr lang="en-US" sz="2400" dirty="0">
                <a:latin typeface="Arial" charset="0"/>
                <a:cs typeface="Arial" charset="0"/>
              </a:rPr>
              <a:t>Dr Mohamed C Ghanem CISSP SFHEA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F4F482-3634-1B10-E209-FCD6D686D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163" y="76052"/>
            <a:ext cx="3021783" cy="141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032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6BFBA-D414-6F48-A9FA-761D7E5C5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Incident Response?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27BD5-CCF0-3E46-B0DA-3F656A084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10396728" cy="4351337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Incident</a:t>
            </a:r>
          </a:p>
          <a:p>
            <a:pPr lvl="1"/>
            <a:r>
              <a:rPr lang="en-US" sz="2000" dirty="0"/>
              <a:t>“an event or occurrence” </a:t>
            </a:r>
          </a:p>
          <a:p>
            <a:pPr lvl="1"/>
            <a:r>
              <a:rPr lang="en-US" sz="2000" dirty="0"/>
              <a:t>Data breach</a:t>
            </a:r>
          </a:p>
          <a:p>
            <a:pPr lvl="1"/>
            <a:r>
              <a:rPr lang="en-US" sz="2000" dirty="0"/>
              <a:t>Cyber attack</a:t>
            </a:r>
          </a:p>
          <a:p>
            <a:r>
              <a:rPr lang="en-US" sz="2400" dirty="0"/>
              <a:t>Response</a:t>
            </a:r>
          </a:p>
          <a:p>
            <a:pPr lvl="1"/>
            <a:r>
              <a:rPr lang="en-US" sz="2000" dirty="0"/>
              <a:t>“a reaction to something”</a:t>
            </a:r>
          </a:p>
          <a:p>
            <a:r>
              <a:rPr lang="en-GB" sz="2400" dirty="0"/>
              <a:t>Incident response is an organized approach to addressing and managing the aftermath of a security breach or cyberattack, also known as </a:t>
            </a:r>
            <a:r>
              <a:rPr lang="en-GB" sz="2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security incident</a:t>
            </a:r>
            <a:r>
              <a:rPr lang="en-GB" sz="2400" dirty="0"/>
              <a:t>. </a:t>
            </a:r>
          </a:p>
          <a:p>
            <a:r>
              <a:rPr lang="en-GB" sz="2400" dirty="0"/>
              <a:t>The goal is to handle the situation in a way that limits damage and reduces recovery time and costs.</a:t>
            </a:r>
            <a:endParaRPr lang="en-US" sz="2400" dirty="0"/>
          </a:p>
          <a:p>
            <a:pPr lvl="1"/>
            <a:endParaRPr lang="en-US" sz="2000" dirty="0"/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41548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F2F54-01AE-4DCA-B1E8-9A6B5DA43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258" y="382398"/>
            <a:ext cx="9894133" cy="1031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Security Incident</a:t>
            </a:r>
          </a:p>
        </p:txBody>
      </p:sp>
      <p:pic>
        <p:nvPicPr>
          <p:cNvPr id="5" name="Picture 4" descr="A picture containing computer, clock, sign&#10;&#10;Description automatically generated">
            <a:extLst>
              <a:ext uri="{FF2B5EF4-FFF2-40B4-BE49-F238E27FC236}">
                <a16:creationId xmlns:a16="http://schemas.microsoft.com/office/drawing/2014/main" id="{72CE1D46-953C-4144-8BDD-6CFDCD39E4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26" y="1928914"/>
            <a:ext cx="4194559" cy="27554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CBC23E-4FC5-4E8B-96AB-34DBCE21CF9C}"/>
              </a:ext>
            </a:extLst>
          </p:cNvPr>
          <p:cNvSpPr txBox="1"/>
          <p:nvPr/>
        </p:nvSpPr>
        <p:spPr>
          <a:xfrm>
            <a:off x="4491038" y="1676411"/>
            <a:ext cx="6699086" cy="32441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attempted or successful unauthorized access, use, disclosure, modification, or destruction of information or interference with system operations in an information system.</a:t>
            </a:r>
            <a:endParaRPr lang="en-US" sz="2800" b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195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7E68AF3-5496-41D1-9569-C21745B82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438"/>
            <a:ext cx="11292840" cy="6381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276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E8BE2-31CF-4FEE-B4D3-88DADF7A1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3602" y="8628"/>
            <a:ext cx="6050713" cy="1040420"/>
          </a:xfrm>
        </p:spPr>
        <p:txBody>
          <a:bodyPr>
            <a:normAutofit/>
          </a:bodyPr>
          <a:lstStyle/>
          <a:p>
            <a:r>
              <a:rPr lang="en-US" dirty="0"/>
              <a:t>The Cyber Kill Chain</a:t>
            </a:r>
          </a:p>
        </p:txBody>
      </p:sp>
      <p:pic>
        <p:nvPicPr>
          <p:cNvPr id="5" name="Picture 4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CEC6BC31-E112-44E9-B06B-44340BF666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37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F30F2-2CBA-4267-9BD0-6DFE49EDE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1075" y="1412241"/>
            <a:ext cx="6078453" cy="456628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800" dirty="0"/>
              <a:t>Reconnaissance</a:t>
            </a:r>
          </a:p>
          <a:p>
            <a:pPr>
              <a:lnSpc>
                <a:spcPct val="110000"/>
              </a:lnSpc>
            </a:pPr>
            <a:r>
              <a:rPr lang="en-US" sz="2800" dirty="0"/>
              <a:t>Weaponization</a:t>
            </a:r>
          </a:p>
          <a:p>
            <a:pPr>
              <a:lnSpc>
                <a:spcPct val="110000"/>
              </a:lnSpc>
            </a:pPr>
            <a:r>
              <a:rPr lang="en-US" sz="2800" dirty="0"/>
              <a:t>Delivery</a:t>
            </a:r>
          </a:p>
          <a:p>
            <a:pPr>
              <a:lnSpc>
                <a:spcPct val="110000"/>
              </a:lnSpc>
            </a:pPr>
            <a:r>
              <a:rPr lang="en-US" sz="2800" dirty="0"/>
              <a:t>Exploitation</a:t>
            </a:r>
          </a:p>
          <a:p>
            <a:pPr>
              <a:lnSpc>
                <a:spcPct val="110000"/>
              </a:lnSpc>
            </a:pPr>
            <a:r>
              <a:rPr lang="en-US" sz="2800" dirty="0"/>
              <a:t>Installation</a:t>
            </a:r>
          </a:p>
          <a:p>
            <a:pPr>
              <a:lnSpc>
                <a:spcPct val="110000"/>
              </a:lnSpc>
            </a:pPr>
            <a:r>
              <a:rPr lang="en-US" sz="2800" dirty="0"/>
              <a:t>Command and Control (C2)</a:t>
            </a:r>
          </a:p>
          <a:p>
            <a:pPr>
              <a:lnSpc>
                <a:spcPct val="110000"/>
              </a:lnSpc>
            </a:pPr>
            <a:r>
              <a:rPr lang="en-US" sz="2800" dirty="0"/>
              <a:t>Exfiltration</a:t>
            </a:r>
          </a:p>
        </p:txBody>
      </p:sp>
    </p:spTree>
    <p:extLst>
      <p:ext uri="{BB962C8B-B14F-4D97-AF65-F5344CB8AC3E}">
        <p14:creationId xmlns:p14="http://schemas.microsoft.com/office/powerpoint/2010/main" val="636939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2E273-395F-C74A-92F9-CAA368C96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638" y="274638"/>
            <a:ext cx="9692640" cy="1325562"/>
          </a:xfrm>
        </p:spPr>
        <p:txBody>
          <a:bodyPr/>
          <a:lstStyle/>
          <a:p>
            <a:r>
              <a:rPr lang="en-US" dirty="0"/>
              <a:t>Why Cyber Incident Response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8B803-14B3-044C-ADA7-5E5A610D3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870" y="2003425"/>
            <a:ext cx="9509362" cy="4579937"/>
          </a:xfrm>
        </p:spPr>
        <p:txBody>
          <a:bodyPr>
            <a:normAutofit/>
          </a:bodyPr>
          <a:lstStyle/>
          <a:p>
            <a:r>
              <a:rPr lang="en-US" sz="2000" dirty="0"/>
              <a:t>Goals of an IR</a:t>
            </a:r>
          </a:p>
          <a:p>
            <a:pPr lvl="1"/>
            <a:r>
              <a:rPr lang="en-US" sz="1800" dirty="0"/>
              <a:t>Limit the scope of the attack as much as possible </a:t>
            </a:r>
          </a:p>
          <a:p>
            <a:pPr lvl="1"/>
            <a:r>
              <a:rPr lang="en-US" sz="1800" dirty="0"/>
              <a:t>Limit the technical damage</a:t>
            </a:r>
          </a:p>
          <a:p>
            <a:pPr lvl="1"/>
            <a:r>
              <a:rPr lang="en-US" sz="1800" dirty="0"/>
              <a:t>Limit the financial damage</a:t>
            </a:r>
          </a:p>
          <a:p>
            <a:pPr lvl="1"/>
            <a:r>
              <a:rPr lang="en-US" sz="1800" dirty="0"/>
              <a:t>Limit collateral damage, like reputation</a:t>
            </a:r>
          </a:p>
          <a:p>
            <a:pPr lvl="1"/>
            <a:r>
              <a:rPr lang="en-US" sz="1800" dirty="0"/>
              <a:t>Quickly restore services</a:t>
            </a:r>
          </a:p>
          <a:p>
            <a:pPr lvl="1"/>
            <a:r>
              <a:rPr lang="en-US" sz="1800" dirty="0"/>
              <a:t>Mitigate vulnerabilities</a:t>
            </a:r>
          </a:p>
          <a:p>
            <a:r>
              <a:rPr lang="en-US" sz="2000" dirty="0"/>
              <a:t>Ultimately: Stop an intrusion before it causes damage.</a:t>
            </a:r>
          </a:p>
          <a:p>
            <a:r>
              <a:rPr lang="en-US" sz="2000" dirty="0"/>
              <a:t>Incidents that are not handled tend to escalate into major breaches with potentially major impact</a:t>
            </a:r>
          </a:p>
          <a:p>
            <a:r>
              <a:rPr lang="en-US" sz="2000" dirty="0"/>
              <a:t>Let’s talk about doing this quickly…</a:t>
            </a:r>
          </a:p>
        </p:txBody>
      </p:sp>
    </p:spTree>
    <p:extLst>
      <p:ext uri="{BB962C8B-B14F-4D97-AF65-F5344CB8AC3E}">
        <p14:creationId xmlns:p14="http://schemas.microsoft.com/office/powerpoint/2010/main" val="1923864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B11FC-7784-2248-AA8B-BB1F53732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59" y="-18680"/>
            <a:ext cx="9692640" cy="1325562"/>
          </a:xfrm>
        </p:spPr>
        <p:txBody>
          <a:bodyPr/>
          <a:lstStyle/>
          <a:p>
            <a:r>
              <a:rPr lang="en-US" dirty="0"/>
              <a:t>Find what happened and fast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CE1BB-9DCA-AE44-B7C2-3C21EDB5E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sooner we figure out someone is in our network, the better</a:t>
            </a:r>
          </a:p>
          <a:p>
            <a:pPr lvl="1"/>
            <a:r>
              <a:rPr lang="en-US" dirty="0"/>
              <a:t>Then, the sooner we can kick them out</a:t>
            </a:r>
          </a:p>
          <a:p>
            <a:r>
              <a:rPr lang="en-US" dirty="0"/>
              <a:t>Dwell time – the number of days from the time the adversary initially got into the time they were detected</a:t>
            </a:r>
          </a:p>
          <a:p>
            <a:r>
              <a:rPr lang="en-US" dirty="0"/>
              <a:t>Two discovery locations…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A52853-EA0E-7E43-A774-63C6A24A36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8639" y="4198198"/>
            <a:ext cx="2374900" cy="17855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140796-3723-2542-BEF0-FA4FAB83F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7784" y="4411503"/>
            <a:ext cx="1905000" cy="901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51C9AB-9D39-FE4B-8A3B-6983B191D7F5}"/>
              </a:ext>
            </a:extLst>
          </p:cNvPr>
          <p:cNvSpPr txBox="1"/>
          <p:nvPr/>
        </p:nvSpPr>
        <p:spPr>
          <a:xfrm>
            <a:off x="2088366" y="6019800"/>
            <a:ext cx="2464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charset="0"/>
                <a:ea typeface="Arial" charset="0"/>
                <a:cs typeface="Arial" charset="0"/>
              </a:rPr>
              <a:t>Source: 2023 Mandiant M-Trends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F2760E-CFE6-4E40-AE9F-E480A77B8652}"/>
              </a:ext>
            </a:extLst>
          </p:cNvPr>
          <p:cNvSpPr txBox="1">
            <a:spLocks/>
          </p:cNvSpPr>
          <p:nvPr/>
        </p:nvSpPr>
        <p:spPr>
          <a:xfrm>
            <a:off x="7560615" y="3897675"/>
            <a:ext cx="3014421" cy="187030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NHS </a:t>
            </a:r>
            <a:r>
              <a:rPr lang="mr-IN" dirty="0"/>
              <a:t>–</a:t>
            </a:r>
            <a:r>
              <a:rPr lang="en-US" dirty="0"/>
              <a:t> 2 months</a:t>
            </a:r>
          </a:p>
          <a:p>
            <a:r>
              <a:rPr lang="en-US" dirty="0"/>
              <a:t>BA </a:t>
            </a:r>
            <a:r>
              <a:rPr lang="mr-IN" dirty="0"/>
              <a:t>–</a:t>
            </a:r>
            <a:r>
              <a:rPr lang="en-US" dirty="0"/>
              <a:t> 7 months</a:t>
            </a:r>
          </a:p>
          <a:p>
            <a:r>
              <a:rPr lang="en-US" dirty="0"/>
              <a:t>OPM </a:t>
            </a:r>
            <a:r>
              <a:rPr lang="mr-IN" dirty="0"/>
              <a:t>–</a:t>
            </a:r>
            <a:r>
              <a:rPr lang="en-US" dirty="0"/>
              <a:t> ~1 year</a:t>
            </a:r>
          </a:p>
          <a:p>
            <a:r>
              <a:rPr lang="en-US" dirty="0"/>
              <a:t>Sony </a:t>
            </a:r>
            <a:r>
              <a:rPr lang="mr-IN" dirty="0"/>
              <a:t>–</a:t>
            </a:r>
            <a:r>
              <a:rPr lang="en-US" dirty="0"/>
              <a:t> ~1 year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455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6028B-607A-1642-947C-AF45ADB2E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you find 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3869A-3E96-C44A-89D6-2B80C184A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External Notification</a:t>
            </a:r>
          </a:p>
          <a:p>
            <a:pPr lvl="1"/>
            <a:r>
              <a:rPr lang="en-US" sz="2000" dirty="0"/>
              <a:t>Someone outside of your organization notified you</a:t>
            </a:r>
          </a:p>
          <a:p>
            <a:pPr lvl="2"/>
            <a:r>
              <a:rPr lang="en-US" sz="1800" dirty="0"/>
              <a:t>Law enforcement</a:t>
            </a:r>
          </a:p>
          <a:p>
            <a:pPr lvl="2"/>
            <a:r>
              <a:rPr lang="en-US" sz="1800" dirty="0"/>
              <a:t>External fraud monitoring</a:t>
            </a:r>
          </a:p>
          <a:p>
            <a:pPr lvl="2"/>
            <a:r>
              <a:rPr lang="en-US" sz="1800" dirty="0"/>
              <a:t>News reports</a:t>
            </a:r>
          </a:p>
          <a:p>
            <a:r>
              <a:rPr lang="en-US" sz="2400" dirty="0"/>
              <a:t>Internal Discovery</a:t>
            </a:r>
          </a:p>
          <a:p>
            <a:pPr lvl="1"/>
            <a:r>
              <a:rPr lang="en-US" sz="2000" dirty="0"/>
              <a:t>Your organization discovered the incident without external assistance</a:t>
            </a:r>
          </a:p>
          <a:p>
            <a:pPr lvl="1"/>
            <a:r>
              <a:rPr lang="en-US" sz="2000" dirty="0"/>
              <a:t>Continuous monitoring programs</a:t>
            </a:r>
          </a:p>
          <a:p>
            <a:pPr lvl="1"/>
            <a:r>
              <a:rPr lang="en-US" sz="2000" dirty="0"/>
              <a:t>Intrusion detection systems</a:t>
            </a:r>
          </a:p>
          <a:p>
            <a:pPr lvl="1"/>
            <a:r>
              <a:rPr lang="en-US" sz="2000" dirty="0"/>
              <a:t>Internal security processes</a:t>
            </a:r>
          </a:p>
        </p:txBody>
      </p:sp>
    </p:spTree>
    <p:extLst>
      <p:ext uri="{BB962C8B-B14F-4D97-AF65-F5344CB8AC3E}">
        <p14:creationId xmlns:p14="http://schemas.microsoft.com/office/powerpoint/2010/main" val="3146562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C9A7E-AA05-A34E-A23A-3EA3CA7CA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011" y="37769"/>
            <a:ext cx="9692640" cy="1325562"/>
          </a:xfrm>
        </p:spPr>
        <p:txBody>
          <a:bodyPr/>
          <a:lstStyle/>
          <a:p>
            <a:r>
              <a:rPr lang="en-US" dirty="0"/>
              <a:t>External Notification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F5AE6-9F00-CB43-8437-8B52C2231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Begin the investigation – determine if the notification is legitimate</a:t>
            </a:r>
          </a:p>
          <a:p>
            <a:r>
              <a:rPr lang="en-US" sz="2400" dirty="0"/>
              <a:t>Might know what type of data was lost</a:t>
            </a:r>
          </a:p>
          <a:p>
            <a:r>
              <a:rPr lang="en-US" sz="2400" dirty="0"/>
              <a:t>Might even get a specific IP address</a:t>
            </a:r>
          </a:p>
          <a:p>
            <a:endParaRPr lang="en-US" sz="2400" dirty="0"/>
          </a:p>
          <a:p>
            <a:r>
              <a:rPr lang="en-US" sz="2400" dirty="0" err="1"/>
              <a:t>Organisations</a:t>
            </a:r>
            <a:r>
              <a:rPr lang="en-US" sz="2400" dirty="0"/>
              <a:t> </a:t>
            </a:r>
            <a:r>
              <a:rPr lang="en-US" sz="2400" b="1" dirty="0"/>
              <a:t>CANNOT</a:t>
            </a:r>
            <a:r>
              <a:rPr lang="en-US" sz="2400" dirty="0"/>
              <a:t> rely on external notification</a:t>
            </a:r>
          </a:p>
          <a:p>
            <a:pPr lvl="1"/>
            <a:r>
              <a:rPr lang="en-US" sz="2000" dirty="0"/>
              <a:t>It’s not guaranteed</a:t>
            </a:r>
          </a:p>
          <a:p>
            <a:pPr lvl="1"/>
            <a:r>
              <a:rPr lang="en-US" sz="2000" dirty="0"/>
              <a:t>It’s probably slow</a:t>
            </a:r>
          </a:p>
          <a:p>
            <a:pPr lvl="1"/>
            <a:r>
              <a:rPr lang="en-US" sz="2000" dirty="0"/>
              <a:t>Visibility is limited compared to internal processes</a:t>
            </a:r>
          </a:p>
          <a:p>
            <a:pPr lvl="2"/>
            <a:r>
              <a:rPr lang="en-US" sz="1800" dirty="0"/>
              <a:t>Misuse of assets – more likely to be seen internally</a:t>
            </a:r>
          </a:p>
          <a:p>
            <a:pPr lvl="2"/>
            <a:r>
              <a:rPr lang="en-US" sz="1800" dirty="0"/>
              <a:t>Easier to detect an incident BEFORE it turns into a breach or loss of data</a:t>
            </a:r>
          </a:p>
        </p:txBody>
      </p:sp>
    </p:spTree>
    <p:extLst>
      <p:ext uri="{BB962C8B-B14F-4D97-AF65-F5344CB8AC3E}">
        <p14:creationId xmlns:p14="http://schemas.microsoft.com/office/powerpoint/2010/main" val="1293624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05476-8CAE-1F43-8B62-C6473A31B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Discovery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0A008-2D3A-584B-8E6E-9878C73EB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1" y="1828800"/>
            <a:ext cx="8829779" cy="4351337"/>
          </a:xfrm>
        </p:spPr>
        <p:txBody>
          <a:bodyPr/>
          <a:lstStyle/>
          <a:p>
            <a:r>
              <a:rPr lang="en-US" dirty="0"/>
              <a:t>Generally faster</a:t>
            </a:r>
          </a:p>
          <a:p>
            <a:pPr lvl="1"/>
            <a:r>
              <a:rPr lang="en-US" dirty="0"/>
              <a:t>Can find a breach earlier than if externally notified</a:t>
            </a:r>
          </a:p>
          <a:p>
            <a:pPr lvl="1"/>
            <a:r>
              <a:rPr lang="en-US" dirty="0"/>
              <a:t>Globally, 57.5 days (internal) vs. 186 days (external)</a:t>
            </a:r>
          </a:p>
          <a:p>
            <a:r>
              <a:rPr lang="en-US" dirty="0"/>
              <a:t>Internal security programs</a:t>
            </a:r>
          </a:p>
          <a:p>
            <a:pPr lvl="1"/>
            <a:r>
              <a:rPr lang="en-US" dirty="0"/>
              <a:t>Security Operations Center (SOC)</a:t>
            </a:r>
          </a:p>
          <a:p>
            <a:pPr lvl="1"/>
            <a:r>
              <a:rPr lang="en-US" dirty="0"/>
              <a:t>Intrusion Detection System</a:t>
            </a:r>
          </a:p>
          <a:p>
            <a:pPr lvl="1"/>
            <a:r>
              <a:rPr lang="en-US" dirty="0"/>
              <a:t>Continuous Monitoring</a:t>
            </a:r>
          </a:p>
          <a:p>
            <a:pPr lvl="1"/>
            <a:r>
              <a:rPr lang="en-US" dirty="0"/>
              <a:t>Threat Hunting</a:t>
            </a:r>
          </a:p>
          <a:p>
            <a:r>
              <a:rPr lang="en-US" dirty="0"/>
              <a:t>Better visibility into your own network from the inside</a:t>
            </a:r>
          </a:p>
          <a:p>
            <a:r>
              <a:rPr lang="en-US" dirty="0"/>
              <a:t>Better chance of catching in incident BEFORE it becomes a breach with data loss</a:t>
            </a:r>
          </a:p>
        </p:txBody>
      </p:sp>
    </p:spTree>
    <p:extLst>
      <p:ext uri="{BB962C8B-B14F-4D97-AF65-F5344CB8AC3E}">
        <p14:creationId xmlns:p14="http://schemas.microsoft.com/office/powerpoint/2010/main" val="18985826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0A9F5-893E-1147-952E-985DA4EAB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Phases of an Incident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2C121-D6F8-0742-9B04-98F5A24C9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Includes preparation time, from even before the breach occurs</a:t>
            </a:r>
          </a:p>
          <a:p>
            <a:r>
              <a:rPr lang="en-US" dirty="0"/>
              <a:t>Identifying the incident</a:t>
            </a:r>
          </a:p>
          <a:p>
            <a:r>
              <a:rPr lang="en-US" dirty="0"/>
              <a:t>Cleaning up the incident and remediation</a:t>
            </a:r>
          </a:p>
          <a:p>
            <a:r>
              <a:rPr lang="en-US" dirty="0"/>
              <a:t>A period to look back at the lessons learned during the incident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SANS breaks an incident </a:t>
            </a:r>
            <a:br>
              <a:rPr lang="en-US" dirty="0"/>
            </a:br>
            <a:r>
              <a:rPr lang="en-US" dirty="0"/>
              <a:t>response down into 6 categories:</a:t>
            </a:r>
          </a:p>
          <a:p>
            <a:pPr lvl="1"/>
            <a:r>
              <a:rPr lang="en-US" dirty="0"/>
              <a:t>Preparation</a:t>
            </a:r>
          </a:p>
          <a:p>
            <a:pPr lvl="1"/>
            <a:r>
              <a:rPr lang="en-US" dirty="0"/>
              <a:t>Identification</a:t>
            </a:r>
          </a:p>
          <a:p>
            <a:pPr lvl="1"/>
            <a:r>
              <a:rPr lang="en-US" dirty="0"/>
              <a:t>Containment</a:t>
            </a:r>
          </a:p>
          <a:p>
            <a:pPr lvl="1"/>
            <a:r>
              <a:rPr lang="en-US" dirty="0"/>
              <a:t>Eradication</a:t>
            </a:r>
          </a:p>
          <a:p>
            <a:pPr lvl="1"/>
            <a:r>
              <a:rPr lang="en-US" dirty="0"/>
              <a:t>Recovery</a:t>
            </a:r>
          </a:p>
          <a:p>
            <a:pPr lvl="1"/>
            <a:r>
              <a:rPr lang="en-US" dirty="0"/>
              <a:t>Lessons Learned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1E9858-DF21-2248-B269-935327803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0440" y="3489325"/>
            <a:ext cx="6502400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79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BD8FC-7125-C540-A441-5A6A5D3F4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PICERL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BEA90-90E2-8347-B0B8-3D48BE5A3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338828" cy="435133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Preparation</a:t>
            </a:r>
          </a:p>
          <a:p>
            <a:pPr lvl="1"/>
            <a:r>
              <a:rPr lang="en-US" dirty="0"/>
              <a:t>Everything leading up to the incident</a:t>
            </a:r>
          </a:p>
          <a:p>
            <a:pPr lvl="1"/>
            <a:r>
              <a:rPr lang="en-US" dirty="0"/>
              <a:t>People – who is responsible for doing what?</a:t>
            </a:r>
          </a:p>
          <a:p>
            <a:pPr lvl="1"/>
            <a:r>
              <a:rPr lang="en-US" dirty="0"/>
              <a:t>Communication</a:t>
            </a:r>
          </a:p>
          <a:p>
            <a:pPr lvl="1"/>
            <a:r>
              <a:rPr lang="en-US" dirty="0"/>
              <a:t>Tools, laptops, equipment</a:t>
            </a:r>
          </a:p>
          <a:p>
            <a:pPr lvl="1"/>
            <a:r>
              <a:rPr lang="en-US" dirty="0"/>
              <a:t>Checklists</a:t>
            </a:r>
          </a:p>
          <a:p>
            <a:r>
              <a:rPr lang="en-US" dirty="0"/>
              <a:t>Identification</a:t>
            </a:r>
          </a:p>
          <a:p>
            <a:pPr lvl="1"/>
            <a:r>
              <a:rPr lang="en-US" dirty="0"/>
              <a:t>What happened?</a:t>
            </a:r>
          </a:p>
          <a:p>
            <a:pPr lvl="1"/>
            <a:r>
              <a:rPr lang="en-US" dirty="0"/>
              <a:t>What systems were affected?</a:t>
            </a:r>
          </a:p>
          <a:p>
            <a:pPr lvl="1"/>
            <a:r>
              <a:rPr lang="en-US" dirty="0"/>
              <a:t>What data was lost?</a:t>
            </a:r>
          </a:p>
          <a:p>
            <a:r>
              <a:rPr lang="en-US" dirty="0"/>
              <a:t>Containment</a:t>
            </a:r>
          </a:p>
          <a:p>
            <a:pPr lvl="1"/>
            <a:r>
              <a:rPr lang="en-US" dirty="0"/>
              <a:t>Limit the magnitude of the issue</a:t>
            </a:r>
          </a:p>
          <a:p>
            <a:pPr lvl="1"/>
            <a:r>
              <a:rPr lang="en-US" dirty="0"/>
              <a:t>Monitor or shut down/disconnect affected systems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84E6A46-72EF-314D-9D49-EAAC9918E1DF}"/>
              </a:ext>
            </a:extLst>
          </p:cNvPr>
          <p:cNvSpPr txBox="1">
            <a:spLocks/>
          </p:cNvSpPr>
          <p:nvPr/>
        </p:nvSpPr>
        <p:spPr>
          <a:xfrm>
            <a:off x="6090556" y="1828800"/>
            <a:ext cx="3766675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Eradication</a:t>
            </a:r>
          </a:p>
          <a:p>
            <a:pPr lvl="1"/>
            <a:r>
              <a:rPr lang="en-US" dirty="0"/>
              <a:t>Cleaning up the issues</a:t>
            </a:r>
          </a:p>
          <a:p>
            <a:pPr lvl="1"/>
            <a:r>
              <a:rPr lang="en-US" dirty="0"/>
              <a:t>Removing the threat</a:t>
            </a:r>
          </a:p>
          <a:p>
            <a:pPr lvl="1"/>
            <a:r>
              <a:rPr lang="en-US" dirty="0"/>
              <a:t>Patching the vulnerabilities</a:t>
            </a:r>
          </a:p>
          <a:p>
            <a:r>
              <a:rPr lang="en-US" dirty="0"/>
              <a:t>Recovery</a:t>
            </a:r>
          </a:p>
          <a:p>
            <a:pPr lvl="1"/>
            <a:r>
              <a:rPr lang="en-US" dirty="0"/>
              <a:t>Rebuilding systems</a:t>
            </a:r>
          </a:p>
          <a:p>
            <a:pPr lvl="1"/>
            <a:r>
              <a:rPr lang="en-US" dirty="0"/>
              <a:t>Restoring services</a:t>
            </a:r>
          </a:p>
          <a:p>
            <a:pPr lvl="1"/>
            <a:r>
              <a:rPr lang="en-US" dirty="0"/>
              <a:t>System validation</a:t>
            </a:r>
          </a:p>
          <a:p>
            <a:r>
              <a:rPr lang="en-US" dirty="0"/>
              <a:t>Lessons Learned</a:t>
            </a:r>
          </a:p>
          <a:p>
            <a:pPr lvl="1"/>
            <a:r>
              <a:rPr lang="en-US" dirty="0"/>
              <a:t>Did the process work?</a:t>
            </a:r>
          </a:p>
          <a:p>
            <a:pPr lvl="1"/>
            <a:r>
              <a:rPr lang="en-US" dirty="0"/>
              <a:t>What can be fixed for next time?</a:t>
            </a:r>
          </a:p>
        </p:txBody>
      </p:sp>
    </p:spTree>
    <p:extLst>
      <p:ext uri="{BB962C8B-B14F-4D97-AF65-F5344CB8AC3E}">
        <p14:creationId xmlns:p14="http://schemas.microsoft.com/office/powerpoint/2010/main" val="557758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9D6BF-A75D-4D49-A242-9CACFC8F6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FE7BA-4DC6-0640-8EB6-7097D7199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Prepare for the worst</a:t>
            </a:r>
          </a:p>
          <a:p>
            <a:r>
              <a:rPr lang="en-US" dirty="0"/>
              <a:t>…actually, </a:t>
            </a:r>
            <a:r>
              <a:rPr lang="en-US" b="1" dirty="0"/>
              <a:t>create a plan</a:t>
            </a:r>
          </a:p>
          <a:p>
            <a:pPr lvl="1"/>
            <a:r>
              <a:rPr lang="en-US" dirty="0"/>
              <a:t>Checklists: What to do during an incident ?</a:t>
            </a:r>
          </a:p>
          <a:p>
            <a:pPr lvl="1"/>
            <a:r>
              <a:rPr lang="en-US" dirty="0"/>
              <a:t>Develop a containment policy</a:t>
            </a:r>
          </a:p>
          <a:p>
            <a:pPr lvl="1"/>
            <a:r>
              <a:rPr lang="en-US" dirty="0"/>
              <a:t>Disaster recovery plan</a:t>
            </a:r>
          </a:p>
          <a:p>
            <a:r>
              <a:rPr lang="en-US" dirty="0"/>
              <a:t>Confirm tool availability</a:t>
            </a:r>
          </a:p>
          <a:p>
            <a:pPr lvl="1"/>
            <a:r>
              <a:rPr lang="en-US" dirty="0"/>
              <a:t>Tools up to date</a:t>
            </a:r>
          </a:p>
          <a:p>
            <a:pPr lvl="1"/>
            <a:r>
              <a:rPr lang="en-US" dirty="0"/>
              <a:t>Operating Systems up to date</a:t>
            </a:r>
          </a:p>
          <a:p>
            <a:pPr lvl="1"/>
            <a:r>
              <a:rPr lang="en-US" dirty="0"/>
              <a:t>Flyaway kits prepared</a:t>
            </a:r>
          </a:p>
          <a:p>
            <a:pPr lvl="1"/>
            <a:r>
              <a:rPr lang="en-US" dirty="0"/>
              <a:t>Technology processes</a:t>
            </a:r>
          </a:p>
        </p:txBody>
      </p:sp>
    </p:spTree>
    <p:extLst>
      <p:ext uri="{BB962C8B-B14F-4D97-AF65-F5344CB8AC3E}">
        <p14:creationId xmlns:p14="http://schemas.microsoft.com/office/powerpoint/2010/main" val="14291467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961FE-24E1-B44D-881C-09EBEE9C3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78429-2665-694F-B605-7D463E117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156795" cy="4351337"/>
          </a:xfrm>
        </p:spPr>
        <p:txBody>
          <a:bodyPr/>
          <a:lstStyle/>
          <a:p>
            <a:r>
              <a:rPr lang="en-US" b="1" dirty="0"/>
              <a:t>People</a:t>
            </a:r>
          </a:p>
          <a:p>
            <a:pPr lvl="1"/>
            <a:endParaRPr lang="en-US" dirty="0"/>
          </a:p>
          <a:p>
            <a:r>
              <a:rPr lang="en-US" dirty="0"/>
              <a:t>Who’s in charge around here?</a:t>
            </a:r>
          </a:p>
          <a:p>
            <a:pPr lvl="1"/>
            <a:r>
              <a:rPr lang="en-US" dirty="0"/>
              <a:t>Technical lead</a:t>
            </a:r>
          </a:p>
          <a:p>
            <a:pPr lvl="1"/>
            <a:r>
              <a:rPr lang="en-US" dirty="0"/>
              <a:t>Senior</a:t>
            </a:r>
          </a:p>
          <a:p>
            <a:pPr lvl="2"/>
            <a:r>
              <a:rPr lang="en-US" dirty="0"/>
              <a:t>Need to be able to make decisions</a:t>
            </a:r>
          </a:p>
          <a:p>
            <a:pPr lvl="2"/>
            <a:r>
              <a:rPr lang="en-US" dirty="0"/>
              <a:t>Lead the response effort</a:t>
            </a:r>
          </a:p>
          <a:p>
            <a:r>
              <a:rPr lang="en-US" dirty="0"/>
              <a:t>Major stakeholders</a:t>
            </a:r>
          </a:p>
          <a:p>
            <a:pPr lvl="1"/>
            <a:r>
              <a:rPr lang="en-US" dirty="0"/>
              <a:t>Business unit </a:t>
            </a:r>
          </a:p>
          <a:p>
            <a:pPr lvl="1"/>
            <a:r>
              <a:rPr lang="en-US" dirty="0"/>
              <a:t>IT Staff</a:t>
            </a:r>
          </a:p>
          <a:p>
            <a:pPr lvl="2"/>
            <a:r>
              <a:rPr lang="en-US" dirty="0"/>
              <a:t>Sysadmins</a:t>
            </a:r>
          </a:p>
          <a:p>
            <a:pPr lvl="1"/>
            <a:r>
              <a:rPr lang="en-US" dirty="0"/>
              <a:t>Security Staff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854722D-5B03-8D4D-A711-42E0B2E41B49}"/>
              </a:ext>
            </a:extLst>
          </p:cNvPr>
          <p:cNvSpPr txBox="1">
            <a:spLocks/>
          </p:cNvSpPr>
          <p:nvPr/>
        </p:nvSpPr>
        <p:spPr>
          <a:xfrm>
            <a:off x="5418667" y="1828800"/>
            <a:ext cx="51308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Communication</a:t>
            </a:r>
          </a:p>
          <a:p>
            <a:endParaRPr lang="en-US" dirty="0"/>
          </a:p>
          <a:p>
            <a:r>
              <a:rPr lang="en-US" dirty="0"/>
              <a:t>Internal Communication</a:t>
            </a:r>
          </a:p>
          <a:p>
            <a:pPr lvl="1"/>
            <a:r>
              <a:rPr lang="en-US" dirty="0"/>
              <a:t>Constant communication between local and remote support</a:t>
            </a:r>
          </a:p>
          <a:p>
            <a:pPr lvl="1"/>
            <a:r>
              <a:rPr lang="en-US" dirty="0"/>
              <a:t>”War Room” – Center of operations</a:t>
            </a:r>
          </a:p>
          <a:p>
            <a:pPr lvl="1"/>
            <a:r>
              <a:rPr lang="en-US" dirty="0"/>
              <a:t>Update meetings</a:t>
            </a:r>
          </a:p>
          <a:p>
            <a:r>
              <a:rPr lang="en-US" dirty="0"/>
              <a:t>External Communication</a:t>
            </a:r>
          </a:p>
          <a:p>
            <a:pPr lvl="1"/>
            <a:r>
              <a:rPr lang="en-US" dirty="0"/>
              <a:t>Sometimes this is required</a:t>
            </a:r>
          </a:p>
          <a:p>
            <a:pPr lvl="1"/>
            <a:r>
              <a:rPr lang="en-US" dirty="0"/>
              <a:t>PR Team</a:t>
            </a:r>
          </a:p>
          <a:p>
            <a:pPr lvl="2"/>
            <a:r>
              <a:rPr lang="en-US" dirty="0"/>
              <a:t>A breach can really affect your company’s image</a:t>
            </a:r>
          </a:p>
          <a:p>
            <a:pPr lvl="2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882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D3A09-FA02-D044-9319-E33BED6FD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Preparation -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EF569-850B-164F-A12C-C031B10D4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207595" cy="4351337"/>
          </a:xfrm>
        </p:spPr>
        <p:txBody>
          <a:bodyPr/>
          <a:lstStyle/>
          <a:p>
            <a:r>
              <a:rPr lang="en-US" dirty="0"/>
              <a:t>Network Forensics</a:t>
            </a:r>
          </a:p>
          <a:p>
            <a:pPr lvl="1"/>
            <a:r>
              <a:rPr lang="en-US" dirty="0"/>
              <a:t>Snort</a:t>
            </a:r>
          </a:p>
          <a:p>
            <a:pPr lvl="1"/>
            <a:r>
              <a:rPr lang="en-US" dirty="0" err="1"/>
              <a:t>Suricata</a:t>
            </a:r>
            <a:endParaRPr lang="en-US" dirty="0"/>
          </a:p>
          <a:p>
            <a:pPr lvl="1"/>
            <a:r>
              <a:rPr lang="en-US" dirty="0" err="1"/>
              <a:t>Sguil</a:t>
            </a:r>
            <a:endParaRPr lang="en-US" dirty="0"/>
          </a:p>
          <a:p>
            <a:r>
              <a:rPr lang="en-US" dirty="0"/>
              <a:t>Wireshark</a:t>
            </a:r>
          </a:p>
          <a:p>
            <a:r>
              <a:rPr lang="en-US" dirty="0" err="1"/>
              <a:t>Nmap</a:t>
            </a:r>
            <a:endParaRPr lang="en-US" dirty="0"/>
          </a:p>
          <a:p>
            <a:r>
              <a:rPr lang="en-US" dirty="0"/>
              <a:t>Volatility</a:t>
            </a:r>
          </a:p>
          <a:p>
            <a:r>
              <a:rPr lang="en-US" dirty="0"/>
              <a:t>Virtualization</a:t>
            </a:r>
          </a:p>
          <a:p>
            <a:pPr lvl="1"/>
            <a:r>
              <a:rPr lang="en-US" dirty="0"/>
              <a:t>VMware</a:t>
            </a:r>
          </a:p>
          <a:p>
            <a:pPr lvl="1"/>
            <a:r>
              <a:rPr lang="en-US" dirty="0"/>
              <a:t>Virtual Box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D735C54-2C72-4444-8395-00D3328072D3}"/>
              </a:ext>
            </a:extLst>
          </p:cNvPr>
          <p:cNvSpPr txBox="1">
            <a:spLocks/>
          </p:cNvSpPr>
          <p:nvPr/>
        </p:nvSpPr>
        <p:spPr>
          <a:xfrm>
            <a:off x="5469467" y="1828800"/>
            <a:ext cx="4207595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Arial" charset="0"/>
                <a:cs typeface="Arial" charset="0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Quality Computers</a:t>
            </a:r>
          </a:p>
          <a:p>
            <a:r>
              <a:rPr lang="en-US" dirty="0"/>
              <a:t>Power cables, power strips,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Network Cables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277852-94C2-E8DE-2316-A5EC075552CD}"/>
              </a:ext>
            </a:extLst>
          </p:cNvPr>
          <p:cNvSpPr txBox="1"/>
          <p:nvPr/>
        </p:nvSpPr>
        <p:spPr>
          <a:xfrm>
            <a:off x="1379055" y="5948283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https://github.com/meirwah/awesome-incident-response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69257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F890B-EB3C-6E40-88B5-2C4E11627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Identification and 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CDAF0-BCC4-8140-8C5A-5E2C42099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is really when the incident response starts</a:t>
            </a:r>
          </a:p>
          <a:p>
            <a:r>
              <a:rPr lang="en-US" dirty="0"/>
              <a:t>Assess the situation</a:t>
            </a:r>
          </a:p>
          <a:p>
            <a:pPr lvl="1"/>
            <a:r>
              <a:rPr lang="en-US" dirty="0"/>
              <a:t>What’s going on?</a:t>
            </a:r>
          </a:p>
          <a:p>
            <a:pPr lvl="1"/>
            <a:r>
              <a:rPr lang="en-US" dirty="0"/>
              <a:t>Does it seem truly malicious?</a:t>
            </a:r>
          </a:p>
          <a:p>
            <a:r>
              <a:rPr lang="en-US" dirty="0"/>
              <a:t>Classify the incident, and begin further investigation</a:t>
            </a:r>
          </a:p>
          <a:p>
            <a:pPr lvl="1"/>
            <a:r>
              <a:rPr lang="en-US" dirty="0"/>
              <a:t>Level 1 – Unauthorized Access</a:t>
            </a:r>
          </a:p>
          <a:p>
            <a:pPr lvl="1"/>
            <a:r>
              <a:rPr lang="en-US" dirty="0"/>
              <a:t>Level 2 – Denial of Service</a:t>
            </a:r>
          </a:p>
          <a:p>
            <a:pPr lvl="1"/>
            <a:r>
              <a:rPr lang="en-US" dirty="0"/>
              <a:t>Level 3 – Malicious Code</a:t>
            </a:r>
          </a:p>
          <a:p>
            <a:pPr lvl="1"/>
            <a:r>
              <a:rPr lang="en-US" dirty="0"/>
              <a:t>Level 4 – Improper Usage</a:t>
            </a:r>
          </a:p>
          <a:p>
            <a:pPr lvl="1"/>
            <a:r>
              <a:rPr lang="en-US" dirty="0"/>
              <a:t>Level 5 – Scans/Probes/Attempted Access</a:t>
            </a:r>
          </a:p>
          <a:p>
            <a:pPr lvl="1"/>
            <a:r>
              <a:rPr lang="en-US" dirty="0"/>
              <a:t>Level 6 – Investigation Incident</a:t>
            </a:r>
          </a:p>
        </p:txBody>
      </p:sp>
    </p:spTree>
    <p:extLst>
      <p:ext uri="{BB962C8B-B14F-4D97-AF65-F5344CB8AC3E}">
        <p14:creationId xmlns:p14="http://schemas.microsoft.com/office/powerpoint/2010/main" val="1648309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F0AF0-9C3A-3C47-B981-C66745140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Identification and 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26E56-167A-AD4E-8E89-E2082A048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Figure out what systems are involved in the breach</a:t>
            </a:r>
          </a:p>
          <a:p>
            <a:pPr lvl="1"/>
            <a:r>
              <a:rPr lang="en-US" dirty="0"/>
              <a:t>What data was accessed?</a:t>
            </a:r>
          </a:p>
          <a:p>
            <a:pPr lvl="1"/>
            <a:r>
              <a:rPr lang="en-US" dirty="0"/>
              <a:t>Who did it?</a:t>
            </a:r>
          </a:p>
          <a:p>
            <a:pPr lvl="1"/>
            <a:r>
              <a:rPr lang="en-US" dirty="0"/>
              <a:t>Do the logs show anything else?</a:t>
            </a:r>
          </a:p>
          <a:p>
            <a:r>
              <a:rPr lang="en-US" dirty="0"/>
              <a:t>Data Sources</a:t>
            </a:r>
          </a:p>
          <a:p>
            <a:pPr lvl="1"/>
            <a:r>
              <a:rPr lang="en-US" dirty="0"/>
              <a:t>Copies of the hard drives</a:t>
            </a:r>
          </a:p>
          <a:p>
            <a:pPr lvl="1"/>
            <a:r>
              <a:rPr lang="en-US" dirty="0"/>
              <a:t>Memory </a:t>
            </a:r>
          </a:p>
          <a:p>
            <a:pPr lvl="1"/>
            <a:r>
              <a:rPr lang="en-US" dirty="0"/>
              <a:t>Network device logs</a:t>
            </a:r>
          </a:p>
          <a:p>
            <a:pPr lvl="1"/>
            <a:r>
              <a:rPr lang="en-US" dirty="0"/>
              <a:t>Application logs</a:t>
            </a:r>
          </a:p>
          <a:p>
            <a:pPr lvl="1"/>
            <a:r>
              <a:rPr lang="en-US" dirty="0"/>
              <a:t>System logs</a:t>
            </a:r>
          </a:p>
          <a:p>
            <a:r>
              <a:rPr lang="en-US" dirty="0"/>
              <a:t>Create IOCs and run them against other systems on the network</a:t>
            </a:r>
          </a:p>
          <a:p>
            <a:pPr lvl="1"/>
            <a:r>
              <a:rPr lang="en-US" dirty="0"/>
              <a:t>Indicators of Compromise</a:t>
            </a:r>
          </a:p>
        </p:txBody>
      </p:sp>
    </p:spTree>
    <p:extLst>
      <p:ext uri="{BB962C8B-B14F-4D97-AF65-F5344CB8AC3E}">
        <p14:creationId xmlns:p14="http://schemas.microsoft.com/office/powerpoint/2010/main" val="2625388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F5B68-D978-7F4F-A407-BCCCC1363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Containment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7ACBD-6FE6-8148-A151-FFF940EFC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Once you know what you’re dealing with…</a:t>
            </a:r>
          </a:p>
          <a:p>
            <a:r>
              <a:rPr lang="en-US" dirty="0"/>
              <a:t>Try to limit the scope and magnitude of the issue</a:t>
            </a:r>
          </a:p>
          <a:p>
            <a:r>
              <a:rPr lang="en-US" dirty="0"/>
              <a:t>Contain the infection</a:t>
            </a:r>
          </a:p>
          <a:p>
            <a:r>
              <a:rPr lang="en-US" dirty="0"/>
              <a:t>Three options for containment</a:t>
            </a:r>
          </a:p>
          <a:p>
            <a:pPr lvl="1"/>
            <a:r>
              <a:rPr lang="en-US" dirty="0"/>
              <a:t>Disconnect affected systems</a:t>
            </a:r>
          </a:p>
          <a:p>
            <a:pPr lvl="1"/>
            <a:r>
              <a:rPr lang="en-US" dirty="0"/>
              <a:t>Shut down all systems immediately</a:t>
            </a:r>
          </a:p>
          <a:p>
            <a:pPr lvl="1"/>
            <a:r>
              <a:rPr lang="en-US" dirty="0"/>
              <a:t>Continue to allow the system to run, but closely monitor them</a:t>
            </a:r>
          </a:p>
          <a:p>
            <a:r>
              <a:rPr lang="en-US" dirty="0"/>
              <a:t>May need to think about keeping critical resources online</a:t>
            </a:r>
          </a:p>
          <a:p>
            <a:r>
              <a:rPr lang="en-US" dirty="0"/>
              <a:t>Make sure the business unit is aware before you start shutting things down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2155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D402C-79FD-9B47-B6C6-E4A0A204C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Eradication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4BD6A-F0CB-E94C-B75A-A1282DBEA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Actually getting rid of the problem</a:t>
            </a:r>
          </a:p>
          <a:p>
            <a:r>
              <a:rPr lang="en-US" dirty="0"/>
              <a:t>Cleanup</a:t>
            </a:r>
          </a:p>
          <a:p>
            <a:pPr lvl="1"/>
            <a:r>
              <a:rPr lang="en-US" dirty="0"/>
              <a:t>Uninstalling the infected software</a:t>
            </a:r>
          </a:p>
          <a:p>
            <a:pPr lvl="1"/>
            <a:r>
              <a:rPr lang="en-US" dirty="0"/>
              <a:t>Running AV</a:t>
            </a:r>
          </a:p>
          <a:p>
            <a:pPr lvl="1"/>
            <a:r>
              <a:rPr lang="en-US" dirty="0"/>
              <a:t>Rebuilding the entire OS</a:t>
            </a:r>
          </a:p>
          <a:p>
            <a:pPr lvl="1"/>
            <a:r>
              <a:rPr lang="en-US" dirty="0"/>
              <a:t>Patching the vulnerabilities</a:t>
            </a:r>
          </a:p>
          <a:p>
            <a:r>
              <a:rPr lang="en-US" dirty="0"/>
              <a:t>Notification</a:t>
            </a:r>
          </a:p>
          <a:p>
            <a:pPr lvl="1"/>
            <a:r>
              <a:rPr lang="en-US" dirty="0"/>
              <a:t>Beyond the incident response reporting chain</a:t>
            </a:r>
          </a:p>
          <a:p>
            <a:pPr lvl="1"/>
            <a:r>
              <a:rPr lang="en-US" dirty="0"/>
              <a:t>Bring in other folks who may not be involved with the IR team</a:t>
            </a:r>
          </a:p>
        </p:txBody>
      </p:sp>
    </p:spTree>
    <p:extLst>
      <p:ext uri="{BB962C8B-B14F-4D97-AF65-F5344CB8AC3E}">
        <p14:creationId xmlns:p14="http://schemas.microsoft.com/office/powerpoint/2010/main" val="67814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A35F4-DE51-D948-992F-CE9BB0AC5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D1AC2-87AF-0F4E-BD1D-51B9246A3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Returning to normal operations</a:t>
            </a:r>
          </a:p>
          <a:p>
            <a:endParaRPr lang="en-US" dirty="0"/>
          </a:p>
          <a:p>
            <a:r>
              <a:rPr lang="en-US" dirty="0"/>
              <a:t>Restoring services</a:t>
            </a:r>
          </a:p>
          <a:p>
            <a:pPr lvl="1"/>
            <a:r>
              <a:rPr lang="en-US" dirty="0"/>
              <a:t>Redundancy or rebuild</a:t>
            </a:r>
          </a:p>
          <a:p>
            <a:pPr lvl="1"/>
            <a:r>
              <a:rPr lang="en-US" dirty="0"/>
              <a:t>Please, please make sure things are patched</a:t>
            </a:r>
          </a:p>
          <a:p>
            <a:pPr lvl="2"/>
            <a:r>
              <a:rPr lang="en-US" dirty="0"/>
              <a:t>Don’t put a vulnerable system back online that was already compromised once</a:t>
            </a:r>
          </a:p>
          <a:p>
            <a:r>
              <a:rPr lang="en-US" dirty="0"/>
              <a:t>System validation</a:t>
            </a:r>
          </a:p>
          <a:p>
            <a:pPr lvl="1"/>
            <a:r>
              <a:rPr lang="en-US" dirty="0"/>
              <a:t>Is it operating as expected?</a:t>
            </a:r>
          </a:p>
          <a:p>
            <a:pPr lvl="1"/>
            <a:r>
              <a:rPr lang="en-US" dirty="0"/>
              <a:t>All components are operational</a:t>
            </a:r>
          </a:p>
          <a:p>
            <a:pPr lvl="1"/>
            <a:r>
              <a:rPr lang="en-US" dirty="0"/>
              <a:t>Data is in tact</a:t>
            </a:r>
          </a:p>
        </p:txBody>
      </p:sp>
    </p:spTree>
    <p:extLst>
      <p:ext uri="{BB962C8B-B14F-4D97-AF65-F5344CB8AC3E}">
        <p14:creationId xmlns:p14="http://schemas.microsoft.com/office/powerpoint/2010/main" val="10132984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165EA-DAAE-AE45-AD05-8BE068D22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Follow-Up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EE8E7-4AAE-6445-A18B-19A1DE29B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about making sure the process worked</a:t>
            </a:r>
          </a:p>
          <a:p>
            <a:r>
              <a:rPr lang="en-US" dirty="0"/>
              <a:t>Was there enough prep?</a:t>
            </a:r>
          </a:p>
          <a:p>
            <a:r>
              <a:rPr lang="en-US" dirty="0"/>
              <a:t>Did detection occur in a timely fashion?</a:t>
            </a:r>
          </a:p>
          <a:p>
            <a:r>
              <a:rPr lang="en-US" dirty="0"/>
              <a:t>Was communication done clearly?</a:t>
            </a:r>
          </a:p>
          <a:p>
            <a:r>
              <a:rPr lang="en-US" dirty="0"/>
              <a:t>What didn’t go so smooth?</a:t>
            </a:r>
          </a:p>
          <a:p>
            <a:r>
              <a:rPr lang="en-US" dirty="0"/>
              <a:t>How can we prevent this from happening again?</a:t>
            </a:r>
          </a:p>
        </p:txBody>
      </p:sp>
    </p:spTree>
    <p:extLst>
      <p:ext uri="{BB962C8B-B14F-4D97-AF65-F5344CB8AC3E}">
        <p14:creationId xmlns:p14="http://schemas.microsoft.com/office/powerpoint/2010/main" val="21085565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FB403-0A7D-4667-977F-2CC18C38B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Incident Response 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56121C-2214-478D-922B-CBC4F23AC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45754"/>
            <a:ext cx="11020424" cy="629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9206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NIST Risk Assessment Steps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745" y="1691322"/>
            <a:ext cx="7325014" cy="4911437"/>
          </a:xfrm>
        </p:spPr>
      </p:pic>
    </p:spTree>
    <p:extLst>
      <p:ext uri="{BB962C8B-B14F-4D97-AF65-F5344CB8AC3E}">
        <p14:creationId xmlns:p14="http://schemas.microsoft.com/office/powerpoint/2010/main" val="206410584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7726</TotalTime>
  <Words>1071</Words>
  <Application>Microsoft Office PowerPoint</Application>
  <PresentationFormat>Widescreen</PresentationFormat>
  <Paragraphs>232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Century Schoolbook</vt:lpstr>
      <vt:lpstr>Wingdings 2</vt:lpstr>
      <vt:lpstr>View</vt:lpstr>
      <vt:lpstr>PowerPoint Presentation</vt:lpstr>
      <vt:lpstr>What is Incident Response?</vt:lpstr>
      <vt:lpstr>Security Incident</vt:lpstr>
      <vt:lpstr>PowerPoint Presentation</vt:lpstr>
      <vt:lpstr>The Cyber Kill Chain</vt:lpstr>
      <vt:lpstr>Why Cyber Incident Response ?</vt:lpstr>
      <vt:lpstr>Find what happened and fast</vt:lpstr>
      <vt:lpstr>How do you find out?</vt:lpstr>
      <vt:lpstr>External Notification</vt:lpstr>
      <vt:lpstr>Internal Discovery</vt:lpstr>
      <vt:lpstr>Phases of an Incident Response</vt:lpstr>
      <vt:lpstr>PICERL</vt:lpstr>
      <vt:lpstr>Preparation</vt:lpstr>
      <vt:lpstr>Preparation</vt:lpstr>
      <vt:lpstr>Preparation - Tools</vt:lpstr>
      <vt:lpstr>Identification and Investigation</vt:lpstr>
      <vt:lpstr>Identification and Investigation</vt:lpstr>
      <vt:lpstr>Containment</vt:lpstr>
      <vt:lpstr>Eradication</vt:lpstr>
      <vt:lpstr>Recovery</vt:lpstr>
      <vt:lpstr>Follow-Up</vt:lpstr>
      <vt:lpstr>Incident Response Conclusion</vt:lpstr>
      <vt:lpstr>NIST Risk Assessment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Cody Welu</dc:creator>
  <cp:lastModifiedBy>Ghanem, Mohamed Chahine</cp:lastModifiedBy>
  <cp:revision>168</cp:revision>
  <cp:lastPrinted>2018-01-16T14:21:07Z</cp:lastPrinted>
  <dcterms:created xsi:type="dcterms:W3CDTF">2017-12-01T19:44:46Z</dcterms:created>
  <dcterms:modified xsi:type="dcterms:W3CDTF">2024-11-12T17:59:40Z</dcterms:modified>
</cp:coreProperties>
</file>