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33" d="100"/>
          <a:sy n="33" d="100"/>
        </p:scale>
        <p:origin x="1906" y="-269"/>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matth\Downloads\Results%20for%20hit%20reduction%20testing.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matth\Downloads\Results%20for%20hit%20reduction%20testing.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MPR vs Power increase RSLE</a:t>
            </a:r>
            <a:endParaRPr lang="en-GB"/>
          </a:p>
        </c:rich>
      </c:tx>
      <c:layout>
        <c:manualLayout>
          <c:xMode val="edge"/>
          <c:yMode val="edge"/>
          <c:x val="0.32429425703230397"/>
          <c:y val="5.009633911368015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LTB4</c:v>
          </c:tx>
          <c:spPr>
            <a:ln w="19050" cap="rnd">
              <a:solidFill>
                <a:schemeClr val="accent1"/>
              </a:solid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RSLE!$X$20:$X$25</c:f>
              <c:numCache>
                <c:formatCode>General</c:formatCode>
                <c:ptCount val="6"/>
                <c:pt idx="0">
                  <c:v>2</c:v>
                </c:pt>
                <c:pt idx="1">
                  <c:v>2.1</c:v>
                </c:pt>
                <c:pt idx="2">
                  <c:v>2.2000000000000002</c:v>
                </c:pt>
                <c:pt idx="3">
                  <c:v>2.2999999999999998</c:v>
                </c:pt>
                <c:pt idx="4">
                  <c:v>2.4</c:v>
                </c:pt>
                <c:pt idx="5">
                  <c:v>2.5</c:v>
                </c:pt>
              </c:numCache>
            </c:numRef>
          </c:xVal>
          <c:yVal>
            <c:numRef>
              <c:f>RSLE!$AT$20:$AT$25</c:f>
              <c:numCache>
                <c:formatCode>General</c:formatCode>
                <c:ptCount val="6"/>
                <c:pt idx="0">
                  <c:v>0.51</c:v>
                </c:pt>
                <c:pt idx="1">
                  <c:v>0.5</c:v>
                </c:pt>
                <c:pt idx="2">
                  <c:v>0.5</c:v>
                </c:pt>
                <c:pt idx="3">
                  <c:v>0.51</c:v>
                </c:pt>
                <c:pt idx="4">
                  <c:v>0.5</c:v>
                </c:pt>
                <c:pt idx="5">
                  <c:v>0.51</c:v>
                </c:pt>
              </c:numCache>
            </c:numRef>
          </c:yVal>
          <c:smooth val="1"/>
          <c:extLst>
            <c:ext xmlns:c16="http://schemas.microsoft.com/office/drawing/2014/chart" uri="{C3380CC4-5D6E-409C-BE32-E72D297353CC}">
              <c16:uniqueId val="{00000001-8AE3-4817-9A2C-44584984D5EC}"/>
            </c:ext>
          </c:extLst>
        </c:ser>
        <c:ser>
          <c:idx val="1"/>
          <c:order val="1"/>
          <c:tx>
            <c:v>LTB6</c:v>
          </c:tx>
          <c:spPr>
            <a:ln w="19050" cap="rnd">
              <a:solidFill>
                <a:schemeClr val="accent2"/>
              </a:solidFill>
              <a:round/>
            </a:ln>
            <a:effectLst/>
          </c:spPr>
          <c:marker>
            <c:symbol val="circle"/>
            <c:size val="5"/>
            <c:spPr>
              <a:solidFill>
                <a:schemeClr val="accent2"/>
              </a:solidFill>
              <a:ln w="9525">
                <a:solidFill>
                  <a:schemeClr val="accent2"/>
                </a:solidFill>
              </a:ln>
              <a:effectLst/>
            </c:spPr>
          </c:marker>
          <c:trendline>
            <c:spPr>
              <a:ln w="19050" cap="rnd">
                <a:solidFill>
                  <a:schemeClr val="accent2"/>
                </a:solidFill>
                <a:prstDash val="sysDot"/>
              </a:ln>
              <a:effectLst/>
            </c:spPr>
            <c:trendlineType val="linear"/>
            <c:dispRSqr val="0"/>
            <c:dispEq val="0"/>
          </c:trendline>
          <c:xVal>
            <c:numRef>
              <c:f>RSLE!$X$2:$X$7</c:f>
              <c:numCache>
                <c:formatCode>General</c:formatCode>
                <c:ptCount val="6"/>
                <c:pt idx="0">
                  <c:v>2</c:v>
                </c:pt>
                <c:pt idx="1">
                  <c:v>2.1</c:v>
                </c:pt>
                <c:pt idx="2">
                  <c:v>2.2000000000000002</c:v>
                </c:pt>
                <c:pt idx="3">
                  <c:v>2.2999999999999998</c:v>
                </c:pt>
                <c:pt idx="4">
                  <c:v>2.4</c:v>
                </c:pt>
                <c:pt idx="5">
                  <c:v>2.5</c:v>
                </c:pt>
              </c:numCache>
            </c:numRef>
          </c:xVal>
          <c:yVal>
            <c:numRef>
              <c:f>RSLE!$AT$2:$AT$7</c:f>
              <c:numCache>
                <c:formatCode>General</c:formatCode>
                <c:ptCount val="6"/>
                <c:pt idx="0">
                  <c:v>0.5</c:v>
                </c:pt>
                <c:pt idx="1">
                  <c:v>0.5</c:v>
                </c:pt>
                <c:pt idx="2">
                  <c:v>0.51</c:v>
                </c:pt>
                <c:pt idx="3">
                  <c:v>0.52</c:v>
                </c:pt>
                <c:pt idx="4">
                  <c:v>0.52</c:v>
                </c:pt>
                <c:pt idx="5">
                  <c:v>0.53</c:v>
                </c:pt>
              </c:numCache>
            </c:numRef>
          </c:yVal>
          <c:smooth val="1"/>
          <c:extLst>
            <c:ext xmlns:c16="http://schemas.microsoft.com/office/drawing/2014/chart" uri="{C3380CC4-5D6E-409C-BE32-E72D297353CC}">
              <c16:uniqueId val="{00000003-8AE3-4817-9A2C-44584984D5EC}"/>
            </c:ext>
          </c:extLst>
        </c:ser>
        <c:dLbls>
          <c:showLegendKey val="0"/>
          <c:showVal val="0"/>
          <c:showCatName val="0"/>
          <c:showSerName val="0"/>
          <c:showPercent val="0"/>
          <c:showBubbleSize val="0"/>
        </c:dLbls>
        <c:axId val="1219480760"/>
        <c:axId val="666418008"/>
      </c:scatterChart>
      <c:valAx>
        <c:axId val="1219480760"/>
        <c:scaling>
          <c:orientation val="minMax"/>
          <c:max val="2.5"/>
          <c:min val="2"/>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Hits</a:t>
                </a:r>
                <a:r>
                  <a:rPr lang="en-GB" baseline="0"/>
                  <a:t> used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418008"/>
        <c:crosses val="autoZero"/>
        <c:crossBetween val="midCat"/>
      </c:valAx>
      <c:valAx>
        <c:axId val="6664180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Gain results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9480760"/>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Gain</a:t>
            </a:r>
            <a:r>
              <a:rPr lang="en-GB" baseline="0"/>
              <a:t> vs Hit reduction RSLE</a:t>
            </a:r>
            <a:endParaRPr lang="en-GB"/>
          </a:p>
        </c:rich>
      </c:tx>
      <c:layout>
        <c:manualLayout>
          <c:xMode val="edge"/>
          <c:yMode val="edge"/>
          <c:x val="0.32429425703230397"/>
          <c:y val="5.009633911368015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Gain vs hit reduction LTB4</c:v>
          </c:tx>
          <c:spPr>
            <a:ln w="19050" cap="rnd">
              <a:solidFill>
                <a:schemeClr val="accent1"/>
              </a:solid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RSLE!$U$14:$U$19</c:f>
              <c:numCache>
                <c:formatCode>General</c:formatCode>
                <c:ptCount val="6"/>
                <c:pt idx="0">
                  <c:v>60</c:v>
                </c:pt>
                <c:pt idx="1">
                  <c:v>56</c:v>
                </c:pt>
                <c:pt idx="2">
                  <c:v>52</c:v>
                </c:pt>
                <c:pt idx="3">
                  <c:v>48</c:v>
                </c:pt>
                <c:pt idx="4">
                  <c:v>44</c:v>
                </c:pt>
                <c:pt idx="5">
                  <c:v>40</c:v>
                </c:pt>
              </c:numCache>
            </c:numRef>
          </c:xVal>
          <c:yVal>
            <c:numRef>
              <c:f>RSLE!$AW$14:$AW$19</c:f>
              <c:numCache>
                <c:formatCode>General</c:formatCode>
                <c:ptCount val="6"/>
                <c:pt idx="0">
                  <c:v>1.0149999999999999</c:v>
                </c:pt>
                <c:pt idx="1">
                  <c:v>1.0149999999999999</c:v>
                </c:pt>
                <c:pt idx="2">
                  <c:v>0.98599999999999999</c:v>
                </c:pt>
                <c:pt idx="3">
                  <c:v>0.94699999999999995</c:v>
                </c:pt>
                <c:pt idx="4">
                  <c:v>0.92900000000000005</c:v>
                </c:pt>
                <c:pt idx="5">
                  <c:v>0.90800000000000003</c:v>
                </c:pt>
              </c:numCache>
            </c:numRef>
          </c:yVal>
          <c:smooth val="1"/>
          <c:extLst>
            <c:ext xmlns:c16="http://schemas.microsoft.com/office/drawing/2014/chart" uri="{C3380CC4-5D6E-409C-BE32-E72D297353CC}">
              <c16:uniqueId val="{00000001-CA61-4626-B53F-0F11CCDB947C}"/>
            </c:ext>
          </c:extLst>
        </c:ser>
        <c:ser>
          <c:idx val="1"/>
          <c:order val="1"/>
          <c:tx>
            <c:v>Gain vs hit reduction LTB6</c:v>
          </c:tx>
          <c:spPr>
            <a:ln w="19050" cap="rnd">
              <a:solidFill>
                <a:schemeClr val="accent2"/>
              </a:solidFill>
              <a:round/>
            </a:ln>
            <a:effectLst/>
          </c:spPr>
          <c:marker>
            <c:symbol val="circle"/>
            <c:size val="5"/>
            <c:spPr>
              <a:solidFill>
                <a:schemeClr val="accent2"/>
              </a:solidFill>
              <a:ln w="9525">
                <a:solidFill>
                  <a:schemeClr val="accent2"/>
                </a:solidFill>
              </a:ln>
              <a:effectLst/>
            </c:spPr>
          </c:marker>
          <c:trendline>
            <c:spPr>
              <a:ln w="19050" cap="rnd">
                <a:solidFill>
                  <a:schemeClr val="accent2"/>
                </a:solidFill>
                <a:prstDash val="sysDot"/>
              </a:ln>
              <a:effectLst/>
            </c:spPr>
            <c:trendlineType val="linear"/>
            <c:dispRSqr val="0"/>
            <c:dispEq val="0"/>
          </c:trendline>
          <c:xVal>
            <c:numRef>
              <c:f>RSLE!$U$8:$U$13</c:f>
              <c:numCache>
                <c:formatCode>General</c:formatCode>
                <c:ptCount val="6"/>
                <c:pt idx="0">
                  <c:v>60</c:v>
                </c:pt>
                <c:pt idx="1">
                  <c:v>56</c:v>
                </c:pt>
                <c:pt idx="2">
                  <c:v>52</c:v>
                </c:pt>
                <c:pt idx="3">
                  <c:v>48</c:v>
                </c:pt>
                <c:pt idx="4">
                  <c:v>44</c:v>
                </c:pt>
                <c:pt idx="5">
                  <c:v>40</c:v>
                </c:pt>
              </c:numCache>
            </c:numRef>
          </c:xVal>
          <c:yVal>
            <c:numRef>
              <c:f>RSLE!$AW$8:$AW$14</c:f>
              <c:numCache>
                <c:formatCode>General</c:formatCode>
                <c:ptCount val="7"/>
                <c:pt idx="0">
                  <c:v>1.052</c:v>
                </c:pt>
                <c:pt idx="1">
                  <c:v>1.0389999999999999</c:v>
                </c:pt>
                <c:pt idx="2">
                  <c:v>1.032</c:v>
                </c:pt>
                <c:pt idx="3">
                  <c:v>1.0029999999999999</c:v>
                </c:pt>
                <c:pt idx="4">
                  <c:v>1.0009999999999999</c:v>
                </c:pt>
                <c:pt idx="5">
                  <c:v>0.96599999999999997</c:v>
                </c:pt>
                <c:pt idx="6">
                  <c:v>1.0149999999999999</c:v>
                </c:pt>
              </c:numCache>
            </c:numRef>
          </c:yVal>
          <c:smooth val="1"/>
          <c:extLst>
            <c:ext xmlns:c16="http://schemas.microsoft.com/office/drawing/2014/chart" uri="{C3380CC4-5D6E-409C-BE32-E72D297353CC}">
              <c16:uniqueId val="{00000003-CA61-4626-B53F-0F11CCDB947C}"/>
            </c:ext>
          </c:extLst>
        </c:ser>
        <c:dLbls>
          <c:showLegendKey val="0"/>
          <c:showVal val="0"/>
          <c:showCatName val="0"/>
          <c:showSerName val="0"/>
          <c:showPercent val="0"/>
          <c:showBubbleSize val="0"/>
        </c:dLbls>
        <c:axId val="1219480760"/>
        <c:axId val="666418008"/>
      </c:scatterChart>
      <c:valAx>
        <c:axId val="1219480760"/>
        <c:scaling>
          <c:orientation val="minMax"/>
          <c:max val="60"/>
          <c:min val="4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Hits</a:t>
                </a:r>
                <a:r>
                  <a:rPr lang="en-GB" baseline="0"/>
                  <a:t> used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66418008"/>
        <c:crosses val="autoZero"/>
        <c:crossBetween val="midCat"/>
      </c:valAx>
      <c:valAx>
        <c:axId val="6664180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Gain results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19480760"/>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6/23/2023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chart" Target="../charts/chart1.xml"/><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73200" y="2462999"/>
            <a:ext cx="16626369" cy="30146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Optimisation of the Linear ablation process.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Matthew Greg Johnson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Peter Charlton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0674043" y="13861775"/>
            <a:ext cx="3901425" cy="4843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The experimentation were done in a linear ablation lab in miskin, a Laser test bench and a spitfire laser system were used. A high power high-frequency laser was shot at a 80mm material.</a:t>
            </a:r>
          </a:p>
        </p:txBody>
      </p:sp>
      <p:sp>
        <p:nvSpPr>
          <p:cNvPr id="12" name="Text Box 8"/>
          <p:cNvSpPr txBox="1">
            <a:spLocks noChangeArrowheads="1"/>
          </p:cNvSpPr>
          <p:nvPr/>
        </p:nvSpPr>
        <p:spPr bwMode="auto">
          <a:xfrm>
            <a:off x="393770" y="14275261"/>
            <a:ext cx="6415087" cy="138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0" indent="0">
              <a:buNone/>
            </a:pPr>
            <a:r>
              <a:rPr lang="en-GB" sz="2800" b="1" dirty="0"/>
              <a:t>Aim:</a:t>
            </a:r>
          </a:p>
          <a:p>
            <a:pPr marL="0" indent="0">
              <a:buNone/>
            </a:pPr>
            <a:r>
              <a:rPr lang="en-GB" sz="2800" dirty="0"/>
              <a:t>Reducing the number of hits whilst maintaining line quality, lowering the overall time to produce parts.</a:t>
            </a:r>
          </a:p>
          <a:p>
            <a:pPr marL="0" indent="0">
              <a:buNone/>
            </a:pPr>
            <a:r>
              <a:rPr lang="en-GB" sz="2800" b="1" dirty="0"/>
              <a:t>Objectives:</a:t>
            </a:r>
          </a:p>
          <a:p>
            <a:r>
              <a:rPr lang="en-GB" sz="2800" dirty="0"/>
              <a:t>Literature review</a:t>
            </a:r>
          </a:p>
          <a:p>
            <a:r>
              <a:rPr lang="en-GB" sz="2800" dirty="0"/>
              <a:t>Carry out a study</a:t>
            </a:r>
          </a:p>
          <a:p>
            <a:r>
              <a:rPr lang="en-GB" sz="2800" dirty="0"/>
              <a:t>To gather quantitative data</a:t>
            </a:r>
          </a:p>
          <a:p>
            <a:r>
              <a:rPr lang="en-GB" sz="2800" dirty="0"/>
              <a:t>Carry out a survey on line quality</a:t>
            </a:r>
          </a:p>
          <a:p>
            <a:r>
              <a:rPr lang="en-GB" sz="2800" dirty="0"/>
              <a:t>Analyse the results </a:t>
            </a:r>
          </a:p>
          <a:p>
            <a:r>
              <a:rPr lang="en-GB" sz="2800" dirty="0"/>
              <a:t>Propose ideal settings for production.</a:t>
            </a:r>
          </a:p>
          <a:p>
            <a:pPr>
              <a:spcBef>
                <a:spcPct val="20000"/>
              </a:spcBef>
            </a:pPr>
            <a:endParaRPr lang="en-AU" altLang="en-US" sz="2800" dirty="0"/>
          </a:p>
          <a:p>
            <a:pPr>
              <a:spcBef>
                <a:spcPct val="20000"/>
              </a:spcBef>
            </a:pPr>
            <a:r>
              <a:rPr lang="en-AU" altLang="en-US" sz="2800" b="1" dirty="0">
                <a:latin typeface="Arial" panose="020B0604020202020204" pitchFamily="34" charset="0"/>
                <a:cs typeface="Arial" panose="020B0604020202020204" pitchFamily="34" charset="0"/>
              </a:rPr>
              <a:t>Methodology</a:t>
            </a:r>
          </a:p>
          <a:p>
            <a:pPr>
              <a:spcBef>
                <a:spcPct val="20000"/>
              </a:spcBef>
            </a:pPr>
            <a:r>
              <a:rPr lang="en-AU" altLang="en-US" sz="2800" dirty="0"/>
              <a:t>This project required a large amount of data, standard testing will be used to gain information on how the independent variables effect the dependent variables. To do this the independent variables were changed 1 at a time whilst monitoring all dependent variables. The independent variables are: </a:t>
            </a:r>
          </a:p>
          <a:p>
            <a:pPr marL="457200" indent="-457200">
              <a:spcBef>
                <a:spcPct val="20000"/>
              </a:spcBef>
              <a:buFont typeface="Arial" panose="020B0604020202020204" pitchFamily="34" charset="0"/>
              <a:buChar char="•"/>
            </a:pPr>
            <a:r>
              <a:rPr lang="en-AU" altLang="en-US" sz="2800" dirty="0"/>
              <a:t>Power </a:t>
            </a:r>
          </a:p>
          <a:p>
            <a:pPr marL="457200" indent="-457200">
              <a:spcBef>
                <a:spcPct val="20000"/>
              </a:spcBef>
              <a:buFont typeface="Arial" panose="020B0604020202020204" pitchFamily="34" charset="0"/>
              <a:buChar char="•"/>
            </a:pPr>
            <a:r>
              <a:rPr lang="en-AU" altLang="en-US" sz="2800" dirty="0"/>
              <a:t>Hit </a:t>
            </a:r>
          </a:p>
          <a:p>
            <a:pPr marL="457200" indent="-457200">
              <a:spcBef>
                <a:spcPct val="20000"/>
              </a:spcBef>
              <a:buFont typeface="Arial" panose="020B0604020202020204" pitchFamily="34" charset="0"/>
              <a:buChar char="•"/>
            </a:pPr>
            <a:r>
              <a:rPr lang="en-AU" altLang="en-US" sz="2800" dirty="0"/>
              <a:t>Shift</a:t>
            </a:r>
          </a:p>
          <a:p>
            <a:pPr>
              <a:spcBef>
                <a:spcPct val="20000"/>
              </a:spcBef>
            </a:pPr>
            <a:r>
              <a:rPr lang="en-AU" altLang="en-US" sz="2800" dirty="0"/>
              <a:t>The dependent variables are:</a:t>
            </a:r>
          </a:p>
          <a:p>
            <a:pPr marL="457200" indent="-457200">
              <a:spcBef>
                <a:spcPct val="20000"/>
              </a:spcBef>
              <a:buFont typeface="Arial" panose="020B0604020202020204" pitchFamily="34" charset="0"/>
              <a:buChar char="•"/>
            </a:pPr>
            <a:r>
              <a:rPr lang="en-AU" altLang="en-US" sz="2800" dirty="0"/>
              <a:t>Gain</a:t>
            </a:r>
          </a:p>
          <a:p>
            <a:pPr marL="457200" indent="-457200">
              <a:spcBef>
                <a:spcPct val="20000"/>
              </a:spcBef>
              <a:buFont typeface="Arial" panose="020B0604020202020204" pitchFamily="34" charset="0"/>
              <a:buChar char="•"/>
            </a:pPr>
            <a:r>
              <a:rPr lang="en-AU" altLang="en-US" sz="2800" dirty="0"/>
              <a:t>MPR </a:t>
            </a:r>
          </a:p>
          <a:p>
            <a:pPr marL="457200" indent="-457200">
              <a:spcBef>
                <a:spcPct val="20000"/>
              </a:spcBef>
              <a:buFont typeface="Arial" panose="020B0604020202020204" pitchFamily="34" charset="0"/>
              <a:buChar char="•"/>
            </a:pPr>
            <a:r>
              <a:rPr lang="en-AU" altLang="en-US" sz="2800" dirty="0"/>
              <a:t>Line quality	</a:t>
            </a:r>
          </a:p>
        </p:txBody>
      </p:sp>
      <p:sp>
        <p:nvSpPr>
          <p:cNvPr id="22" name="Text Box 10"/>
          <p:cNvSpPr txBox="1">
            <a:spLocks noChangeArrowheads="1"/>
          </p:cNvSpPr>
          <p:nvPr/>
        </p:nvSpPr>
        <p:spPr bwMode="auto">
          <a:xfrm>
            <a:off x="14775720" y="20857560"/>
            <a:ext cx="6415088" cy="478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A thanks to the following for helping to guide and help myself with this project.</a:t>
            </a:r>
          </a:p>
          <a:p>
            <a:pPr>
              <a:spcBef>
                <a:spcPct val="50000"/>
              </a:spcBef>
            </a:pPr>
            <a:r>
              <a:rPr lang="en-US" altLang="en-US" dirty="0"/>
              <a:t>Ashley John</a:t>
            </a:r>
          </a:p>
          <a:p>
            <a:pPr>
              <a:spcBef>
                <a:spcPct val="50000"/>
              </a:spcBef>
            </a:pPr>
            <a:r>
              <a:rPr lang="en-US" altLang="en-US" dirty="0"/>
              <a:t>Jamie Lewis</a:t>
            </a:r>
          </a:p>
          <a:p>
            <a:pPr>
              <a:spcBef>
                <a:spcPct val="50000"/>
              </a:spcBef>
            </a:pPr>
            <a:r>
              <a:rPr lang="en-US" altLang="en-US" dirty="0"/>
              <a:t>Andy Dunne</a:t>
            </a:r>
          </a:p>
          <a:p>
            <a:pPr>
              <a:spcBef>
                <a:spcPct val="50000"/>
              </a:spcBef>
            </a:pPr>
            <a:r>
              <a:rPr lang="en-US" altLang="en-US" dirty="0"/>
              <a:t>Jack Lewis </a:t>
            </a:r>
          </a:p>
          <a:p>
            <a:pPr>
              <a:spcBef>
                <a:spcPct val="50000"/>
              </a:spcBef>
            </a:pPr>
            <a:r>
              <a:rPr lang="en-US" altLang="en-US" dirty="0"/>
              <a:t>Josh Stephens</a:t>
            </a:r>
          </a:p>
        </p:txBody>
      </p:sp>
      <p:sp>
        <p:nvSpPr>
          <p:cNvPr id="23" name="Text Box 11"/>
          <p:cNvSpPr txBox="1">
            <a:spLocks noChangeArrowheads="1"/>
          </p:cNvSpPr>
          <p:nvPr/>
        </p:nvSpPr>
        <p:spPr bwMode="auto">
          <a:xfrm>
            <a:off x="14824870" y="25260884"/>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Acres, D. (2019, April 05) – thoughts on linear ablation</a:t>
            </a: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Thorlabs. (2023, April 02) – Thorlabs store page</a:t>
            </a:r>
          </a:p>
          <a:p>
            <a:pPr marL="0" indent="0">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Spectra-physics. (2022, June 30) – Laser store page</a:t>
            </a:r>
          </a:p>
          <a:p>
            <a:pPr marL="0" indent="0">
              <a:buNone/>
            </a:pPr>
            <a:r>
              <a:rPr lang="en-GB" sz="1800" dirty="0" err="1">
                <a:effectLst/>
                <a:latin typeface="Arial" panose="020B0604020202020204" pitchFamily="34" charset="0"/>
                <a:ea typeface="Times New Roman" panose="02020603050405020304" pitchFamily="18" charset="0"/>
              </a:rPr>
              <a:t>Niso</a:t>
            </a:r>
            <a:r>
              <a:rPr lang="en-GB" sz="1800" dirty="0">
                <a:effectLst/>
                <a:latin typeface="Arial" panose="020B0604020202020204" pitchFamily="34" charset="0"/>
                <a:ea typeface="Times New Roman" panose="02020603050405020304" pitchFamily="18" charset="0"/>
              </a:rPr>
              <a:t> (2014</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June 06) – Heat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capacitiance</a:t>
            </a:r>
            <a:endParaRPr lang="en-GB" sz="1800" dirty="0"/>
          </a:p>
          <a:p>
            <a:pPr marL="0" indent="0">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ŞefikaKasman</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2013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September 16) – critical heat flux </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29" name="Picture 28">
            <a:extLst>
              <a:ext uri="{FF2B5EF4-FFF2-40B4-BE49-F238E27FC236}">
                <a16:creationId xmlns:a16="http://schemas.microsoft.com/office/drawing/2014/main" id="{EF9BA207-4DBC-BCC2-8EF8-CC0817150CC5}"/>
              </a:ext>
            </a:extLst>
          </p:cNvPr>
          <p:cNvPicPr>
            <a:picLocks noChangeAspect="1"/>
          </p:cNvPicPr>
          <p:nvPr/>
        </p:nvPicPr>
        <p:blipFill>
          <a:blip r:embed="rId4"/>
          <a:stretch>
            <a:fillRect/>
          </a:stretch>
        </p:blipFill>
        <p:spPr>
          <a:xfrm>
            <a:off x="7044058" y="13818254"/>
            <a:ext cx="3568615" cy="5275548"/>
          </a:xfrm>
          <a:prstGeom prst="rect">
            <a:avLst/>
          </a:prstGeom>
        </p:spPr>
      </p:pic>
      <p:sp>
        <p:nvSpPr>
          <p:cNvPr id="33" name="Text Box 6">
            <a:extLst>
              <a:ext uri="{FF2B5EF4-FFF2-40B4-BE49-F238E27FC236}">
                <a16:creationId xmlns:a16="http://schemas.microsoft.com/office/drawing/2014/main" id="{B4C60C00-E072-CDAB-0BC0-C8A697C046FE}"/>
              </a:ext>
            </a:extLst>
          </p:cNvPr>
          <p:cNvSpPr txBox="1">
            <a:spLocks noChangeArrowheads="1"/>
          </p:cNvSpPr>
          <p:nvPr/>
        </p:nvSpPr>
        <p:spPr bwMode="auto">
          <a:xfrm>
            <a:off x="332400" y="6409521"/>
            <a:ext cx="6415087" cy="1043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marR="90170">
              <a:spcBef>
                <a:spcPct val="20000"/>
              </a:spcBef>
              <a:spcAft>
                <a:spcPts val="0"/>
              </a:spcAft>
            </a:pPr>
            <a:r>
              <a:rPr lang="en-GB" sz="2800" dirty="0"/>
              <a:t>The focus of this project was to reduce the time taken to ablate Linear spare parts. Background information will be discussed in a section of the report to give understanding of the science behind ablation in Renishaw. A brief history of the company, development of encoders, and production process will allow for a greater understanding of the product. Once the current production process has been explained this report has laid out the methodology used, and experimentation done to accurately assess the effect of different independent variables.</a:t>
            </a:r>
          </a:p>
          <a:p>
            <a:pPr>
              <a:spcBef>
                <a:spcPct val="50000"/>
              </a:spcBef>
            </a:pPr>
            <a:r>
              <a:rPr lang="en-US" altLang="en-US" sz="2800" dirty="0"/>
              <a:t>.</a:t>
            </a:r>
          </a:p>
          <a:p>
            <a:pPr>
              <a:spcBef>
                <a:spcPct val="50000"/>
              </a:spcBef>
            </a:pPr>
            <a:endParaRPr lang="en-US" altLang="en-US" sz="2800" dirty="0"/>
          </a:p>
          <a:p>
            <a:pPr>
              <a:spcBef>
                <a:spcPct val="50000"/>
              </a:spcBef>
            </a:pPr>
            <a:endParaRPr lang="en-US" altLang="en-US" sz="2800" dirty="0"/>
          </a:p>
        </p:txBody>
      </p:sp>
      <p:sp>
        <p:nvSpPr>
          <p:cNvPr id="34" name="Text Box 6">
            <a:extLst>
              <a:ext uri="{FF2B5EF4-FFF2-40B4-BE49-F238E27FC236}">
                <a16:creationId xmlns:a16="http://schemas.microsoft.com/office/drawing/2014/main" id="{07EB5C9A-B99D-2CE1-7EAD-E01E734F37E0}"/>
              </a:ext>
            </a:extLst>
          </p:cNvPr>
          <p:cNvSpPr txBox="1">
            <a:spLocks noChangeArrowheads="1"/>
          </p:cNvSpPr>
          <p:nvPr/>
        </p:nvSpPr>
        <p:spPr bwMode="auto">
          <a:xfrm>
            <a:off x="6922143" y="19123337"/>
            <a:ext cx="7772124"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The carriage is made up of components, one component is the lens assembly which is made up of lenses. These lenses focus the laser into a sharp beam which ablates the scale. It is important that heat does not build inside of the stainless steel. This causes issues with the gain. To control the laser passed through a half wave plate and a beam splitter, by turning the half wave plate power is changed. Once testing was completed the result averages were compared.</a:t>
            </a:r>
          </a:p>
        </p:txBody>
      </p:sp>
      <p:graphicFrame>
        <p:nvGraphicFramePr>
          <p:cNvPr id="44" name="Chart 43">
            <a:extLst>
              <a:ext uri="{FF2B5EF4-FFF2-40B4-BE49-F238E27FC236}">
                <a16:creationId xmlns:a16="http://schemas.microsoft.com/office/drawing/2014/main" id="{494E428E-160C-4F6F-AFC2-C7F9104A864B}"/>
              </a:ext>
            </a:extLst>
          </p:cNvPr>
          <p:cNvGraphicFramePr/>
          <p:nvPr>
            <p:extLst>
              <p:ext uri="{D42A27DB-BD31-4B8C-83A1-F6EECF244321}">
                <p14:modId xmlns:p14="http://schemas.microsoft.com/office/powerpoint/2010/main" val="3168057240"/>
              </p:ext>
            </p:extLst>
          </p:nvPr>
        </p:nvGraphicFramePr>
        <p:xfrm>
          <a:off x="6918577" y="23920886"/>
          <a:ext cx="7264773" cy="4477856"/>
        </p:xfrm>
        <a:graphic>
          <a:graphicData uri="http://schemas.openxmlformats.org/drawingml/2006/chart">
            <c:chart xmlns:c="http://schemas.openxmlformats.org/drawingml/2006/chart" xmlns:r="http://schemas.openxmlformats.org/officeDocument/2006/relationships" r:id="rId5"/>
          </a:graphicData>
        </a:graphic>
      </p:graphicFrame>
      <p:pic>
        <p:nvPicPr>
          <p:cNvPr id="49" name="Picture 48" descr="A picture containing indoor, wall, dirty, opened&#10;&#10;Description automatically generated">
            <a:extLst>
              <a:ext uri="{FF2B5EF4-FFF2-40B4-BE49-F238E27FC236}">
                <a16:creationId xmlns:a16="http://schemas.microsoft.com/office/drawing/2014/main" id="{FCBE5906-F11B-EB06-258A-CC4FE32D54FE}"/>
              </a:ext>
            </a:extLst>
          </p:cNvPr>
          <p:cNvPicPr>
            <a:picLocks noChangeAspect="1"/>
          </p:cNvPicPr>
          <p:nvPr/>
        </p:nvPicPr>
        <p:blipFill>
          <a:blip r:embed="rId6">
            <a:extLst>
              <a:ext uri="{28A0092B-C50C-407E-A947-70E740481C1C}">
                <a14:useLocalDpi xmlns:a14="http://schemas.microsoft.com/office/drawing/2010/main" val="0"/>
              </a:ext>
            </a:extLst>
          </a:blip>
          <a:srcRect l="29764" r="29767" b="2"/>
          <a:stretch>
            <a:fillRect/>
          </a:stretch>
        </p:blipFill>
        <p:spPr>
          <a:xfrm rot="5400000">
            <a:off x="8307068" y="4633881"/>
            <a:ext cx="4152598" cy="6678620"/>
          </a:xfrm>
          <a:prstGeom prst="rect">
            <a:avLst/>
          </a:prstGeom>
        </p:spPr>
      </p:pic>
      <p:sp>
        <p:nvSpPr>
          <p:cNvPr id="50" name="Text Box 6">
            <a:extLst>
              <a:ext uri="{FF2B5EF4-FFF2-40B4-BE49-F238E27FC236}">
                <a16:creationId xmlns:a16="http://schemas.microsoft.com/office/drawing/2014/main" id="{FB1DA9C3-31A8-946E-3E7B-BD75E0BFD3DB}"/>
              </a:ext>
            </a:extLst>
          </p:cNvPr>
          <p:cNvSpPr txBox="1">
            <a:spLocks noChangeArrowheads="1"/>
          </p:cNvSpPr>
          <p:nvPr/>
        </p:nvSpPr>
        <p:spPr bwMode="auto">
          <a:xfrm>
            <a:off x="6883507" y="10241202"/>
            <a:ext cx="7307792" cy="376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Equipment</a:t>
            </a:r>
          </a:p>
          <a:p>
            <a:pPr>
              <a:spcBef>
                <a:spcPct val="50000"/>
              </a:spcBef>
            </a:pPr>
            <a:r>
              <a:rPr lang="en-US" altLang="en-US" sz="2800" dirty="0"/>
              <a:t>Above is a photo of he laser system it is made up of a high power low frequency </a:t>
            </a:r>
            <a:r>
              <a:rPr lang="en-US" altLang="en-US" sz="2800" dirty="0" err="1"/>
              <a:t>mai</a:t>
            </a:r>
            <a:r>
              <a:rPr lang="en-US" altLang="en-US" sz="2800" dirty="0"/>
              <a:t> tai laser and a low power high frequency  empower, the two lasers combine in the spitfire to make a high power high frequency laser.</a:t>
            </a:r>
          </a:p>
        </p:txBody>
      </p:sp>
      <p:pic>
        <p:nvPicPr>
          <p:cNvPr id="53" name="Picture 52">
            <a:extLst>
              <a:ext uri="{FF2B5EF4-FFF2-40B4-BE49-F238E27FC236}">
                <a16:creationId xmlns:a16="http://schemas.microsoft.com/office/drawing/2014/main" id="{5137B5DF-CFF2-403F-62CC-01459066E726}"/>
              </a:ext>
            </a:extLst>
          </p:cNvPr>
          <p:cNvPicPr>
            <a:picLocks noChangeAspect="1"/>
          </p:cNvPicPr>
          <p:nvPr/>
        </p:nvPicPr>
        <p:blipFill>
          <a:blip r:embed="rId7"/>
          <a:stretch>
            <a:fillRect/>
          </a:stretch>
        </p:blipFill>
        <p:spPr>
          <a:xfrm>
            <a:off x="14929468" y="5879036"/>
            <a:ext cx="5956600" cy="4496086"/>
          </a:xfrm>
          <a:prstGeom prst="rect">
            <a:avLst/>
          </a:prstGeom>
        </p:spPr>
      </p:pic>
      <p:pic>
        <p:nvPicPr>
          <p:cNvPr id="1057" name="Picture 33" descr="Renishaw wins FDA approval for neurosurgery planning software - MassDevice">
            <a:extLst>
              <a:ext uri="{FF2B5EF4-FFF2-40B4-BE49-F238E27FC236}">
                <a16:creationId xmlns:a16="http://schemas.microsoft.com/office/drawing/2014/main" id="{274554BB-3574-9F38-C248-A15ED09BACA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7899" b="28577"/>
          <a:stretch/>
        </p:blipFill>
        <p:spPr bwMode="auto">
          <a:xfrm>
            <a:off x="104671" y="29036837"/>
            <a:ext cx="5405175" cy="1264059"/>
          </a:xfrm>
          <a:prstGeom prst="rect">
            <a:avLst/>
          </a:prstGeom>
          <a:noFill/>
          <a:extLst>
            <a:ext uri="{909E8E84-426E-40DD-AFC4-6F175D3DCCD1}">
              <a14:hiddenFill xmlns:a14="http://schemas.microsoft.com/office/drawing/2010/main">
                <a:solidFill>
                  <a:srgbClr val="FFFFFF"/>
                </a:solidFill>
              </a14:hiddenFill>
            </a:ext>
          </a:extLst>
        </p:spPr>
      </p:pic>
      <p:sp>
        <p:nvSpPr>
          <p:cNvPr id="55" name="Text Box 6">
            <a:extLst>
              <a:ext uri="{FF2B5EF4-FFF2-40B4-BE49-F238E27FC236}">
                <a16:creationId xmlns:a16="http://schemas.microsoft.com/office/drawing/2014/main" id="{D25503ED-9A30-6675-8164-D0AF22580AFA}"/>
              </a:ext>
            </a:extLst>
          </p:cNvPr>
          <p:cNvSpPr txBox="1">
            <a:spLocks noChangeArrowheads="1"/>
          </p:cNvSpPr>
          <p:nvPr/>
        </p:nvSpPr>
        <p:spPr bwMode="auto">
          <a:xfrm>
            <a:off x="14900835" y="14550796"/>
            <a:ext cx="6013865" cy="6567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The experimentation led to the conclusion that decreasing hits causes gain and MPR to decrease whilst increasing the power counteracted these decreases, shift did not have any meaningful results. A cost benefit analysis was carried out. Applying new settings to the parts with decreased hits and increased powers led to a quicker production time across all parts. Saving an average of £37,000 yearly for very little cost to the business </a:t>
            </a:r>
          </a:p>
        </p:txBody>
      </p:sp>
      <p:graphicFrame>
        <p:nvGraphicFramePr>
          <p:cNvPr id="56" name="Chart 55">
            <a:extLst>
              <a:ext uri="{FF2B5EF4-FFF2-40B4-BE49-F238E27FC236}">
                <a16:creationId xmlns:a16="http://schemas.microsoft.com/office/drawing/2014/main" id="{08700766-9AA5-4A7B-8542-222C528A1817}"/>
              </a:ext>
            </a:extLst>
          </p:cNvPr>
          <p:cNvGraphicFramePr/>
          <p:nvPr>
            <p:extLst>
              <p:ext uri="{D42A27DB-BD31-4B8C-83A1-F6EECF244321}">
                <p14:modId xmlns:p14="http://schemas.microsoft.com/office/powerpoint/2010/main" val="46661832"/>
              </p:ext>
            </p:extLst>
          </p:nvPr>
        </p:nvGraphicFramePr>
        <p:xfrm>
          <a:off x="14824870" y="10317374"/>
          <a:ext cx="6061198" cy="3894573"/>
        </p:xfrm>
        <a:graphic>
          <a:graphicData uri="http://schemas.openxmlformats.org/drawingml/2006/chart">
            <c:chart xmlns:c="http://schemas.openxmlformats.org/drawingml/2006/chart" xmlns:r="http://schemas.openxmlformats.org/officeDocument/2006/relationships" r:id="rId9"/>
          </a:graphicData>
        </a:graphic>
      </p:graphicFrame>
      <p:pic>
        <p:nvPicPr>
          <p:cNvPr id="57" name="Picture 56">
            <a:extLst>
              <a:ext uri="{FF2B5EF4-FFF2-40B4-BE49-F238E27FC236}">
                <a16:creationId xmlns:a16="http://schemas.microsoft.com/office/drawing/2014/main" id="{908C29E6-E16B-0CCE-67F2-EBEB67852A7C}"/>
              </a:ext>
            </a:extLst>
          </p:cNvPr>
          <p:cNvPicPr>
            <a:picLocks noChangeAspect="1"/>
          </p:cNvPicPr>
          <p:nvPr/>
        </p:nvPicPr>
        <p:blipFill rotWithShape="1">
          <a:blip r:embed="rId10"/>
          <a:srcRect l="13582" t="2514" r="23565" b="25830"/>
          <a:stretch/>
        </p:blipFill>
        <p:spPr>
          <a:xfrm>
            <a:off x="332400" y="2144721"/>
            <a:ext cx="2938339" cy="4466410"/>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492</TotalTime>
  <Words>593</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Matthew Johnson</cp:lastModifiedBy>
  <cp:revision>24</cp:revision>
  <dcterms:created xsi:type="dcterms:W3CDTF">2016-02-25T08:27:32Z</dcterms:created>
  <dcterms:modified xsi:type="dcterms:W3CDTF">2023-06-23T21:55:25Z</dcterms:modified>
</cp:coreProperties>
</file>