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commentAuthors.xml" ContentType="application/vnd.openxmlformats-officedocument.presentationml.commentAuthors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6"/>
  </p:notesMasterIdLst>
  <p:sldIdLst>
    <p:sldId id="256" r:id="rId2"/>
    <p:sldId id="263" r:id="rId3"/>
    <p:sldId id="292" r:id="rId4"/>
    <p:sldId id="264" r:id="rId5"/>
    <p:sldId id="265" r:id="rId6"/>
    <p:sldId id="267" r:id="rId7"/>
    <p:sldId id="268" r:id="rId8"/>
    <p:sldId id="272" r:id="rId9"/>
    <p:sldId id="274" r:id="rId10"/>
    <p:sldId id="317" r:id="rId11"/>
    <p:sldId id="275" r:id="rId12"/>
    <p:sldId id="277" r:id="rId13"/>
    <p:sldId id="276" r:id="rId14"/>
    <p:sldId id="316" r:id="rId1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GJ" initials="GLJ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9498" autoAdjust="0"/>
    <p:restoredTop sz="95018" autoAdjust="0"/>
  </p:normalViewPr>
  <p:slideViewPr>
    <p:cSldViewPr>
      <p:cViewPr varScale="1">
        <p:scale>
          <a:sx n="87" d="100"/>
          <a:sy n="87" d="100"/>
        </p:scale>
        <p:origin x="-132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3342"/>
    </p:cViewPr>
  </p:sorterViewPr>
  <p:notesViewPr>
    <p:cSldViewPr>
      <p:cViewPr varScale="1">
        <p:scale>
          <a:sx n="83" d="100"/>
          <a:sy n="83" d="100"/>
        </p:scale>
        <p:origin x="-2040" y="-84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commentAuthors" Target="commentAuthor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8D4FC46-A908-4BD3-AA7E-443464B67C7A}" type="datetimeFigureOut">
              <a:rPr lang="en-GB" smtClean="0"/>
              <a:pPr/>
              <a:t>29/10/2012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A0A2339-854D-4810-9E26-ADF03CA437F7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Four operations performed</a:t>
            </a:r>
          </a:p>
          <a:p>
            <a:r>
              <a:rPr lang="en-US" dirty="0" smtClean="0"/>
              <a:t>The four operations are referred to as the information processing cycle: </a:t>
            </a:r>
            <a:r>
              <a:rPr lang="en-US" b="1" dirty="0" smtClean="0"/>
              <a:t>Input, Process, Output, and Storage.</a:t>
            </a:r>
          </a:p>
          <a:p>
            <a:r>
              <a:rPr lang="en-US" dirty="0" smtClean="0"/>
              <a:t>Computers transform raw data into information</a:t>
            </a:r>
          </a:p>
          <a:p>
            <a:r>
              <a:rPr lang="en-US" dirty="0" smtClean="0"/>
              <a:t>People who use this information are referred to as end users, computer users or users</a:t>
            </a:r>
            <a:endParaRPr lang="en-US" b="1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4</a:t>
            </a:fld>
            <a:endParaRPr lang="en-GB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47D687A-5BC2-44FA-A653-354A7F5B2BB9}" type="slidenum">
              <a:rPr lang="en-US"/>
              <a:pPr/>
              <a:t>5</a:t>
            </a:fld>
            <a:endParaRPr lang="en-US" dirty="0"/>
          </a:p>
        </p:txBody>
      </p:sp>
      <p:sp>
        <p:nvSpPr>
          <p:cNvPr id="450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50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OS – DOS, Windows, Linux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6</a:t>
            </a:fld>
            <a:endParaRPr lang="en-GB"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RAM -  Random Access Memory</a:t>
            </a:r>
          </a:p>
          <a:p>
            <a:pPr lvl="1"/>
            <a:r>
              <a:rPr lang="en-US" dirty="0" smtClean="0"/>
              <a:t>Computer’s primary storage of data to be processed</a:t>
            </a:r>
          </a:p>
          <a:p>
            <a:pPr lvl="1"/>
            <a:r>
              <a:rPr lang="en-US" dirty="0" smtClean="0"/>
              <a:t>Silicon chips that store data and instructions as electronic currents</a:t>
            </a:r>
          </a:p>
          <a:p>
            <a:pPr lvl="1"/>
            <a:r>
              <a:rPr lang="en-US" dirty="0" smtClean="0"/>
              <a:t>CPU can manipulate electrical currents</a:t>
            </a:r>
          </a:p>
          <a:p>
            <a:pPr lvl="1"/>
            <a:r>
              <a:rPr lang="en-US" dirty="0" smtClean="0"/>
              <a:t>Contents of RAM will be lost when power is turned off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9</a:t>
            </a:fld>
            <a:endParaRPr lang="en-GB"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RAM -  Random Access Memory</a:t>
            </a:r>
          </a:p>
          <a:p>
            <a:pPr lvl="1"/>
            <a:r>
              <a:rPr lang="en-US" dirty="0" smtClean="0"/>
              <a:t>Computer’s primary storage of data to be processed</a:t>
            </a:r>
          </a:p>
          <a:p>
            <a:pPr lvl="1"/>
            <a:r>
              <a:rPr lang="en-US" dirty="0" smtClean="0"/>
              <a:t>Silicon chips that store data and instructions as electronic currents</a:t>
            </a:r>
          </a:p>
          <a:p>
            <a:pPr lvl="1"/>
            <a:r>
              <a:rPr lang="en-US" dirty="0" smtClean="0"/>
              <a:t>CPU can manipulate electrical currents</a:t>
            </a:r>
          </a:p>
          <a:p>
            <a:pPr lvl="1"/>
            <a:r>
              <a:rPr lang="en-US" dirty="0" smtClean="0"/>
              <a:t>Contents of RAM will be lost when power is turned off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10</a:t>
            </a:fld>
            <a:endParaRPr lang="en-GB"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ROM - Read Only Memory</a:t>
            </a:r>
          </a:p>
          <a:p>
            <a:pPr lvl="1"/>
            <a:r>
              <a:rPr lang="en-US" dirty="0" smtClean="0"/>
              <a:t>Instructions and data are hard coded on the silicon chips</a:t>
            </a:r>
          </a:p>
          <a:p>
            <a:pPr lvl="1"/>
            <a:r>
              <a:rPr lang="en-US" dirty="0" smtClean="0"/>
              <a:t>Examples:	BIOS (Basic Input-Output System)</a:t>
            </a:r>
          </a:p>
          <a:p>
            <a:pPr lvl="1"/>
            <a:r>
              <a:rPr lang="en-US" dirty="0" smtClean="0"/>
              <a:t>gives computer the initial instructions to get it started once computer is turned on.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13</a:t>
            </a:fld>
            <a:endParaRPr lang="en-GB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29/10/2012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pic>
        <p:nvPicPr>
          <p:cNvPr id="12" name="Picture 2" descr="logoSMU"/>
          <p:cNvPicPr>
            <a:picLocks noChangeAspect="1" noChangeArrowheads="1"/>
          </p:cNvPicPr>
          <p:nvPr userDrawn="1"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87272" y="5329308"/>
            <a:ext cx="6169457" cy="13400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29/10/2012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29/10/2012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29/10/2012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29/10/2012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29/10/2012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29/10/2012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29/10/2012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dirty="0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460D6B34-A169-4C14-88DD-8F0439786FE0}" type="datetimeFigureOut">
              <a:rPr lang="en-GB" smtClean="0"/>
              <a:pPr/>
              <a:t>29/10/2012</a:t>
            </a:fld>
            <a:endParaRPr lang="en-GB" dirty="0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29/10/2012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29/10/2012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460D6B34-A169-4C14-88DD-8F0439786FE0}" type="datetimeFigureOut">
              <a:rPr lang="en-GB" smtClean="0"/>
              <a:pPr/>
              <a:t>29/10/2012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pic>
        <p:nvPicPr>
          <p:cNvPr id="9" name="Picture 2" descr="logoSMU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6012160" y="6093296"/>
            <a:ext cx="3059832" cy="6646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11560" y="2204864"/>
            <a:ext cx="8077200" cy="1673352"/>
          </a:xfrm>
        </p:spPr>
        <p:txBody>
          <a:bodyPr/>
          <a:lstStyle/>
          <a:p>
            <a:pPr algn="ctr"/>
            <a:r>
              <a:rPr lang="en-GB" dirty="0" smtClean="0"/>
              <a:t>Storage Capacities &amp; Transmission speeds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67544" y="4437112"/>
            <a:ext cx="8077200" cy="707528"/>
          </a:xfrm>
        </p:spPr>
        <p:txBody>
          <a:bodyPr/>
          <a:lstStyle/>
          <a:p>
            <a:pPr algn="ctr"/>
            <a:r>
              <a:rPr lang="en-GB" dirty="0" smtClean="0"/>
              <a:t>Lecturer - Gareth Jones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Typical Capacities </a:t>
            </a:r>
            <a:endParaRPr lang="en-US" dirty="0"/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Floppy Disk		1.44MB</a:t>
            </a:r>
          </a:p>
          <a:p>
            <a:pPr marL="0" indent="0">
              <a:buNone/>
            </a:pPr>
            <a:r>
              <a:rPr lang="en-GB" dirty="0" smtClean="0"/>
              <a:t>CD ROM			650MB</a:t>
            </a:r>
          </a:p>
          <a:p>
            <a:pPr marL="0" indent="0">
              <a:buNone/>
            </a:pPr>
            <a:r>
              <a:rPr lang="en-GB" dirty="0" smtClean="0"/>
              <a:t>DVD (SL)			4.7GB</a:t>
            </a:r>
          </a:p>
          <a:p>
            <a:pPr marL="0" indent="0">
              <a:buNone/>
            </a:pPr>
            <a:r>
              <a:rPr lang="en-GB" dirty="0" smtClean="0"/>
              <a:t>DVD (DL)			9GB</a:t>
            </a:r>
          </a:p>
          <a:p>
            <a:pPr marL="0" indent="0">
              <a:buNone/>
            </a:pPr>
            <a:r>
              <a:rPr lang="en-GB" dirty="0" err="1" smtClean="0"/>
              <a:t>BluRay</a:t>
            </a:r>
            <a:r>
              <a:rPr lang="en-GB" dirty="0" smtClean="0"/>
              <a:t>			25GB</a:t>
            </a:r>
          </a:p>
          <a:p>
            <a:pPr marL="0" indent="0">
              <a:buNone/>
            </a:pPr>
            <a:r>
              <a:rPr lang="en-GB" dirty="0" smtClean="0"/>
              <a:t>Pen Drive			256MB-32GB</a:t>
            </a:r>
          </a:p>
          <a:p>
            <a:pPr marL="0" indent="0">
              <a:buNone/>
            </a:pPr>
            <a:r>
              <a:rPr lang="en-GB" dirty="0" smtClean="0"/>
              <a:t>Hard Disk			500GB-4TB</a:t>
            </a:r>
          </a:p>
          <a:p>
            <a:pPr marL="0" indent="0">
              <a:buNone/>
            </a:pP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big?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Page of Text?</a:t>
            </a:r>
          </a:p>
          <a:p>
            <a:pPr lvl="1"/>
            <a:r>
              <a:rPr lang="en-GB" dirty="0" smtClean="0"/>
              <a:t>80 Characters</a:t>
            </a:r>
          </a:p>
          <a:p>
            <a:pPr lvl="1"/>
            <a:r>
              <a:rPr lang="en-GB" dirty="0" smtClean="0"/>
              <a:t>40 Lines</a:t>
            </a:r>
          </a:p>
          <a:p>
            <a:pPr lvl="1"/>
            <a:r>
              <a:rPr lang="en-GB" dirty="0" smtClean="0"/>
              <a:t>Maximum 3200 chars – 3.2KB </a:t>
            </a:r>
          </a:p>
          <a:p>
            <a:endParaRPr lang="en-GB" dirty="0" smtClean="0"/>
          </a:p>
          <a:p>
            <a:r>
              <a:rPr lang="en-GB" dirty="0" smtClean="0"/>
              <a:t>Floppy disk = 450 pages!</a:t>
            </a:r>
          </a:p>
          <a:p>
            <a:r>
              <a:rPr lang="en-GB" dirty="0" smtClean="0"/>
              <a:t>4GB Pen Drive = 1250000 pages!!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Graphics</a:t>
            </a:r>
            <a:endParaRPr lang="en-US" dirty="0"/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Consider a </a:t>
            </a:r>
            <a:r>
              <a:rPr lang="en-US" dirty="0" err="1" smtClean="0"/>
              <a:t>Colour</a:t>
            </a:r>
            <a:r>
              <a:rPr lang="en-US" dirty="0" smtClean="0"/>
              <a:t> Bitmap</a:t>
            </a:r>
          </a:p>
          <a:p>
            <a:r>
              <a:rPr lang="en-GB" dirty="0" smtClean="0"/>
              <a:t>3 Bytes per Pixel (Red, Green, Blue)</a:t>
            </a:r>
          </a:p>
          <a:p>
            <a:r>
              <a:rPr lang="en-GB" dirty="0" smtClean="0"/>
              <a:t>Screen resolution of 1280*1024</a:t>
            </a:r>
          </a:p>
          <a:p>
            <a:r>
              <a:rPr lang="en-GB" dirty="0" smtClean="0"/>
              <a:t>Storage = 1280*1024*3 = 4MB</a:t>
            </a:r>
          </a:p>
          <a:p>
            <a:endParaRPr lang="en-GB" dirty="0" smtClean="0"/>
          </a:p>
          <a:p>
            <a:pPr>
              <a:buNone/>
            </a:pPr>
            <a:endParaRPr lang="en-GB" dirty="0" smtClean="0"/>
          </a:p>
          <a:p>
            <a:r>
              <a:rPr lang="en-GB" dirty="0" smtClean="0"/>
              <a:t>(note – this is only about 1.3Megapixels)</a:t>
            </a:r>
          </a:p>
          <a:p>
            <a:endParaRPr lang="en-US" dirty="0" smtClean="0"/>
          </a:p>
          <a:p>
            <a:pPr>
              <a:buNone/>
            </a:pPr>
            <a:endParaRPr lang="en-US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5" grpId="0" uiExpand="1" build="p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Audio</a:t>
            </a:r>
            <a:endParaRPr lang="en-US" dirty="0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.WAV files are approx 176KB/s for CD quality, stereo audio.</a:t>
            </a:r>
          </a:p>
          <a:p>
            <a:endParaRPr lang="en-US" dirty="0" smtClean="0"/>
          </a:p>
          <a:p>
            <a:r>
              <a:rPr lang="en-US" dirty="0" smtClean="0"/>
              <a:t>MP3 is typically 10 times smaller (depending on compression/bit rate)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3" grpId="0" build="p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Video</a:t>
            </a:r>
            <a:endParaRPr lang="en-US" dirty="0"/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Video can be 320*200 (small web video)</a:t>
            </a:r>
          </a:p>
          <a:p>
            <a:r>
              <a:rPr lang="en-GB" dirty="0" smtClean="0"/>
              <a:t>Up to Full HD 1920*1080 (HD TV)</a:t>
            </a:r>
          </a:p>
          <a:p>
            <a:endParaRPr lang="en-GB" dirty="0" smtClean="0"/>
          </a:p>
          <a:p>
            <a:r>
              <a:rPr lang="en-GB" dirty="0" smtClean="0"/>
              <a:t>How big is 1 sec of uncompressed HD ?</a:t>
            </a:r>
          </a:p>
          <a:p>
            <a:endParaRPr lang="en-GB" dirty="0" smtClean="0"/>
          </a:p>
          <a:p>
            <a:r>
              <a:rPr lang="en-GB" dirty="0" smtClean="0"/>
              <a:t>1920*1080 * 3 * 25 = 155520000 bytes</a:t>
            </a:r>
            <a:br>
              <a:rPr lang="en-GB" dirty="0" smtClean="0"/>
            </a:br>
            <a:r>
              <a:rPr lang="en-GB" dirty="0" smtClean="0"/>
              <a:t>= 155MB/s !</a:t>
            </a:r>
            <a:br>
              <a:rPr lang="en-GB" dirty="0" smtClean="0"/>
            </a:br>
            <a:r>
              <a:rPr lang="en-GB" dirty="0" smtClean="0"/>
              <a:t>(note *3 *25 for RGB and 25 FPS)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5" grpId="0" uiExpand="1" build="p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Sizes too big!</a:t>
            </a:r>
            <a:endParaRPr lang="en-US" dirty="0"/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We must use compression</a:t>
            </a:r>
          </a:p>
          <a:p>
            <a:r>
              <a:rPr lang="en-GB" dirty="0" smtClean="0"/>
              <a:t>Still images have e.g. JPEG</a:t>
            </a:r>
          </a:p>
          <a:p>
            <a:r>
              <a:rPr lang="en-GB" dirty="0" smtClean="0"/>
              <a:t>Audio has MP3</a:t>
            </a:r>
          </a:p>
          <a:p>
            <a:r>
              <a:rPr lang="en-GB" dirty="0" smtClean="0"/>
              <a:t>Video has </a:t>
            </a:r>
            <a:r>
              <a:rPr lang="en-GB" dirty="0" err="1" smtClean="0"/>
              <a:t>codecs</a:t>
            </a:r>
            <a:r>
              <a:rPr lang="en-GB" dirty="0" smtClean="0"/>
              <a:t> such as MJPEG, MPEG, H264 etc</a:t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Note – all the above are </a:t>
            </a:r>
            <a:r>
              <a:rPr lang="en-GB" dirty="0" err="1" smtClean="0"/>
              <a:t>lossy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i.e. They degrade the quality in some way</a:t>
            </a:r>
          </a:p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9" grpId="0" uiExpand="1" build="p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Compressing computer data?</a:t>
            </a:r>
            <a:endParaRPr lang="en-US" dirty="0"/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Computer programs and most data must maintain 100% data integrity</a:t>
            </a:r>
            <a:endParaRPr lang="en-US" dirty="0"/>
          </a:p>
          <a:p>
            <a:r>
              <a:rPr lang="en-US" dirty="0" smtClean="0"/>
              <a:t>Cannot use </a:t>
            </a:r>
            <a:r>
              <a:rPr lang="en-US" dirty="0" err="1" smtClean="0"/>
              <a:t>lossy</a:t>
            </a:r>
            <a:r>
              <a:rPr lang="en-US" dirty="0" smtClean="0"/>
              <a:t> compression</a:t>
            </a:r>
            <a:endParaRPr lang="en-US" dirty="0"/>
          </a:p>
          <a:p>
            <a:r>
              <a:rPr lang="en-US" dirty="0" smtClean="0"/>
              <a:t>Lossless such as ZIP/RAR Ok, but compression ratios much smaller.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5" grpId="0" build="p" autoUpdateAnimBg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Moving that Data</a:t>
            </a:r>
            <a:endParaRPr lang="en-US" dirty="0"/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7504" y="1775191"/>
            <a:ext cx="8784976" cy="4246097"/>
          </a:xfrm>
        </p:spPr>
        <p:txBody>
          <a:bodyPr>
            <a:normAutofit/>
          </a:bodyPr>
          <a:lstStyle/>
          <a:p>
            <a:r>
              <a:rPr lang="en-GB" dirty="0" smtClean="0"/>
              <a:t>(remember b-bit, B=Byte)</a:t>
            </a:r>
          </a:p>
          <a:p>
            <a:r>
              <a:rPr lang="en-GB" dirty="0" smtClean="0"/>
              <a:t>1x CD</a:t>
            </a:r>
            <a:r>
              <a:rPr lang="en-GB" smtClean="0"/>
              <a:t>	</a:t>
            </a:r>
            <a:r>
              <a:rPr lang="en-GB" smtClean="0"/>
              <a:t>150KB/s</a:t>
            </a:r>
            <a:endParaRPr lang="en-GB" dirty="0" smtClean="0"/>
          </a:p>
          <a:p>
            <a:r>
              <a:rPr lang="en-GB" dirty="0" smtClean="0"/>
              <a:t>USB1	12Mb/s</a:t>
            </a:r>
          </a:p>
          <a:p>
            <a:r>
              <a:rPr lang="en-GB" dirty="0" smtClean="0"/>
              <a:t>USB2	480Mb/s</a:t>
            </a:r>
          </a:p>
          <a:p>
            <a:r>
              <a:rPr lang="en-GB" dirty="0" smtClean="0"/>
              <a:t>Pen Drive (USB 2 – </a:t>
            </a:r>
            <a:r>
              <a:rPr lang="en-GB" dirty="0" err="1" smtClean="0"/>
              <a:t>typ</a:t>
            </a:r>
            <a:r>
              <a:rPr lang="en-GB" dirty="0" smtClean="0"/>
              <a:t> 30MB/s real life)</a:t>
            </a:r>
          </a:p>
          <a:p>
            <a:r>
              <a:rPr lang="en-GB" dirty="0" smtClean="0"/>
              <a:t>Hard Drive </a:t>
            </a:r>
            <a:r>
              <a:rPr lang="en-GB" dirty="0" err="1" smtClean="0"/>
              <a:t>typ</a:t>
            </a:r>
            <a:r>
              <a:rPr lang="en-GB" dirty="0" smtClean="0"/>
              <a:t> 100MB/s</a:t>
            </a:r>
          </a:p>
          <a:p>
            <a:r>
              <a:rPr lang="en-GB" dirty="0" smtClean="0"/>
              <a:t>SATA3 Solid State Drive 500MB/S</a:t>
            </a:r>
            <a:endParaRPr lang="en-US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20272" y="4005064"/>
            <a:ext cx="1950675" cy="1944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3" grpId="0" uiExpand="1" build="p" autoUpdateAnimBg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Moving that Data (2)</a:t>
            </a:r>
            <a:endParaRPr lang="en-US" dirty="0"/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7504" y="1775191"/>
            <a:ext cx="8784976" cy="4246097"/>
          </a:xfrm>
        </p:spPr>
        <p:txBody>
          <a:bodyPr>
            <a:normAutofit/>
          </a:bodyPr>
          <a:lstStyle/>
          <a:p>
            <a:r>
              <a:rPr lang="en-GB" dirty="0" smtClean="0"/>
              <a:t>(remember b-bit, B=Byte)</a:t>
            </a:r>
          </a:p>
          <a:p>
            <a:r>
              <a:rPr lang="en-GB" dirty="0" err="1" smtClean="0"/>
              <a:t>Firewire</a:t>
            </a:r>
            <a:r>
              <a:rPr lang="en-GB" dirty="0" smtClean="0"/>
              <a:t> </a:t>
            </a:r>
            <a:r>
              <a:rPr lang="en-GB" dirty="0" err="1" smtClean="0"/>
              <a:t>typ</a:t>
            </a:r>
            <a:r>
              <a:rPr lang="en-GB" dirty="0" smtClean="0"/>
              <a:t> 400 or 800Mb/s (but more efficient than USB2)</a:t>
            </a:r>
          </a:p>
          <a:p>
            <a:endParaRPr lang="en-GB" dirty="0" smtClean="0"/>
          </a:p>
          <a:p>
            <a:r>
              <a:rPr lang="en-GB" dirty="0" smtClean="0"/>
              <a:t>And Fairly recent:</a:t>
            </a:r>
          </a:p>
          <a:p>
            <a:r>
              <a:rPr lang="en-GB" dirty="0" smtClean="0"/>
              <a:t>USB3	4Gb/s</a:t>
            </a:r>
          </a:p>
          <a:p>
            <a:r>
              <a:rPr lang="en-GB" dirty="0" smtClean="0"/>
              <a:t>e-SATA = external SATA hard disk</a:t>
            </a:r>
          </a:p>
          <a:p>
            <a:r>
              <a:rPr lang="en-GB" dirty="0" smtClean="0"/>
              <a:t>Thunderbolt (Light Peak) = </a:t>
            </a:r>
            <a:r>
              <a:rPr lang="en-GB" dirty="0" err="1" smtClean="0"/>
              <a:t>typ</a:t>
            </a:r>
            <a:r>
              <a:rPr lang="en-GB" dirty="0" smtClean="0"/>
              <a:t> 10Gb/s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3" grpId="0" build="p" autoUpdateAnimBg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Local Area Networks</a:t>
            </a:r>
            <a:endParaRPr lang="en-US" dirty="0"/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Network cards </a:t>
            </a:r>
            <a:r>
              <a:rPr lang="en-US" dirty="0" err="1" smtClean="0"/>
              <a:t>typ</a:t>
            </a:r>
            <a:r>
              <a:rPr lang="en-US" dirty="0" smtClean="0"/>
              <a:t> 10/100Mb/s</a:t>
            </a:r>
          </a:p>
          <a:p>
            <a:r>
              <a:rPr lang="en-GB" dirty="0" smtClean="0"/>
              <a:t>100Mb/s most common</a:t>
            </a:r>
            <a:endParaRPr lang="en-US" dirty="0" smtClean="0"/>
          </a:p>
          <a:p>
            <a:r>
              <a:rPr lang="en-GB" dirty="0" smtClean="0"/>
              <a:t>Gigabit LAN = 1000Mb/s</a:t>
            </a:r>
            <a:br>
              <a:rPr lang="en-GB" dirty="0" smtClean="0"/>
            </a:br>
            <a:r>
              <a:rPr lang="en-GB" dirty="0" smtClean="0"/>
              <a:t>Should be able to get about 100MB/s data transfer. Should... In an ideal world</a:t>
            </a:r>
          </a:p>
          <a:p>
            <a:r>
              <a:rPr lang="en-GB" dirty="0" err="1" smtClean="0"/>
              <a:t>WiFi</a:t>
            </a:r>
            <a:r>
              <a:rPr lang="en-GB" dirty="0" smtClean="0"/>
              <a:t> – IEEE 802.11 a/b/g/n</a:t>
            </a:r>
            <a:br>
              <a:rPr lang="en-GB" dirty="0" smtClean="0"/>
            </a:br>
            <a:r>
              <a:rPr lang="en-GB" dirty="0" smtClean="0"/>
              <a:t>b=11Mb/s</a:t>
            </a:r>
            <a:br>
              <a:rPr lang="en-GB" dirty="0" smtClean="0"/>
            </a:br>
            <a:r>
              <a:rPr lang="en-GB" dirty="0" smtClean="0"/>
              <a:t>g=54Mb/s (</a:t>
            </a:r>
            <a:r>
              <a:rPr lang="en-GB" dirty="0" err="1" smtClean="0"/>
              <a:t>typ</a:t>
            </a:r>
            <a:r>
              <a:rPr lang="en-GB" dirty="0" smtClean="0"/>
              <a:t> 22Mb/s in real life)</a:t>
            </a:r>
          </a:p>
          <a:p>
            <a:r>
              <a:rPr lang="en-GB" dirty="0" smtClean="0"/>
              <a:t>n=</a:t>
            </a:r>
            <a:r>
              <a:rPr lang="en-GB" dirty="0" err="1" smtClean="0"/>
              <a:t>typ</a:t>
            </a:r>
            <a:r>
              <a:rPr lang="en-GB" dirty="0" smtClean="0"/>
              <a:t> 150/300Mb/s</a:t>
            </a:r>
            <a:endParaRPr lang="en-US" dirty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300192" y="4077072"/>
            <a:ext cx="2522603" cy="173779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56176" y="1556792"/>
            <a:ext cx="2867025" cy="159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7" grpId="0" uiExpand="1" build="p" autoUpdateAnimBg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Internet Speeds</a:t>
            </a:r>
            <a:endParaRPr lang="en-US" dirty="0"/>
          </a:p>
        </p:txBody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Old dialup modem 56Kb max</a:t>
            </a:r>
            <a:endParaRPr lang="en-US" dirty="0"/>
          </a:p>
          <a:p>
            <a:r>
              <a:rPr lang="en-US" dirty="0" smtClean="0"/>
              <a:t>ADSL – 512Kb/s – 20Mb/s</a:t>
            </a:r>
          </a:p>
          <a:p>
            <a:r>
              <a:rPr lang="en-GB" dirty="0" smtClean="0"/>
              <a:t>Cable (NTL/Virgin Media) can be faster</a:t>
            </a:r>
          </a:p>
          <a:p>
            <a:endParaRPr lang="en-US" dirty="0"/>
          </a:p>
          <a:p>
            <a:pPr lvl="1"/>
            <a:endParaRPr lang="en-GB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579" grpId="0" build="p" autoUpdateAnimBg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Remember</a:t>
            </a:r>
            <a:endParaRPr lang="en-US" dirty="0"/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7504" y="1628800"/>
            <a:ext cx="8784976" cy="5229200"/>
          </a:xfrm>
        </p:spPr>
        <p:txBody>
          <a:bodyPr>
            <a:normAutofit/>
          </a:bodyPr>
          <a:lstStyle/>
          <a:p>
            <a:r>
              <a:rPr lang="en-US" dirty="0" smtClean="0"/>
              <a:t>A system is only as fast as its slowest link</a:t>
            </a:r>
          </a:p>
          <a:p>
            <a:r>
              <a:rPr lang="en-GB" dirty="0" smtClean="0"/>
              <a:t>Audio/Video data is often huge – needs compression</a:t>
            </a:r>
          </a:p>
          <a:p>
            <a:r>
              <a:rPr lang="en-GB" dirty="0" smtClean="0"/>
              <a:t>Important to be able to calculate total file sizes and subsequent data transfer rates</a:t>
            </a:r>
          </a:p>
          <a:p>
            <a:r>
              <a:rPr lang="en-GB" dirty="0" smtClean="0"/>
              <a:t>Don’t underestimate how long it needs to transfer data. Important for general office productivity as well as the human interaction aspect for things like web design.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31" grpId="0" uiExpand="1" build="p" autoUpdateAnimBg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dirty="0" smtClean="0"/>
              <a:t>Any Questions?</a:t>
            </a:r>
            <a:endParaRPr lang="en-GB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owerpoint New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Powerpoint New</Template>
  <TotalTime>1352</TotalTime>
  <Words>489</Words>
  <Application>Microsoft Office PowerPoint</Application>
  <PresentationFormat>On-screen Show (4:3)</PresentationFormat>
  <Paragraphs>103</Paragraphs>
  <Slides>14</Slides>
  <Notes>6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Powerpoint New</vt:lpstr>
      <vt:lpstr>Storage Capacities &amp; Transmission speeds</vt:lpstr>
      <vt:lpstr>Typical Capacities </vt:lpstr>
      <vt:lpstr>How big?</vt:lpstr>
      <vt:lpstr>Graphics</vt:lpstr>
      <vt:lpstr>Audio</vt:lpstr>
      <vt:lpstr>Video</vt:lpstr>
      <vt:lpstr>Sizes too big!</vt:lpstr>
      <vt:lpstr>Compressing computer data?</vt:lpstr>
      <vt:lpstr>Moving that Data</vt:lpstr>
      <vt:lpstr>Moving that Data (2)</vt:lpstr>
      <vt:lpstr>Local Area Networks</vt:lpstr>
      <vt:lpstr>Internet Speeds</vt:lpstr>
      <vt:lpstr>Remember</vt:lpstr>
      <vt:lpstr>Any Questions?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Computer Specifications</dc:title>
  <dc:creator>Graham Rees-Evans</dc:creator>
  <cp:lastModifiedBy>fad-gj</cp:lastModifiedBy>
  <cp:revision>49</cp:revision>
  <dcterms:created xsi:type="dcterms:W3CDTF">2011-10-12T21:10:17Z</dcterms:created>
  <dcterms:modified xsi:type="dcterms:W3CDTF">2012-10-29T08:10:46Z</dcterms:modified>
</cp:coreProperties>
</file>