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0080625" cy="7559675"/>
  <p:notesSz cx="7772400" cy="10058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18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5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372837" cy="502563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3" name="Date Placeholder 6"/>
          <p:cNvSpPr txBox="1">
            <a:spLocks noGrp="1"/>
          </p:cNvSpPr>
          <p:nvPr>
            <p:ph type="dt" sz="quarter" idx="1"/>
          </p:nvPr>
        </p:nvSpPr>
        <p:spPr>
          <a:xfrm>
            <a:off x="4399196" y="0"/>
            <a:ext cx="3372837" cy="502563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4" name="Footer Placeholder 7"/>
          <p:cNvSpPr txBox="1">
            <a:spLocks noGrp="1"/>
          </p:cNvSpPr>
          <p:nvPr>
            <p:ph type="ftr" sz="quarter" idx="2"/>
          </p:nvPr>
        </p:nvSpPr>
        <p:spPr>
          <a:xfrm>
            <a:off x="0" y="9555480"/>
            <a:ext cx="3372837" cy="502563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5" name="Slide Number Placeholder 8"/>
          <p:cNvSpPr txBox="1">
            <a:spLocks noGrp="1"/>
          </p:cNvSpPr>
          <p:nvPr>
            <p:ph type="sldNum" sz="quarter" idx="3"/>
          </p:nvPr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97D3F0B-C3C6-4F3A-A868-0CC1AB66D1FF}" type="slidenum">
              <a:t>‹#›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6" name="Header Placeholder 1"/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3368677" cy="5048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Date Placeholder 2"/>
          <p:cNvSpPr txBox="1">
            <a:spLocks noGrp="1"/>
          </p:cNvSpPr>
          <p:nvPr>
            <p:ph type="dt" sz="quarter" idx="7"/>
          </p:nvPr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AE37A1B-4BFF-4FEA-B642-B666E226C0A0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Footer Placeholder 3"/>
          <p:cNvSpPr txBox="1">
            <a:spLocks noGrp="1"/>
          </p:cNvSpPr>
          <p:nvPr>
            <p:ph type="ftr" sz="quarter" idx="9"/>
          </p:nvPr>
        </p:nvSpPr>
        <p:spPr>
          <a:xfrm>
            <a:off x="0" y="9553578"/>
            <a:ext cx="3368677" cy="5048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Slide Number Placeholder 4"/>
          <p:cNvSpPr txBox="1">
            <a:spLocks noGrp="1"/>
          </p:cNvSpPr>
          <p:nvPr>
            <p:ph type="sldNum" sz="quarter" idx="8"/>
          </p:nvPr>
        </p:nvSpPr>
        <p:spPr>
          <a:xfrm>
            <a:off x="4402141" y="9553578"/>
            <a:ext cx="3368677" cy="5048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C5D48FE-1CAF-442A-8338-D47C9474863D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60557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368677" cy="5048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75FDE63-9B72-499D-8A0E-9A433D2DA270}" type="datetime1">
              <a:rPr lang="en-US"/>
              <a:pPr lvl="0"/>
              <a:t>11/24/2015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624010" y="1257300"/>
            <a:ext cx="4524378" cy="339407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777870" y="4840284"/>
            <a:ext cx="6216648" cy="39608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Image Placeholder 7"/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1371600" y="764282"/>
            <a:ext cx="5028477" cy="377136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7" name="Notes Placeholder 8"/>
          <p:cNvSpPr txBox="1">
            <a:spLocks noGrp="1"/>
          </p:cNvSpPr>
          <p:nvPr>
            <p:ph type="body" sz="quarter" idx="4294967295"/>
          </p:nvPr>
        </p:nvSpPr>
        <p:spPr>
          <a:xfrm>
            <a:off x="777240" y="4777557"/>
            <a:ext cx="6217563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en-US"/>
          </a:p>
        </p:txBody>
      </p:sp>
      <p:sp>
        <p:nvSpPr>
          <p:cNvPr id="8" name="Header Placeholder 9"/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3372837" cy="5025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Date Placeholder 10"/>
          <p:cNvSpPr txBox="1">
            <a:spLocks noGrp="1"/>
          </p:cNvSpPr>
          <p:nvPr>
            <p:ph type="dt" sz="quarter" idx="7"/>
          </p:nvPr>
        </p:nvSpPr>
        <p:spPr>
          <a:xfrm>
            <a:off x="4399196" y="0"/>
            <a:ext cx="3372837" cy="5025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10" name="Footer Placeholder 11"/>
          <p:cNvSpPr txBox="1">
            <a:spLocks noGrp="1"/>
          </p:cNvSpPr>
          <p:nvPr>
            <p:ph type="ftr" sz="quarter" idx="4"/>
          </p:nvPr>
        </p:nvSpPr>
        <p:spPr>
          <a:xfrm>
            <a:off x="0" y="9555480"/>
            <a:ext cx="3372837" cy="5025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11" name="Slide Number Placeholder 12"/>
          <p:cNvSpPr txBox="1">
            <a:spLocks noGrp="1"/>
          </p:cNvSpPr>
          <p:nvPr>
            <p:ph type="sldNum" sz="quarter" idx="5"/>
          </p:nvPr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673C9A5A-3C3E-4E44-9448-BEFE2A49DD6B}" type="slidenum">
              <a:t>‹#›</a:t>
            </a:fld>
            <a:endParaRPr lang="en-US"/>
          </a:p>
        </p:txBody>
      </p:sp>
      <p:sp>
        <p:nvSpPr>
          <p:cNvPr id="12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0" y="9553578"/>
            <a:ext cx="3368677" cy="5048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4402141" y="9553578"/>
            <a:ext cx="3368677" cy="5048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B107CB2-160B-427C-A2C0-52A993FC208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516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en-US" sz="2000" b="0" i="0" u="none" strike="noStrike" kern="1200" cap="none" spc="0" baseline="0">
        <a:solidFill>
          <a:srgbClr val="000000"/>
        </a:solidFill>
        <a:uFillTx/>
        <a:latin typeface="Liberation Sans" pitchFamily="18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28390E2-65F7-4AC7-90C2-1F947FCF516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6CC7244-EAA3-4BFA-AB33-AEE476FD5B5A}" type="slidenum">
              <a:t>1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399DB82-8AAA-4D3B-BE7A-D76AFEC910F6}" type="slidenum">
              <a:t>1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4282"/>
            <a:ext cx="5028477" cy="377136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526280"/>
          </a:xfrm>
        </p:spPr>
        <p:txBody>
          <a:bodyPr lIns="0" tIns="0" rIns="0" bIns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4720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6923E88-14F7-4AAF-8E40-63F7494DC02C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10F96A4-E068-4D9E-A2AB-7E58C33DAEB3}" type="slidenum">
              <a:t>2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8BB9693-49FF-4A5F-B8EE-10FED96AEB5D}" type="slidenum">
              <a:t>2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4282"/>
            <a:ext cx="5028477" cy="377136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776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CB4AC2A-31B4-4492-95F7-F734D607D480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E220AEC-BFE2-4938-8B2C-8B8BE0581E01}" type="slidenum">
              <a:t>3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7433F74-7F06-490A-B797-E15E47805784}" type="slidenum">
              <a:t>3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2053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C45B85D-CDB1-4285-92D3-E37D5EF500B7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7A79189-BF1C-4636-BD86-A8DD68293F14}" type="slidenum">
              <a:t>4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0EC372F-82FD-4C81-90C1-30F2F0BCF1B7}" type="slidenum">
              <a:t>4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1359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6E379B8-C7F1-448B-93A2-45DC81CA0007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A54FE07-D2DE-46B7-82D2-B06C24B5BAA4}" type="slidenum">
              <a:t>5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C29F0A0-DEA5-45E3-AB42-8BC3B92977E3}" type="slidenum">
              <a:t>5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4203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C78441E-1896-42A1-B818-E920DF320A79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08EF7B2-256E-4A20-8DD1-FD39795D7151}" type="slidenum">
              <a:t>6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B90966A-C10C-4BC5-85B1-5358F1EE0A30}" type="slidenum">
              <a:t>6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7430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6862CD-4BFC-45B3-91FC-623616EB900C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A3E9EF3-246C-4D57-8BF5-3B1F939AD34B}" type="slidenum">
              <a:t>7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32EB494-7E7E-4954-9A37-B68BAECA48EC}" type="slidenum">
              <a:t>7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890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71DD147-0B0C-44B6-8799-EFF02145F675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807129E-DA10-40CE-8E82-E98BC779F89F}" type="slidenum">
              <a:t>8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2B30AB0-4B5B-40FB-8D38-03F627268EDF}" type="slidenum">
              <a:t>8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8520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183708-B251-45EC-9D44-642038779B8C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494E31F-80C0-4247-BBDF-E5CC19DE85BD}" type="slidenum">
              <a:t>9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964884B-962A-4C3B-A23E-B21FC47CADC5}" type="slidenum">
              <a:t>9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6440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4134BE0-6B22-4D23-9B44-F7B080DF51C9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7BEF3FB-02F5-40F0-86AF-35B96C3C7BF8}" type="slidenum">
              <a:t>10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6AC0A3C-A800-4CC6-9BFC-D8CA44288AB2}" type="slidenum">
              <a:t>10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9509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5BE269F-55AE-4FB8-9F78-369B5D8B173D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08F2BAF-ED05-44BE-8CD7-55C0572B3F80}" type="slidenum">
              <a:t>11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F5900C1-4FFA-4EEC-9754-7188262202B9}" type="slidenum">
              <a:t>11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3647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BA0EFAD-1BE3-4465-9789-F89FA9687ECF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7F5AEFD-654D-4DCB-9665-EF9CA8680280}" type="slidenum">
              <a:t>12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CDABEC2-04C8-4E1C-98E4-F4922B58E204}" type="slidenum">
              <a:t>12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9556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FAAEBE3-BE24-41E3-972E-063C02024F78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36EB155-AF2F-428D-BB7C-0022B72B5009}" type="slidenum">
              <a:t>13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2D0030E-B66C-4492-AD0D-AC9137650CEF}" type="slidenum">
              <a:t>13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520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1D944E5-2DCC-4E72-8376-B940D8AF4F92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DA89CDB-160B-463C-9D36-683DBE456F68}" type="slidenum">
              <a:t>14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F6C5167-CF4C-4240-B8D6-C1B9520BADDF}" type="slidenum">
              <a:t>14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362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7C13B82-C5A2-413C-A2D1-6AA30CA75B5E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6F544EB-ED2A-49C8-BCA6-8AAC1F7E0417}" type="slidenum">
              <a:t>15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B322D94-C1C8-45E9-9F36-A79BDBC6FCAD}" type="slidenum">
              <a:t>15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3532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734B691-6E5E-41C5-8AD8-5C608DFDC389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A5C357B-0CC7-4FA7-8033-37835304B538}" type="slidenum">
              <a:t>16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6C06F4B-BE16-47B0-8E37-329E57D35B6C}" type="slidenum">
              <a:t>16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9885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9E46EF3-4CEB-4312-BCEE-CC0D029E2153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C8061A9-5B60-4CCF-82CF-22BB37A9D017}" type="slidenum">
              <a:t>17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8333167-C473-4B3B-9FA2-E12A7525F837}" type="slidenum">
              <a:t>17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5560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7F37D32-43B4-4675-BE67-C0B0E81C99B4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3ACD01E-5F38-4FFD-BE17-AB15996AF2E1}" type="slidenum">
              <a:t>18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5D080B0-D178-42AD-91E6-957D67354713}" type="slidenum">
              <a:t>18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561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75CCEB8-E8BB-471C-8271-FE40B40D866D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28EE43-D425-43F9-BE16-3A8D44AEE0DB}" type="slidenum">
              <a:t>19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20EE861-53F0-40AA-88E7-B1DDD76099F0}" type="slidenum">
              <a:t>19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6714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3D3A0FE-B48E-4FE2-A30F-B0B95587C270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E3EC42C-61B1-4ED4-8869-22F2F6EF7E12}" type="slidenum">
              <a:t>20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F69D863-88B6-4EBC-A567-FE5E6BD587B3}" type="slidenum">
              <a:t>20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3393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976A48E-9F79-43BC-B8F5-CA406B79655B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4EDA073-99B0-428E-81BC-E6A66A110E75}" type="slidenum">
              <a:t>21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F2403DF-B5D8-456D-A6FC-AAFCCE6CA784}" type="slidenum">
              <a:t>21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9409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C90013C-4761-4858-AED5-73D069930A05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F26E15A-C3D9-419E-AD6D-E703960BED27}" type="slidenum">
              <a:t>22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01CC02C-315E-4E8A-B280-995C33244AD0}" type="slidenum">
              <a:t>22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375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FC44D1D-A37F-4920-B1AF-1ED8E844D9ED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D02502A-915F-4E93-B597-A894333306BF}" type="slidenum">
              <a:t>23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5E14CD0-9491-482C-9008-558810095592}" type="slidenum">
              <a:t>23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35459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6424DAD-1075-4D37-A8F2-04D29921FD42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0D7ECFB-81E8-4B5D-8CB4-B3713A05AD4D}" type="slidenum">
              <a:t>24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527E1E5-0E74-4C6A-84D2-78BE897A6807}" type="slidenum">
              <a:t>24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4282"/>
            <a:ext cx="5028477" cy="377136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50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D4F9524-D74C-4693-89BC-AD93C339909D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F08A299-171F-49AD-BB8A-76BA207B40E4}" type="slidenum">
              <a:t>25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7A7ACD7-622E-4F45-83FF-45E2592CEDF0}" type="slidenum">
              <a:t>25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4282"/>
            <a:ext cx="5028477" cy="377136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415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B3758D4-B396-49B2-AFC6-8D7EBCF88E95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779A491-3EF9-4E4E-B0D0-9898A1FB86CB}" type="slidenum">
              <a:t>26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7DEC43E-C1F1-47ED-AA10-F689015A60C9}" type="slidenum">
              <a:t>26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4282"/>
            <a:ext cx="5028477" cy="377136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2680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402141" y="0"/>
            <a:ext cx="3368677" cy="5048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8941254-9A22-4EC3-B315-D851D65AE69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11/24/2015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F336DDA-7BBC-4BB5-83F9-B6180694CC0D}" type="slidenum">
              <a:t>27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399196" y="9555480"/>
            <a:ext cx="3372837" cy="5025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3FE58AE-05D7-4458-A07C-BA764ADB4779}" type="slidenum">
              <a:t>27</a:t>
            </a:fld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77240" y="4777557"/>
            <a:ext cx="6217563" cy="4435918"/>
          </a:xfrm>
        </p:spPr>
        <p:txBody>
          <a:bodyPr lIns="0" tIns="0" rIns="0" bIns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553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260472" y="1236661"/>
            <a:ext cx="7559673" cy="2632072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260472" y="3970333"/>
            <a:ext cx="7559673" cy="1825627"/>
          </a:xfrm>
        </p:spPr>
        <p:txBody>
          <a:bodyPr anchorCtr="1"/>
          <a:lstStyle>
            <a:lvl1pPr algn="ctr"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85B37A-09BA-408E-A349-C2A598936B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03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71EA45-BCFB-4B84-9DC9-A486A321815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322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87391" y="1884358"/>
            <a:ext cx="8694736" cy="3144841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87391" y="5059366"/>
            <a:ext cx="8694736" cy="1652585"/>
          </a:xfrm>
        </p:spPr>
        <p:txBody>
          <a:bodyPr/>
          <a:lstStyle>
            <a:lvl1pPr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AD7063-1B69-49B4-921D-407FCB71736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313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98951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98951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CB93D2-468B-4816-9E9F-CF96BE57301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306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93736" y="403222"/>
            <a:ext cx="8694736" cy="146049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93736" y="1852610"/>
            <a:ext cx="4265611" cy="908054"/>
          </a:xfrm>
        </p:spPr>
        <p:txBody>
          <a:bodyPr anchor="b"/>
          <a:lstStyle>
            <a:lvl1pPr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93736" y="2760665"/>
            <a:ext cx="4265611" cy="406241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103815" y="1852610"/>
            <a:ext cx="4284658" cy="908054"/>
          </a:xfrm>
        </p:spPr>
        <p:txBody>
          <a:bodyPr anchor="b"/>
          <a:lstStyle>
            <a:lvl1pPr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5103815" y="2760665"/>
            <a:ext cx="4284658" cy="406241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AFE5BA-C208-41D7-82D4-D57C282B3ED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117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8694E1-35A3-4074-A7A3-A28160F9D33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156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DFC091-4CC8-4883-9EFD-992645C815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963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93736" y="503240"/>
            <a:ext cx="3251204" cy="1765304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286249" y="1089022"/>
            <a:ext cx="5102223" cy="5372100"/>
          </a:xfrm>
        </p:spPr>
        <p:txBody>
          <a:bodyPr/>
          <a:lstStyle>
            <a:lvl1pPr>
              <a:defRPr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93736" y="2268534"/>
            <a:ext cx="3251204" cy="4200525"/>
          </a:xfrm>
        </p:spPr>
        <p:txBody>
          <a:bodyPr/>
          <a:lstStyle>
            <a:lvl1pPr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9266E4-2515-4C14-A405-8D2CE7F80DA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239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93736" y="503240"/>
            <a:ext cx="3251204" cy="1765304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4286249" y="1089022"/>
            <a:ext cx="5102223" cy="53721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93736" y="2268534"/>
            <a:ext cx="3251204" cy="4200525"/>
          </a:xfrm>
        </p:spPr>
        <p:txBody>
          <a:bodyPr/>
          <a:lstStyle>
            <a:lvl1pPr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52FD0E-8D6E-4926-8748-881AD015776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428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233C30-5C4E-40B6-AE2A-E806C6CE734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62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854" y="301623"/>
            <a:ext cx="2266953" cy="645635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3240" y="301623"/>
            <a:ext cx="6653210" cy="645635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AF6B45-3E89-495E-8AE8-1DF26840EE6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652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8" y="301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>
            <a:noAutofit/>
          </a:bodyPr>
          <a:lstStyle/>
          <a:p>
            <a:pPr lvl="0"/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989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8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1" y="6887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6996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E84A82E0-4AAD-45B8-91CE-15135819E7A9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Liberation Sans" pitchFamily="18"/>
        </a:defRPr>
      </a:lvl1pPr>
    </p:titleStyle>
    <p:bodyStyle>
      <a:lvl1pPr marL="0" marR="0" lvl="0" indent="0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None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Liberation Sans" pitchFamily="18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 noGrp="1"/>
          </p:cNvSpPr>
          <p:nvPr>
            <p:ph type="subTitle" idx="4294967295"/>
          </p:nvPr>
        </p:nvSpPr>
        <p:spPr>
          <a:xfrm>
            <a:off x="503998" y="346319"/>
            <a:ext cx="9071643" cy="6366601"/>
          </a:xfrm>
        </p:spPr>
        <p:txBody>
          <a:bodyPr anchor="ctr" anchorCtr="1"/>
          <a:lstStyle/>
          <a:p>
            <a:pPr lvl="0" algn="ctr"/>
            <a:endParaRPr lang="en-US" sz="4800"/>
          </a:p>
          <a:p>
            <a:pPr lvl="0" algn="ctr"/>
            <a:endParaRPr lang="en-US" sz="4800"/>
          </a:p>
          <a:p>
            <a:pPr lvl="0" algn="ctr"/>
            <a:r>
              <a:rPr lang="en-US" sz="4800"/>
              <a:t>Fault Tolerance</a:t>
            </a:r>
          </a:p>
          <a:p>
            <a:pPr lvl="0" algn="ctr"/>
            <a:endParaRPr lang="en-US" sz="4800"/>
          </a:p>
          <a:p>
            <a:pPr lvl="0" algn="ctr"/>
            <a:r>
              <a:rPr lang="en-US" sz="2800"/>
              <a:t>Dr. Glenn L. Jenkins</a:t>
            </a:r>
          </a:p>
          <a:p>
            <a:pPr lvl="0" algn="ctr"/>
            <a:r>
              <a:rPr lang="en-US" sz="2800"/>
              <a:t>Tim Bashford</a:t>
            </a:r>
          </a:p>
          <a:p>
            <a:pPr lvl="0" algn="ctr"/>
            <a:endParaRPr lang="en-US" sz="28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/>
              <a:t>In this lesson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Types of faults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Redundancy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Fault Detection Techniques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Hardware fault tolerance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Software fault tolerance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Selecting fault tolerant architectures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Summary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444639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2000" dirty="0"/>
              <a:t>Introduction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Faults, errors and system failures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Seek to avoid, remove, detect and </a:t>
            </a:r>
            <a:r>
              <a:rPr lang="en-US" sz="2000" b="1" dirty="0">
                <a:latin typeface="Liberation Sans" pitchFamily="18"/>
              </a:rPr>
              <a:t>tolerate</a:t>
            </a:r>
            <a:r>
              <a:rPr lang="en-US" sz="2000" dirty="0">
                <a:latin typeface="Liberation Sans" pitchFamily="18"/>
              </a:rPr>
              <a:t> them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Fault Tolerance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Design of system is such that faults do not result in system failure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All based on some form of redundancy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Involves having a system which is more complex than needed to perform the required task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Not new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EDVAC (1949) – duplicated ALUs to detect calculation errors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Such early fault tolerance was due to unreliable hardware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endParaRPr lang="en-US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00868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Software now holds majority of complexity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Fault tolerance found in software systems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Protection against design faults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Motivation for fault tolerance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Reliability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Availability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Dependability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Safety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NOTE: the first three may conflict with safety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b="1" dirty="0">
                <a:latin typeface="Liberation Sans" pitchFamily="18"/>
              </a:rPr>
              <a:t>The analysis of the performance of these techniques is not covered in this course!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7200" y="1414439"/>
            <a:ext cx="9071643" cy="5903997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1600" dirty="0"/>
              <a:t>Types of Fault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Faults characterized according to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Nature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Random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Hardware component failure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solidFill>
                  <a:srgbClr val="000000"/>
                </a:solidFill>
                <a:latin typeface="Liberation Sans" pitchFamily="18"/>
              </a:rPr>
              <a:t>Can use stats to estimate failure rates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Connection of simple components may also lead to failures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solidFill>
                  <a:srgbClr val="000000"/>
                </a:solidFill>
                <a:latin typeface="Liberation Sans" pitchFamily="18"/>
              </a:rPr>
              <a:t>Can again use stats and experience to model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Cannot identify when it will fail only estimate the likelihood of it failing within a given period of time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Systematic Faults (design faults)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Mistakes in specification, software and hardware design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In Summary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Hardware faults – random component failure or design error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Software fault – can only be design error (can't have random </a:t>
            </a:r>
            <a:r>
              <a:rPr lang="en-US" sz="1600" dirty="0" err="1">
                <a:latin typeface="Liberation Sans" pitchFamily="18"/>
              </a:rPr>
              <a:t>sw</a:t>
            </a:r>
            <a:r>
              <a:rPr lang="en-US" sz="1600" dirty="0">
                <a:latin typeface="Liberation Sans" pitchFamily="18"/>
              </a:rPr>
              <a:t> fault)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Duration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Permanent faults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Remain indefinitely or until some corrective action is taken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Transient faults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Appear and disappear after a short time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Intermittent errors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Appear and disappear then re-appear at </a:t>
            </a:r>
            <a:r>
              <a:rPr lang="en-US" sz="1600" dirty="0" smtClean="0">
                <a:latin typeface="Liberation Sans" pitchFamily="18"/>
              </a:rPr>
              <a:t>a </a:t>
            </a:r>
            <a:r>
              <a:rPr lang="en-US" sz="1600" dirty="0">
                <a:latin typeface="Liberation Sans" pitchFamily="18"/>
              </a:rPr>
              <a:t>later date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Classification is very difficult, most faults will appear intermittent if they only occur with the system in a particular state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Extent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Localized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Affects only a single hardware or software module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600" dirty="0">
                <a:latin typeface="Liberation Sans" pitchFamily="18"/>
              </a:rPr>
              <a:t>Global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600" dirty="0">
                <a:latin typeface="Liberation Sans" pitchFamily="18"/>
              </a:rPr>
              <a:t>Has an affect which permeates though the system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66644" y="369117"/>
            <a:ext cx="9071643" cy="6843844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Software Faults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Universally accepted that software will contain bugs (a term for software faults)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Examples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Software specification faults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Coding faults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Logical errors within calculations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Stack overflows or underflows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Use of initialized variables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Software does not fail </a:t>
            </a:r>
            <a:r>
              <a:rPr lang="en-US" sz="2400" dirty="0" smtClean="0">
                <a:latin typeface="Liberation Sans" pitchFamily="18"/>
              </a:rPr>
              <a:t>randomly; </a:t>
            </a:r>
            <a:r>
              <a:rPr lang="en-US" sz="2400" dirty="0">
                <a:latin typeface="Liberation Sans" pitchFamily="18"/>
              </a:rPr>
              <a:t>no </a:t>
            </a:r>
            <a:r>
              <a:rPr lang="en-US" sz="2400" dirty="0" smtClean="0">
                <a:latin typeface="Liberation Sans" pitchFamily="18"/>
              </a:rPr>
              <a:t>degradation </a:t>
            </a:r>
            <a:r>
              <a:rPr lang="en-US" sz="2400" dirty="0">
                <a:latin typeface="Liberation Sans" pitchFamily="18"/>
              </a:rPr>
              <a:t>with age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All failures are systematic and related to its design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Due to diversity and complexity exhaustive testing impossible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Though designer may limit complexity of a routine to allow it to be tested exhaustively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7200" y="276837"/>
            <a:ext cx="9071643" cy="7038362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Fault Coverage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Measure for the fraction of system faults avoided, removed, detected or tolerated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Fault removal coverage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Measures success of finding faults in the testing phase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Due to complexity of both hardware and software this is rarely complete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Fault detection coverage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Can be estimated during design phase based on fault models (in hardware,) possibly test case coverage in software (check this as its my opinion!)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Fault tolerance coverage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Measures success of tolerating faults within the system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Difficult to measure!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These are impractical for most systems but can be used with known faults (shorts, component failures) and different systems compared.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444617"/>
            <a:ext cx="9071643" cy="6223662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dirty="0"/>
              <a:t>Redundancy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Basis of all fault tolerance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Use of some additional elements within the system which would not be required if the system was not required to be fault free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Early systems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Focused on the use of duplicated hardware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Example – Tripled Modular Redundancy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3 identical components receive same inputs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Majority output is taken (if one component is faulty this is compensated for)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9556" y="335560"/>
            <a:ext cx="9071643" cy="7156402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Forms of redundancy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Hardware Redundancy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Use of additional hardware e.g. TMR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Software Redundancy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Use of additional software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We'll come back to this :-D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Information Redundancy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Use of additional information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E.g. parity of bits, error codes and checksums, duplicate packets in networking etc.  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Temporal (time) redundancy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Use of time in addition to that required to implement a given function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E.g. repeating a calculation and comparing results to trap transient errors, conformation of messages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NOTE: Practical fault tolerant systems will make use of a number of these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402672"/>
            <a:ext cx="9071643" cy="6810653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dirty="0"/>
              <a:t>Fault detection techniques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Many fault tolerance techniques rely on the detection of faults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Actually we detect the errors produced by the faults not the faults themselves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Especially true of transient faults, we may be unable to </a:t>
            </a:r>
            <a:r>
              <a:rPr lang="en-US" sz="3200" dirty="0" smtClean="0">
                <a:latin typeface="Liberation Sans" pitchFamily="18"/>
              </a:rPr>
              <a:t>track </a:t>
            </a:r>
            <a:r>
              <a:rPr lang="en-US" sz="3200" dirty="0">
                <a:latin typeface="Liberation Sans" pitchFamily="18"/>
              </a:rPr>
              <a:t>the cause (electrical interference, ion strike etc.) but we can mitigate its effects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Areas such as communications are dominated by transient noise effected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Both hardware and software techniques </a:t>
            </a:r>
            <a:r>
              <a:rPr lang="en-US" sz="3200" dirty="0" smtClean="0">
                <a:latin typeface="Liberation Sans" pitchFamily="18"/>
              </a:rPr>
              <a:t>exist; </a:t>
            </a:r>
            <a:r>
              <a:rPr lang="en-US" sz="3200" dirty="0">
                <a:latin typeface="Liberation Sans" pitchFamily="18"/>
              </a:rPr>
              <a:t>we'll consider some more general examples before focusing on software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343949"/>
            <a:ext cx="9071643" cy="7131452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Functionality checking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Routines to check hardware is functioning correctly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RAM testing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Read and write to memory (may sample memory where memory is large)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Must design test carefully, bit might be stuck at a value and so reading and writing all '0' for example might not work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Bus may hold resonance of last pattern (this can give a fault positive even when no device is present) Interleaving reads and writes overcomes this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ROM testing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Periodically check with a checksum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Processors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Execute a series of operations and check result against the known value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Multiprocessor systems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Check periodically that the system can contact its </a:t>
            </a:r>
            <a:r>
              <a:rPr lang="en-US" sz="2000" dirty="0" err="1">
                <a:latin typeface="Liberation Sans" pitchFamily="18"/>
              </a:rPr>
              <a:t>neigbours</a:t>
            </a:r>
            <a:endParaRPr lang="en-US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427839"/>
            <a:ext cx="9071643" cy="680852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Consistency checking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Use some knowledge of the nature of the information within the system to test its validity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E.g. Range checking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Signal comparison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In systems with redundancy its possible to check signals at different points in modules to validated them (simpler if the modules are identical)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Checking pairs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Special case of signal comparison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Identical modules designed to allow a comparison of multiple signals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Assume fault free if both are the same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7200" y="293615"/>
            <a:ext cx="9071643" cy="7378347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Information redundancy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Additional redundant information used to check validity of data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Various forms including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Parity checking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M-out-of-N codes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Checksums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Cyclic-redundancy-codes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Error correcting codes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Instruction Monitoring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Monitor fetch and execute cycle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Corrupt operand usually results in another legal instruction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Modification of operation code produces a meaningless value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Detected by the processor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Some raise exceptions others ignore – important when deciding on a chip for real time systems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endParaRPr lang="en-US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45667" y="272450"/>
            <a:ext cx="9071643" cy="6950471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Loopback testing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Used to check for shorts in hardware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Also used on/in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Input/output lines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Communication (especially serial)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Within the processor to check communication between processor and its associated components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Bus lines for example may be constructed as loops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solidFill>
                  <a:srgbClr val="000000"/>
                </a:solidFill>
                <a:latin typeface="Liberation Sans" pitchFamily="18"/>
              </a:rPr>
              <a:t>Instructions go to all devices and back to the processor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solidFill>
                  <a:srgbClr val="000000"/>
                </a:solidFill>
                <a:latin typeface="Liberation Sans" pitchFamily="18"/>
              </a:rPr>
              <a:t>'daisy-chain' arrangement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solidFill>
                  <a:srgbClr val="000000"/>
                </a:solidFill>
                <a:latin typeface="Liberation Sans" pitchFamily="18"/>
              </a:rPr>
              <a:t>Requires careful hardware design to avoid short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Watchdog timers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Cases a system re-set if allowed to time out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May continue for sometime before the timeout (safety?)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May crash in such a way that it keeps updating the watchdog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7200" y="302004"/>
            <a:ext cx="9071643" cy="7470395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Bus monitoring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A more sophisticated method of checking processor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Check range of memory accessed by a program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If it moves out of its legal range report out of range error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Power supply monitoring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Modern electronic components narrow range of safe voltages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Maximum much higher than normal operating voltage and a well designed power supply can prevent damage to components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Much more difficult to prevent errors due to a lack of power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Some power supplies alert the processor so it can suspend as the power supply drops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UPS is a viable alternative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endParaRPr lang="en-US" sz="24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251670"/>
            <a:ext cx="9071643" cy="6992251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dirty="0"/>
              <a:t>Software Fault Tolerance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Two meanings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Tolerance of software faults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b="1" dirty="0">
                <a:latin typeface="Liberation Sans" pitchFamily="18"/>
              </a:rPr>
              <a:t>Tolerance of faults – whatever the cause using software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Duplication of hardware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Only protects against random hardware failure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Software faults are simply duplicated!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Diversity in software to tolerate faults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 dirty="0">
                <a:latin typeface="Liberation Sans" pitchFamily="18"/>
              </a:rPr>
              <a:t>Focus on two common methods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N-version-programming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 dirty="0">
                <a:latin typeface="Liberation Sans" pitchFamily="18"/>
              </a:rPr>
              <a:t>Recovery block methods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352338"/>
            <a:ext cx="9071643" cy="7049985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N-Version Programming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Involves several different versions of a program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Each implements the same specification and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Produce the same results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May be run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Sequentially on a single processor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In parallel on separate processors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Result accepted if both modules agree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If not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Different action taken depending on the number of versions used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N = 2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 smtClean="0">
                <a:solidFill>
                  <a:srgbClr val="000000"/>
                </a:solidFill>
                <a:latin typeface="Liberation Sans" pitchFamily="18"/>
              </a:rPr>
              <a:t>Analogous to </a:t>
            </a:r>
            <a:r>
              <a:rPr lang="en-US" sz="2000" dirty="0">
                <a:solidFill>
                  <a:srgbClr val="000000"/>
                </a:solidFill>
                <a:latin typeface="Liberation Sans" pitchFamily="18"/>
              </a:rPr>
              <a:t>self-checking pair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solidFill>
                  <a:srgbClr val="000000"/>
                </a:solidFill>
                <a:latin typeface="Liberation Sans" pitchFamily="18"/>
              </a:rPr>
              <a:t>Can't tell which one is in error, repeat calculation in the hope error is transient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solidFill>
                  <a:srgbClr val="000000"/>
                </a:solidFill>
                <a:latin typeface="Liberation Sans" pitchFamily="18"/>
              </a:rPr>
              <a:t>Report error to system/perform further diagnostics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7200" y="377505"/>
            <a:ext cx="9071643" cy="7055771"/>
          </a:xfrm>
        </p:spPr>
        <p:txBody>
          <a:bodyPr/>
          <a:lstStyle/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N=3 or N &gt; 3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Voting system used to mask the faults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Equivalent to N-modular redundant hardware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All modules perform the calculation and the majority decision is reported (this is the system used in Minority Report with the pre-cogs)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Though large N is attractive cost normally prohibitive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Provides some protection from systematic faults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Cannot guarantee the absents of common faults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Main disadvantages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Processing requirements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Single processor – increase by a factor of N+ (sequential!)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N+ due to additional cost of checking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Multiprocessor – less than N, but still slower than unsafe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Cost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Cost of additional hardware (for above)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Only used where high cost is tolerated e.g. </a:t>
            </a:r>
            <a:r>
              <a:rPr lang="en-US" dirty="0" err="1">
                <a:latin typeface="Liberation Sans" pitchFamily="18"/>
              </a:rPr>
              <a:t>Airbust</a:t>
            </a:r>
            <a:r>
              <a:rPr lang="en-US" dirty="0">
                <a:latin typeface="Liberation Sans" pitchFamily="18"/>
              </a:rPr>
              <a:t> A330/340 primary flight control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9556" y="302004"/>
            <a:ext cx="9071643" cy="7013195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1800" dirty="0">
                <a:latin typeface="Liberation Sans" pitchFamily="18"/>
              </a:rPr>
              <a:t>Recovery blocks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Introduced in early 1970's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Uses some form of error detection to validate module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Uses alternative if validation fails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1800" dirty="0">
                <a:latin typeface="Liberation Sans" pitchFamily="18"/>
              </a:rPr>
              <a:t>Based on the use of acceptance tests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May have several components checking for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Run-time errors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e.g. Arithmetic errors such as divide by zero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Reasonability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Check that errors are reasonably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Execution time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Checks that a short operation isn't taking a long time and vice versa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Mathematics errors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Check that </a:t>
            </a:r>
            <a:r>
              <a:rPr lang="en-US" dirty="0" err="1">
                <a:solidFill>
                  <a:srgbClr val="000000"/>
                </a:solidFill>
                <a:latin typeface="Liberation Sans" pitchFamily="18"/>
              </a:rPr>
              <a:t>maths</a:t>
            </a: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 procedures produce correct answers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solidFill>
                  <a:srgbClr val="000000"/>
                </a:solidFill>
                <a:latin typeface="Liberation Sans" pitchFamily="18"/>
              </a:rPr>
              <a:t>May use reverse calculations to check result (e.g. squaring a square root to check the answer).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9556" y="276837"/>
            <a:ext cx="9071643" cy="7043401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Use module testing from development stage as a source of acceptance tests for modules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dirty="0">
                <a:latin typeface="Liberation Sans" pitchFamily="18"/>
              </a:rPr>
              <a:t>Method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Duplicate primary module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Run primary module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Run acceptance test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If test fails Run secondary module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This continues until a module is run which passes the validation tests, or we run out of modules and report to the system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Problem – Incorrect primary module may cause damage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latin typeface="Liberation Sans" pitchFamily="18"/>
              </a:rPr>
              <a:t>Solution – Use a recovery point (saved state) and return to this if the acceptance test fails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This is an example of backwards error recovery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Backing up the entire system state is slow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000" dirty="0">
                <a:latin typeface="Liberation Sans" pitchFamily="18"/>
              </a:rPr>
              <a:t>In practice more sophisticated caching methods are used and only variables which are about to be changed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000" dirty="0">
                <a:solidFill>
                  <a:srgbClr val="000000"/>
                </a:solidFill>
                <a:latin typeface="Liberation Sans" pitchFamily="18"/>
              </a:rPr>
              <a:t>Note: cache in this context referrers to its meaning as a hiding place rather than a high speed buffer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0776" y="426805"/>
            <a:ext cx="9071643" cy="4899236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Overview (with keyword syntax – Anderson and Lee 1990)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Establish recovery point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This is implied in this syntax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Run primary module with acceptance test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 </a:t>
            </a:r>
            <a:r>
              <a:rPr lang="en-US" sz="2800" b="1" dirty="0">
                <a:latin typeface="Liberation Sans" pitchFamily="18"/>
              </a:rPr>
              <a:t>ensure</a:t>
            </a:r>
            <a:r>
              <a:rPr lang="en-US" sz="2800" dirty="0">
                <a:latin typeface="Liberation Sans" pitchFamily="18"/>
              </a:rPr>
              <a:t> (</a:t>
            </a:r>
            <a:r>
              <a:rPr lang="en-US" sz="2800" dirty="0" err="1">
                <a:latin typeface="Liberation Sans" pitchFamily="18"/>
              </a:rPr>
              <a:t>acceptanceTest</a:t>
            </a:r>
            <a:r>
              <a:rPr lang="en-US" sz="2800" dirty="0">
                <a:latin typeface="Liberation Sans" pitchFamily="18"/>
              </a:rPr>
              <a:t>())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 </a:t>
            </a:r>
            <a:r>
              <a:rPr lang="en-US" sz="2800" b="1" dirty="0">
                <a:latin typeface="Liberation Sans" pitchFamily="18"/>
              </a:rPr>
              <a:t>by</a:t>
            </a:r>
            <a:r>
              <a:rPr lang="en-US" sz="2800" dirty="0">
                <a:latin typeface="Liberation Sans" pitchFamily="18"/>
              </a:rPr>
              <a:t> (</a:t>
            </a:r>
            <a:r>
              <a:rPr lang="en-US" sz="2800" dirty="0" err="1">
                <a:latin typeface="Liberation Sans" pitchFamily="18"/>
              </a:rPr>
              <a:t>primaryModule</a:t>
            </a:r>
            <a:r>
              <a:rPr lang="en-US" sz="2800" dirty="0">
                <a:latin typeface="Liberation Sans" pitchFamily="18"/>
              </a:rPr>
              <a:t>())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 </a:t>
            </a:r>
            <a:r>
              <a:rPr lang="en-US" sz="2800" b="1" dirty="0">
                <a:latin typeface="Liberation Sans" pitchFamily="18"/>
              </a:rPr>
              <a:t>else by</a:t>
            </a:r>
            <a:r>
              <a:rPr lang="en-US" sz="2800" dirty="0">
                <a:latin typeface="Liberation Sans" pitchFamily="18"/>
              </a:rPr>
              <a:t> (secondaryModule1())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 </a:t>
            </a:r>
            <a:r>
              <a:rPr lang="en-US" sz="2800" b="1" dirty="0">
                <a:latin typeface="Liberation Sans" pitchFamily="18"/>
              </a:rPr>
              <a:t>else by</a:t>
            </a:r>
            <a:r>
              <a:rPr lang="en-US" sz="2800" dirty="0">
                <a:latin typeface="Liberation Sans" pitchFamily="18"/>
              </a:rPr>
              <a:t> (secondaryModule2())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 </a:t>
            </a:r>
            <a:r>
              <a:rPr lang="en-US" sz="2800" b="1" dirty="0">
                <a:latin typeface="Liberation Sans" pitchFamily="18"/>
              </a:rPr>
              <a:t>else by</a:t>
            </a:r>
            <a:r>
              <a:rPr lang="en-US" sz="2800" dirty="0">
                <a:latin typeface="Liberation Sans" pitchFamily="18"/>
              </a:rPr>
              <a:t> (secondaryModule3())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...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b="1" dirty="0">
                <a:latin typeface="Liberation Sans" pitchFamily="18"/>
              </a:rPr>
              <a:t> else error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335561"/>
            <a:ext cx="9071643" cy="6361166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Selecting Fault-tolerant Architectures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Difficult – requires experience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May be guided by industry standards and guidelines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Though we're primarily interested in computer based systems safety may be increased by the use of non-programmable elements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Complexity is the enemy of safety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Avoided if possible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If the functions of a module can be implemented by non-programmable means it may prove more reliable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800" dirty="0">
                <a:latin typeface="Liberation Sans" pitchFamily="18"/>
              </a:rPr>
              <a:t>In most systems this is impossible due to complexity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800" dirty="0">
                <a:latin typeface="Liberation Sans" pitchFamily="18"/>
              </a:rPr>
              <a:t>Though we may be able to separate control and safety aspects of the system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341321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Example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A safety system is employed to prevent a tank of toxic waste overfilling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The control system has control over the valve and a depth gauge to monitor the content of the tank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The safety requirements of the control system are very high, if the system were to fail it would dump toxic waste into the plant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We would require many of the expensive techniques discussed previously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Consider the alternative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Rather than make the control system responsible for its own safety we employ a simple electronic / physical device to turn off the liquid feed to the pump if the tank is full (a ball-cock)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The safety critical system is now small simple and non-programmable and can be tested thoroughly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solidFill>
                  <a:srgbClr val="000000"/>
                </a:solidFill>
                <a:latin typeface="Liberation Sans" pitchFamily="18"/>
              </a:rPr>
              <a:t>If needs be and component failure is a issue we could cheaply duplicate the unit.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This kind of separation is no always possible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However where possible it is best to rely on a simple safety system rater than an inherently complex computer system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3200">
                <a:latin typeface="Liberation Sans" pitchFamily="18"/>
              </a:rPr>
              <a:t>Redundancy is used in all fault tolerance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This may be combined with a mixture of Programmable electronic systems (PES) and non programmable systems (NP)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3200">
                <a:latin typeface="Liberation Sans" pitchFamily="18"/>
              </a:rPr>
              <a:t>The following table gives some idea how these may be used in various industries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30961" y="0"/>
            <a:ext cx="5455438" cy="75438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2400" dirty="0"/>
              <a:t>Summary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Fault tolerance is based on redundancy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Very good for hardware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Where component failure / interference is a big cause of problems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Less useful in software where repeating the same code doesn't usually solve the problem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sz="2400" dirty="0">
                <a:latin typeface="Liberation Sans" pitchFamily="18"/>
              </a:rPr>
              <a:t>Except for transient errors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US" dirty="0">
                <a:latin typeface="Liberation Sans" pitchFamily="18"/>
              </a:rPr>
              <a:t>Two common methods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N-Version Programming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400" dirty="0">
                <a:latin typeface="Liberation Sans" pitchFamily="18"/>
              </a:rPr>
              <a:t>Recovery Blocks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2133</Words>
  <Application>Microsoft Office PowerPoint</Application>
  <PresentationFormat>Widescreen</PresentationFormat>
  <Paragraphs>362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Arial</vt:lpstr>
      <vt:lpstr>Calibri</vt:lpstr>
      <vt:lpstr>DejaVu Sans</vt:lpstr>
      <vt:lpstr>Liberation Sans</vt:lpstr>
      <vt:lpstr>Liberation Serif</vt:lpstr>
      <vt:lpstr>Lohit Devanagari</vt:lpstr>
      <vt:lpstr>StarSymbol</vt:lpstr>
      <vt:lpstr>WenQuanYi Zen Hei</vt:lpstr>
      <vt:lpstr>Default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Jenkins</dc:creator>
  <cp:lastModifiedBy>Tim Bashford</cp:lastModifiedBy>
  <cp:revision>17</cp:revision>
  <dcterms:created xsi:type="dcterms:W3CDTF">2010-12-27T10:48:29Z</dcterms:created>
  <dcterms:modified xsi:type="dcterms:W3CDTF">2015-11-24T11:01:17Z</dcterms:modified>
</cp:coreProperties>
</file>