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E8EFB5-87FD-4A85-9AC5-2F64C1B1EB0E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03A29B-24AB-4781-B9DD-51A678089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782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03A29B-24AB-4781-B9DD-51A678089BA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988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B9DC5-7D01-CD12-DD1C-C579A6ADFD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07BBA2-1BEE-563F-C54C-82BC36A7CA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491E3-738F-D648-CC75-C64F6FC49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64FF74-EC52-AD15-0D82-0FF1AB0D2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40CB61-E86C-62BC-9FB3-1545F37C0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845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6115C-3DED-25FE-ADE4-643DA42FB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FD628-57E1-5411-A769-F923109F58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F0F5F4-ADC8-247C-27AF-B3EC0C61C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58436-32F9-3CC3-A771-657F0171C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053B6-ADB0-2191-F552-8E0E95C24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432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72694-1A3E-3AB6-E896-89BCB65C5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3DDC65-2EC7-CF40-83F4-AE7177119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B749E9-E534-0B78-3D2E-C2EB808E3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0366EC-4242-731C-F37B-D63FBB7A6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DF72C-BE84-D1B6-CFEE-04FDFE379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32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E4529-998B-180D-326E-39E89E40F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9AB0D-3466-9EB6-B827-2FBE99B301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4E8044-52E6-54CF-A19E-15EAC6014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5F532D-2514-3ACF-E4CF-6E22CCEE8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C200FA-9CBE-87E6-7973-9C632F324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89EE56-1BAC-2A49-4245-DE0E86E51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149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0D7E9-E348-ECDB-9B8D-ED86D39F1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ED6D5A-CE6E-6C94-15AF-6B8749D53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F50CF4-ECC0-0E2E-6824-B802AC7492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8EEC1D-7DD4-1032-F6FD-B5C55201C1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556A77-5489-3E9E-9F21-ECC642790E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F4D261-BDE3-B620-ADB3-516965934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5D01D5-B9B0-1888-18C6-5367863AC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4B7824-08B6-96E7-6C9E-AE636ABF8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285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2DA5F-A817-BF4C-E78A-E37341D49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24125F-0ADD-A04B-ABAB-67EBCA263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78D05C-C9B7-1EE5-96B2-0DF98AC5C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D0428B-479A-D5A0-6804-7EC6075C9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057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50B0D4-A63E-D02F-EAA4-37F871F16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11D197-3524-CD71-ADC7-1851CE176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22CF73-0BDE-5FEA-876B-4F4CAE17F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535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297D8-8049-BF9C-14FB-D41BEC631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2B899-E271-9B29-1B4B-31C329CB73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55729D-07F8-22B5-CDBC-A54ED58071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A66F66-EE0E-6846-BA8A-D06A27916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6F6470-4BC5-C999-D16F-615657EF3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0F3E0B-4B54-CE21-233F-6B5831233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167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6E8AA-0D0C-CFA4-21A4-9CB0740F4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0EE751-4FA5-5BC8-A322-49043F7A0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BB45FF-FEAD-1DFC-4D13-63C86BB411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34658E-98F1-DBF4-0A86-B6E821213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460A8B-1C44-6655-77DE-E44836AC8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AC317A-A055-D37D-956C-C73C9FFFB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988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17957-43A6-2CC4-142D-7FA0FC918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0425DF-4492-1468-A616-5CE80CA2FE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46D86-31ED-2E50-60FA-72224A3D1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63ACEA-F585-203D-1B7F-72BE91702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DD40C-B89C-72B5-D6D8-F281B6873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98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A1FCA2-201D-E20F-15C1-58271B318B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433E8B-2AE6-21C6-A368-B4659212B3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0D35A-726A-CEF3-229A-5F456A8EE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62A1E1-3099-0264-8331-E37A4C6FC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86137-E2B6-36DB-7189-0D589C62A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0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A6F669-D689-6E2E-0EA0-07464CD42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E3F7A9-9509-F95E-6E79-3DD8B96D64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19654-D8D1-57DB-F7C9-4C976861CF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2E81E-A7D7-49DB-AE86-34F5BB261F59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DFF50-4473-AC6A-A41E-555B2A6D12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F4426E-51A6-6D55-3FF7-63C9392804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E5D78-219C-4AFC-BA97-712CF5C76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084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ingsfund.org.uk/insight-and-analysis/long-reads/improving-clinical-coordination-multiple-long-term-condition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525EB-94D3-C68F-8B46-47A49BA214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85800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b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Student: Azra Bi</a:t>
            </a:r>
            <a:br>
              <a:rPr lang="en-GB" sz="2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br>
              <a:rPr lang="en-GB" sz="2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ID: 2312900</a:t>
            </a:r>
            <a:b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Lecturer</a:t>
            </a:r>
            <a:r>
              <a:rPr lang="en-GB" sz="20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Parese Ahmed</a:t>
            </a:r>
            <a:r>
              <a:rPr lang="en-GB" sz="20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Module: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Health, Wellbeing and Sustainable Development</a:t>
            </a:r>
            <a:b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Module code: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BMHP6030</a:t>
            </a:r>
            <a:b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Assignment title: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Component 1: Presentation </a:t>
            </a:r>
            <a:br>
              <a:rPr lang="en-GB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3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br>
              <a:rPr lang="en-GB" sz="3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3431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F5840-98D2-6157-B928-B557A486A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8443" y="211237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br>
              <a:rPr lang="en-GB" b="1" dirty="0"/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891966-DBDE-1E3B-A484-0D3D4A068EF4}"/>
              </a:ext>
            </a:extLst>
          </p:cNvPr>
          <p:cNvSpPr txBox="1"/>
          <p:nvPr/>
        </p:nvSpPr>
        <p:spPr>
          <a:xfrm>
            <a:off x="789214" y="671691"/>
            <a:ext cx="467633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❑Integration of health, wellbeing and sustainable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development improves population outcomes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Lakioti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et al., 2025).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❑These concepts reduce inequalities and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strengthen long term system resilience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effectively (Ugwu et al., 2025).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❑Sustainable Development Goal (SDG) 3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promotes universal coverage, prevention and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wellbeing influencing United Kingdom policy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(UN, 2025).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❑Focus shifts from reactive care toward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preventive and holistic healthcare delivery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approaches.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CB556D3-AACC-27EF-DF4D-0C7F2BA55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619" y="1690688"/>
            <a:ext cx="6189785" cy="4647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BF8474-4067-327D-F09D-2A6CDE6E71CE}"/>
              </a:ext>
            </a:extLst>
          </p:cNvPr>
          <p:cNvSpPr txBox="1"/>
          <p:nvPr/>
        </p:nvSpPr>
        <p:spPr>
          <a:xfrm>
            <a:off x="8834511" y="6308209"/>
            <a:ext cx="45169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(Daily Mirror, 2025</a:t>
            </a:r>
            <a:r>
              <a:rPr lang="en-GB" sz="16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56886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86D3A-14F6-FEC6-7532-CD472A147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DISCUSSION OF KEY CONCEPTS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76CCB9-5C5E-3DF8-F4AC-C5FDC0CDC30F}"/>
              </a:ext>
            </a:extLst>
          </p:cNvPr>
          <p:cNvSpPr txBox="1"/>
          <p:nvPr/>
        </p:nvSpPr>
        <p:spPr>
          <a:xfrm>
            <a:off x="300696" y="2032180"/>
            <a:ext cx="2622452" cy="36933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• Complete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physical mental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social wellbeing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not merely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disease absence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Viziteu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2024).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• Holistic person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centred care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supports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inclusive needs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based provision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Bellert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et al.,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2025).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53F439-A871-9A91-B72A-8A1762EDA603}"/>
              </a:ext>
            </a:extLst>
          </p:cNvPr>
          <p:cNvSpPr txBox="1"/>
          <p:nvPr/>
        </p:nvSpPr>
        <p:spPr>
          <a:xfrm>
            <a:off x="300696" y="1641175"/>
            <a:ext cx="2622452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HEALTH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9CC8ED-5122-A228-22E0-2BB292012511}"/>
              </a:ext>
            </a:extLst>
          </p:cNvPr>
          <p:cNvSpPr txBox="1"/>
          <p:nvPr/>
        </p:nvSpPr>
        <p:spPr>
          <a:xfrm>
            <a:off x="3056790" y="2032180"/>
            <a:ext cx="3052689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• Dynamic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functioning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enabling growth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stress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management and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community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participation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(Gautam et al.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2024).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• Policy integrates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emotional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psychological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social and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physical health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outcomes (Skills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for Health, 2025).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EC88FE-5891-2A79-D62B-5C7CDD902A97}"/>
              </a:ext>
            </a:extLst>
          </p:cNvPr>
          <p:cNvSpPr txBox="1"/>
          <p:nvPr/>
        </p:nvSpPr>
        <p:spPr>
          <a:xfrm>
            <a:off x="3056790" y="1662848"/>
            <a:ext cx="3052689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n w="0">
                  <a:solidFill>
                    <a:srgbClr val="00B05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WELLBEING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876648-C9C9-70BA-63EA-0ACFF6B8B4CC}"/>
              </a:ext>
            </a:extLst>
          </p:cNvPr>
          <p:cNvSpPr txBox="1"/>
          <p:nvPr/>
        </p:nvSpPr>
        <p:spPr>
          <a:xfrm>
            <a:off x="6207620" y="2225707"/>
            <a:ext cx="2622451" cy="452431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• Meeting present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needs without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compromising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future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generations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capacity (Circular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Ecology, 2025).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• Healthcare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promotes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resource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responsibility and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(UN, 2025).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864BFB-B878-9866-F153-B5FC21E1970A}"/>
              </a:ext>
            </a:extLst>
          </p:cNvPr>
          <p:cNvSpPr txBox="1"/>
          <p:nvPr/>
        </p:nvSpPr>
        <p:spPr>
          <a:xfrm>
            <a:off x="6207620" y="1641175"/>
            <a:ext cx="2622452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</a:t>
            </a:r>
          </a:p>
          <a:p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73D89A5-420C-3692-3B5D-AD67995FE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8214" y="1255929"/>
            <a:ext cx="3186329" cy="421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A5E0862-860F-12FF-4D01-6F6F39F78DC2}"/>
              </a:ext>
            </a:extLst>
          </p:cNvPr>
          <p:cNvSpPr txBox="1"/>
          <p:nvPr/>
        </p:nvSpPr>
        <p:spPr>
          <a:xfrm>
            <a:off x="9716588" y="5486348"/>
            <a:ext cx="2622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(Queensland Government, 2023</a:t>
            </a:r>
            <a:r>
              <a:rPr lang="en-GB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87170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CDB74-EDBE-9623-F53D-167A5C811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INTEGRATION OF HEALTH AND WELLBEING APPROACHES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8D414A-129B-5A09-5F0B-54FD7461613E}"/>
              </a:ext>
            </a:extLst>
          </p:cNvPr>
          <p:cNvSpPr txBox="1"/>
          <p:nvPr/>
        </p:nvSpPr>
        <p:spPr>
          <a:xfrm>
            <a:off x="838200" y="1927274"/>
            <a:ext cx="740546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❑Person centred integrated care coordinates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physical psychological and social services (NHS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England, 2025).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❑Biopsychosocial model links biological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psychological and social factors influencing health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outcomes (Rahman et al., 2024).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❑Social prescribing connects communities reducing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clinical burden and improving wellbeing (WHO,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2024).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❑Health in All Policies promotes equity sustainability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and cross sector collaboration (</a:t>
            </a:r>
            <a:r>
              <a:rPr lang="en-GB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Lakioti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et al., 2025).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8E54823-964D-10AB-1E3C-B66D685C0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469" y="1575582"/>
            <a:ext cx="4178105" cy="4178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421D4AD-FA7F-A36D-D960-E2D769D776A6}"/>
              </a:ext>
            </a:extLst>
          </p:cNvPr>
          <p:cNvSpPr txBox="1"/>
          <p:nvPr/>
        </p:nvSpPr>
        <p:spPr>
          <a:xfrm>
            <a:off x="8764172" y="6049108"/>
            <a:ext cx="3066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(Sigma Nutrition, 2026)</a:t>
            </a:r>
          </a:p>
        </p:txBody>
      </p:sp>
    </p:spTree>
    <p:extLst>
      <p:ext uri="{BB962C8B-B14F-4D97-AF65-F5344CB8AC3E}">
        <p14:creationId xmlns:p14="http://schemas.microsoft.com/office/powerpoint/2010/main" val="1103188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55E5D-2201-751A-4E5F-7AF084F88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THEORETICAL PERSPECTIVES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39E2FE-E1F6-A662-7A31-EC9A4587E5EA}"/>
              </a:ext>
            </a:extLst>
          </p:cNvPr>
          <p:cNvSpPr txBox="1"/>
          <p:nvPr/>
        </p:nvSpPr>
        <p:spPr>
          <a:xfrm>
            <a:off x="942535" y="1690688"/>
            <a:ext cx="6850967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❑Biopsychosocial model explains interaction of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biological psychological and social health factors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(Gautam et al., 2024).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❑Ecological model shows layered environmental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social and policy influences on health outcomes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(Ugwu et al., 2025).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❑Models support SDGs through multisectoral action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reducing inequalities and improving wellbeing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(Marmot 2020).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❑Implementation challenges include workforce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shortages resource limits and coordination across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agencies (UNDP, 2025).</a:t>
            </a:r>
          </a:p>
        </p:txBody>
      </p:sp>
      <p:pic>
        <p:nvPicPr>
          <p:cNvPr id="4098" name="Picture 2" descr="Embracing our Larger Role: Family Physicians as Catalysts of ...">
            <a:extLst>
              <a:ext uri="{FF2B5EF4-FFF2-40B4-BE49-F238E27FC236}">
                <a16:creationId xmlns:a16="http://schemas.microsoft.com/office/drawing/2014/main" id="{D6E62AAC-12B0-DE0B-53DA-460095679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277" y="1905568"/>
            <a:ext cx="3896749" cy="3468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501559-231A-C309-A976-402167D4D6A4}"/>
              </a:ext>
            </a:extLst>
          </p:cNvPr>
          <p:cNvSpPr txBox="1"/>
          <p:nvPr/>
        </p:nvSpPr>
        <p:spPr>
          <a:xfrm>
            <a:off x="8342142" y="5373858"/>
            <a:ext cx="3011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(Prasad and Rao, 2022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1188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D4B06-F0DF-9922-F933-5F3AF273F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SUSTAINABLE DEVELOPMENT GOALS AND FRAMEWORK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367066-81AA-CE4B-23A5-1FE125C04013}"/>
              </a:ext>
            </a:extLst>
          </p:cNvPr>
          <p:cNvSpPr txBox="1"/>
          <p:nvPr/>
        </p:nvSpPr>
        <p:spPr>
          <a:xfrm>
            <a:off x="838200" y="2039815"/>
            <a:ext cx="6434797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❑United Nations SDGs address health inequalities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through prevention and equity systems globally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(UN, 2025).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❑SDG 3 targets universal health coverage reduced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mortality and improved prevention outcomes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(WHO, 2024).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❑Health in All Policies integrates cross sector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action improving equity and sustainability (Health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Policy Watch, 2025).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❑NHS Long Term Plan prioritises prevention digital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transformation and early intervention care (NHS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England, 2025).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377EF17E-B15E-FD2D-327F-2B0672472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501" y="2039814"/>
            <a:ext cx="4594401" cy="3713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F5DFB7B-3BA7-E4BE-67D2-7FBBF3D85104}"/>
              </a:ext>
            </a:extLst>
          </p:cNvPr>
          <p:cNvSpPr txBox="1"/>
          <p:nvPr/>
        </p:nvSpPr>
        <p:spPr>
          <a:xfrm>
            <a:off x="8947052" y="5908431"/>
            <a:ext cx="2841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(Brizuela and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Tunçalp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, 2017</a:t>
            </a:r>
            <a:r>
              <a:rPr lang="en-GB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65252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5503B-D955-44A4-9D32-FC6F8C380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n w="13462">
                  <a:solidFill>
                    <a:srgbClr val="00B0F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POLICY AND GOVERNANCE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EB07DC-D8AA-AAE5-04E3-719CD9A4F19F}"/>
              </a:ext>
            </a:extLst>
          </p:cNvPr>
          <p:cNvSpPr txBox="1"/>
          <p:nvPr/>
        </p:nvSpPr>
        <p:spPr>
          <a:xfrm>
            <a:off x="500575" y="1690688"/>
            <a:ext cx="4802945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❑NHS Long Term Plan WHO frameworks and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policies support integrated health delivery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Bellert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 et al., 2025).</a:t>
            </a: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❑Policies promote preventive mental health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digital and community based healthcare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services (The King's Fund, 2025).</a:t>
            </a: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❑Integrated Care Systems improve coordination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efficiency continuity and service delivery (The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King's Fund, 2025).</a:t>
            </a: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❑Funding shortages workforce gaps and policy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fragmentation reduce healthcare effectiveness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Viziteu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, 2024).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50D51FE8-47BB-A637-8539-BA93FA30B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901" y="1530350"/>
            <a:ext cx="4440848" cy="430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FF9E5F-3084-7600-A281-6CCF3879713A}"/>
              </a:ext>
            </a:extLst>
          </p:cNvPr>
          <p:cNvSpPr txBox="1"/>
          <p:nvPr/>
        </p:nvSpPr>
        <p:spPr>
          <a:xfrm>
            <a:off x="8539089" y="5999560"/>
            <a:ext cx="28147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(NHS Foundation Trust , 2025)</a:t>
            </a:r>
          </a:p>
        </p:txBody>
      </p:sp>
    </p:spTree>
    <p:extLst>
      <p:ext uri="{BB962C8B-B14F-4D97-AF65-F5344CB8AC3E}">
        <p14:creationId xmlns:p14="http://schemas.microsoft.com/office/powerpoint/2010/main" val="3033068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AD9EE-0166-D7B1-72F2-175DFED40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5712"/>
          </a:xfrm>
        </p:spPr>
        <p:txBody>
          <a:bodyPr/>
          <a:lstStyle/>
          <a:p>
            <a:pPr algn="ctr"/>
            <a:r>
              <a:rPr lang="en-GB" b="1" dirty="0">
                <a:ln w="9525">
                  <a:solidFill>
                    <a:schemeClr val="tx2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SERVICE DELIVERY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4AA7E-38DC-1FF5-48AD-78F6C8B4F085}"/>
              </a:ext>
            </a:extLst>
          </p:cNvPr>
          <p:cNvSpPr txBox="1"/>
          <p:nvPr/>
        </p:nvSpPr>
        <p:spPr>
          <a:xfrm>
            <a:off x="647114" y="1420838"/>
            <a:ext cx="1070668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❑Integrated wellness telehealth and community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programmes improve care accessibility continuity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(Circular Ecology, 2025).</a:t>
            </a:r>
          </a:p>
          <a:p>
            <a:pPr algn="ctr"/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❑NHS virtual wards expanded capacity to fifty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thousand beds reducing admissions (NHS England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2025).</a:t>
            </a:r>
          </a:p>
          <a:p>
            <a:pPr algn="ctr"/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❑Telehealth during COVID 19 improved access and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maintained service continuity (UNDP, 2025).</a:t>
            </a:r>
          </a:p>
          <a:p>
            <a:pPr algn="ctr"/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❑Social prescribing referrals reduce secondary care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demand and improve prevention outcomes (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Lakioti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et al., 2025).</a:t>
            </a:r>
          </a:p>
        </p:txBody>
      </p:sp>
    </p:spTree>
    <p:extLst>
      <p:ext uri="{BB962C8B-B14F-4D97-AF65-F5344CB8AC3E}">
        <p14:creationId xmlns:p14="http://schemas.microsoft.com/office/powerpoint/2010/main" val="3845565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A002A-81F2-4B96-F5C1-DBBAB9B96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HEALTH INITIATIVES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385242-85C0-1A81-3FCB-11841D47210D}"/>
              </a:ext>
            </a:extLst>
          </p:cNvPr>
          <p:cNvSpPr txBox="1"/>
          <p:nvPr/>
        </p:nvSpPr>
        <p:spPr>
          <a:xfrm>
            <a:off x="576775" y="1690688"/>
            <a:ext cx="551922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❑UK public health strategy promotes healthy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lifestyles environments and prevention focus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(Skills for Health, 2025).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❑Change4Life campaign supports dietary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improvement and reduces childhood obesity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behaviours (Public Health England, 2026).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❑Soft Drinks Industry Levy reduced sugar content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by twenty nine percent nationally (UK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Government, 2025).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❑Smoking ban policies improved cardiovascular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and respiratory health outcomes population wide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(OECD, 2026).</a:t>
            </a:r>
          </a:p>
        </p:txBody>
      </p:sp>
      <p:pic>
        <p:nvPicPr>
          <p:cNvPr id="7170" name="Picture 2" descr="Change4Life: government reveals cutbacks">
            <a:extLst>
              <a:ext uri="{FF2B5EF4-FFF2-40B4-BE49-F238E27FC236}">
                <a16:creationId xmlns:a16="http://schemas.microsoft.com/office/drawing/2014/main" id="{EC19EF53-6118-FBD8-1583-E76E69A63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769" y="1235603"/>
            <a:ext cx="3205896" cy="213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6E238F-A703-171A-B93E-63648EDBFF9D}"/>
              </a:ext>
            </a:extLst>
          </p:cNvPr>
          <p:cNvSpPr txBox="1"/>
          <p:nvPr/>
        </p:nvSpPr>
        <p:spPr>
          <a:xfrm>
            <a:off x="8863819" y="3358949"/>
            <a:ext cx="2489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(Campaign, 2025)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2990E972-79D4-7769-E17B-B7BF15591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769" y="3728281"/>
            <a:ext cx="3305249" cy="244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18ECAB-3142-1AB1-8240-1ACF0227B9C1}"/>
              </a:ext>
            </a:extLst>
          </p:cNvPr>
          <p:cNvSpPr txBox="1"/>
          <p:nvPr/>
        </p:nvSpPr>
        <p:spPr>
          <a:xfrm>
            <a:off x="8863819" y="6203844"/>
            <a:ext cx="2489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(Brakes ,2023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3384146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6804E-2E7C-251E-6FDA-9E77B06AB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n w="0">
                  <a:solidFill>
                    <a:srgbClr val="00206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EQUITY AND ACCESS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D724B4-76BB-E31C-FCEC-C1B092FAE6B6}"/>
              </a:ext>
            </a:extLst>
          </p:cNvPr>
          <p:cNvSpPr txBox="1"/>
          <p:nvPr/>
        </p:nvSpPr>
        <p:spPr>
          <a:xfrm>
            <a:off x="838200" y="1814732"/>
            <a:ext cx="55485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❑Health inequalities vary across socioeconomic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ethnicity geographic and digital exclusion factors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(WHO, 2024).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❑Life expectancy gap reaches nineteen years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between deprived and affluent UK areas (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Bellert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et al., 2025).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❑Universal health coverage and outreach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programmes improve equitable access and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engagement (The King's Fund, 2025).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❑Social determinants including housing income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and education strongly shape health outcomes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(UNDP, 2025).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DD7DE745-2528-4A75-BB77-8D9DCAED2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966" y="905351"/>
            <a:ext cx="4648933" cy="470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D53C55-258A-73AA-A1C3-1FAB49617BB3}"/>
              </a:ext>
            </a:extLst>
          </p:cNvPr>
          <p:cNvSpPr txBox="1"/>
          <p:nvPr/>
        </p:nvSpPr>
        <p:spPr>
          <a:xfrm>
            <a:off x="8806375" y="5613008"/>
            <a:ext cx="269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(ACCM UK, 2024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86283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8324A-03B1-6F06-ECAE-46C799FD3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6994" y="0"/>
            <a:ext cx="10515600" cy="1325563"/>
          </a:xfrm>
        </p:spPr>
        <p:txBody>
          <a:bodyPr/>
          <a:lstStyle/>
          <a:p>
            <a:r>
              <a:rPr lang="en-GB" b="1" dirty="0">
                <a:ln w="12700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01F273-563B-0100-22D0-752C4B0F0E93}"/>
              </a:ext>
            </a:extLst>
          </p:cNvPr>
          <p:cNvSpPr txBox="1"/>
          <p:nvPr/>
        </p:nvSpPr>
        <p:spPr>
          <a:xfrm>
            <a:off x="528711" y="1434905"/>
            <a:ext cx="601276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❑Integration of health, wellbeing, and sustainable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development builds equitable and resilient care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systems.</a:t>
            </a: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❑Theoretical models, SDGs, and policy frameworks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support holistic and preventive care delivery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structures.</a:t>
            </a: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❑Reducing inequalities, strengthening integration,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and focusing on prevention improves healthcare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sustainability outcomes.</a:t>
            </a: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❑Coordinated and inclusive systems enhance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outcomes, sustainability, and quality of life for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diverse populations.</a:t>
            </a:r>
          </a:p>
        </p:txBody>
      </p:sp>
      <p:pic>
        <p:nvPicPr>
          <p:cNvPr id="9218" name="Picture 2" descr="A green background with a large number 3, the words Good Health and Well-Being, and a white heartbeat line ending in a heart.">
            <a:extLst>
              <a:ext uri="{FF2B5EF4-FFF2-40B4-BE49-F238E27FC236}">
                <a16:creationId xmlns:a16="http://schemas.microsoft.com/office/drawing/2014/main" id="{3B5D1CEC-CC9A-A9E9-EE6B-21A8AE26E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477" y="1325563"/>
            <a:ext cx="5033499" cy="3573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B79F2D6-BFC4-5D97-6169-CDEFB3BC283E}"/>
              </a:ext>
            </a:extLst>
          </p:cNvPr>
          <p:cNvSpPr txBox="1"/>
          <p:nvPr/>
        </p:nvSpPr>
        <p:spPr>
          <a:xfrm>
            <a:off x="8328074" y="4964109"/>
            <a:ext cx="2616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(Make-A-Wish, 2026)</a:t>
            </a:r>
          </a:p>
        </p:txBody>
      </p:sp>
    </p:spTree>
    <p:extLst>
      <p:ext uri="{BB962C8B-B14F-4D97-AF65-F5344CB8AC3E}">
        <p14:creationId xmlns:p14="http://schemas.microsoft.com/office/powerpoint/2010/main" val="1921592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327A0-BFB9-84BA-0925-93D6E5E87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EF911C-9CBF-0847-DA92-EBB734E00216}"/>
              </a:ext>
            </a:extLst>
          </p:cNvPr>
          <p:cNvSpPr txBox="1"/>
          <p:nvPr/>
        </p:nvSpPr>
        <p:spPr>
          <a:xfrm>
            <a:off x="838200" y="1310861"/>
            <a:ext cx="1089425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❑ ACCM UK (2024). Reaching Communities and Tackling Health Inequalities» ACCM (UK). [online] ACCM (UK). Available at: https://accmuk.com/reaching-communities-and-tackling-health-inequalities/ [Accessed 4 Jun. 2026].</a:t>
            </a:r>
          </a:p>
          <a:p>
            <a:r>
              <a:rPr lang="en-GB" sz="800" dirty="0"/>
              <a:t>❑ </a:t>
            </a:r>
            <a:r>
              <a:rPr lang="en-GB" sz="800" dirty="0" err="1"/>
              <a:t>Bellert</a:t>
            </a:r>
            <a:r>
              <a:rPr lang="en-GB" sz="800" dirty="0"/>
              <a:t>, A., Bonyhady, B., Cleveland, B., Cohn, E., Eadie, T., Harrison, M., ... and Tesar, M. (2025). Submission to the House Standing Committee on Health, Aged Care and Disability inquiry into the Thriving Kids initiative: Joint submission by the University of Melbourne.</a:t>
            </a:r>
          </a:p>
          <a:p>
            <a:r>
              <a:rPr lang="en-GB" sz="800" dirty="0"/>
              <a:t>❑ Brakes (2023). Soft Drink Industry Levy | Brakes Foodservice. [online] www.brake.co.uk. Available at: https://www.brake.co.uk/news/industry/soft-drink-industry-levy [Accessed 4 Jun. 2026].</a:t>
            </a:r>
          </a:p>
          <a:p>
            <a:r>
              <a:rPr lang="en-GB" sz="800" dirty="0"/>
              <a:t>❑ Brizuela, V., and </a:t>
            </a:r>
            <a:r>
              <a:rPr lang="en-GB" sz="800" dirty="0" err="1"/>
              <a:t>Tunçalp</a:t>
            </a:r>
            <a:r>
              <a:rPr lang="en-GB" sz="800" dirty="0"/>
              <a:t>, Ö. (2017). Global initiatives in maternal and newborn health. Obstetric medicine, 10(1), 21-25.</a:t>
            </a:r>
          </a:p>
          <a:p>
            <a:r>
              <a:rPr lang="en-GB" sz="800" dirty="0"/>
              <a:t>❑ Campaign (2025). Government reveals Change4Life cutbacks. [online] Campaignlive.co.uk. Available at: https://www.campaignlive.co.uk/article/government-reveals-change4life-cutbacks/1014833 [Accessed 4 Jun. 2026].</a:t>
            </a:r>
          </a:p>
          <a:p>
            <a:r>
              <a:rPr lang="en-GB" sz="800" dirty="0"/>
              <a:t>❑ Circular Ecology (2025). Sustainability and Sustainable Development. [online] Circular Ecology. Available at: https://circularecology.com/sustainability-and-sustainable-development.html [Accessed 4 Jun. 2026].</a:t>
            </a:r>
          </a:p>
          <a:p>
            <a:r>
              <a:rPr lang="en-GB" sz="800" dirty="0"/>
              <a:t>❑ Daily Mirror (2025). Achieving inclusive health in Sri Lanka through SDGs. [online] Dailymirror.lk. Available at: https://www.dailymirror.lk/print/columns/Achieving-inclusive-health-in-Sri-Lanka-through-SDGs/235-120590 [Accessed 4 Jun. 2026].</a:t>
            </a:r>
          </a:p>
          <a:p>
            <a:r>
              <a:rPr lang="en-GB" sz="800" dirty="0"/>
              <a:t>❑ Gautam, S., Jain, A., Chaudhary, J., Gautam, M., Gaur, M., and Grover, S. (2024). Concept of mental health and mental well-being, it's determinants and coping strategies. Indian journal of psychiatry, 66(</a:t>
            </a:r>
            <a:r>
              <a:rPr lang="en-GB" sz="800" dirty="0" err="1"/>
              <a:t>Suppl</a:t>
            </a:r>
            <a:r>
              <a:rPr lang="en-GB" sz="800" dirty="0"/>
              <a:t> 2), S231-S244.</a:t>
            </a:r>
          </a:p>
          <a:p>
            <a:r>
              <a:rPr lang="en-GB" sz="800" dirty="0"/>
              <a:t>❑ Health Policy Watch (2025). Addressing Health As A Shared Responsibility Across Government Can Reduce Spending - Health Policy Watch. [online] Health Policy Watch. Available at: https://healthpolicy-watch.news/addressing-health-as-a-shared-responsibility-across-government-can-reduce-spending/ [Accessed 4 Jun. 2026].</a:t>
            </a:r>
          </a:p>
          <a:p>
            <a:r>
              <a:rPr lang="en-GB" sz="800" dirty="0"/>
              <a:t>❑ </a:t>
            </a:r>
            <a:r>
              <a:rPr lang="en-GB" sz="800" dirty="0" err="1"/>
              <a:t>Lakioti</a:t>
            </a:r>
            <a:r>
              <a:rPr lang="en-GB" sz="800" dirty="0"/>
              <a:t>, E., Pagonis, N., </a:t>
            </a:r>
            <a:r>
              <a:rPr lang="en-GB" sz="800" dirty="0" err="1"/>
              <a:t>Flegkas</a:t>
            </a:r>
            <a:r>
              <a:rPr lang="en-GB" sz="800" dirty="0"/>
              <a:t>, D., </a:t>
            </a:r>
            <a:r>
              <a:rPr lang="en-GB" sz="800" dirty="0" err="1"/>
              <a:t>Itziou</a:t>
            </a:r>
            <a:r>
              <a:rPr lang="en-GB" sz="800" dirty="0"/>
              <a:t>, A., Moustakas, K., and </a:t>
            </a:r>
            <a:r>
              <a:rPr lang="en-GB" sz="800" dirty="0" err="1"/>
              <a:t>Karayannis</a:t>
            </a:r>
            <a:r>
              <a:rPr lang="en-GB" sz="800" dirty="0"/>
              <a:t>, V. (2025). Social factors and policies promoting good health and well-being as a sustainable development goal: current achievements and future pathways. Sustainability, 17(11), 5063.</a:t>
            </a:r>
          </a:p>
          <a:p>
            <a:r>
              <a:rPr lang="en-GB" sz="800" dirty="0"/>
              <a:t>❑ Make-A-Wish (2026). Good Health and Well-Being. [online] Available at: https://worldwish.org/about-us/sustainability/good-health-and-well-being/ [Accessed 4 Jun. 2026].</a:t>
            </a:r>
          </a:p>
          <a:p>
            <a:r>
              <a:rPr lang="en-GB" sz="800" dirty="0"/>
              <a:t>❑ NHS England (2025). NHS England» Provision of person-centred holistic care delivered by neighbourhood multidisciplinary teams (high intensity use focused). [online] England.nhs.uk. Available at: https://www.england.nhs.uk/long-read/provision-of-person-centred-holistic-care-delivered-by-neighbourhood-multidisciplinary-teams-high-intensity-use-focused/ [Accessed 4 Jun. 2026].</a:t>
            </a:r>
          </a:p>
          <a:p>
            <a:r>
              <a:rPr lang="en-GB" sz="800" dirty="0"/>
              <a:t>❑ NHS Foundation Trust (2025). NHS Long Term Workforce Plan published. [online] Harrogate and District NHS Foundation Trust. Available at: https://www.hdft.nhs.uk/news/nhs-long-term-workforce-plan-published/ [Accessed 4 Jun. 2026].</a:t>
            </a:r>
          </a:p>
          <a:p>
            <a:r>
              <a:rPr lang="en-GB" sz="800" dirty="0"/>
              <a:t>❑ OECD (2026). Health expenditure on prevention and primary healthcare: Health at a Glance 2025. [online] OECD. Available at: https://www.oecd.org/en/publications/health-at-a-glance-2025_8f9e3f98-en/full-report/health-expenditure-on-prevention-and-primary-healthcare_e65bf24a.html [Accessed 4 Jun. 2026].</a:t>
            </a:r>
          </a:p>
          <a:p>
            <a:r>
              <a:rPr lang="en-GB" sz="800" dirty="0"/>
              <a:t>❑ Prasad, R., and Rao, B. C. (2022). Embracing our Larger Role: Family Physicians as Catalysts of Social and Planetary Well-Being: R. Prasad, BC Rao. Journal of the Indian Institute of Science, 102(2), 831-839.</a:t>
            </a:r>
          </a:p>
          <a:p>
            <a:r>
              <a:rPr lang="en-GB" sz="800" dirty="0"/>
              <a:t>❑ Public Health England (2026). New Change4Life Campaign Encourages Parents to ‘Be Food Smart’. [online] gov.uk. Available at: https://www.gov.uk/government/news/new-change4life-campaign-encourages-parents-to-be-food-smart [Accessed 4 Jun. 2026].</a:t>
            </a:r>
          </a:p>
          <a:p>
            <a:r>
              <a:rPr lang="en-GB" sz="800" dirty="0"/>
              <a:t>❑ Queensland Government (2023). Health and wellbeing. [online] Education. Available at: https://education.qld.gov.au/initiatives-and-strategies/health-and-wellbeing/workplaces/health-wellbeing [Accessed 4 Jun. 2026].</a:t>
            </a:r>
          </a:p>
          <a:p>
            <a:r>
              <a:rPr lang="en-GB" sz="800" dirty="0"/>
              <a:t>❑ Rahman, R., Reid, C., </a:t>
            </a:r>
            <a:r>
              <a:rPr lang="en-GB" sz="800" dirty="0" err="1"/>
              <a:t>Zwiggelaar</a:t>
            </a:r>
            <a:r>
              <a:rPr lang="en-GB" sz="800" dirty="0"/>
              <a:t>, R., and Thomas, A. (2024). Informing adoption of a social model of health and wellbeing: A systematic review of literature.</a:t>
            </a:r>
          </a:p>
          <a:p>
            <a:r>
              <a:rPr lang="en-GB" sz="800" dirty="0"/>
              <a:t>❑ Sigma Nutrition. (2026). A Better Paradigm for Health Professionals: The Biopsychosocial Renaissance. [online] Available at: https://sigmanutrition.com/biopsychosocial/ [Accessed 4 Jun. 2026].</a:t>
            </a:r>
          </a:p>
          <a:p>
            <a:r>
              <a:rPr lang="en-GB" sz="800" dirty="0"/>
              <a:t>❑ Skills for Health (2025). Person Centred Care Meaning &amp; Implications. [online] Skills for Health. Available at: https://www.skillsforhealth.org.uk/article/person-centred-care-meaning-implications/ [Accessed 4 Jun. 2026].</a:t>
            </a:r>
          </a:p>
          <a:p>
            <a:r>
              <a:rPr lang="en-GB" sz="800" dirty="0"/>
              <a:t>❑ The Kings Fund (2025). Improving Clinical Coordination Of Multiple Long-Term Conditions | The King’s Fund. [online] The King’s Fund. Available at: </a:t>
            </a:r>
            <a:r>
              <a:rPr lang="en-GB" sz="800" dirty="0">
                <a:hlinkClick r:id="rId2"/>
              </a:rPr>
              <a:t>https://www.kingsfund.org.uk/insight-and-analysis/long-reads/improving-clinical-coordination-multiple-long-term-conditions</a:t>
            </a:r>
            <a:r>
              <a:rPr lang="en-GB" sz="800" dirty="0"/>
              <a:t> [Accessed 4 Jun. 2026].</a:t>
            </a:r>
          </a:p>
          <a:p>
            <a:r>
              <a:rPr lang="en-GB" sz="800" dirty="0"/>
              <a:t>❑ Ugwu, C. N., Ugwu, O. P. C., Alum, E. U., Eze, V. H. U., </a:t>
            </a:r>
            <a:r>
              <a:rPr lang="en-GB" sz="800" dirty="0" err="1"/>
              <a:t>Basajja</a:t>
            </a:r>
            <a:r>
              <a:rPr lang="en-GB" sz="800" dirty="0"/>
              <a:t>, M., Ugwu, J. N., ... and Uti, D. E. (2025). Sustainable development goals (SDGs) and resilient healthcare systems: Addressing medicine and public health challenges in conflict zones. Medicine, 104(7), e41535.</a:t>
            </a:r>
          </a:p>
          <a:p>
            <a:r>
              <a:rPr lang="en-GB" sz="800" dirty="0"/>
              <a:t>❑ UK Government (2025). Strengthening the Soft Drinks Industry Levy consultation. [online] GOV.UK. Available at: https://www.gov.uk/government/consultations/strengthening-the-soft-drinks-industry-levy/strengthening-the-soft-drinks-industry-levy-consultation [Accessed 4 Jun. 2026].</a:t>
            </a:r>
          </a:p>
          <a:p>
            <a:r>
              <a:rPr lang="en-GB" sz="800" dirty="0"/>
              <a:t>❑ UN (2025). Goal 3: Ensure healthy lives and promote well-being for all at all ages. [online] United Nations. Available at: https://sdgs.un.org/goals/goal3 [Accessed 4 Jun. 2026].</a:t>
            </a:r>
          </a:p>
          <a:p>
            <a:r>
              <a:rPr lang="en-GB" sz="800" dirty="0"/>
              <a:t>❑ UNDP (2025). Sustainable development goals. [online] United Nations Development Programme. Available at: https://www.undp.org/sustainable-development-goals [Accessed 4 Jun. 2026].</a:t>
            </a:r>
          </a:p>
          <a:p>
            <a:r>
              <a:rPr lang="en-GB" sz="800" dirty="0"/>
              <a:t>❑ </a:t>
            </a:r>
            <a:r>
              <a:rPr lang="en-GB" sz="800" dirty="0" err="1"/>
              <a:t>Viziteu</a:t>
            </a:r>
            <a:r>
              <a:rPr lang="en-GB" sz="800" dirty="0"/>
              <a:t>, P. (2024). What Is the Impact of Health Definition? A conceptual framework for Health and Health Status. In European Financial Resilience and Regulation 25 Years United under Euro-Proceedings of the International Conference EUFIRE-RE 2024 (pp. 412-417). </a:t>
            </a:r>
            <a:r>
              <a:rPr lang="en-GB" sz="800" dirty="0" err="1"/>
              <a:t>Editura</a:t>
            </a:r>
            <a:r>
              <a:rPr lang="en-GB" sz="800" dirty="0"/>
              <a:t> </a:t>
            </a:r>
            <a:r>
              <a:rPr lang="en-GB" sz="800" dirty="0" err="1"/>
              <a:t>Universităţii</a:t>
            </a:r>
            <a:r>
              <a:rPr lang="en-GB" sz="800" dirty="0"/>
              <a:t>» Alexandru Ioan Cuza «din </a:t>
            </a:r>
            <a:r>
              <a:rPr lang="en-GB" sz="800" dirty="0" err="1"/>
              <a:t>Iaşi</a:t>
            </a:r>
            <a:r>
              <a:rPr lang="en-GB" sz="800" dirty="0"/>
              <a:t>.</a:t>
            </a:r>
          </a:p>
          <a:p>
            <a:r>
              <a:rPr lang="en-GB" sz="800" dirty="0"/>
              <a:t>❑ WHO (2024). Promoting Health in All Policies and intersectoral action capacities. [online] world health organization. Available at: https://www.who.int/activities/promoting-health-in-all-policies-and-intersectoral-action-capacities [Accessed 4 Jun. 2026].</a:t>
            </a:r>
          </a:p>
          <a:p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2066514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2183</Words>
  <Application>Microsoft Office PowerPoint</Application>
  <PresentationFormat>Widescreen</PresentationFormat>
  <Paragraphs>233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             Student: Azra Bi   Student ID: 2312900  Lecturer: Parese Ahmed    Module: Health, Wellbeing and Sustainable Development   Module code: BMHP6030   Assignment title: Component 1: Presentation    </vt:lpstr>
      <vt:lpstr>INTRODUCTION </vt:lpstr>
      <vt:lpstr>DISCUSSION OF KEY CONCEPTS</vt:lpstr>
      <vt:lpstr>INTEGRATION OF HEALTH AND WELLBEING APPROACHES</vt:lpstr>
      <vt:lpstr>THEORETICAL PERSPECTIVES</vt:lpstr>
      <vt:lpstr>SUSTAINABLE DEVELOPMENT GOALS AND FRAMEWORK</vt:lpstr>
      <vt:lpstr>POLICY AND GOVERNANCE</vt:lpstr>
      <vt:lpstr>SERVICE DELIVERY</vt:lpstr>
      <vt:lpstr>PUBLIC HEALTH INITIATIVES</vt:lpstr>
      <vt:lpstr>EQUITY AND ACCESS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Azra Bi (2312900)</dc:creator>
  <cp:lastModifiedBy>Azra Bi (2312900)</cp:lastModifiedBy>
  <cp:revision>5</cp:revision>
  <dcterms:created xsi:type="dcterms:W3CDTF">2026-06-10T16:36:47Z</dcterms:created>
  <dcterms:modified xsi:type="dcterms:W3CDTF">2026-06-10T16:59:42Z</dcterms:modified>
</cp:coreProperties>
</file>