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30535" autoAdjust="0"/>
  </p:normalViewPr>
  <p:slideViewPr>
    <p:cSldViewPr>
      <p:cViewPr varScale="1">
        <p:scale>
          <a:sx n="22" d="100"/>
          <a:sy n="22" d="100"/>
        </p:scale>
        <p:origin x="2488"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Daniel is 58 years old. He has recently been diagnosed with coronary heart disease. He lives independently and works in an office.</a:t>
            </a:r>
          </a:p>
          <a:p>
            <a:r>
              <a:rPr lang="en-GB" dirty="0"/>
              <a:t>Daniel sometimes has chest discomfort and feels short of breath when he is physically active. He also has high blood pressure and high cholesterol.</a:t>
            </a:r>
          </a:p>
          <a:p>
            <a:r>
              <a:rPr lang="en-GB" dirty="0"/>
              <a:t>Coronary heart disease happens when the coronary arteries become narrow. This can happen because fatty material, called atheroma, builds up inside the arteries.</a:t>
            </a:r>
          </a:p>
          <a:p>
            <a:r>
              <a:rPr lang="en-GB" dirty="0"/>
              <a:t>When the arteries become narrow, less oxygen-rich blood can reach the heart muscle. This can cause chest pain, known as angina. If the blood supply is completely blocked, it can cause a heart attack, also called a myocardial infarction (NHS, 2024; British Heart Foundation, 2025).</a:t>
            </a:r>
          </a:p>
          <a:p>
            <a:r>
              <a:rPr lang="en-GB" dirty="0"/>
              <a:t>The aim of this case study is to explain how the cardiovascular system works and how coronary heart disease affects it.</a:t>
            </a:r>
          </a:p>
          <a:p>
            <a:r>
              <a:rPr lang="en-GB" dirty="0"/>
              <a:t>It will also look at Daniel's lifestyle and health risks.</a:t>
            </a:r>
          </a:p>
          <a:p>
            <a:r>
              <a:rPr lang="en-GB" dirty="0"/>
              <a:t>Finally, an evidence-based and person-centred care plan will be developed to support Daniel's health and wellbeing.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885278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the main demographic and health information for my fictional patient, Daniel Evans.</a:t>
            </a:r>
          </a:p>
          <a:p>
            <a:r>
              <a:rPr lang="en-GB" dirty="0"/>
              <a:t>Daniel is a 58-year-old male who lives independently with his spouse and works full-time in an office-based occupation. He has been diagnosed with coronary heart disease, and his relevant medical history includes hypertension and high cholesterol.</a:t>
            </a:r>
          </a:p>
          <a:p>
            <a:r>
              <a:rPr lang="en-GB" dirty="0"/>
              <a:t>His current health measurements provide an important baseline for assessing his cardiovascular health. His blood pressure is 152 over 94 millimetres of mercury, which is above the normal clinic blood pressure range and requires further assessment and monitoring according to NICE guidance (NICE, 2026).</a:t>
            </a:r>
          </a:p>
          <a:p>
            <a:r>
              <a:rPr lang="en-GB" dirty="0"/>
              <a:t>His resting pulse is 82 beats per minute, his respiratory rate is 17 breaths per minute, and his oxygen saturation is 97%. His temperature is 36.7 degrees Celsius.</a:t>
            </a:r>
          </a:p>
          <a:p>
            <a:r>
              <a:rPr lang="en-GB" dirty="0"/>
              <a:t>Daniel is 1.75 metres tall and weighs 92 kilograms, giving him a BMI of 30.0 kilograms per metre squared. This is within the obesity category and is an important modifiable cardiovascular risk factor.</a:t>
            </a:r>
          </a:p>
          <a:p>
            <a:r>
              <a:rPr lang="en-GB" dirty="0"/>
              <a:t>His total cholesterol is also raised at 6.2 millimoles per litre. High cholesterol can contribute to the development of atheroma within the coronary arteries and therefore is particularly relevant to his coronary heart disease.</a:t>
            </a:r>
          </a:p>
          <a:p>
            <a:r>
              <a:rPr lang="en-GB" dirty="0"/>
              <a:t>These measurements provide a baseline that can be used when developing Daniel's care plan. His blood pressure, weight, cholesterol and lifestyle will require particular attention, alongside regular monitoring and appropriate health-promotion interventions (NHS, 2025; NICE, 2026).</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011140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heart is a muscular organ that pumps blood around the body. The coronary arteries supply oxygen-rich blood to the myocardium, which is the heart muscle.</a:t>
            </a:r>
          </a:p>
          <a:p>
            <a:r>
              <a:rPr lang="en-GB" dirty="0"/>
              <a:t>Normally, deoxygenated blood enters the right side of the heart and is pumped to the lungs. In the lungs, it picks up oxygen and returns to the left side of the heart. The left ventricle then pumps the oxygenated blood around the body.</a:t>
            </a:r>
          </a:p>
          <a:p>
            <a:r>
              <a:rPr lang="en-GB" dirty="0"/>
              <a:t>Good coronary blood flow is essential for normal heart function.</a:t>
            </a:r>
          </a:p>
          <a:p>
            <a:r>
              <a:rPr lang="en-GB" dirty="0"/>
              <a:t>In coronary heart disease, fatty material called atheroma builds up inside the coronary arteries. As the arteries become narrower, less blood and oxygen can reach the heart muscle.</a:t>
            </a:r>
          </a:p>
          <a:p>
            <a:r>
              <a:rPr lang="en-GB" dirty="0"/>
              <a:t>During physical activity the heart needs more oxygen when it works harder. If the oxygen supply cannot meet the heart's demand, myocardial ischaemia can occur. This can cause symptoms such as angina.</a:t>
            </a:r>
          </a:p>
          <a:p>
            <a:r>
              <a:rPr lang="en-GB" dirty="0"/>
              <a:t>In more severe cases, the plaque can rupture and a blood clot can form. This can completely block the coronary artery and cause a myocardial infarction, also known as a heart attack (NHS, 2024; NICE, 2026).</a:t>
            </a:r>
          </a:p>
          <a:p>
            <a:r>
              <a:rPr lang="en-GB" dirty="0"/>
              <a:t>Therefore, in Daniel's case, the main problem is reduced blood flow to the heart muscle</a:t>
            </a:r>
            <a:r>
              <a:rPr lang="en-GB"/>
              <a:t>. </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635895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 of the care plan looks at Daniel's lifestyle and health behaviours and how they may affect his coronary heart disease.</a:t>
            </a:r>
          </a:p>
          <a:p>
            <a:r>
              <a:rPr lang="en-GB" dirty="0"/>
              <a:t>Daniel works in an office, so he spends a lot of time sitting. He currently does very little physical activity. This is important because regular exercise can improve heart health and help control blood pressure and cholesterol (NHS, 2024).</a:t>
            </a:r>
          </a:p>
          <a:p>
            <a:r>
              <a:rPr lang="en-GB" dirty="0"/>
              <a:t>His diet is also a concern. It is high in processed foods, saturated fat and salt, and low in fruit, vegetables and wholegrains. This can increase the risk of high cholesterol, high blood pressure and weight gain.</a:t>
            </a:r>
          </a:p>
          <a:p>
            <a:r>
              <a:rPr lang="en-GB" dirty="0"/>
              <a:t>Daniel has a BMI of 30, which is in the obesity category. Therefore, healthy weight management should be part of his care plan.</a:t>
            </a:r>
          </a:p>
          <a:p>
            <a:r>
              <a:rPr lang="en-GB" dirty="0"/>
              <a:t>He drinks around 10 to 12 units of alcohol per week. This is below the NHS recommended limit of 14 units, but his alcohol intake should still be discussed as part of his overall lifestyle (NHS, 2024).</a:t>
            </a:r>
          </a:p>
          <a:p>
            <a:r>
              <a:rPr lang="en-GB" dirty="0"/>
              <a:t>Daniel does not smoke, which is positive because smoking is a major risk factor for coronary heart disease.</a:t>
            </a:r>
          </a:p>
          <a:p>
            <a:r>
              <a:rPr lang="en-GB" dirty="0"/>
              <a:t>He also experiences work-related stress, which can affect his sleep and motivation to exercise. Because of this, the care plan should be person-centred and focus on realistic changes that Daniel feels able to maintain.</a:t>
            </a:r>
          </a:p>
          <a:p>
            <a:r>
              <a:rPr lang="en-GB" dirty="0"/>
              <a:t>The main priorities are to gradually increase physical activity, improve his diet, manage his weight, reduce stress and maintain a low-risk level of alcohol consumption. These lifestyle changes should also be combined with monitoring and management of his blood pressure and cholesterol (NICE, 2025).</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2645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describes Daniel's typical daily routine and identifies behaviours that may increase his cardiovascular risk.</a:t>
            </a:r>
          </a:p>
          <a:p>
            <a:r>
              <a:rPr lang="en-GB" dirty="0"/>
              <a:t>Daniel usually wakes at around 7 o'clock and drives to work. This means he has very little walking as part of his daily routine.</a:t>
            </a:r>
          </a:p>
          <a:p>
            <a:r>
              <a:rPr lang="en-GB" dirty="0"/>
              <a:t>He works from around 9 to 5 in an office-based role and spends most of the day sitting at a computer. Although he takes some breaks, he does very little physical activity.</a:t>
            </a:r>
          </a:p>
          <a:p>
            <a:r>
              <a:rPr lang="en-GB" dirty="0"/>
              <a:t>For lunch, Daniel often buys food from shops or cafés. These meals can be high in salt, saturated fat and calories, which may contribute to his high blood pressure, cholesterol and BMI.</a:t>
            </a:r>
          </a:p>
          <a:p>
            <a:r>
              <a:rPr lang="en-GB" dirty="0"/>
              <a:t>After work, he drives home and usually spends his evening watching television or using digital devices. He does not have a regular exercise routine, and his evening meals can sometimes include convenience or takeaway foods.</a:t>
            </a:r>
          </a:p>
          <a:p>
            <a:r>
              <a:rPr lang="en-GB" dirty="0"/>
              <a:t>Daniel usually goes to bed at around 11 o'clock. However, work-related stress can sometimes affect his sleep.</a:t>
            </a:r>
          </a:p>
          <a:p>
            <a:r>
              <a:rPr lang="en-GB" dirty="0"/>
              <a:t>At weekends, Daniel has more free time but remains mostly inactive. He does some household activities and occasionally goes for a short walk. He also socialises with family and friends and may drink alcohol.</a:t>
            </a:r>
          </a:p>
          <a:p>
            <a:r>
              <a:rPr lang="en-GB" dirty="0"/>
              <a:t>Overall, Daniel's routine shows several areas where changes could be made. These include reducing sitting time, increasing physical activity, improving his diet and managing stress.</a:t>
            </a:r>
          </a:p>
          <a:p>
            <a:r>
              <a:rPr lang="en-GB" dirty="0"/>
              <a:t>The care plan should focus on small and realistic changes that can fit into Daniel's daily routine, rather than expecting him to make major changes all at once (NHS, 2024; NICE, 2025).</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58849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communication and ethical considerations when caring for Daniel.</a:t>
            </a:r>
          </a:p>
          <a:p>
            <a:r>
              <a:rPr lang="en-GB" dirty="0"/>
              <a:t>Good communication includes use clear and simple language, avoid unnecessary medical terms and listen to Daniel's concerns.</a:t>
            </a:r>
          </a:p>
          <a:p>
            <a:r>
              <a:rPr lang="en-GB" dirty="0"/>
              <a:t>Shared decision-making is also important. NICE recommends involving patients in decisions about their treatment and care this means choosing lifestyle changes that are realistic and achievable for him (NICE, 2026).</a:t>
            </a:r>
          </a:p>
          <a:p>
            <a:r>
              <a:rPr lang="en-GB" dirty="0"/>
              <a:t>Healthcare professionals should check that Daniel understands the information and give him time to ask questions. With Daniel's consent, his spouse could also be involved in supporting his care.</a:t>
            </a:r>
          </a:p>
          <a:p>
            <a:endParaRPr lang="en-GB" dirty="0"/>
          </a:p>
          <a:p>
            <a:r>
              <a:rPr lang="en-GB" b="1" dirty="0"/>
              <a:t>Autonomy</a:t>
            </a:r>
            <a:r>
              <a:rPr lang="en-GB" dirty="0"/>
              <a:t> means that Daniel has the right to make his own decisions about his treatment, including the right to refuse treatment.</a:t>
            </a:r>
          </a:p>
          <a:p>
            <a:r>
              <a:rPr lang="en-GB" b="1" dirty="0"/>
              <a:t>Informed consent</a:t>
            </a:r>
            <a:r>
              <a:rPr lang="en-GB" dirty="0"/>
              <a:t> means Daniel should receive enough information about a treatment, including its benefits, risks and alternatives, before making a decision (NHS, 2022).</a:t>
            </a:r>
          </a:p>
          <a:p>
            <a:r>
              <a:rPr lang="en-GB" b="1" dirty="0"/>
              <a:t>Confidentiality</a:t>
            </a:r>
            <a:r>
              <a:rPr lang="en-GB" dirty="0"/>
              <a:t> means personal and medical information should be kept private and only shared when appropriate.</a:t>
            </a:r>
          </a:p>
          <a:p>
            <a:r>
              <a:rPr lang="en-GB" dirty="0"/>
              <a:t>Healthcare professionals should also respect Daniel's dignity and avoid judging him because of his weight, diet, alcohol intake or activity levels.</a:t>
            </a:r>
          </a:p>
          <a:p>
            <a:r>
              <a:rPr lang="en-GB" b="1" dirty="0"/>
              <a:t>Beneficence and non-maleficence</a:t>
            </a:r>
            <a:r>
              <a:rPr lang="en-GB" dirty="0"/>
              <a:t> mean that care should benefit Daniel while avoiding unnecessary harm. The NMC Code requires nurses to prioritise people, practise effectively, preserve safety and promote professionalism and trust (NMC, 2025).</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790472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identifies the main risk factors affecting Daniel's health.</a:t>
            </a:r>
          </a:p>
          <a:p>
            <a:r>
              <a:rPr lang="en-GB" dirty="0"/>
              <a:t>The first major risk factor is </a:t>
            </a:r>
            <a:r>
              <a:rPr lang="en-GB" b="1" dirty="0"/>
              <a:t>physical inactivity which can</a:t>
            </a:r>
            <a:r>
              <a:rPr lang="en-GB" dirty="0"/>
              <a:t> increase his risk of cardiovascular disease and contribute to weight gain (NHS, 2024).</a:t>
            </a:r>
          </a:p>
          <a:p>
            <a:r>
              <a:rPr lang="en-GB" dirty="0"/>
              <a:t>Another risk factor is his </a:t>
            </a:r>
            <a:r>
              <a:rPr lang="en-GB" b="1" dirty="0"/>
              <a:t>diet</a:t>
            </a:r>
            <a:r>
              <a:rPr lang="en-GB" dirty="0"/>
              <a:t>. Which leads to high cholesterol and high blood pressure (NHS, 2024).</a:t>
            </a:r>
          </a:p>
          <a:p>
            <a:r>
              <a:rPr lang="en-GB" dirty="0"/>
              <a:t>Daniel has a </a:t>
            </a:r>
            <a:r>
              <a:rPr lang="en-GB" b="1" dirty="0"/>
              <a:t>BMI of 30 and </a:t>
            </a:r>
            <a:r>
              <a:rPr lang="en-GB" dirty="0"/>
              <a:t>contributes to high blood pressure and other health problems.</a:t>
            </a:r>
          </a:p>
          <a:p>
            <a:r>
              <a:rPr lang="en-GB" b="1" dirty="0"/>
              <a:t>Work-related stress</a:t>
            </a:r>
            <a:r>
              <a:rPr lang="en-GB" dirty="0"/>
              <a:t> is another concern. Stress can affect Daniel's sleep and make it harder for him to exercise and maintain healthy behaviours (NICE, 2025).</a:t>
            </a:r>
          </a:p>
          <a:p>
            <a:r>
              <a:rPr lang="en-GB" dirty="0"/>
              <a:t>Daniel already has </a:t>
            </a:r>
            <a:r>
              <a:rPr lang="en-GB" b="1" dirty="0"/>
              <a:t>coronary heart disease</a:t>
            </a:r>
            <a:r>
              <a:rPr lang="en-GB" dirty="0"/>
              <a:t>, so the aim of his care is to manage his condition and reduce the risk of future cardiovascular events.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040452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priority is </a:t>
            </a:r>
            <a:r>
              <a:rPr lang="en-GB" b="1" dirty="0"/>
              <a:t>lifestyle change</a:t>
            </a:r>
            <a:r>
              <a:rPr lang="en-GB" dirty="0"/>
              <a:t>. Daniel should gradually increase his physical activity. This can then be increased gradually, depending on his symptoms and clinical advice.</a:t>
            </a:r>
          </a:p>
          <a:p>
            <a:r>
              <a:rPr lang="en-GB" dirty="0"/>
              <a:t>Diet is also important. Daniel should be encouraged to eat more fruit, vegetables and wholegrains, while reducing saturated fat, processed foods and salt (NHS, 2024).</a:t>
            </a:r>
          </a:p>
          <a:p>
            <a:r>
              <a:rPr lang="en-GB" dirty="0"/>
              <a:t>His alcohol intake should continue to be monitored. </a:t>
            </a:r>
          </a:p>
          <a:p>
            <a:r>
              <a:rPr lang="en-GB" b="1" dirty="0"/>
              <a:t>Clinical monitoring</a:t>
            </a:r>
            <a:r>
              <a:rPr lang="en-GB" dirty="0"/>
              <a:t> is also important. His blood pressure, cholesterol, weight and BMI should be checked regularly.</a:t>
            </a:r>
          </a:p>
          <a:p>
            <a:r>
              <a:rPr lang="en-GB" dirty="0"/>
              <a:t>His symptoms should also be monitored. This includes asking about chest pain, breathlessness and whether symptoms occur during physical activity. Any new or worsening symptoms should be assessed appropriately.</a:t>
            </a:r>
          </a:p>
          <a:p>
            <a:r>
              <a:rPr lang="en-GB" b="1" dirty="0"/>
              <a:t>Medication adherence</a:t>
            </a:r>
            <a:r>
              <a:rPr lang="en-GB" dirty="0"/>
              <a:t> should be discussed in a supportive and non-judgemental way. Daniel should understand why he is taking each medication, how to take it correctly and which side effects to report. He should not stop prescribed medication without medical advice (NHS, 2024).</a:t>
            </a:r>
          </a:p>
          <a:p>
            <a:r>
              <a:rPr lang="en-GB" dirty="0"/>
              <a:t>Finally, Daniel should receive education about his condition, including which symptoms may indicate deterioration and when to seek urgent medical help.</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667241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case study has considered the care of Daniel, a 58-year-old patient living with coronary heart disease, hypertension and high cholesterol.</a:t>
            </a:r>
          </a:p>
          <a:p>
            <a:r>
              <a:rPr lang="en-GB" dirty="0"/>
              <a:t>Daniel has several modifiable risk factors.</a:t>
            </a:r>
          </a:p>
          <a:p>
            <a:r>
              <a:rPr lang="en-GB" dirty="0"/>
              <a:t>His care plan should therefore include lifestyle changes, medication adherence, health education and regular monitoring. These decisions should be made together with Daniel, rather than simply telling him what to do.</a:t>
            </a:r>
          </a:p>
          <a:p>
            <a:r>
              <a:rPr lang="en-GB" dirty="0"/>
              <a:t>Communication and ethical care are also important. His autonomy, dignity, confidentiality and right to make informed decisions should always be respected.</a:t>
            </a:r>
          </a:p>
          <a:p>
            <a:r>
              <a:rPr lang="en-GB" dirty="0"/>
              <a:t>Overall, Daniel's care should be </a:t>
            </a:r>
            <a:r>
              <a:rPr lang="en-GB" b="1" dirty="0"/>
              <a:t>holistic, evidence-based and person-centred</a:t>
            </a:r>
            <a:r>
              <a:rPr lang="en-GB" dirty="0"/>
              <a:t>. The main aim is to reduce his cardiovascular risk, manage his symptoms and support his independence and quality of life.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026902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guidance/ng136" TargetMode="External"/><Relationship Id="rId13" Type="http://schemas.openxmlformats.org/officeDocument/2006/relationships/hyperlink" Target="https://www.nmc.org.uk/code/" TargetMode="External"/><Relationship Id="rId3" Type="http://schemas.openxmlformats.org/officeDocument/2006/relationships/slideLayout" Target="../slideLayouts/slideLayout2.xml"/><Relationship Id="rId7" Type="http://schemas.openxmlformats.org/officeDocument/2006/relationships/hyperlink" Target="https://www.nice.org.uk/guidance/cg126" TargetMode="External"/><Relationship Id="rId12" Type="http://schemas.openxmlformats.org/officeDocument/2006/relationships/hyperlink" Target="https://www.nhs.uk/tests-and-treatments/consent-to-treatment/"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nice.org.uk/guidance/cg181" TargetMode="External"/><Relationship Id="rId11" Type="http://schemas.openxmlformats.org/officeDocument/2006/relationships/hyperlink" Target="https://www.nhs.uk/conditions/coronary-heart-disease/treatment/" TargetMode="External"/><Relationship Id="rId5" Type="http://schemas.openxmlformats.org/officeDocument/2006/relationships/hyperlink" Target="https://www.nice.org.uk/guidance/ng197" TargetMode="External"/><Relationship Id="rId10" Type="http://schemas.openxmlformats.org/officeDocument/2006/relationships/hyperlink" Target="https://www.nhs.uk/conditions/coronary-heart-disease/causes/" TargetMode="External"/><Relationship Id="rId4" Type="http://schemas.openxmlformats.org/officeDocument/2006/relationships/hyperlink" Target="https://www.bhf.org.uk/informationsupport/publications/heart-conditions/understanding-coronary-heart-disease" TargetMode="External"/><Relationship Id="rId9" Type="http://schemas.openxmlformats.org/officeDocument/2006/relationships/hyperlink" Target="https://www.nhs.uk/conditions/coronary-heart-disease/" TargetMode="External"/><Relationship Id="rId1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2435009</a:t>
            </a:r>
          </a:p>
          <a:p>
            <a:pPr algn="l" eaLnBrk="1" hangingPunct="1"/>
            <a:r>
              <a:rPr lang="en-GB" altLang="en-US" sz="2800" b="1" dirty="0">
                <a:solidFill>
                  <a:schemeClr val="bg1"/>
                </a:solidFill>
              </a:rPr>
              <a:t>Student name: Alicia Loy Williams</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4" name="Audio 23">
            <a:hlinkClick r:id="" action="ppaction://media"/>
            <a:extLst>
              <a:ext uri="{FF2B5EF4-FFF2-40B4-BE49-F238E27FC236}">
                <a16:creationId xmlns:a16="http://schemas.microsoft.com/office/drawing/2014/main" id="{0D9748AB-B090-3283-84D6-196C53BDB7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169"/>
    </mc:Choice>
    <mc:Fallback>
      <p:transition spd="slow" advTm="15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959112" y="1340768"/>
            <a:ext cx="3952076" cy="1413353"/>
          </a:xfrm>
        </p:spPr>
        <p:txBody>
          <a:bodyPr/>
          <a:lstStyle/>
          <a:p>
            <a:pPr marL="0" indent="0">
              <a:buNone/>
            </a:pPr>
            <a:r>
              <a:rPr lang="en-GB" sz="1000" b="1" dirty="0"/>
              <a:t>Fictional patient:</a:t>
            </a:r>
            <a:endParaRPr lang="en-GB" sz="1000" dirty="0"/>
          </a:p>
          <a:p>
            <a:r>
              <a:rPr lang="en-GB" sz="1000" dirty="0"/>
              <a:t>Mr Daniel Evans, aged 58 years</a:t>
            </a:r>
          </a:p>
          <a:p>
            <a:r>
              <a:rPr lang="en-GB" sz="1000" dirty="0"/>
              <a:t>Lives by himself and works in an office-based occupation</a:t>
            </a:r>
          </a:p>
          <a:p>
            <a:r>
              <a:rPr lang="en-GB" sz="1000" dirty="0"/>
              <a:t>Recently diagnosed with coronary heart disease (CHD)</a:t>
            </a:r>
          </a:p>
          <a:p>
            <a:r>
              <a:rPr lang="en-GB" sz="1000" dirty="0"/>
              <a:t>Occasionally reports chest discomfort and shortness of breath during physical activity</a:t>
            </a:r>
          </a:p>
          <a:p>
            <a:r>
              <a:rPr lang="en-GB" sz="1000" dirty="0"/>
              <a:t>Has a history of high blood pressure and high cholesterol</a:t>
            </a:r>
          </a:p>
          <a:p>
            <a:pPr>
              <a:lnSpc>
                <a:spcPct val="150000"/>
              </a:lnSpc>
            </a:pPr>
            <a:endParaRPr lang="en-GB" sz="1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09/08/2026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Picture 5" descr="Vetor de Coronary circulation anatomical cross section diagram, labeled ...">
            <a:extLst>
              <a:ext uri="{FF2B5EF4-FFF2-40B4-BE49-F238E27FC236}">
                <a16:creationId xmlns:a16="http://schemas.microsoft.com/office/drawing/2014/main" id="{80BA68DE-1CD8-B636-83BE-D1A447777453}"/>
              </a:ext>
            </a:extLst>
          </p:cNvPr>
          <p:cNvPicPr>
            <a:picLocks noChangeAspect="1"/>
          </p:cNvPicPr>
          <p:nvPr/>
        </p:nvPicPr>
        <p:blipFill>
          <a:blip r:embed="rId5"/>
          <a:stretch>
            <a:fillRect/>
          </a:stretch>
        </p:blipFill>
        <p:spPr>
          <a:xfrm>
            <a:off x="5458539" y="3552834"/>
            <a:ext cx="2643874" cy="1964398"/>
          </a:xfrm>
          <a:prstGeom prst="rect">
            <a:avLst/>
          </a:prstGeom>
        </p:spPr>
      </p:pic>
      <p:pic>
        <p:nvPicPr>
          <p:cNvPr id="7" name="Picture 6">
            <a:extLst>
              <a:ext uri="{FF2B5EF4-FFF2-40B4-BE49-F238E27FC236}">
                <a16:creationId xmlns:a16="http://schemas.microsoft.com/office/drawing/2014/main" id="{F2CFAB98-97DB-601A-2D67-6CBF2D241DCD}"/>
              </a:ext>
            </a:extLst>
          </p:cNvPr>
          <p:cNvPicPr>
            <a:picLocks noChangeAspect="1"/>
          </p:cNvPicPr>
          <p:nvPr/>
        </p:nvPicPr>
        <p:blipFill>
          <a:blip r:embed="rId6"/>
          <a:stretch>
            <a:fillRect/>
          </a:stretch>
        </p:blipFill>
        <p:spPr>
          <a:xfrm>
            <a:off x="1624255" y="3729136"/>
            <a:ext cx="1882300" cy="1413353"/>
          </a:xfrm>
          <a:prstGeom prst="rect">
            <a:avLst/>
          </a:prstGeom>
        </p:spPr>
      </p:pic>
      <p:sp>
        <p:nvSpPr>
          <p:cNvPr id="9" name="TextBox 8">
            <a:extLst>
              <a:ext uri="{FF2B5EF4-FFF2-40B4-BE49-F238E27FC236}">
                <a16:creationId xmlns:a16="http://schemas.microsoft.com/office/drawing/2014/main" id="{32E6580E-9DF1-09C6-1027-269E0245835E}"/>
              </a:ext>
            </a:extLst>
          </p:cNvPr>
          <p:cNvSpPr txBox="1"/>
          <p:nvPr/>
        </p:nvSpPr>
        <p:spPr>
          <a:xfrm>
            <a:off x="279405" y="1356294"/>
            <a:ext cx="4572000" cy="1323439"/>
          </a:xfrm>
          <a:prstGeom prst="rect">
            <a:avLst/>
          </a:prstGeom>
          <a:noFill/>
        </p:spPr>
        <p:txBody>
          <a:bodyPr wrap="square">
            <a:spAutoFit/>
          </a:bodyPr>
          <a:lstStyle/>
          <a:p>
            <a:r>
              <a:rPr lang="en-GB" sz="1000" dirty="0"/>
              <a:t>Heart disease (CHD) results from narrowing of coronary arteries due to the buildup of fat (atheroma), which reduces oxygen-rich blood flow to the heart muscle (NHS, 2024). Heart attacks and angina can result from severe blood supply problems (British Heart Foundation, 2025)</a:t>
            </a:r>
          </a:p>
          <a:p>
            <a:r>
              <a:rPr lang="en-GB" sz="1000" b="1" dirty="0"/>
              <a:t>Purpose of the case study:</a:t>
            </a:r>
            <a:br>
              <a:rPr lang="en-GB" sz="1000" dirty="0"/>
            </a:br>
            <a:r>
              <a:rPr lang="en-GB" sz="1000" dirty="0"/>
              <a:t>Examining how CHD affects the cardiovascular system and developing a person-centred care plan that addresses the patient's health risks and wellbeing.</a:t>
            </a:r>
          </a:p>
        </p:txBody>
      </p:sp>
      <p:pic>
        <p:nvPicPr>
          <p:cNvPr id="27" name="Audio 26">
            <a:hlinkClick r:id="" action="ppaction://media"/>
            <a:extLst>
              <a:ext uri="{FF2B5EF4-FFF2-40B4-BE49-F238E27FC236}">
                <a16:creationId xmlns:a16="http://schemas.microsoft.com/office/drawing/2014/main" id="{CADBC852-8C64-B0D5-0097-ECA470C81A7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84985"/>
    </mc:Choice>
    <mc:Fallback>
      <p:transition spd="slow" advTm="84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09/08/2026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6" name="Table 5">
            <a:extLst>
              <a:ext uri="{FF2B5EF4-FFF2-40B4-BE49-F238E27FC236}">
                <a16:creationId xmlns:a16="http://schemas.microsoft.com/office/drawing/2014/main" id="{F8396142-F9E4-82E3-E6CB-E04D45982915}"/>
              </a:ext>
            </a:extLst>
          </p:cNvPr>
          <p:cNvGraphicFramePr>
            <a:graphicFrameLocks noGrp="1"/>
          </p:cNvGraphicFramePr>
          <p:nvPr>
            <p:extLst>
              <p:ext uri="{D42A27DB-BD31-4B8C-83A1-F6EECF244321}">
                <p14:modId xmlns:p14="http://schemas.microsoft.com/office/powerpoint/2010/main" val="3840668311"/>
              </p:ext>
            </p:extLst>
          </p:nvPr>
        </p:nvGraphicFramePr>
        <p:xfrm>
          <a:off x="307340" y="1268760"/>
          <a:ext cx="3178696" cy="2910840"/>
        </p:xfrm>
        <a:graphic>
          <a:graphicData uri="http://schemas.openxmlformats.org/drawingml/2006/table">
            <a:tbl>
              <a:tblPr>
                <a:tableStyleId>{69CF1AB2-1976-4502-BF36-3FF5EA218861}</a:tableStyleId>
              </a:tblPr>
              <a:tblGrid>
                <a:gridCol w="1589348">
                  <a:extLst>
                    <a:ext uri="{9D8B030D-6E8A-4147-A177-3AD203B41FA5}">
                      <a16:colId xmlns:a16="http://schemas.microsoft.com/office/drawing/2014/main" val="1640698779"/>
                    </a:ext>
                  </a:extLst>
                </a:gridCol>
                <a:gridCol w="1589348">
                  <a:extLst>
                    <a:ext uri="{9D8B030D-6E8A-4147-A177-3AD203B41FA5}">
                      <a16:colId xmlns:a16="http://schemas.microsoft.com/office/drawing/2014/main" val="3897280740"/>
                    </a:ext>
                  </a:extLst>
                </a:gridCol>
              </a:tblGrid>
              <a:tr h="0">
                <a:tc>
                  <a:txBody>
                    <a:bodyPr/>
                    <a:lstStyle/>
                    <a:p>
                      <a:pPr>
                        <a:buNone/>
                      </a:pPr>
                      <a:r>
                        <a:rPr lang="en-GB" sz="1100"/>
                        <a:t>Demographic information</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a:t>Details</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207436902"/>
                  </a:ext>
                </a:extLst>
              </a:tr>
              <a:tr h="0">
                <a:tc>
                  <a:txBody>
                    <a:bodyPr/>
                    <a:lstStyle/>
                    <a:p>
                      <a:pPr>
                        <a:buNone/>
                      </a:pPr>
                      <a:r>
                        <a:rPr lang="en-GB" sz="1100"/>
                        <a:t>Age</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dirty="0"/>
                        <a:t>58 years</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1368811"/>
                  </a:ext>
                </a:extLst>
              </a:tr>
              <a:tr h="0">
                <a:tc>
                  <a:txBody>
                    <a:bodyPr/>
                    <a:lstStyle/>
                    <a:p>
                      <a:pPr>
                        <a:buNone/>
                      </a:pPr>
                      <a:r>
                        <a:rPr lang="en-GB" sz="1100"/>
                        <a:t>Sex</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dirty="0"/>
                        <a:t>Male</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848477353"/>
                  </a:ext>
                </a:extLst>
              </a:tr>
              <a:tr h="0">
                <a:tc>
                  <a:txBody>
                    <a:bodyPr/>
                    <a:lstStyle/>
                    <a:p>
                      <a:pPr>
                        <a:buNone/>
                      </a:pPr>
                      <a:r>
                        <a:rPr lang="en-GB" sz="1100"/>
                        <a:t>Living situation</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a:t>Lives independently</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672378176"/>
                  </a:ext>
                </a:extLst>
              </a:tr>
              <a:tr h="0">
                <a:tc>
                  <a:txBody>
                    <a:bodyPr/>
                    <a:lstStyle/>
                    <a:p>
                      <a:pPr>
                        <a:buNone/>
                      </a:pPr>
                      <a:r>
                        <a:rPr lang="en-GB" sz="1100"/>
                        <a:t>Employment</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a:t>Full-time office-based worker</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866579693"/>
                  </a:ext>
                </a:extLst>
              </a:tr>
              <a:tr h="0">
                <a:tc>
                  <a:txBody>
                    <a:bodyPr/>
                    <a:lstStyle/>
                    <a:p>
                      <a:pPr>
                        <a:buNone/>
                      </a:pPr>
                      <a:r>
                        <a:rPr lang="en-GB" sz="1100"/>
                        <a:t>Marital/family status</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a:t>Married, lives with spouse</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48427842"/>
                  </a:ext>
                </a:extLst>
              </a:tr>
              <a:tr h="0">
                <a:tc>
                  <a:txBody>
                    <a:bodyPr/>
                    <a:lstStyle/>
                    <a:p>
                      <a:pPr>
                        <a:buNone/>
                      </a:pPr>
                      <a:r>
                        <a:rPr lang="en-GB" sz="1100"/>
                        <a:t>Diagnosis</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a:t>Coronary heart disease (CHD)</a:t>
                      </a:r>
                      <a:endParaRPr lang="en-GB" sz="110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16820217"/>
                  </a:ext>
                </a:extLst>
              </a:tr>
              <a:tr h="0">
                <a:tc>
                  <a:txBody>
                    <a:bodyPr/>
                    <a:lstStyle/>
                    <a:p>
                      <a:pPr>
                        <a:buNone/>
                      </a:pPr>
                      <a:r>
                        <a:rPr lang="en-GB" sz="1100"/>
                        <a:t>Relevant history</a:t>
                      </a:r>
                      <a:endParaRPr lang="en-GB" sz="1100">
                        <a:latin typeface="Arial" panose="020B0604020202020204" pitchFamily="34" charset="0"/>
                        <a:cs typeface="Arial" panose="020B0604020202020204" pitchFamily="34" charset="0"/>
                      </a:endParaRPr>
                    </a:p>
                  </a:txBody>
                  <a:tcPr anchor="ctr"/>
                </a:tc>
                <a:tc>
                  <a:txBody>
                    <a:bodyPr/>
                    <a:lstStyle/>
                    <a:p>
                      <a:pPr>
                        <a:buNone/>
                      </a:pPr>
                      <a:r>
                        <a:rPr lang="en-GB" sz="1100" dirty="0"/>
                        <a:t>Hypertension and high cholesterol</a:t>
                      </a:r>
                      <a:endParaRPr lang="en-GB" sz="11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827280383"/>
                  </a:ext>
                </a:extLst>
              </a:tr>
            </a:tbl>
          </a:graphicData>
        </a:graphic>
      </p:graphicFrame>
      <p:sp>
        <p:nvSpPr>
          <p:cNvPr id="8" name="TextBox 7">
            <a:extLst>
              <a:ext uri="{FF2B5EF4-FFF2-40B4-BE49-F238E27FC236}">
                <a16:creationId xmlns:a16="http://schemas.microsoft.com/office/drawing/2014/main" id="{23C3AF41-F7C6-99F2-767A-231BCC6ACE83}"/>
              </a:ext>
            </a:extLst>
          </p:cNvPr>
          <p:cNvSpPr txBox="1"/>
          <p:nvPr/>
        </p:nvSpPr>
        <p:spPr>
          <a:xfrm>
            <a:off x="4264660" y="1268760"/>
            <a:ext cx="4572000" cy="3659143"/>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150000"/>
              </a:lnSpc>
              <a:buNone/>
            </a:pPr>
            <a:r>
              <a:rPr lang="en-GB" sz="1200" b="1" dirty="0"/>
              <a:t>Current health measurements</a:t>
            </a:r>
            <a:endParaRPr lang="en-GB" sz="1200" dirty="0"/>
          </a:p>
          <a:p>
            <a:pPr algn="ctr">
              <a:lnSpc>
                <a:spcPct val="150000"/>
              </a:lnSpc>
              <a:buFont typeface="Arial" panose="020B0604020202020204" pitchFamily="34" charset="0"/>
              <a:buChar char="•"/>
            </a:pPr>
            <a:r>
              <a:rPr lang="en-GB" sz="1200" b="1" dirty="0"/>
              <a:t>Blood pressure:</a:t>
            </a:r>
            <a:r>
              <a:rPr lang="en-GB" sz="1200" dirty="0"/>
              <a:t> 152/94 mmHg — raised (Hypertension type 1 )</a:t>
            </a:r>
          </a:p>
          <a:p>
            <a:pPr algn="ctr">
              <a:lnSpc>
                <a:spcPct val="150000"/>
              </a:lnSpc>
              <a:buFont typeface="Arial" panose="020B0604020202020204" pitchFamily="34" charset="0"/>
              <a:buChar char="•"/>
            </a:pPr>
            <a:r>
              <a:rPr lang="en-GB" sz="1200" b="1" dirty="0"/>
              <a:t>Resting pulse:</a:t>
            </a:r>
            <a:r>
              <a:rPr lang="en-GB" sz="1200" dirty="0"/>
              <a:t> 82 beats/min</a:t>
            </a:r>
          </a:p>
          <a:p>
            <a:pPr algn="ctr">
              <a:lnSpc>
                <a:spcPct val="150000"/>
              </a:lnSpc>
              <a:buFont typeface="Arial" panose="020B0604020202020204" pitchFamily="34" charset="0"/>
              <a:buChar char="•"/>
            </a:pPr>
            <a:r>
              <a:rPr lang="en-GB" sz="1200" b="1" dirty="0"/>
              <a:t>Respiratory rate:</a:t>
            </a:r>
            <a:r>
              <a:rPr lang="en-GB" sz="1200" dirty="0"/>
              <a:t> 17 breaths/min</a:t>
            </a:r>
          </a:p>
          <a:p>
            <a:pPr algn="ctr">
              <a:lnSpc>
                <a:spcPct val="150000"/>
              </a:lnSpc>
              <a:buFont typeface="Arial" panose="020B0604020202020204" pitchFamily="34" charset="0"/>
              <a:buChar char="•"/>
            </a:pPr>
            <a:r>
              <a:rPr lang="en-GB" sz="1200" b="1" dirty="0"/>
              <a:t>Oxygen saturation (SpO₂):</a:t>
            </a:r>
            <a:r>
              <a:rPr lang="en-GB" sz="1200" dirty="0"/>
              <a:t> 97%</a:t>
            </a:r>
          </a:p>
          <a:p>
            <a:pPr algn="ctr">
              <a:lnSpc>
                <a:spcPct val="150000"/>
              </a:lnSpc>
              <a:buFont typeface="Arial" panose="020B0604020202020204" pitchFamily="34" charset="0"/>
              <a:buChar char="•"/>
            </a:pPr>
            <a:r>
              <a:rPr lang="en-GB" sz="1200" b="1" dirty="0"/>
              <a:t>Temperature:</a:t>
            </a:r>
            <a:r>
              <a:rPr lang="en-GB" sz="1200" dirty="0"/>
              <a:t> 36.7°C</a:t>
            </a:r>
          </a:p>
          <a:p>
            <a:pPr algn="ctr">
              <a:lnSpc>
                <a:spcPct val="150000"/>
              </a:lnSpc>
              <a:buFont typeface="Arial" panose="020B0604020202020204" pitchFamily="34" charset="0"/>
              <a:buChar char="•"/>
            </a:pPr>
            <a:r>
              <a:rPr lang="en-GB" sz="1200" b="1" dirty="0"/>
              <a:t>Height:</a:t>
            </a:r>
            <a:r>
              <a:rPr lang="en-GB" sz="1200" dirty="0"/>
              <a:t> 1.75 m</a:t>
            </a:r>
          </a:p>
          <a:p>
            <a:pPr algn="ctr">
              <a:lnSpc>
                <a:spcPct val="150000"/>
              </a:lnSpc>
              <a:buFont typeface="Arial" panose="020B0604020202020204" pitchFamily="34" charset="0"/>
              <a:buChar char="•"/>
            </a:pPr>
            <a:r>
              <a:rPr lang="en-GB" sz="1200" b="1" dirty="0"/>
              <a:t>Weight:</a:t>
            </a:r>
            <a:r>
              <a:rPr lang="en-GB" sz="1200" dirty="0"/>
              <a:t> 92 kg</a:t>
            </a:r>
          </a:p>
          <a:p>
            <a:pPr algn="ctr">
              <a:lnSpc>
                <a:spcPct val="150000"/>
              </a:lnSpc>
              <a:buFont typeface="Arial" panose="020B0604020202020204" pitchFamily="34" charset="0"/>
              <a:buChar char="•"/>
            </a:pPr>
            <a:r>
              <a:rPr lang="en-GB" sz="1200" b="1" dirty="0"/>
              <a:t>BMI:</a:t>
            </a:r>
            <a:r>
              <a:rPr lang="en-GB" sz="1200" dirty="0"/>
              <a:t> 30.0 kg/m² — obesity (Class I)</a:t>
            </a:r>
          </a:p>
          <a:p>
            <a:pPr algn="ctr">
              <a:lnSpc>
                <a:spcPct val="150000"/>
              </a:lnSpc>
              <a:buFont typeface="Arial" panose="020B0604020202020204" pitchFamily="34" charset="0"/>
              <a:buChar char="•"/>
            </a:pPr>
            <a:r>
              <a:rPr lang="en-GB" sz="1200" b="1" dirty="0"/>
              <a:t>Total cholesterol:</a:t>
            </a:r>
            <a:r>
              <a:rPr lang="en-GB" sz="1200" dirty="0"/>
              <a:t> 6.2 mmol/L — raised</a:t>
            </a:r>
          </a:p>
          <a:p>
            <a:pPr algn="ctr">
              <a:lnSpc>
                <a:spcPct val="150000"/>
              </a:lnSpc>
              <a:buNone/>
            </a:pPr>
            <a:r>
              <a:rPr lang="en-GB" sz="1200" i="1" dirty="0"/>
              <a:t>These measurements are fictional and are included to support the case-study care plan.</a:t>
            </a:r>
            <a:endParaRPr lang="en-GB" sz="1200" dirty="0"/>
          </a:p>
          <a:p>
            <a:pPr algn="ctr">
              <a:lnSpc>
                <a:spcPct val="150000"/>
              </a:lnSpc>
              <a:buNone/>
            </a:pPr>
            <a:r>
              <a:rPr lang="en-GB" sz="1200" dirty="0"/>
              <a:t>(NHS, 2025; NICE, 2026)</a:t>
            </a:r>
          </a:p>
        </p:txBody>
      </p:sp>
      <p:pic>
        <p:nvPicPr>
          <p:cNvPr id="15" name="Picture 14">
            <a:extLst>
              <a:ext uri="{FF2B5EF4-FFF2-40B4-BE49-F238E27FC236}">
                <a16:creationId xmlns:a16="http://schemas.microsoft.com/office/drawing/2014/main" id="{9336E0F2-E2C0-425C-C85C-BBBA81424A73}"/>
              </a:ext>
            </a:extLst>
          </p:cNvPr>
          <p:cNvPicPr>
            <a:picLocks noChangeAspect="1"/>
          </p:cNvPicPr>
          <p:nvPr/>
        </p:nvPicPr>
        <p:blipFill>
          <a:blip r:embed="rId5"/>
          <a:stretch>
            <a:fillRect/>
          </a:stretch>
        </p:blipFill>
        <p:spPr>
          <a:xfrm>
            <a:off x="3200926" y="4240396"/>
            <a:ext cx="1348844" cy="1348844"/>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Audio 11">
            <a:hlinkClick r:id="" action="ppaction://media"/>
            <a:extLst>
              <a:ext uri="{FF2B5EF4-FFF2-40B4-BE49-F238E27FC236}">
                <a16:creationId xmlns:a16="http://schemas.microsoft.com/office/drawing/2014/main" id="{F072AD97-7C01-B55D-C694-96F59EF879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130640"/>
    </mc:Choice>
    <mc:Fallback>
      <p:transition spd="slow" advTm="130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24016" y="1005274"/>
            <a:ext cx="6048672" cy="879420"/>
          </a:xfrm>
        </p:spPr>
        <p:txBody>
          <a:bodyPr/>
          <a:lstStyle/>
          <a:p>
            <a:pPr marL="0" indent="0">
              <a:lnSpc>
                <a:spcPct val="150000"/>
              </a:lnSpc>
              <a:buNone/>
            </a:pPr>
            <a:r>
              <a:rPr lang="en-GB" sz="1100" dirty="0"/>
              <a:t>The heart is a muscular organ that pumps blood around the body. The Aortic arteries provide oxygen-rich blood to the myocardium (heart muscle). In the left and right coronary arteries, smaller vessels supply different parts of the myocardium. A blood vessel's wall contains layers that maintain blood flow and regulate its diameter (NHS, 2024).</a:t>
            </a:r>
          </a:p>
        </p:txBody>
      </p:sp>
      <p:sp>
        <p:nvSpPr>
          <p:cNvPr id="5" name="TextBox 4">
            <a:extLst>
              <a:ext uri="{FF2B5EF4-FFF2-40B4-BE49-F238E27FC236}">
                <a16:creationId xmlns:a16="http://schemas.microsoft.com/office/drawing/2014/main" id="{B7694036-9028-2C1A-FC71-22F5FCC047C7}"/>
              </a:ext>
            </a:extLst>
          </p:cNvPr>
          <p:cNvSpPr txBox="1"/>
          <p:nvPr/>
        </p:nvSpPr>
        <p:spPr>
          <a:xfrm>
            <a:off x="24016" y="2096646"/>
            <a:ext cx="6851104" cy="1330557"/>
          </a:xfrm>
          <a:prstGeom prst="rect">
            <a:avLst/>
          </a:prstGeom>
          <a:noFill/>
        </p:spPr>
        <p:txBody>
          <a:bodyPr wrap="square">
            <a:spAutoFit/>
          </a:bodyPr>
          <a:lstStyle/>
          <a:p>
            <a:pPr>
              <a:lnSpc>
                <a:spcPct val="150000"/>
              </a:lnSpc>
            </a:pPr>
            <a:r>
              <a:rPr lang="en-GB" sz="1100" b="1" u="sng" dirty="0"/>
              <a:t>Normal patient</a:t>
            </a:r>
            <a:endParaRPr lang="en-GB" sz="1100" dirty="0"/>
          </a:p>
          <a:p>
            <a:pPr>
              <a:lnSpc>
                <a:spcPct val="150000"/>
              </a:lnSpc>
            </a:pPr>
            <a:r>
              <a:rPr lang="en-GB" sz="1100" dirty="0"/>
              <a:t>A deoxygenated blood flow enters the right atrium and passes to the lungs through the right ventricle. In order to produce energy and maintain cardiac contraction, oxygen and nutrients must be continuously supplied to the myocardium via the left atrium, left ventricle, and aorta. The ability to maintain cardiac output and tissue perfusion is therefore supported by circulating blood.</a:t>
            </a:r>
          </a:p>
        </p:txBody>
      </p:sp>
      <p:sp>
        <p:nvSpPr>
          <p:cNvPr id="7" name="TextBox 6">
            <a:extLst>
              <a:ext uri="{FF2B5EF4-FFF2-40B4-BE49-F238E27FC236}">
                <a16:creationId xmlns:a16="http://schemas.microsoft.com/office/drawing/2014/main" id="{93C6EF8E-C2C7-D06F-73D5-15DFE6FC4CF6}"/>
              </a:ext>
            </a:extLst>
          </p:cNvPr>
          <p:cNvSpPr txBox="1"/>
          <p:nvPr/>
        </p:nvSpPr>
        <p:spPr>
          <a:xfrm>
            <a:off x="24016" y="3496936"/>
            <a:ext cx="8116406" cy="2092304"/>
          </a:xfrm>
          <a:prstGeom prst="rect">
            <a:avLst/>
          </a:prstGeom>
          <a:noFill/>
        </p:spPr>
        <p:txBody>
          <a:bodyPr wrap="square">
            <a:spAutoFit/>
          </a:bodyPr>
          <a:lstStyle/>
          <a:p>
            <a:pPr>
              <a:lnSpc>
                <a:spcPct val="150000"/>
              </a:lnSpc>
              <a:buNone/>
            </a:pPr>
            <a:r>
              <a:rPr lang="en-GB" sz="1100" b="1" u="sng" dirty="0"/>
              <a:t>CHD patient</a:t>
            </a:r>
          </a:p>
          <a:p>
            <a:pPr>
              <a:lnSpc>
                <a:spcPct val="150000"/>
              </a:lnSpc>
            </a:pPr>
            <a:r>
              <a:rPr lang="en-GB" sz="1100" dirty="0"/>
              <a:t>Atheroma builds up within the coronary artery wall, causing atherosclerosis.</a:t>
            </a:r>
          </a:p>
          <a:p>
            <a:pPr>
              <a:lnSpc>
                <a:spcPct val="150000"/>
              </a:lnSpc>
            </a:pPr>
            <a:r>
              <a:rPr lang="en-GB" sz="1100" dirty="0"/>
              <a:t>The artery becomes narrowed, reducing coronary blood flow and oxygen delivery to the myocardium.</a:t>
            </a:r>
          </a:p>
          <a:p>
            <a:pPr>
              <a:lnSpc>
                <a:spcPct val="150000"/>
              </a:lnSpc>
            </a:pPr>
            <a:r>
              <a:rPr lang="en-GB" sz="1100" dirty="0"/>
              <a:t>When the heart works harder, oxygen demand increases; inadequate oxygen supply can cause myocardial ischaemia and angina.</a:t>
            </a:r>
          </a:p>
          <a:p>
            <a:pPr>
              <a:lnSpc>
                <a:spcPct val="150000"/>
              </a:lnSpc>
            </a:pPr>
            <a:r>
              <a:rPr lang="en-GB" sz="1100" dirty="0"/>
              <a:t>If an atheromatous plaque ruptures and a blood clot blocks the artery, myocardial infarction (heart attack) can occur (NHS, 2024; NICE, 2026).</a:t>
            </a:r>
          </a:p>
          <a:p>
            <a:pPr>
              <a:lnSpc>
                <a:spcPct val="150000"/>
              </a:lnSpc>
              <a:buNone/>
            </a:pPr>
            <a:endParaRPr lang="en-GB" sz="1100" b="1" u="sng" dirty="0"/>
          </a:p>
        </p:txBody>
      </p:sp>
      <p:pic>
        <p:nvPicPr>
          <p:cNvPr id="8" name="Picture 7" descr="Heart Diagram Labeled">
            <a:extLst>
              <a:ext uri="{FF2B5EF4-FFF2-40B4-BE49-F238E27FC236}">
                <a16:creationId xmlns:a16="http://schemas.microsoft.com/office/drawing/2014/main" id="{B1045E5E-5F5C-5193-A141-00096E8F29E5}"/>
              </a:ext>
            </a:extLst>
          </p:cNvPr>
          <p:cNvPicPr>
            <a:picLocks noChangeAspect="1"/>
          </p:cNvPicPr>
          <p:nvPr/>
        </p:nvPicPr>
        <p:blipFill>
          <a:blip r:embed="rId5"/>
          <a:srcRect b="6075"/>
          <a:stretch>
            <a:fillRect/>
          </a:stretch>
        </p:blipFill>
        <p:spPr>
          <a:xfrm>
            <a:off x="7092280" y="1122790"/>
            <a:ext cx="1834951" cy="18383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Audio 17">
            <a:hlinkClick r:id="" action="ppaction://media"/>
            <a:extLst>
              <a:ext uri="{FF2B5EF4-FFF2-40B4-BE49-F238E27FC236}">
                <a16:creationId xmlns:a16="http://schemas.microsoft.com/office/drawing/2014/main" id="{91FEEE01-E1AB-1756-059B-A1229117AC0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94922"/>
    </mc:Choice>
    <mc:Fallback>
      <p:transition spd="slow" advTm="94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052736"/>
            <a:ext cx="4834880" cy="3917032"/>
          </a:xfrm>
        </p:spPr>
        <p:txBody>
          <a:bodyPr/>
          <a:lstStyle/>
          <a:p>
            <a:pPr marL="0" indent="0">
              <a:buNone/>
            </a:pPr>
            <a:r>
              <a:rPr lang="en-GB" sz="1200" b="1" dirty="0">
                <a:latin typeface="Arial" panose="020B0604020202020204" pitchFamily="34" charset="0"/>
                <a:cs typeface="Arial" panose="020B0604020202020204" pitchFamily="34" charset="0"/>
              </a:rPr>
              <a:t>Current lifestyle</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He spends most of his working days sitting for extended periods of time due to his sedentary, office-based job. </a:t>
            </a:r>
          </a:p>
          <a:p>
            <a:pPr marL="0" indent="0">
              <a:buNone/>
            </a:pPr>
            <a:r>
              <a:rPr lang="en-GB" sz="1200" dirty="0">
                <a:latin typeface="Arial" panose="020B0604020202020204" pitchFamily="34" charset="0"/>
                <a:cs typeface="Arial" panose="020B0604020202020204" pitchFamily="34" charset="0"/>
              </a:rPr>
              <a:t>•He currently undertakes little structured physical activity.</a:t>
            </a:r>
          </a:p>
          <a:p>
            <a:pPr marL="0" indent="0">
              <a:buNone/>
            </a:pPr>
            <a:r>
              <a:rPr lang="en-GB" sz="1200" dirty="0">
                <a:latin typeface="Arial" panose="020B0604020202020204" pitchFamily="34" charset="0"/>
                <a:cs typeface="Arial" panose="020B0604020202020204" pitchFamily="34" charset="0"/>
              </a:rPr>
              <a:t>•His diet is high in processed foods, saturated fat and salt, with limited fruit, vegetables and wholegrains.</a:t>
            </a:r>
          </a:p>
          <a:p>
            <a:pPr marL="0" indent="0">
              <a:buNone/>
            </a:pPr>
            <a:r>
              <a:rPr lang="en-GB" sz="1200" dirty="0">
                <a:latin typeface="Arial" panose="020B0604020202020204" pitchFamily="34" charset="0"/>
                <a:cs typeface="Arial" panose="020B0604020202020204" pitchFamily="34" charset="0"/>
              </a:rPr>
              <a:t>•He is overweight/obese (BMI 30.0 kg/m²) and would benefit from gradual, sustainable weight management.</a:t>
            </a:r>
          </a:p>
          <a:p>
            <a:pPr marL="0" indent="0">
              <a:buNone/>
            </a:pPr>
            <a:r>
              <a:rPr lang="en-GB" sz="1200" dirty="0">
                <a:latin typeface="Arial" panose="020B0604020202020204" pitchFamily="34" charset="0"/>
                <a:cs typeface="Arial" panose="020B0604020202020204" pitchFamily="34" charset="0"/>
              </a:rPr>
              <a:t>•He drinks approximately 10–12 units of alcohol per week.</a:t>
            </a:r>
          </a:p>
          <a:p>
            <a:pPr marL="0" indent="0">
              <a:buNone/>
            </a:pPr>
            <a:r>
              <a:rPr lang="en-GB" sz="1200" dirty="0">
                <a:latin typeface="Arial" panose="020B0604020202020204" pitchFamily="34" charset="0"/>
                <a:cs typeface="Arial" panose="020B0604020202020204" pitchFamily="34" charset="0"/>
              </a:rPr>
              <a:t>•He does not smoke.</a:t>
            </a:r>
          </a:p>
          <a:p>
            <a:pPr marL="0" indent="0">
              <a:buNone/>
            </a:pPr>
            <a:r>
              <a:rPr lang="en-GB" sz="1200" dirty="0">
                <a:latin typeface="Arial" panose="020B0604020202020204" pitchFamily="34" charset="0"/>
                <a:cs typeface="Arial" panose="020B0604020202020204" pitchFamily="34" charset="0"/>
              </a:rPr>
              <a:t>•He reports that work-related stress sometimes affects his sleep and motivation to exercise.</a:t>
            </a:r>
          </a:p>
          <a:p>
            <a:pPr marL="0" indent="0">
              <a:buNone/>
            </a:pPr>
            <a:r>
              <a:rPr lang="en-GB" sz="1200" b="1" dirty="0">
                <a:latin typeface="Arial" panose="020B0604020202020204" pitchFamily="34" charset="0"/>
                <a:cs typeface="Arial" panose="020B0604020202020204" pitchFamily="34" charset="0"/>
              </a:rPr>
              <a:t>Impact on cardiovascular health</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Among Daniel's non-modifiable cardiovascular risk factors are his physical inactivity, dietary patterns, obesity, raised blood pressure, and high cholesterol. These behaviours can contribute to atherosclerosis and increase the risk of further cardiovascular events (NHS, 2024; NICE, 2025).</a:t>
            </a:r>
          </a:p>
          <a:p>
            <a:pPr marL="0" indent="0">
              <a:buNone/>
            </a:pPr>
            <a:r>
              <a:rPr lang="en-GB" sz="1200" b="1" dirty="0">
                <a:latin typeface="Arial" panose="020B0604020202020204" pitchFamily="34" charset="0"/>
                <a:cs typeface="Arial" panose="020B0604020202020204" pitchFamily="34" charset="0"/>
              </a:rPr>
              <a:t>Priority for care: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Support Daniel to make realistic and sustainable changes to physical activity, diet, weight management, stress and alcohol intake, while continuing to monitor cardiovascular risk factors.</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09/08/2026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Picture 7" descr="Indian Foods High In Saturated Fats at Lynell Johnston blog">
            <a:extLst>
              <a:ext uri="{FF2B5EF4-FFF2-40B4-BE49-F238E27FC236}">
                <a16:creationId xmlns:a16="http://schemas.microsoft.com/office/drawing/2014/main" id="{398B0D40-5AFF-AE3C-7CD5-26D50A212D92}"/>
              </a:ext>
            </a:extLst>
          </p:cNvPr>
          <p:cNvPicPr>
            <a:picLocks noChangeAspect="1"/>
          </p:cNvPicPr>
          <p:nvPr/>
        </p:nvPicPr>
        <p:blipFill>
          <a:blip r:embed="rId5"/>
          <a:stretch>
            <a:fillRect/>
          </a:stretch>
        </p:blipFill>
        <p:spPr>
          <a:xfrm>
            <a:off x="5508104" y="1556792"/>
            <a:ext cx="3384376" cy="3384376"/>
          </a:xfrm>
          <a:prstGeom prst="rect">
            <a:avLst/>
          </a:prstGeom>
        </p:spPr>
      </p:pic>
      <p:pic>
        <p:nvPicPr>
          <p:cNvPr id="7" name="Audio 6">
            <a:hlinkClick r:id="" action="ppaction://media"/>
            <a:extLst>
              <a:ext uri="{FF2B5EF4-FFF2-40B4-BE49-F238E27FC236}">
                <a16:creationId xmlns:a16="http://schemas.microsoft.com/office/drawing/2014/main" id="{382C937A-BB3D-A620-E43C-517BC7CBDC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132800"/>
    </mc:Choice>
    <mc:Fallback>
      <p:transition spd="slow" advTm="13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827584" y="317401"/>
            <a:ext cx="3008313" cy="1162050"/>
          </a:xfrm>
        </p:spPr>
        <p:txBody>
          <a:bodyPr wrap="square" anchor="b">
            <a:normAutofit/>
          </a:bodyPr>
          <a:lstStyle/>
          <a:p>
            <a:r>
              <a:rPr lang="en-GB"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3575050" y="273050"/>
            <a:ext cx="5111750" cy="5172173"/>
          </a:xfrm>
        </p:spPr>
        <p:txBody>
          <a:bodyPr wrap="square" anchor="t">
            <a:normAutofit fontScale="32500" lnSpcReduction="20000"/>
          </a:bodyPr>
          <a:lstStyle/>
          <a:p>
            <a:pPr marL="0" indent="0">
              <a:buNone/>
            </a:pPr>
            <a:r>
              <a:rPr lang="en-GB" b="1" dirty="0"/>
              <a:t>Morning</a:t>
            </a:r>
            <a:endParaRPr lang="en-GB" dirty="0"/>
          </a:p>
          <a:p>
            <a:r>
              <a:rPr lang="en-GB" dirty="0"/>
              <a:t>He wakes up around 7:00 am and has breakfast before travelling to work.</a:t>
            </a:r>
          </a:p>
          <a:p>
            <a:r>
              <a:rPr lang="en-GB" dirty="0"/>
              <a:t>Usually gets to work via car, resulting in limited walking.</a:t>
            </a:r>
          </a:p>
          <a:p>
            <a:r>
              <a:rPr lang="en-GB" dirty="0"/>
              <a:t>Breakfast is often cereal or toast; fruit intake is inconsistent.</a:t>
            </a:r>
          </a:p>
          <a:p>
            <a:pPr marL="0" indent="0">
              <a:buNone/>
            </a:pPr>
            <a:r>
              <a:rPr lang="en-GB" b="1" dirty="0"/>
              <a:t>Working day</a:t>
            </a:r>
            <a:endParaRPr lang="en-GB" dirty="0"/>
          </a:p>
          <a:p>
            <a:r>
              <a:rPr lang="en-GB" dirty="0"/>
              <a:t>He works 9:00 am to 5:00 pm in an office-based role.</a:t>
            </a:r>
          </a:p>
          <a:p>
            <a:r>
              <a:rPr lang="en-GB" dirty="0"/>
              <a:t>Spends long periods sitting at a computer.</a:t>
            </a:r>
          </a:p>
          <a:p>
            <a:r>
              <a:rPr lang="en-GB" dirty="0"/>
              <a:t>Takes short breaks but does little purposeful physical activity during working hours.</a:t>
            </a:r>
          </a:p>
          <a:p>
            <a:r>
              <a:rPr lang="en-GB" dirty="0"/>
              <a:t>Lunch is often purchased from nearby shops/cafés and may include processed or high-salt foods.</a:t>
            </a:r>
          </a:p>
          <a:p>
            <a:r>
              <a:rPr lang="en-GB" dirty="0"/>
              <a:t>Experiences periods of work-related stress, particularly when workload is high.</a:t>
            </a:r>
          </a:p>
          <a:p>
            <a:pPr marL="0" indent="0">
              <a:buNone/>
            </a:pPr>
            <a:r>
              <a:rPr lang="en-GB" b="1" dirty="0"/>
              <a:t>Evening</a:t>
            </a:r>
            <a:endParaRPr lang="en-GB" dirty="0"/>
          </a:p>
          <a:p>
            <a:r>
              <a:rPr lang="en-GB" dirty="0"/>
              <a:t>Travels home by car and usually spends the evening watching television or doomscrolling his phone</a:t>
            </a:r>
          </a:p>
          <a:p>
            <a:r>
              <a:rPr lang="en-GB" dirty="0"/>
              <a:t>Has limited structured exercise during the week.</a:t>
            </a:r>
          </a:p>
          <a:p>
            <a:r>
              <a:rPr lang="en-GB" dirty="0"/>
              <a:t>Evening meals are sometimes convenience or takeaway foods.</a:t>
            </a:r>
          </a:p>
          <a:p>
            <a:r>
              <a:rPr lang="en-GB" dirty="0"/>
              <a:t>Usually goes to bed around 11:00 pm, although stress can affect his sleep.</a:t>
            </a:r>
          </a:p>
          <a:p>
            <a:pPr marL="0" indent="0">
              <a:buNone/>
            </a:pPr>
            <a:r>
              <a:rPr lang="en-GB" b="1" dirty="0"/>
              <a:t>Weekend</a:t>
            </a:r>
            <a:endParaRPr lang="en-GB" dirty="0"/>
          </a:p>
          <a:p>
            <a:r>
              <a:rPr lang="en-GB" dirty="0"/>
              <a:t>Has more free time but remains relatively inactive.</a:t>
            </a:r>
          </a:p>
          <a:p>
            <a:r>
              <a:rPr lang="en-GB" dirty="0"/>
              <a:t>May complete household tasks and occasional short walks.</a:t>
            </a:r>
          </a:p>
          <a:p>
            <a:r>
              <a:rPr lang="en-GB" dirty="0"/>
              <a:t>Socialises with family or friends and may consume alcohol.</a:t>
            </a:r>
          </a:p>
          <a:p>
            <a:pPr marL="0" indent="0">
              <a:buNone/>
            </a:pPr>
            <a:endParaRPr lang="en-GB" b="1" dirty="0"/>
          </a:p>
          <a:p>
            <a:pPr marL="0" indent="0">
              <a:buNone/>
            </a:pPr>
            <a:r>
              <a:rPr lang="en-GB" b="1" dirty="0"/>
              <a:t>Care-plan consideration:</a:t>
            </a:r>
            <a:br>
              <a:rPr lang="en-GB" dirty="0"/>
            </a:br>
            <a:r>
              <a:rPr lang="en-GB" dirty="0"/>
              <a:t>Daniel's routine is characterised by long-term sitting, reduced physical activity and an unhealthy dietary pattern. These behaviours provide opportunities for realistic lifestyle interventions to reduce cardiovascular risk (NHS, 2024; NICE, 2025).</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6" name="Picture 5" descr="A Day In The Life Of A Doctor: What A Doctor’S Daily Routine Is Like ...">
            <a:extLst>
              <a:ext uri="{FF2B5EF4-FFF2-40B4-BE49-F238E27FC236}">
                <a16:creationId xmlns:a16="http://schemas.microsoft.com/office/drawing/2014/main" id="{E097B0BD-6728-37BA-03B6-6103F8A914AE}"/>
              </a:ext>
            </a:extLst>
          </p:cNvPr>
          <p:cNvPicPr>
            <a:picLocks noChangeAspect="1"/>
          </p:cNvPicPr>
          <p:nvPr/>
        </p:nvPicPr>
        <p:blipFill>
          <a:blip r:embed="rId5"/>
          <a:srcRect b="9209"/>
          <a:stretch>
            <a:fillRect/>
          </a:stretch>
        </p:blipFill>
        <p:spPr>
          <a:xfrm>
            <a:off x="275915" y="1880828"/>
            <a:ext cx="3189598" cy="3096344"/>
          </a:xfrm>
          <a:prstGeom prst="rect">
            <a:avLst/>
          </a:prstGeom>
          <a:ln w="19050" cap="sq">
            <a:solidFill>
              <a:srgbClr val="000000"/>
            </a:solidFill>
            <a:miter lim="800000"/>
          </a:ln>
          <a:effectLst>
            <a:outerShdw blurRad="57150" dist="50800" dir="2700000" algn="tl" rotWithShape="0">
              <a:srgbClr val="000000">
                <a:alpha val="40000"/>
              </a:srgbClr>
            </a:outerShdw>
          </a:effectLst>
        </p:spPr>
      </p:pic>
      <p:pic>
        <p:nvPicPr>
          <p:cNvPr id="8" name="Audio 7">
            <a:hlinkClick r:id="" action="ppaction://media"/>
            <a:extLst>
              <a:ext uri="{FF2B5EF4-FFF2-40B4-BE49-F238E27FC236}">
                <a16:creationId xmlns:a16="http://schemas.microsoft.com/office/drawing/2014/main" id="{1EB0C655-6F77-EF13-307D-8BC197CBC6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114643"/>
    </mc:Choice>
    <mc:Fallback>
      <p:transition spd="slow" advTm="114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a:t>Care Plan (3/3) </a:t>
            </a:r>
            <a:endParaRPr lang="en-GB" sz="3600" b="1"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9492" y="1196752"/>
            <a:ext cx="8229600" cy="1944216"/>
          </a:xfrm>
        </p:spPr>
        <p:style>
          <a:lnRef idx="3">
            <a:schemeClr val="lt1"/>
          </a:lnRef>
          <a:fillRef idx="1">
            <a:schemeClr val="accent1"/>
          </a:fillRef>
          <a:effectRef idx="1">
            <a:schemeClr val="accent1"/>
          </a:effectRef>
          <a:fontRef idx="minor">
            <a:schemeClr val="lt1"/>
          </a:fontRef>
        </p:style>
        <p:txBody>
          <a:bodyPr/>
          <a:lstStyle/>
          <a:p>
            <a:pPr marL="0" indent="0">
              <a:buNone/>
            </a:pPr>
            <a:r>
              <a:rPr lang="en-GB" sz="1200" b="1" dirty="0">
                <a:latin typeface="Arial" panose="020B0604020202020204" pitchFamily="34" charset="0"/>
                <a:cs typeface="Arial" panose="020B0604020202020204" pitchFamily="34" charset="0"/>
              </a:rPr>
              <a:t>Communication</a:t>
            </a:r>
            <a:endParaRPr lang="en-GB" sz="1200" dirty="0">
              <a:latin typeface="Arial" panose="020B0604020202020204" pitchFamily="34" charset="0"/>
              <a:cs typeface="Arial" panose="020B0604020202020204" pitchFamily="34" charset="0"/>
            </a:endParaRPr>
          </a:p>
          <a:p>
            <a:r>
              <a:rPr lang="en-GB" sz="1200" dirty="0"/>
              <a:t>Communicate CHD and lifestyle changes clearly, respectfully and without judgment.</a:t>
            </a:r>
          </a:p>
          <a:p>
            <a:r>
              <a:rPr lang="en-GB" sz="1200" dirty="0"/>
              <a:t>Explain in simple terms regarding medical information, treatment options, benefits and risks so Daniel can understand.</a:t>
            </a:r>
          </a:p>
          <a:p>
            <a:r>
              <a:rPr lang="en-GB" sz="1200" dirty="0"/>
              <a:t>Use </a:t>
            </a:r>
            <a:r>
              <a:rPr lang="en-GB" sz="1200" b="1" dirty="0"/>
              <a:t>active listening</a:t>
            </a:r>
            <a:r>
              <a:rPr lang="en-GB" sz="1200" dirty="0"/>
              <a:t> to identify Daniel's concerns, preferences and barriers to lifestyle change.</a:t>
            </a:r>
          </a:p>
          <a:p>
            <a:r>
              <a:rPr lang="en-GB" sz="1200" dirty="0"/>
              <a:t>Encourage </a:t>
            </a:r>
            <a:r>
              <a:rPr lang="en-GB" sz="1200" b="1" dirty="0"/>
              <a:t>shared decision-making</a:t>
            </a:r>
            <a:r>
              <a:rPr lang="en-GB" sz="1200" dirty="0"/>
              <a:t>, involving Daniel in setting realistic goals for his care (NICE, 2026). This will help make it person-centred.</a:t>
            </a:r>
          </a:p>
          <a:p>
            <a:r>
              <a:rPr lang="en-GB" sz="1200" dirty="0"/>
              <a:t>Check Daniel's understanding and allow him to ask questions.</a:t>
            </a:r>
          </a:p>
          <a:p>
            <a:r>
              <a:rPr lang="en-GB" sz="1200" dirty="0"/>
              <a:t>With Daniel's consent, involve his spouse or other appropriate people in supporting his care.</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09/08/2026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FDB92F24-CD7F-E5EE-56D1-5E1F8B2798A9}"/>
              </a:ext>
            </a:extLst>
          </p:cNvPr>
          <p:cNvSpPr txBox="1"/>
          <p:nvPr/>
        </p:nvSpPr>
        <p:spPr>
          <a:xfrm>
            <a:off x="457200" y="3352924"/>
            <a:ext cx="8229600" cy="2123658"/>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0" indent="0">
              <a:buNone/>
            </a:pPr>
            <a:r>
              <a:rPr lang="en-GB" sz="1200" b="1" dirty="0">
                <a:latin typeface="Arial" panose="020B0604020202020204" pitchFamily="34" charset="0"/>
                <a:cs typeface="Arial" panose="020B0604020202020204" pitchFamily="34" charset="0"/>
              </a:rPr>
              <a:t>Ethical considerations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Autonomy:</a:t>
            </a:r>
            <a:r>
              <a:rPr lang="en-GB" sz="1200" dirty="0">
                <a:latin typeface="Arial" panose="020B0604020202020204" pitchFamily="34" charset="0"/>
                <a:cs typeface="Arial" panose="020B0604020202020204" pitchFamily="34" charset="0"/>
              </a:rPr>
              <a:t> Respect Daniel's right to make informed decisions about his treatment and lifestyle.</a:t>
            </a:r>
          </a:p>
          <a:p>
            <a:r>
              <a:rPr lang="en-GB" sz="1200" b="1" dirty="0">
                <a:latin typeface="Arial" panose="020B0604020202020204" pitchFamily="34" charset="0"/>
                <a:cs typeface="Arial" panose="020B0604020202020204" pitchFamily="34" charset="0"/>
              </a:rPr>
              <a:t>Informed consent:</a:t>
            </a:r>
            <a:r>
              <a:rPr lang="en-GB" sz="1200" dirty="0">
                <a:latin typeface="Arial" panose="020B0604020202020204" pitchFamily="34" charset="0"/>
                <a:cs typeface="Arial" panose="020B0604020202020204" pitchFamily="34" charset="0"/>
              </a:rPr>
              <a:t> Acquire voluntary and informed consent before examinations, investigations or management (NHS, 2022).</a:t>
            </a:r>
          </a:p>
          <a:p>
            <a:r>
              <a:rPr lang="en-GB" sz="1200" b="1" dirty="0">
                <a:latin typeface="Arial" panose="020B0604020202020204" pitchFamily="34" charset="0"/>
                <a:cs typeface="Arial" panose="020B0604020202020204" pitchFamily="34" charset="0"/>
              </a:rPr>
              <a:t>Confidentiality:</a:t>
            </a:r>
            <a:r>
              <a:rPr lang="en-GB" sz="1200" dirty="0">
                <a:latin typeface="Arial" panose="020B0604020202020204" pitchFamily="34" charset="0"/>
                <a:cs typeface="Arial" panose="020B0604020202020204" pitchFamily="34" charset="0"/>
              </a:rPr>
              <a:t> Safeguard Daniel's personal and health information and only share it appropriately.</a:t>
            </a:r>
          </a:p>
          <a:p>
            <a:r>
              <a:rPr lang="en-GB" sz="1200" b="1" dirty="0">
                <a:latin typeface="Arial" panose="020B0604020202020204" pitchFamily="34" charset="0"/>
                <a:cs typeface="Arial" panose="020B0604020202020204" pitchFamily="34" charset="0"/>
              </a:rPr>
              <a:t>Dignity and respect:</a:t>
            </a:r>
            <a:r>
              <a:rPr lang="en-GB" sz="1200" dirty="0">
                <a:latin typeface="Arial" panose="020B0604020202020204" pitchFamily="34" charset="0"/>
                <a:cs typeface="Arial" panose="020B0604020202020204" pitchFamily="34" charset="0"/>
              </a:rPr>
              <a:t> Avoid judgement about his weight, diet, alcohol intake or lifestyle choices.</a:t>
            </a:r>
          </a:p>
          <a:p>
            <a:r>
              <a:rPr lang="en-GB" sz="1200" b="1" dirty="0">
                <a:latin typeface="Arial" panose="020B0604020202020204" pitchFamily="34" charset="0"/>
                <a:cs typeface="Arial" panose="020B0604020202020204" pitchFamily="34" charset="0"/>
              </a:rPr>
              <a:t>Beneficence and non-maleficence:</a:t>
            </a:r>
            <a:r>
              <a:rPr lang="en-GB" sz="1200" dirty="0">
                <a:latin typeface="Arial" panose="020B0604020202020204" pitchFamily="34" charset="0"/>
                <a:cs typeface="Arial" panose="020B0604020202020204" pitchFamily="34" charset="0"/>
              </a:rPr>
              <a:t> Provide care that benefits Daniel while avoiding unnecessary harm.</a:t>
            </a:r>
          </a:p>
          <a:p>
            <a:r>
              <a:rPr lang="en-GB" sz="1200" b="1" dirty="0">
                <a:latin typeface="Arial" panose="020B0604020202020204" pitchFamily="34" charset="0"/>
                <a:cs typeface="Arial" panose="020B0604020202020204" pitchFamily="34" charset="0"/>
              </a:rPr>
              <a:t>Equality:</a:t>
            </a:r>
            <a:r>
              <a:rPr lang="en-GB" sz="1200" dirty="0">
                <a:latin typeface="Arial" panose="020B0604020202020204" pitchFamily="34" charset="0"/>
                <a:cs typeface="Arial" panose="020B0604020202020204" pitchFamily="34" charset="0"/>
              </a:rPr>
              <a:t> Provide fair and person-centred care without discrimination.</a:t>
            </a:r>
          </a:p>
          <a:p>
            <a:pPr marL="0" indent="0">
              <a:buNone/>
            </a:pPr>
            <a:r>
              <a:rPr lang="en-GB" sz="1200" b="1" dirty="0">
                <a:latin typeface="Arial" panose="020B0604020202020204" pitchFamily="34" charset="0"/>
                <a:cs typeface="Arial" panose="020B0604020202020204" pitchFamily="34" charset="0"/>
              </a:rPr>
              <a:t>Professional responsibility: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Healthcare professionals should lead into well, sustain confidentiality, respect patient choice and promote safe, evidence-based care (NMC, 2025).</a:t>
            </a:r>
          </a:p>
        </p:txBody>
      </p:sp>
      <p:pic>
        <p:nvPicPr>
          <p:cNvPr id="10" name="Audio 9">
            <a:hlinkClick r:id="" action="ppaction://media"/>
            <a:extLst>
              <a:ext uri="{FF2B5EF4-FFF2-40B4-BE49-F238E27FC236}">
                <a16:creationId xmlns:a16="http://schemas.microsoft.com/office/drawing/2014/main" id="{41DDC105-97E3-9DEC-C166-620648039B7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02992"/>
    </mc:Choice>
    <mc:Fallback>
      <p:transition spd="slow" advTm="102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15416"/>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35496" y="789635"/>
            <a:ext cx="5688632" cy="3917032"/>
          </a:xfrm>
        </p:spPr>
        <p:txBody>
          <a:bodyPr/>
          <a:lstStyle/>
          <a:p>
            <a:pPr marL="0" indent="0">
              <a:buNone/>
            </a:pPr>
            <a:r>
              <a:rPr lang="en-GB" sz="1200" b="1" dirty="0">
                <a:latin typeface="Arial" panose="020B0604020202020204" pitchFamily="34" charset="0"/>
                <a:cs typeface="Arial" panose="020B0604020202020204" pitchFamily="34" charset="0"/>
              </a:rPr>
              <a:t>Lifestyle and behavioural risk factors</a:t>
            </a: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Physical inactivity:</a:t>
            </a:r>
            <a:r>
              <a:rPr lang="en-GB" sz="1200" dirty="0">
                <a:latin typeface="Arial" panose="020B0604020202020204" pitchFamily="34" charset="0"/>
                <a:cs typeface="Arial" panose="020B0604020202020204" pitchFamily="34" charset="0"/>
              </a:rPr>
              <a:t> Sedentary office work and limited exercise can increase cardiovascular risk. Can increase the risk of pulmonary embolism (PE)</a:t>
            </a:r>
          </a:p>
          <a:p>
            <a:pPr marL="0" indent="0">
              <a:buNone/>
            </a:pPr>
            <a:r>
              <a:rPr lang="en-GB" sz="1200" b="1" dirty="0">
                <a:latin typeface="Arial" panose="020B0604020202020204" pitchFamily="34" charset="0"/>
                <a:cs typeface="Arial" panose="020B0604020202020204" pitchFamily="34" charset="0"/>
              </a:rPr>
              <a:t>Unhealthy diet:</a:t>
            </a:r>
            <a:r>
              <a:rPr lang="en-GB" sz="1200" dirty="0">
                <a:latin typeface="Arial" panose="020B0604020202020204" pitchFamily="34" charset="0"/>
                <a:cs typeface="Arial" panose="020B0604020202020204" pitchFamily="34" charset="0"/>
              </a:rPr>
              <a:t> Frequent processed/convenience foods may increase intake of saturated fat and salt, contributing to raised cholesterol and blood pressure.</a:t>
            </a:r>
          </a:p>
          <a:p>
            <a:pPr marL="0" indent="0">
              <a:buNone/>
            </a:pPr>
            <a:r>
              <a:rPr lang="en-GB" sz="1200" b="1" dirty="0">
                <a:latin typeface="Arial" panose="020B0604020202020204" pitchFamily="34" charset="0"/>
                <a:cs typeface="Arial" panose="020B0604020202020204" pitchFamily="34" charset="0"/>
              </a:rPr>
              <a:t>Obesity:</a:t>
            </a:r>
            <a:r>
              <a:rPr lang="en-GB" sz="1200" dirty="0">
                <a:latin typeface="Arial" panose="020B0604020202020204" pitchFamily="34" charset="0"/>
                <a:cs typeface="Arial" panose="020B0604020202020204" pitchFamily="34" charset="0"/>
              </a:rPr>
              <a:t> BMI of </a:t>
            </a:r>
            <a:r>
              <a:rPr lang="en-GB" sz="1200" b="1" dirty="0">
                <a:latin typeface="Arial" panose="020B0604020202020204" pitchFamily="34" charset="0"/>
                <a:cs typeface="Arial" panose="020B0604020202020204" pitchFamily="34" charset="0"/>
              </a:rPr>
              <a:t>30.0 kg/m²</a:t>
            </a:r>
            <a:r>
              <a:rPr lang="en-GB" sz="1200" dirty="0">
                <a:latin typeface="Arial" panose="020B0604020202020204" pitchFamily="34" charset="0"/>
                <a:cs typeface="Arial" panose="020B0604020202020204" pitchFamily="34" charset="0"/>
              </a:rPr>
              <a:t> increases cardiovascular risk.</a:t>
            </a:r>
          </a:p>
          <a:p>
            <a:pPr marL="0" indent="0">
              <a:buNone/>
            </a:pPr>
            <a:r>
              <a:rPr lang="en-GB" sz="1200" b="1" dirty="0">
                <a:latin typeface="Arial" panose="020B0604020202020204" pitchFamily="34" charset="0"/>
                <a:cs typeface="Arial" panose="020B0604020202020204" pitchFamily="34" charset="0"/>
              </a:rPr>
              <a:t>Work-related stress:</a:t>
            </a:r>
            <a:r>
              <a:rPr lang="en-GB" sz="1200" dirty="0">
                <a:latin typeface="Arial" panose="020B0604020202020204" pitchFamily="34" charset="0"/>
                <a:cs typeface="Arial" panose="020B0604020202020204" pitchFamily="34" charset="0"/>
              </a:rPr>
              <a:t> Ongoing stress may make healthy behaviours and lifestyle change more difficult.</a:t>
            </a:r>
          </a:p>
          <a:p>
            <a:pPr marL="0" indent="0">
              <a:buNone/>
            </a:pPr>
            <a:r>
              <a:rPr lang="en-GB" sz="1200" b="1" dirty="0">
                <a:latin typeface="Arial" panose="020B0604020202020204" pitchFamily="34" charset="0"/>
                <a:cs typeface="Arial" panose="020B0604020202020204" pitchFamily="34" charset="0"/>
              </a:rPr>
              <a:t>Alcohol:</a:t>
            </a:r>
            <a:r>
              <a:rPr lang="en-GB" sz="1200" dirty="0">
                <a:latin typeface="Arial" panose="020B0604020202020204" pitchFamily="34" charset="0"/>
                <a:cs typeface="Arial" panose="020B0604020202020204" pitchFamily="34" charset="0"/>
              </a:rPr>
              <a:t> 10–12 units per week is below the recommended maximum of 14 units, but intake should still be monitored.</a:t>
            </a:r>
          </a:p>
          <a:p>
            <a:pPr marL="0" indent="0">
              <a:buNone/>
            </a:pPr>
            <a:r>
              <a:rPr lang="en-GB" sz="1200" b="1" dirty="0">
                <a:latin typeface="Arial" panose="020B0604020202020204" pitchFamily="34" charset="0"/>
                <a:cs typeface="Arial" panose="020B0604020202020204" pitchFamily="34" charset="0"/>
              </a:rPr>
              <a:t>Existing health-related risk factors</a:t>
            </a: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Hypertension:</a:t>
            </a:r>
            <a:r>
              <a:rPr lang="en-GB" sz="1200" dirty="0">
                <a:latin typeface="Arial" panose="020B0604020202020204" pitchFamily="34" charset="0"/>
                <a:cs typeface="Arial" panose="020B0604020202020204" pitchFamily="34" charset="0"/>
              </a:rPr>
              <a:t> BP of </a:t>
            </a:r>
            <a:r>
              <a:rPr lang="en-GB" sz="1200" b="1" dirty="0">
                <a:latin typeface="Arial" panose="020B0604020202020204" pitchFamily="34" charset="0"/>
                <a:cs typeface="Arial" panose="020B0604020202020204" pitchFamily="34" charset="0"/>
              </a:rPr>
              <a:t>152/94 mmHg</a:t>
            </a:r>
            <a:r>
              <a:rPr lang="en-GB" sz="1200" dirty="0">
                <a:latin typeface="Arial" panose="020B0604020202020204" pitchFamily="34" charset="0"/>
                <a:cs typeface="Arial" panose="020B0604020202020204" pitchFamily="34" charset="0"/>
              </a:rPr>
              <a:t> places additional strain on the cardiovascular system.</a:t>
            </a:r>
          </a:p>
          <a:p>
            <a:pPr marL="0" indent="0">
              <a:buNone/>
            </a:pPr>
            <a:r>
              <a:rPr lang="en-GB" sz="1200" b="1" dirty="0">
                <a:latin typeface="Arial" panose="020B0604020202020204" pitchFamily="34" charset="0"/>
                <a:cs typeface="Arial" panose="020B0604020202020204" pitchFamily="34" charset="0"/>
              </a:rPr>
              <a:t>High cholesterol:</a:t>
            </a:r>
            <a:r>
              <a:rPr lang="en-GB" sz="1200" dirty="0">
                <a:latin typeface="Arial" panose="020B0604020202020204" pitchFamily="34" charset="0"/>
                <a:cs typeface="Arial" panose="020B0604020202020204" pitchFamily="34" charset="0"/>
              </a:rPr>
              <a:t> Total cholesterol of </a:t>
            </a:r>
            <a:r>
              <a:rPr lang="en-GB" sz="1200" b="1" dirty="0">
                <a:latin typeface="Arial" panose="020B0604020202020204" pitchFamily="34" charset="0"/>
                <a:cs typeface="Arial" panose="020B0604020202020204" pitchFamily="34" charset="0"/>
              </a:rPr>
              <a:t>6.2 mmol/L</a:t>
            </a:r>
            <a:r>
              <a:rPr lang="en-GB" sz="1200" dirty="0">
                <a:latin typeface="Arial" panose="020B0604020202020204" pitchFamily="34" charset="0"/>
                <a:cs typeface="Arial" panose="020B0604020202020204" pitchFamily="34" charset="0"/>
              </a:rPr>
              <a:t> contributes to the development of atheroma.</a:t>
            </a:r>
          </a:p>
          <a:p>
            <a:pPr marL="0" indent="0">
              <a:buNone/>
            </a:pPr>
            <a:r>
              <a:rPr lang="en-GB" sz="1200" b="1" dirty="0">
                <a:latin typeface="Arial" panose="020B0604020202020204" pitchFamily="34" charset="0"/>
                <a:cs typeface="Arial" panose="020B0604020202020204" pitchFamily="34" charset="0"/>
              </a:rPr>
              <a:t>Coronary heart disease:</a:t>
            </a:r>
            <a:r>
              <a:rPr lang="en-GB" sz="1200" dirty="0">
                <a:latin typeface="Arial" panose="020B0604020202020204" pitchFamily="34" charset="0"/>
                <a:cs typeface="Arial" panose="020B0604020202020204" pitchFamily="34" charset="0"/>
              </a:rPr>
              <a:t> Existing CHD increases Daniel's risk of further cardiovascular events.</a:t>
            </a:r>
          </a:p>
          <a:p>
            <a:pPr marL="0" indent="0">
              <a:buNone/>
            </a:pPr>
            <a:r>
              <a:rPr lang="en-GB" sz="1200" b="1" dirty="0">
                <a:latin typeface="Arial" panose="020B0604020202020204" pitchFamily="34" charset="0"/>
                <a:cs typeface="Arial" panose="020B0604020202020204" pitchFamily="34" charset="0"/>
              </a:rPr>
              <a:t>Protective factor</a:t>
            </a: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Non-smoker:</a:t>
            </a:r>
            <a:r>
              <a:rPr lang="en-GB" sz="1200" dirty="0">
                <a:latin typeface="Arial" panose="020B0604020202020204" pitchFamily="34" charset="0"/>
                <a:cs typeface="Arial" panose="020B0604020202020204" pitchFamily="34" charset="0"/>
              </a:rPr>
              <a:t> Daniel does not smoke, reducing one major modifiable CHD risk.</a:t>
            </a:r>
          </a:p>
          <a:p>
            <a:pPr marL="0" indent="0">
              <a:buNone/>
            </a:pPr>
            <a:r>
              <a:rPr lang="en-GB" sz="1200" b="1" dirty="0">
                <a:latin typeface="Arial" panose="020B0604020202020204" pitchFamily="34" charset="0"/>
                <a:cs typeface="Arial" panose="020B0604020202020204" pitchFamily="34" charset="0"/>
              </a:rPr>
              <a:t>Overall priority: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a:t>
            </a:r>
            <a:r>
              <a:rPr lang="en-GB" sz="1200" dirty="0"/>
              <a:t>onitor and manage Daniel's existing cardiovascular conditions through centred, evidence-based care (NHS, 2024; NICE, 2025).</a:t>
            </a:r>
            <a:endParaRPr lang="en-GB" sz="1200" dirty="0">
              <a:solidFill>
                <a:srgbClr val="0070C0"/>
              </a:solidFill>
              <a:latin typeface="Arial" panose="020B0604020202020204" pitchFamily="34" charset="0"/>
              <a:cs typeface="Arial" panose="020B0604020202020204" pitchFamily="34" charset="0"/>
            </a:endParaRPr>
          </a:p>
        </p:txBody>
      </p:sp>
      <p:pic>
        <p:nvPicPr>
          <p:cNvPr id="4" name="Picture 3" descr="The Role of Essential Oils and Their Main Compounds in the Management ...">
            <a:extLst>
              <a:ext uri="{FF2B5EF4-FFF2-40B4-BE49-F238E27FC236}">
                <a16:creationId xmlns:a16="http://schemas.microsoft.com/office/drawing/2014/main" id="{37C63785-06CD-DFC2-5FD9-AB7441367169}"/>
              </a:ext>
            </a:extLst>
          </p:cNvPr>
          <p:cNvPicPr>
            <a:picLocks noChangeAspect="1"/>
          </p:cNvPicPr>
          <p:nvPr/>
        </p:nvPicPr>
        <p:blipFill>
          <a:blip r:embed="rId5"/>
          <a:stretch>
            <a:fillRect/>
          </a:stretch>
        </p:blipFill>
        <p:spPr>
          <a:xfrm>
            <a:off x="6022660" y="1799195"/>
            <a:ext cx="2664140" cy="2295901"/>
          </a:xfrm>
          <a:prstGeom prst="rect">
            <a:avLst/>
          </a:prstGeom>
        </p:spPr>
      </p:pic>
      <p:pic>
        <p:nvPicPr>
          <p:cNvPr id="14" name="Audio 13">
            <a:hlinkClick r:id="" action="ppaction://media"/>
            <a:extLst>
              <a:ext uri="{FF2B5EF4-FFF2-40B4-BE49-F238E27FC236}">
                <a16:creationId xmlns:a16="http://schemas.microsoft.com/office/drawing/2014/main" id="{54493BFF-B062-C9C0-9535-FFA23371BA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0775"/>
    </mc:Choice>
    <mc:Fallback>
      <p:transition spd="slow" advTm="50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r>
              <a:rPr lang="en-GB" b="1"/>
              <a:t>Recommendations</a:t>
            </a:r>
          </a:p>
        </p:txBody>
      </p:sp>
      <p:sp>
        <p:nvSpPr>
          <p:cNvPr id="13" name="Content Placeholder 3">
            <a:extLst>
              <a:ext uri="{FF2B5EF4-FFF2-40B4-BE49-F238E27FC236}">
                <a16:creationId xmlns:a16="http://schemas.microsoft.com/office/drawing/2014/main" id="{CBCC25D4-71AD-6D71-874A-3EEC00A3E23A}"/>
              </a:ext>
            </a:extLst>
          </p:cNvPr>
          <p:cNvSpPr>
            <a:spLocks noGrp="1"/>
          </p:cNvSpPr>
          <p:nvPr>
            <p:ph sz="half" idx="2"/>
          </p:nvPr>
        </p:nvSpPr>
        <p:spPr>
          <a:xfrm>
            <a:off x="5230416" y="1268760"/>
            <a:ext cx="3734072" cy="2880320"/>
          </a:xfrm>
          <a:ln>
            <a:solidFill>
              <a:schemeClr val="tx2"/>
            </a:solidFill>
          </a:ln>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Care planning</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Come to an agreement of some SMART goals with Daniel and review progress regularly.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Use shared decision-making so Daniel is actively involved in his care.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 to proper services, such as a GP, practice nurse, dietitian or cardiac rehabilitation service, according to his needs.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education on recognising worsening symptoms and when it is an emergency Expected outcome:</a:t>
            </a:r>
            <a:b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 cardiovascular risk, improve symptom control, support Daniel's independence and reduce the risk of future cardiovascular events (NHS, 2024; NICE, 2026).</a:t>
            </a:r>
          </a:p>
          <a:p>
            <a:endParaRPr lang="en-US"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
        <p:nvSpPr>
          <p:cNvPr id="7" name="Content Placeholder 2">
            <a:extLst>
              <a:ext uri="{FF2B5EF4-FFF2-40B4-BE49-F238E27FC236}">
                <a16:creationId xmlns:a16="http://schemas.microsoft.com/office/drawing/2014/main" id="{4E47BF90-A607-B725-870A-414B7D75BD9A}"/>
              </a:ext>
            </a:extLst>
          </p:cNvPr>
          <p:cNvSpPr>
            <a:spLocks noGrp="1"/>
          </p:cNvSpPr>
          <p:nvPr>
            <p:ph sz="half" idx="1"/>
          </p:nvPr>
        </p:nvSpPr>
        <p:spPr>
          <a:xfrm>
            <a:off x="107504" y="1196752"/>
            <a:ext cx="5057056" cy="4176464"/>
          </a:xfrm>
          <a:noFill/>
          <a:ln w="9525" cap="flat" cmpd="sng" algn="ctr">
            <a:solidFill>
              <a:schemeClr val="tx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lstStyle/>
          <a:p>
            <a:pPr marL="0" indent="0">
              <a:buNone/>
            </a:pPr>
            <a:r>
              <a:rPr lang="en-GB" sz="1100" b="1" dirty="0">
                <a:solidFill>
                  <a:schemeClr val="tx1"/>
                </a:solidFill>
                <a:latin typeface="Arial" panose="020B0604020202020204" pitchFamily="34" charset="0"/>
                <a:cs typeface="Arial" panose="020B0604020202020204" pitchFamily="34" charset="0"/>
              </a:rPr>
              <a:t>Recommendations: Care Routine, Monitoring and Care Planning</a:t>
            </a:r>
          </a:p>
          <a:p>
            <a:pPr marL="0" indent="0">
              <a:buNone/>
            </a:pPr>
            <a:r>
              <a:rPr lang="en-GB" sz="1100" b="1" dirty="0">
                <a:solidFill>
                  <a:schemeClr val="tx1"/>
                </a:solidFill>
                <a:latin typeface="Arial" panose="020B0604020202020204" pitchFamily="34" charset="0"/>
                <a:cs typeface="Arial" panose="020B0604020202020204" pitchFamily="34" charset="0"/>
              </a:rPr>
              <a:t>1. Lifestyle and daily care</a:t>
            </a:r>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Gradually increase physical activity, beginning with short walks and building towards regular moderate activity as clinically appropriate.</a:t>
            </a:r>
          </a:p>
          <a:p>
            <a:r>
              <a:rPr lang="en-GB" sz="1100" dirty="0">
                <a:solidFill>
                  <a:schemeClr val="tx1"/>
                </a:solidFill>
                <a:latin typeface="Arial" panose="020B0604020202020204" pitchFamily="34" charset="0"/>
                <a:cs typeface="Arial" panose="020B0604020202020204" pitchFamily="34" charset="0"/>
              </a:rPr>
              <a:t>Follow a </a:t>
            </a:r>
            <a:r>
              <a:rPr lang="en-GB" sz="1100" b="1" dirty="0">
                <a:solidFill>
                  <a:schemeClr val="tx1"/>
                </a:solidFill>
                <a:latin typeface="Arial" panose="020B0604020202020204" pitchFamily="34" charset="0"/>
                <a:cs typeface="Arial" panose="020B0604020202020204" pitchFamily="34" charset="0"/>
              </a:rPr>
              <a:t>heart-healthy diet</a:t>
            </a:r>
            <a:r>
              <a:rPr lang="en-GB" sz="1100" dirty="0">
                <a:solidFill>
                  <a:schemeClr val="tx1"/>
                </a:solidFill>
                <a:latin typeface="Arial" panose="020B0604020202020204" pitchFamily="34" charset="0"/>
                <a:cs typeface="Arial" panose="020B0604020202020204" pitchFamily="34" charset="0"/>
              </a:rPr>
              <a:t>: increase fruit, vegetables and wholegrains while reducing saturated fat, processed foods and salt.</a:t>
            </a:r>
          </a:p>
          <a:p>
            <a:r>
              <a:rPr lang="en-GB" sz="1100" dirty="0">
                <a:solidFill>
                  <a:schemeClr val="tx1"/>
                </a:solidFill>
                <a:latin typeface="Arial" panose="020B0604020202020204" pitchFamily="34" charset="0"/>
                <a:cs typeface="Arial" panose="020B0604020202020204" pitchFamily="34" charset="0"/>
              </a:rPr>
              <a:t>Assist with gradual weight loss through realistic dietary and physical activity goals.</a:t>
            </a:r>
          </a:p>
          <a:p>
            <a:r>
              <a:rPr lang="en-GB" sz="1100" dirty="0">
                <a:solidFill>
                  <a:schemeClr val="tx1"/>
                </a:solidFill>
                <a:latin typeface="Arial" panose="020B0604020202020204" pitchFamily="34" charset="0"/>
                <a:cs typeface="Arial" panose="020B0604020202020204" pitchFamily="34" charset="0"/>
              </a:rPr>
              <a:t>Keeping alcohol consumption to a maximum of 14 units per week is recommended (NHS, 2024).</a:t>
            </a:r>
          </a:p>
          <a:p>
            <a:r>
              <a:rPr lang="en-GB" sz="1100" dirty="0">
                <a:solidFill>
                  <a:schemeClr val="tx1"/>
                </a:solidFill>
                <a:latin typeface="Arial" panose="020B0604020202020204" pitchFamily="34" charset="0"/>
                <a:cs typeface="Arial" panose="020B0604020202020204" pitchFamily="34" charset="0"/>
              </a:rPr>
              <a:t>Encourage stress-management strategies and adequate sleep.</a:t>
            </a:r>
          </a:p>
          <a:p>
            <a:pPr marL="0" indent="0">
              <a:buNone/>
            </a:pPr>
            <a:r>
              <a:rPr lang="en-GB" sz="1100" b="1" dirty="0">
                <a:solidFill>
                  <a:schemeClr val="tx1"/>
                </a:solidFill>
                <a:latin typeface="Arial" panose="020B0604020202020204" pitchFamily="34" charset="0"/>
                <a:cs typeface="Arial" panose="020B0604020202020204" pitchFamily="34" charset="0"/>
              </a:rPr>
              <a:t>2. Clinical monitoring</a:t>
            </a:r>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Monitor </a:t>
            </a:r>
            <a:r>
              <a:rPr lang="en-GB" sz="1100" b="1" dirty="0">
                <a:solidFill>
                  <a:schemeClr val="tx1"/>
                </a:solidFill>
                <a:latin typeface="Arial" panose="020B0604020202020204" pitchFamily="34" charset="0"/>
                <a:cs typeface="Arial" panose="020B0604020202020204" pitchFamily="34" charset="0"/>
              </a:rPr>
              <a:t>blood pressure</a:t>
            </a:r>
            <a:r>
              <a:rPr lang="en-GB" sz="1100" dirty="0">
                <a:solidFill>
                  <a:schemeClr val="tx1"/>
                </a:solidFill>
                <a:latin typeface="Arial" panose="020B0604020202020204" pitchFamily="34" charset="0"/>
                <a:cs typeface="Arial" panose="020B0604020202020204" pitchFamily="34" charset="0"/>
              </a:rPr>
              <a:t> regularly and review response to treatment.</a:t>
            </a:r>
          </a:p>
          <a:p>
            <a:r>
              <a:rPr lang="en-GB" sz="1100" dirty="0">
                <a:solidFill>
                  <a:schemeClr val="tx1"/>
                </a:solidFill>
                <a:latin typeface="Arial" panose="020B0604020202020204" pitchFamily="34" charset="0"/>
                <a:cs typeface="Arial" panose="020B0604020202020204" pitchFamily="34" charset="0"/>
              </a:rPr>
              <a:t>Monitor </a:t>
            </a:r>
            <a:r>
              <a:rPr lang="en-GB" sz="1100" b="1" dirty="0">
                <a:solidFill>
                  <a:schemeClr val="tx1"/>
                </a:solidFill>
                <a:latin typeface="Arial" panose="020B0604020202020204" pitchFamily="34" charset="0"/>
                <a:cs typeface="Arial" panose="020B0604020202020204" pitchFamily="34" charset="0"/>
              </a:rPr>
              <a:t>cholesterol levels</a:t>
            </a:r>
            <a:r>
              <a:rPr lang="en-GB" sz="1100" dirty="0">
                <a:solidFill>
                  <a:schemeClr val="tx1"/>
                </a:solidFill>
                <a:latin typeface="Arial" panose="020B0604020202020204" pitchFamily="34" charset="0"/>
                <a:cs typeface="Arial" panose="020B0604020202020204" pitchFamily="34" charset="0"/>
              </a:rPr>
              <a:t> and adherence to lipid-lowering treatment.</a:t>
            </a:r>
          </a:p>
          <a:p>
            <a:r>
              <a:rPr lang="en-GB" sz="1100" dirty="0">
                <a:solidFill>
                  <a:schemeClr val="tx1"/>
                </a:solidFill>
                <a:latin typeface="Arial" panose="020B0604020202020204" pitchFamily="34" charset="0"/>
                <a:cs typeface="Arial" panose="020B0604020202020204" pitchFamily="34" charset="0"/>
              </a:rPr>
              <a:t>Monitor weight/BMI and progress towards agreed goals.</a:t>
            </a:r>
          </a:p>
          <a:p>
            <a:r>
              <a:rPr lang="en-GB" sz="1100" dirty="0">
                <a:solidFill>
                  <a:schemeClr val="tx1"/>
                </a:solidFill>
                <a:latin typeface="Arial" panose="020B0604020202020204" pitchFamily="34" charset="0"/>
                <a:cs typeface="Arial" panose="020B0604020202020204" pitchFamily="34" charset="0"/>
              </a:rPr>
              <a:t>Review frequency and severity of chest pain, breathlessness and exercise tolerance.</a:t>
            </a:r>
          </a:p>
          <a:p>
            <a:r>
              <a:rPr lang="en-GB" sz="1100" dirty="0">
                <a:solidFill>
                  <a:schemeClr val="tx1"/>
                </a:solidFill>
                <a:latin typeface="Arial" panose="020B0604020202020204" pitchFamily="34" charset="0"/>
                <a:cs typeface="Arial" panose="020B0604020202020204" pitchFamily="34" charset="0"/>
              </a:rPr>
              <a:t>Review medication adherence, effectiveness and possible adverse effects.</a:t>
            </a:r>
          </a:p>
          <a:p>
            <a:r>
              <a:rPr lang="en-GB" sz="1100" dirty="0">
                <a:solidFill>
                  <a:schemeClr val="tx1"/>
                </a:solidFill>
                <a:latin typeface="Arial" panose="020B0604020202020204" pitchFamily="34" charset="0"/>
                <a:cs typeface="Arial" panose="020B0604020202020204" pitchFamily="34" charset="0"/>
              </a:rPr>
              <a:t>Arrange cardiovascular investigations and clinical reviews when indicated (NHS, 2024).</a:t>
            </a:r>
          </a:p>
          <a:p>
            <a:pPr marL="0" indent="0">
              <a:buNone/>
            </a:pPr>
            <a:endParaRPr lang="en-GB" sz="1100" dirty="0">
              <a:latin typeface="Arial" panose="020B0604020202020204" pitchFamily="34" charset="0"/>
              <a:cs typeface="Arial" panose="020B0604020202020204" pitchFamily="34" charset="0"/>
            </a:endParaRPr>
          </a:p>
        </p:txBody>
      </p:sp>
      <p:pic>
        <p:nvPicPr>
          <p:cNvPr id="6" name="Picture 5" descr="Blood Pressure Monitors &amp; Cuffs Monitor at Home &amp; Remotely - OMRON ...">
            <a:extLst>
              <a:ext uri="{FF2B5EF4-FFF2-40B4-BE49-F238E27FC236}">
                <a16:creationId xmlns:a16="http://schemas.microsoft.com/office/drawing/2014/main" id="{4E30706A-6B7B-BE79-2B7B-968ADC472578}"/>
              </a:ext>
            </a:extLst>
          </p:cNvPr>
          <p:cNvPicPr>
            <a:picLocks noChangeAspect="1"/>
          </p:cNvPicPr>
          <p:nvPr/>
        </p:nvPicPr>
        <p:blipFill>
          <a:blip r:embed="rId5"/>
          <a:stretch>
            <a:fillRect/>
          </a:stretch>
        </p:blipFill>
        <p:spPr>
          <a:xfrm>
            <a:off x="5652120" y="4434160"/>
            <a:ext cx="1152128" cy="1152128"/>
          </a:xfrm>
          <a:prstGeom prst="rect">
            <a:avLst/>
          </a:prstGeom>
        </p:spPr>
      </p:pic>
      <p:pic>
        <p:nvPicPr>
          <p:cNvPr id="10" name="Picture 9" descr="Colorful Balanced Meal Plan Infographic. Healthy Food Varieties Like ...">
            <a:extLst>
              <a:ext uri="{FF2B5EF4-FFF2-40B4-BE49-F238E27FC236}">
                <a16:creationId xmlns:a16="http://schemas.microsoft.com/office/drawing/2014/main" id="{2528F2F8-DA54-6324-7653-95D9B0C30282}"/>
              </a:ext>
            </a:extLst>
          </p:cNvPr>
          <p:cNvPicPr>
            <a:picLocks noChangeAspect="1"/>
          </p:cNvPicPr>
          <p:nvPr/>
        </p:nvPicPr>
        <p:blipFill>
          <a:blip r:embed="rId6"/>
          <a:stretch>
            <a:fillRect/>
          </a:stretch>
        </p:blipFill>
        <p:spPr>
          <a:xfrm>
            <a:off x="7596336" y="4398581"/>
            <a:ext cx="1337025" cy="1041208"/>
          </a:xfrm>
          <a:prstGeom prst="rect">
            <a:avLst/>
          </a:prstGeom>
        </p:spPr>
      </p:pic>
      <p:pic>
        <p:nvPicPr>
          <p:cNvPr id="20" name="Audio 19">
            <a:hlinkClick r:id="" action="ppaction://media"/>
            <a:extLst>
              <a:ext uri="{FF2B5EF4-FFF2-40B4-BE49-F238E27FC236}">
                <a16:creationId xmlns:a16="http://schemas.microsoft.com/office/drawing/2014/main" id="{00860A16-1A7C-A575-770D-94ADFF1D027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88547"/>
    </mc:Choice>
    <mc:Fallback>
      <p:transition spd="slow" advTm="88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1143000"/>
          </a:xfrm>
        </p:spPr>
        <p:txBody>
          <a:bodyPr wrap="square" anchor="ctr">
            <a:normAutofit/>
          </a:bodyPr>
          <a:lstStyle/>
          <a:p>
            <a:r>
              <a:rPr lang="en-GB" b="1"/>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09/08/2026</a:t>
            </a:fld>
            <a:endParaRPr lang="en-GB" altLang="en-US" sz="90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
        <p:nvSpPr>
          <p:cNvPr id="7" name="Content Placeholder 5">
            <a:extLst>
              <a:ext uri="{FF2B5EF4-FFF2-40B4-BE49-F238E27FC236}">
                <a16:creationId xmlns:a16="http://schemas.microsoft.com/office/drawing/2014/main" id="{2DCD168B-16CD-99B3-BFC6-1A681107D881}"/>
              </a:ext>
            </a:extLst>
          </p:cNvPr>
          <p:cNvSpPr>
            <a:spLocks noGrp="1"/>
          </p:cNvSpPr>
          <p:nvPr>
            <p:ph idx="1"/>
          </p:nvPr>
        </p:nvSpPr>
        <p:spPr>
          <a:xfrm>
            <a:off x="457200" y="1600200"/>
            <a:ext cx="8229600" cy="3916363"/>
          </a:xfrm>
        </p:spPr>
        <p:txBody>
          <a:bodyPr/>
          <a:lstStyle/>
          <a:p>
            <a:r>
              <a:rPr lang="en-GB" sz="1200" dirty="0">
                <a:latin typeface="Arial" panose="020B0604020202020204" pitchFamily="34" charset="0"/>
                <a:cs typeface="Arial" panose="020B0604020202020204" pitchFamily="34" charset="0"/>
              </a:rPr>
              <a:t>Daniel is a 58-year-old fictional patient with coronary heart disease (CHD), hypertension and raised cholesterol.</a:t>
            </a:r>
          </a:p>
          <a:p>
            <a:r>
              <a:rPr lang="en-GB" sz="1200" dirty="0">
                <a:latin typeface="Arial" panose="020B0604020202020204" pitchFamily="34" charset="0"/>
                <a:cs typeface="Arial" panose="020B0604020202020204" pitchFamily="34" charset="0"/>
              </a:rPr>
              <a:t>CHD affects the coronary arteries, where atheroma can narrow the arteries and reduce oxygen-rich blood supply to the myocardium.</a:t>
            </a:r>
          </a:p>
          <a:p>
            <a:r>
              <a:rPr lang="en-GB" sz="1200" dirty="0">
                <a:latin typeface="Arial" panose="020B0604020202020204" pitchFamily="34" charset="0"/>
                <a:cs typeface="Arial" panose="020B0604020202020204" pitchFamily="34" charset="0"/>
              </a:rPr>
              <a:t>The main modifiable risk factors for Daniel are inactivity, obesity, dietary choices, and stress at work.</a:t>
            </a:r>
          </a:p>
          <a:p>
            <a:r>
              <a:rPr lang="en-GB" sz="1200" dirty="0">
                <a:latin typeface="Arial" panose="020B0604020202020204" pitchFamily="34" charset="0"/>
                <a:cs typeface="Arial" panose="020B0604020202020204" pitchFamily="34" charset="0"/>
              </a:rPr>
              <a:t>His raised blood pressure and cholesterol require constant monitoring and clinical management.</a:t>
            </a:r>
          </a:p>
          <a:p>
            <a:r>
              <a:rPr lang="en-GB" sz="1200" dirty="0">
                <a:latin typeface="Arial" panose="020B0604020202020204" pitchFamily="34" charset="0"/>
                <a:cs typeface="Arial" panose="020B0604020202020204" pitchFamily="34" charset="0"/>
              </a:rPr>
              <a:t>Clinical monitoring, medication adherence, and lifestyle modification should all be combined to provide effective care.</a:t>
            </a:r>
          </a:p>
          <a:p>
            <a:r>
              <a:rPr lang="en-GB" sz="1200" dirty="0">
                <a:latin typeface="Arial" panose="020B0604020202020204" pitchFamily="34" charset="0"/>
                <a:cs typeface="Arial" panose="020B0604020202020204" pitchFamily="34" charset="0"/>
              </a:rPr>
              <a:t>The provision of ethical care requires person-centred communication, shared decision-making, informed consent, confidentiality, and respect for autonomy.</a:t>
            </a:r>
          </a:p>
          <a:p>
            <a:r>
              <a:rPr lang="en-GB" sz="1200" dirty="0">
                <a:latin typeface="Arial" panose="020B0604020202020204" pitchFamily="34" charset="0"/>
                <a:cs typeface="Arial" panose="020B0604020202020204" pitchFamily="34" charset="0"/>
              </a:rPr>
              <a:t>A well-designed and evidence-based care plan can help Daniel manage his symptoms, reduce cardiovascular risk, and maintain his independence.</a:t>
            </a:r>
          </a:p>
          <a:p>
            <a:pPr marL="0" indent="0">
              <a:buNone/>
            </a:pP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pPr marL="0" indent="0">
              <a:buNone/>
            </a:pPr>
            <a:endParaRPr lang="en-GB" sz="1200" i="1" dirty="0">
              <a:latin typeface="Arial" panose="020B0604020202020204" pitchFamily="34" charset="0"/>
              <a:cs typeface="Arial" panose="020B0604020202020204" pitchFamily="34" charset="0"/>
            </a:endParaRPr>
          </a:p>
          <a:p>
            <a:pPr marL="0" indent="0">
              <a:buNone/>
            </a:pPr>
            <a:r>
              <a:rPr lang="en-GB" sz="1200" i="1" dirty="0">
                <a:latin typeface="Arial" panose="020B0604020202020204" pitchFamily="34" charset="0"/>
                <a:cs typeface="Arial" panose="020B0604020202020204" pitchFamily="34" charset="0"/>
              </a:rPr>
              <a:t>Effective management of CHD requires an integrated approach addressing the person's physical health, lifestyle, psychological wellbeing and individual preferences.</a:t>
            </a:r>
            <a:endParaRPr lang="en-GB" sz="12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08EDD611-0B2F-E0FC-7A66-B157D226F5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58536"/>
    </mc:Choice>
    <mc:Fallback>
      <p:transition spd="slow" advTm="58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r>
              <a:rPr lang="en-GB" sz="1100" dirty="0">
                <a:latin typeface="Arial" panose="020B0604020202020204" pitchFamily="34" charset="0"/>
                <a:cs typeface="Arial" panose="020B0604020202020204" pitchFamily="34" charset="0"/>
              </a:rPr>
              <a:t>British Heart Foundation (2025) </a:t>
            </a:r>
            <a:r>
              <a:rPr lang="en-GB" sz="1100" i="1" dirty="0">
                <a:latin typeface="Arial" panose="020B0604020202020204" pitchFamily="34" charset="0"/>
                <a:cs typeface="Arial" panose="020B0604020202020204" pitchFamily="34" charset="0"/>
              </a:rPr>
              <a:t>Understanding coronary heart disease</a:t>
            </a:r>
            <a:r>
              <a:rPr lang="en-GB" sz="1100" dirty="0">
                <a:latin typeface="Arial" panose="020B0604020202020204" pitchFamily="34" charset="0"/>
                <a:cs typeface="Arial" panose="020B0604020202020204" pitchFamily="34" charset="0"/>
              </a:rPr>
              <a:t>. London: British Heart Foundation. Available at: </a:t>
            </a:r>
            <a:r>
              <a:rPr lang="en-GB" sz="1100" dirty="0">
                <a:latin typeface="Arial" panose="020B0604020202020204" pitchFamily="34" charset="0"/>
                <a:cs typeface="Arial" panose="020B0604020202020204" pitchFamily="34" charset="0"/>
                <a:hlinkClick r:id="rId4"/>
              </a:rPr>
              <a:t>https://www.bhf.org.uk/informationsupport/publications/heart-conditions/understanding-coronary-heart-disease</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National Institute for Health and Care Excellence (2021) </a:t>
            </a:r>
            <a:r>
              <a:rPr lang="en-GB" sz="1100" i="1" dirty="0">
                <a:latin typeface="Arial" panose="020B0604020202020204" pitchFamily="34" charset="0"/>
                <a:cs typeface="Arial" panose="020B0604020202020204" pitchFamily="34" charset="0"/>
              </a:rPr>
              <a:t>Shared decision making (NG197)</a:t>
            </a:r>
            <a:r>
              <a:rPr lang="en-GB" sz="1100" dirty="0">
                <a:latin typeface="Arial" panose="020B0604020202020204" pitchFamily="34" charset="0"/>
                <a:cs typeface="Arial" panose="020B0604020202020204" pitchFamily="34" charset="0"/>
              </a:rPr>
              <a:t>. London: NICE. Available at: </a:t>
            </a:r>
            <a:r>
              <a:rPr lang="en-GB" sz="1100" dirty="0">
                <a:latin typeface="Arial" panose="020B0604020202020204" pitchFamily="34" charset="0"/>
                <a:cs typeface="Arial" panose="020B0604020202020204" pitchFamily="34" charset="0"/>
                <a:hlinkClick r:id="rId5"/>
              </a:rPr>
              <a:t>https://www.nice.org.uk/guidance/ng197</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Cardiovascular disease: risk assessment and reduction, including lipid modification (CG181)</a:t>
            </a:r>
            <a:r>
              <a:rPr lang="en-GB" sz="1100" dirty="0">
                <a:latin typeface="Arial" panose="020B0604020202020204" pitchFamily="34" charset="0"/>
                <a:cs typeface="Arial" panose="020B0604020202020204" pitchFamily="34" charset="0"/>
              </a:rPr>
              <a:t>. London: NICE. Available at: </a:t>
            </a:r>
            <a:r>
              <a:rPr lang="en-GB" sz="1100" dirty="0">
                <a:latin typeface="Arial" panose="020B0604020202020204" pitchFamily="34" charset="0"/>
                <a:cs typeface="Arial" panose="020B0604020202020204" pitchFamily="34" charset="0"/>
                <a:hlinkClick r:id="rId6"/>
              </a:rPr>
              <a:t>https://www.nice.org.uk/guidance/cg181</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Stable angina: management (CG126)</a:t>
            </a:r>
            <a:r>
              <a:rPr lang="en-GB" sz="1100" dirty="0">
                <a:latin typeface="Arial" panose="020B0604020202020204" pitchFamily="34" charset="0"/>
                <a:cs typeface="Arial" panose="020B0604020202020204" pitchFamily="34" charset="0"/>
              </a:rPr>
              <a:t>. London: NICE. Available at: </a:t>
            </a:r>
            <a:r>
              <a:rPr lang="en-GB" sz="1100" dirty="0">
                <a:latin typeface="Arial" panose="020B0604020202020204" pitchFamily="34" charset="0"/>
                <a:cs typeface="Arial" panose="020B0604020202020204" pitchFamily="34" charset="0"/>
                <a:hlinkClick r:id="rId7"/>
              </a:rPr>
              <a:t>https://www.nice.org.uk/guidance/cg126</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Hypertension in adults: diagnosis and management (NG136)</a:t>
            </a:r>
            <a:r>
              <a:rPr lang="en-GB" sz="1100" dirty="0">
                <a:latin typeface="Arial" panose="020B0604020202020204" pitchFamily="34" charset="0"/>
                <a:cs typeface="Arial" panose="020B0604020202020204" pitchFamily="34" charset="0"/>
              </a:rPr>
              <a:t>. London: NICE. Available at: </a:t>
            </a:r>
            <a:r>
              <a:rPr lang="en-GB" sz="1100" dirty="0">
                <a:latin typeface="Arial" panose="020B0604020202020204" pitchFamily="34" charset="0"/>
                <a:cs typeface="Arial" panose="020B0604020202020204" pitchFamily="34" charset="0"/>
                <a:hlinkClick r:id="rId8"/>
              </a:rPr>
              <a:t>https://www.nice.org.uk/guidance/ng136</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NHS (2024) </a:t>
            </a:r>
            <a:r>
              <a:rPr lang="en-GB" sz="1100" i="1" dirty="0">
                <a:latin typeface="Arial" panose="020B0604020202020204" pitchFamily="34" charset="0"/>
                <a:cs typeface="Arial" panose="020B0604020202020204" pitchFamily="34" charset="0"/>
              </a:rPr>
              <a:t>Coronary heart disease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9"/>
              </a:rPr>
              <a:t>https://www.nhs.uk/conditions/coronary-heart-disease/</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NHS (2024) </a:t>
            </a:r>
            <a:r>
              <a:rPr lang="en-GB" sz="1100" i="1" dirty="0">
                <a:latin typeface="Arial" panose="020B0604020202020204" pitchFamily="34" charset="0"/>
                <a:cs typeface="Arial" panose="020B0604020202020204" pitchFamily="34" charset="0"/>
              </a:rPr>
              <a:t>Coronary heart disease: causes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0"/>
              </a:rPr>
              <a:t>https://www.nhs.uk/conditions/coronary-heart-disease/causes/</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NHS (2024) </a:t>
            </a:r>
            <a:r>
              <a:rPr lang="en-GB" sz="1100" i="1" dirty="0">
                <a:latin typeface="Arial" panose="020B0604020202020204" pitchFamily="34" charset="0"/>
                <a:cs typeface="Arial" panose="020B0604020202020204" pitchFamily="34" charset="0"/>
              </a:rPr>
              <a:t>Coronary heart disease: treatment</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1"/>
              </a:rPr>
              <a:t>https://www.nhs.uk/conditions/coronary-heart-disease/treatment/</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NHS (2024) </a:t>
            </a:r>
            <a:r>
              <a:rPr lang="en-GB" sz="1100" i="1" dirty="0">
                <a:latin typeface="Arial" panose="020B0604020202020204" pitchFamily="34" charset="0"/>
                <a:cs typeface="Arial" panose="020B0604020202020204" pitchFamily="34" charset="0"/>
              </a:rPr>
              <a:t>Consent to treatment</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2"/>
              </a:rPr>
              <a:t>https://www.nhs.uk/tests-and-treatments/consent-to-treatment/</a:t>
            </a:r>
            <a:r>
              <a:rPr lang="en-GB" sz="1100" dirty="0">
                <a:latin typeface="Arial" panose="020B0604020202020204" pitchFamily="34" charset="0"/>
                <a:cs typeface="Arial" panose="020B0604020202020204" pitchFamily="34" charset="0"/>
              </a:rPr>
              <a:t> (Accessed: 8 August 2026).</a:t>
            </a:r>
          </a:p>
          <a:p>
            <a:r>
              <a:rPr lang="en-GB" sz="1100" dirty="0">
                <a:latin typeface="Arial" panose="020B0604020202020204" pitchFamily="34" charset="0"/>
                <a:cs typeface="Arial" panose="020B0604020202020204" pitchFamily="34" charset="0"/>
              </a:rPr>
              <a:t>Nursing and Midwifery Council (2025) </a:t>
            </a:r>
            <a:r>
              <a:rPr lang="en-GB" sz="11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1100" dirty="0">
                <a:latin typeface="Arial" panose="020B0604020202020204" pitchFamily="34" charset="0"/>
                <a:cs typeface="Arial" panose="020B0604020202020204" pitchFamily="34" charset="0"/>
              </a:rPr>
              <a:t>. London: NMC. Available at: </a:t>
            </a:r>
            <a:r>
              <a:rPr lang="en-GB" sz="1100" dirty="0">
                <a:latin typeface="Arial" panose="020B0604020202020204" pitchFamily="34" charset="0"/>
                <a:cs typeface="Arial" panose="020B0604020202020204" pitchFamily="34" charset="0"/>
                <a:hlinkClick r:id="rId13"/>
              </a:rPr>
              <a:t>https://www.nmc.org.uk/code/</a:t>
            </a:r>
            <a:r>
              <a:rPr lang="en-GB" sz="1100" dirty="0">
                <a:latin typeface="Arial" panose="020B0604020202020204" pitchFamily="34" charset="0"/>
                <a:cs typeface="Arial" panose="020B0604020202020204" pitchFamily="34" charset="0"/>
              </a:rPr>
              <a:t> (Accessed: 8 August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9" name="Audio 8">
            <a:hlinkClick r:id="" action="ppaction://media"/>
            <a:extLst>
              <a:ext uri="{FF2B5EF4-FFF2-40B4-BE49-F238E27FC236}">
                <a16:creationId xmlns:a16="http://schemas.microsoft.com/office/drawing/2014/main" id="{A43712D1-8A65-CDC3-67FF-412759BC96E0}"/>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5284"/>
    </mc:Choice>
    <mc:Fallback>
      <p:transition spd="slow" advTm="5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1419</TotalTime>
  <Words>4114</Words>
  <Application>Microsoft Office PowerPoint</Application>
  <PresentationFormat>On-screen Show (4:3)</PresentationFormat>
  <Paragraphs>254</Paragraphs>
  <Slides>11</Slides>
  <Notes>9</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Erhunmwusee, Angel</cp:lastModifiedBy>
  <cp:revision>229</cp:revision>
  <cp:lastPrinted>2018-07-09T15:27:01Z</cp:lastPrinted>
  <dcterms:created xsi:type="dcterms:W3CDTF">2002-10-07T19:43:58Z</dcterms:created>
  <dcterms:modified xsi:type="dcterms:W3CDTF">2026-08-10T08:54:54Z</dcterms:modified>
</cp:coreProperties>
</file>