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7" r:id="rId2"/>
    <p:sldId id="258" r:id="rId3"/>
    <p:sldId id="259" r:id="rId4"/>
    <p:sldId id="260" r:id="rId5"/>
    <p:sldId id="261" r:id="rId6"/>
    <p:sldId id="263" r:id="rId7"/>
    <p:sldId id="264" r:id="rId8"/>
    <p:sldId id="265"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8339" autoAdjust="0"/>
  </p:normalViewPr>
  <p:slideViewPr>
    <p:cSldViewPr snapToGrid="0">
      <p:cViewPr varScale="1">
        <p:scale>
          <a:sx n="56" d="100"/>
          <a:sy n="56" d="100"/>
        </p:scale>
        <p:origin x="-1176" y="-9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ahmed suliman" userId="dd5bbd07d9413608" providerId="LiveId" clId="{95244819-E79A-4417-BE30-F6A22D45D46B}"/>
    <pc:docChg chg="custSel addSld delSld modSld">
      <pc:chgData name="aliahmed suliman" userId="dd5bbd07d9413608" providerId="LiveId" clId="{95244819-E79A-4417-BE30-F6A22D45D46B}" dt="2025-02-12T20:16:43.687" v="92" actId="14100"/>
      <pc:docMkLst>
        <pc:docMk/>
      </pc:docMkLst>
      <pc:sldChg chg="addSp delSp modSp mod setBg setClrOvrMap">
        <pc:chgData name="aliahmed suliman" userId="dd5bbd07d9413608" providerId="LiveId" clId="{95244819-E79A-4417-BE30-F6A22D45D46B}" dt="2025-02-12T20:16:43.687" v="92" actId="14100"/>
        <pc:sldMkLst>
          <pc:docMk/>
          <pc:sldMk cId="3309091779" sldId="257"/>
        </pc:sldMkLst>
        <pc:spChg chg="mod">
          <ac:chgData name="aliahmed suliman" userId="dd5bbd07d9413608" providerId="LiveId" clId="{95244819-E79A-4417-BE30-F6A22D45D46B}" dt="2025-02-12T20:14:56.384" v="82" actId="21"/>
          <ac:spMkLst>
            <pc:docMk/>
            <pc:sldMk cId="3309091779" sldId="257"/>
            <ac:spMk id="2" creationId="{C9546483-6765-0E4E-4486-E89FF168FF78}"/>
          </ac:spMkLst>
        </pc:spChg>
        <pc:spChg chg="mod">
          <ac:chgData name="aliahmed suliman" userId="dd5bbd07d9413608" providerId="LiveId" clId="{95244819-E79A-4417-BE30-F6A22D45D46B}" dt="2025-02-12T20:16:43.687" v="92" actId="14100"/>
          <ac:spMkLst>
            <pc:docMk/>
            <pc:sldMk cId="3309091779" sldId="257"/>
            <ac:spMk id="48" creationId="{70AA1970-3047-518E-2243-9D089ED6963B}"/>
          </ac:spMkLst>
        </pc:spChg>
        <pc:spChg chg="add">
          <ac:chgData name="aliahmed suliman" userId="dd5bbd07d9413608" providerId="LiveId" clId="{95244819-E79A-4417-BE30-F6A22D45D46B}" dt="2025-02-12T11:09:08.256" v="66" actId="26606"/>
          <ac:spMkLst>
            <pc:docMk/>
            <pc:sldMk cId="3309091779" sldId="257"/>
            <ac:spMk id="54" creationId="{021A4066-B261-49FE-952E-A0FE3EE75CD2}"/>
          </ac:spMkLst>
        </pc:spChg>
        <pc:spChg chg="add">
          <ac:chgData name="aliahmed suliman" userId="dd5bbd07d9413608" providerId="LiveId" clId="{95244819-E79A-4417-BE30-F6A22D45D46B}" dt="2025-02-12T11:09:08.256" v="66" actId="26606"/>
          <ac:spMkLst>
            <pc:docMk/>
            <pc:sldMk cId="3309091779" sldId="257"/>
            <ac:spMk id="58" creationId="{81958111-BC13-4D45-AB27-0C2C83F9BA64}"/>
          </ac:spMkLst>
        </pc:spChg>
        <pc:picChg chg="mod ord">
          <ac:chgData name="aliahmed suliman" userId="dd5bbd07d9413608" providerId="LiveId" clId="{95244819-E79A-4417-BE30-F6A22D45D46B}" dt="2025-02-12T11:09:08.256" v="66" actId="26606"/>
          <ac:picMkLst>
            <pc:docMk/>
            <pc:sldMk cId="3309091779" sldId="257"/>
            <ac:picMk id="43" creationId="{8C392F22-3E97-3E0F-89BE-BACC3E4CF38A}"/>
          </ac:picMkLst>
        </pc:picChg>
      </pc:sldChg>
      <pc:sldChg chg="del">
        <pc:chgData name="aliahmed suliman" userId="dd5bbd07d9413608" providerId="LiveId" clId="{95244819-E79A-4417-BE30-F6A22D45D46B}" dt="2025-02-12T10:51:45.299" v="8" actId="47"/>
        <pc:sldMkLst>
          <pc:docMk/>
          <pc:sldMk cId="1818524244" sldId="258"/>
        </pc:sldMkLst>
      </pc:sldChg>
      <pc:sldChg chg="addSp modSp new mod">
        <pc:chgData name="aliahmed suliman" userId="dd5bbd07d9413608" providerId="LiveId" clId="{95244819-E79A-4417-BE30-F6A22D45D46B}" dt="2025-02-12T11:00:49.980" v="32" actId="255"/>
        <pc:sldMkLst>
          <pc:docMk/>
          <pc:sldMk cId="2738891800" sldId="258"/>
        </pc:sldMkLst>
        <pc:spChg chg="add mod">
          <ac:chgData name="aliahmed suliman" userId="dd5bbd07d9413608" providerId="LiveId" clId="{95244819-E79A-4417-BE30-F6A22D45D46B}" dt="2025-02-12T11:00:49.980" v="32" actId="255"/>
          <ac:spMkLst>
            <pc:docMk/>
            <pc:sldMk cId="2738891800" sldId="258"/>
            <ac:spMk id="3" creationId="{92DCE55B-4122-75C3-2D4C-B9D176A35297}"/>
          </ac:spMkLst>
        </pc:spChg>
      </pc:sldChg>
      <pc:sldChg chg="addSp modSp new mod">
        <pc:chgData name="aliahmed suliman" userId="dd5bbd07d9413608" providerId="LiveId" clId="{95244819-E79A-4417-BE30-F6A22D45D46B}" dt="2025-02-12T11:00:33.909" v="30" actId="255"/>
        <pc:sldMkLst>
          <pc:docMk/>
          <pc:sldMk cId="1670009094" sldId="259"/>
        </pc:sldMkLst>
        <pc:spChg chg="add mod">
          <ac:chgData name="aliahmed suliman" userId="dd5bbd07d9413608" providerId="LiveId" clId="{95244819-E79A-4417-BE30-F6A22D45D46B}" dt="2025-02-12T11:00:33.909" v="30" actId="255"/>
          <ac:spMkLst>
            <pc:docMk/>
            <pc:sldMk cId="1670009094" sldId="259"/>
            <ac:spMk id="3" creationId="{BCE88199-DCD1-4A3C-45B7-2C5A99BE5D39}"/>
          </ac:spMkLst>
        </pc:spChg>
      </pc:sldChg>
      <pc:sldChg chg="del">
        <pc:chgData name="aliahmed suliman" userId="dd5bbd07d9413608" providerId="LiveId" clId="{95244819-E79A-4417-BE30-F6A22D45D46B}" dt="2025-02-12T10:51:43.012" v="7" actId="47"/>
        <pc:sldMkLst>
          <pc:docMk/>
          <pc:sldMk cId="2834001581" sldId="259"/>
        </pc:sldMkLst>
      </pc:sldChg>
      <pc:sldChg chg="del">
        <pc:chgData name="aliahmed suliman" userId="dd5bbd07d9413608" providerId="LiveId" clId="{95244819-E79A-4417-BE30-F6A22D45D46B}" dt="2025-02-12T10:51:46.308" v="9" actId="47"/>
        <pc:sldMkLst>
          <pc:docMk/>
          <pc:sldMk cId="1102103390" sldId="260"/>
        </pc:sldMkLst>
      </pc:sldChg>
      <pc:sldChg chg="addSp modSp new mod">
        <pc:chgData name="aliahmed suliman" userId="dd5bbd07d9413608" providerId="LiveId" clId="{95244819-E79A-4417-BE30-F6A22D45D46B}" dt="2025-02-12T11:01:52.730" v="37" actId="255"/>
        <pc:sldMkLst>
          <pc:docMk/>
          <pc:sldMk cId="4177650165" sldId="260"/>
        </pc:sldMkLst>
        <pc:spChg chg="add mod">
          <ac:chgData name="aliahmed suliman" userId="dd5bbd07d9413608" providerId="LiveId" clId="{95244819-E79A-4417-BE30-F6A22D45D46B}" dt="2025-02-12T11:01:52.730" v="37" actId="255"/>
          <ac:spMkLst>
            <pc:docMk/>
            <pc:sldMk cId="4177650165" sldId="260"/>
            <ac:spMk id="3" creationId="{6D10E16D-262E-292A-946A-50AAF89174C5}"/>
          </ac:spMkLst>
        </pc:spChg>
      </pc:sldChg>
      <pc:sldChg chg="del">
        <pc:chgData name="aliahmed suliman" userId="dd5bbd07d9413608" providerId="LiveId" clId="{95244819-E79A-4417-BE30-F6A22D45D46B}" dt="2025-02-12T10:51:47.012" v="10" actId="47"/>
        <pc:sldMkLst>
          <pc:docMk/>
          <pc:sldMk cId="779527641" sldId="261"/>
        </pc:sldMkLst>
      </pc:sldChg>
      <pc:sldChg chg="addSp modSp new mod">
        <pc:chgData name="aliahmed suliman" userId="dd5bbd07d9413608" providerId="LiveId" clId="{95244819-E79A-4417-BE30-F6A22D45D46B}" dt="2025-02-12T11:03:47.617" v="49" actId="255"/>
        <pc:sldMkLst>
          <pc:docMk/>
          <pc:sldMk cId="1244184183" sldId="261"/>
        </pc:sldMkLst>
        <pc:spChg chg="add mod">
          <ac:chgData name="aliahmed suliman" userId="dd5bbd07d9413608" providerId="LiveId" clId="{95244819-E79A-4417-BE30-F6A22D45D46B}" dt="2025-02-12T11:03:47.617" v="49" actId="255"/>
          <ac:spMkLst>
            <pc:docMk/>
            <pc:sldMk cId="1244184183" sldId="261"/>
            <ac:spMk id="3" creationId="{F9A973FB-94C3-A7EC-BC49-E4422C11E896}"/>
          </ac:spMkLst>
        </pc:spChg>
      </pc:sldChg>
      <pc:sldChg chg="addSp modSp new mod">
        <pc:chgData name="aliahmed suliman" userId="dd5bbd07d9413608" providerId="LiveId" clId="{95244819-E79A-4417-BE30-F6A22D45D46B}" dt="2025-02-12T11:06:47.541" v="64" actId="255"/>
        <pc:sldMkLst>
          <pc:docMk/>
          <pc:sldMk cId="2040965038" sldId="262"/>
        </pc:sldMkLst>
      </pc:sldChg>
      <pc:sldChg chg="del">
        <pc:chgData name="aliahmed suliman" userId="dd5bbd07d9413608" providerId="LiveId" clId="{95244819-E79A-4417-BE30-F6A22D45D46B}" dt="2025-02-12T10:51:47.698" v="11" actId="47"/>
        <pc:sldMkLst>
          <pc:docMk/>
          <pc:sldMk cId="3330425510" sldId="262"/>
        </pc:sldMkLst>
      </pc:sldChg>
      <pc:sldChg chg="del">
        <pc:chgData name="aliahmed suliman" userId="dd5bbd07d9413608" providerId="LiveId" clId="{95244819-E79A-4417-BE30-F6A22D45D46B}" dt="2025-02-12T10:51:48.392" v="12" actId="47"/>
        <pc:sldMkLst>
          <pc:docMk/>
          <pc:sldMk cId="3291964498" sldId="263"/>
        </pc:sldMkLst>
      </pc:sldChg>
      <pc:sldChg chg="addSp modSp new mod">
        <pc:chgData name="aliahmed suliman" userId="dd5bbd07d9413608" providerId="LiveId" clId="{95244819-E79A-4417-BE30-F6A22D45D46B}" dt="2025-02-12T11:07:08.446" v="65" actId="113"/>
        <pc:sldMkLst>
          <pc:docMk/>
          <pc:sldMk cId="4090594727" sldId="263"/>
        </pc:sldMkLst>
        <pc:spChg chg="add mod">
          <ac:chgData name="aliahmed suliman" userId="dd5bbd07d9413608" providerId="LiveId" clId="{95244819-E79A-4417-BE30-F6A22D45D46B}" dt="2025-02-12T11:07:08.446" v="65" actId="113"/>
          <ac:spMkLst>
            <pc:docMk/>
            <pc:sldMk cId="4090594727" sldId="263"/>
            <ac:spMk id="3" creationId="{ED9DAB69-2FEB-D131-F584-0A85094DDA15}"/>
          </ac:spMkLst>
        </pc:spChg>
      </pc:sldChg>
    </pc:docChg>
  </pc:docChgLst>
  <pc:docChgLst>
    <pc:chgData name="aliahmed suliman" userId="dd5bbd07d9413608" providerId="LiveId" clId="{43EC5B57-AA2E-4949-9E5F-819F0EAA948F}"/>
    <pc:docChg chg="undo custSel delSld modSld">
      <pc:chgData name="aliahmed suliman" userId="dd5bbd07d9413608" providerId="LiveId" clId="{43EC5B57-AA2E-4949-9E5F-819F0EAA948F}" dt="2025-01-30T12:35:04.823" v="445" actId="14100"/>
      <pc:docMkLst>
        <pc:docMk/>
      </pc:docMkLst>
      <pc:sldChg chg="del">
        <pc:chgData name="aliahmed suliman" userId="dd5bbd07d9413608" providerId="LiveId" clId="{43EC5B57-AA2E-4949-9E5F-819F0EAA948F}" dt="2025-01-29T15:42:04.493" v="233" actId="2696"/>
        <pc:sldMkLst>
          <pc:docMk/>
          <pc:sldMk cId="2658144910" sldId="256"/>
        </pc:sldMkLst>
      </pc:sldChg>
      <pc:sldChg chg="addSp delSp modSp mod setBg setClrOvrMap">
        <pc:chgData name="aliahmed suliman" userId="dd5bbd07d9413608" providerId="LiveId" clId="{43EC5B57-AA2E-4949-9E5F-819F0EAA948F}" dt="2025-01-30T12:32:47.102" v="439" actId="1036"/>
        <pc:sldMkLst>
          <pc:docMk/>
          <pc:sldMk cId="3309091779" sldId="257"/>
        </pc:sldMkLst>
        <pc:spChg chg="mod">
          <ac:chgData name="aliahmed suliman" userId="dd5bbd07d9413608" providerId="LiveId" clId="{43EC5B57-AA2E-4949-9E5F-819F0EAA948F}" dt="2025-01-30T12:32:36.084" v="438" actId="14100"/>
          <ac:spMkLst>
            <pc:docMk/>
            <pc:sldMk cId="3309091779" sldId="257"/>
            <ac:spMk id="2" creationId="{C9546483-6765-0E4E-4486-E89FF168FF78}"/>
          </ac:spMkLst>
        </pc:spChg>
        <pc:spChg chg="add">
          <ac:chgData name="aliahmed suliman" userId="dd5bbd07d9413608" providerId="LiveId" clId="{43EC5B57-AA2E-4949-9E5F-819F0EAA948F}" dt="2025-01-30T10:32:06.075" v="243" actId="26606"/>
          <ac:spMkLst>
            <pc:docMk/>
            <pc:sldMk cId="3309091779" sldId="257"/>
            <ac:spMk id="48" creationId="{70AA1970-3047-518E-2243-9D089ED6963B}"/>
          </ac:spMkLst>
        </pc:spChg>
        <pc:picChg chg="add mod">
          <ac:chgData name="aliahmed suliman" userId="dd5bbd07d9413608" providerId="LiveId" clId="{43EC5B57-AA2E-4949-9E5F-819F0EAA948F}" dt="2025-01-30T12:32:47.102" v="439" actId="1036"/>
          <ac:picMkLst>
            <pc:docMk/>
            <pc:sldMk cId="3309091779" sldId="257"/>
            <ac:picMk id="43" creationId="{8C392F22-3E97-3E0F-89BE-BACC3E4CF38A}"/>
          </ac:picMkLst>
        </pc:picChg>
      </pc:sldChg>
      <pc:sldChg chg="addSp delSp modSp mod setBg setClrOvrMap">
        <pc:chgData name="aliahmed suliman" userId="dd5bbd07d9413608" providerId="LiveId" clId="{43EC5B57-AA2E-4949-9E5F-819F0EAA948F}" dt="2025-01-30T11:27:18.916" v="308" actId="255"/>
        <pc:sldMkLst>
          <pc:docMk/>
          <pc:sldMk cId="1818524244" sldId="258"/>
        </pc:sldMkLst>
      </pc:sldChg>
      <pc:sldChg chg="addSp delSp modSp mod setBg setClrOvrMap">
        <pc:chgData name="aliahmed suliman" userId="dd5bbd07d9413608" providerId="LiveId" clId="{43EC5B57-AA2E-4949-9E5F-819F0EAA948F}" dt="2025-01-30T10:32:37.085" v="246" actId="26606"/>
        <pc:sldMkLst>
          <pc:docMk/>
          <pc:sldMk cId="2834001581" sldId="259"/>
        </pc:sldMkLst>
      </pc:sldChg>
      <pc:sldChg chg="addSp delSp modSp mod setBg">
        <pc:chgData name="aliahmed suliman" userId="dd5bbd07d9413608" providerId="LiveId" clId="{43EC5B57-AA2E-4949-9E5F-819F0EAA948F}" dt="2025-01-30T11:51:33.576" v="384" actId="14100"/>
        <pc:sldMkLst>
          <pc:docMk/>
          <pc:sldMk cId="1102103390" sldId="260"/>
        </pc:sldMkLst>
      </pc:sldChg>
      <pc:sldChg chg="modSp mod">
        <pc:chgData name="aliahmed suliman" userId="dd5bbd07d9413608" providerId="LiveId" clId="{43EC5B57-AA2E-4949-9E5F-819F0EAA948F}" dt="2025-01-30T12:35:04.823" v="445" actId="14100"/>
        <pc:sldMkLst>
          <pc:docMk/>
          <pc:sldMk cId="779527641" sldId="261"/>
        </pc:sldMkLst>
      </pc:sldChg>
      <pc:sldChg chg="modSp mod">
        <pc:chgData name="aliahmed suliman" userId="dd5bbd07d9413608" providerId="LiveId" clId="{43EC5B57-AA2E-4949-9E5F-819F0EAA948F}" dt="2025-01-30T10:31:24.196" v="234"/>
        <pc:sldMkLst>
          <pc:docMk/>
          <pc:sldMk cId="3330425510" sldId="262"/>
        </pc:sldMkLst>
      </pc:sldChg>
      <pc:sldChg chg="modSp">
        <pc:chgData name="aliahmed suliman" userId="dd5bbd07d9413608" providerId="LiveId" clId="{43EC5B57-AA2E-4949-9E5F-819F0EAA948F}" dt="2025-01-30T10:31:24.196" v="234"/>
        <pc:sldMkLst>
          <pc:docMk/>
          <pc:sldMk cId="3291964498" sldId="263"/>
        </pc:sldMkLst>
      </pc:sldChg>
      <pc:sldChg chg="del">
        <pc:chgData name="aliahmed suliman" userId="dd5bbd07d9413608" providerId="LiveId" clId="{43EC5B57-AA2E-4949-9E5F-819F0EAA948F}" dt="2025-01-29T15:41:55.844" v="232" actId="2696"/>
        <pc:sldMkLst>
          <pc:docMk/>
          <pc:sldMk cId="2758246414" sldId="264"/>
        </pc:sldMkLst>
      </pc:sldChg>
      <pc:sldChg chg="del">
        <pc:chgData name="aliahmed suliman" userId="dd5bbd07d9413608" providerId="LiveId" clId="{43EC5B57-AA2E-4949-9E5F-819F0EAA948F}" dt="2025-01-29T15:41:50.316" v="231" actId="2696"/>
        <pc:sldMkLst>
          <pc:docMk/>
          <pc:sldMk cId="4079685334" sldId="265"/>
        </pc:sldMkLst>
      </pc:sldChg>
    </pc:docChg>
  </pc:docChgLst>
  <pc:docChgLst>
    <pc:chgData name="aliahmed suliman" userId="dd5bbd07d9413608" providerId="LiveId" clId="{C57F44F7-B54B-4D58-AE32-29E1A9467BB9}"/>
    <pc:docChg chg="delSld modSld">
      <pc:chgData name="aliahmed suliman" userId="dd5bbd07d9413608" providerId="LiveId" clId="{C57F44F7-B54B-4D58-AE32-29E1A9467BB9}" dt="2025-02-25T08:52:02.105" v="27" actId="20577"/>
      <pc:docMkLst>
        <pc:docMk/>
      </pc:docMkLst>
      <pc:sldChg chg="modSp mod">
        <pc:chgData name="aliahmed suliman" userId="dd5bbd07d9413608" providerId="LiveId" clId="{C57F44F7-B54B-4D58-AE32-29E1A9467BB9}" dt="2025-02-25T08:46:30.287" v="0"/>
        <pc:sldMkLst>
          <pc:docMk/>
          <pc:sldMk cId="3309091779" sldId="257"/>
        </pc:sldMkLst>
        <pc:spChg chg="mod">
          <ac:chgData name="aliahmed suliman" userId="dd5bbd07d9413608" providerId="LiveId" clId="{C57F44F7-B54B-4D58-AE32-29E1A9467BB9}" dt="2025-02-25T08:46:30.287" v="0"/>
          <ac:spMkLst>
            <pc:docMk/>
            <pc:sldMk cId="3309091779" sldId="257"/>
            <ac:spMk id="48" creationId="{70AA1970-3047-518E-2243-9D089ED6963B}"/>
          </ac:spMkLst>
        </pc:spChg>
      </pc:sldChg>
      <pc:sldChg chg="modSp mod">
        <pc:chgData name="aliahmed suliman" userId="dd5bbd07d9413608" providerId="LiveId" clId="{C57F44F7-B54B-4D58-AE32-29E1A9467BB9}" dt="2025-02-25T08:47:49.667" v="19" actId="255"/>
        <pc:sldMkLst>
          <pc:docMk/>
          <pc:sldMk cId="2738891800" sldId="258"/>
        </pc:sldMkLst>
        <pc:spChg chg="mod">
          <ac:chgData name="aliahmed suliman" userId="dd5bbd07d9413608" providerId="LiveId" clId="{C57F44F7-B54B-4D58-AE32-29E1A9467BB9}" dt="2025-02-25T08:47:49.667" v="19" actId="255"/>
          <ac:spMkLst>
            <pc:docMk/>
            <pc:sldMk cId="2738891800" sldId="258"/>
            <ac:spMk id="3" creationId="{92DCE55B-4122-75C3-2D4C-B9D176A35297}"/>
          </ac:spMkLst>
        </pc:spChg>
      </pc:sldChg>
      <pc:sldChg chg="modSp mod">
        <pc:chgData name="aliahmed suliman" userId="dd5bbd07d9413608" providerId="LiveId" clId="{C57F44F7-B54B-4D58-AE32-29E1A9467BB9}" dt="2025-02-25T08:49:57.744" v="21" actId="14100"/>
        <pc:sldMkLst>
          <pc:docMk/>
          <pc:sldMk cId="1670009094" sldId="259"/>
        </pc:sldMkLst>
        <pc:spChg chg="mod">
          <ac:chgData name="aliahmed suliman" userId="dd5bbd07d9413608" providerId="LiveId" clId="{C57F44F7-B54B-4D58-AE32-29E1A9467BB9}" dt="2025-02-25T08:49:57.744" v="21" actId="14100"/>
          <ac:spMkLst>
            <pc:docMk/>
            <pc:sldMk cId="1670009094" sldId="259"/>
            <ac:spMk id="3" creationId="{BCE88199-DCD1-4A3C-45B7-2C5A99BE5D39}"/>
          </ac:spMkLst>
        </pc:spChg>
      </pc:sldChg>
      <pc:sldChg chg="modSp mod">
        <pc:chgData name="aliahmed suliman" userId="dd5bbd07d9413608" providerId="LiveId" clId="{C57F44F7-B54B-4D58-AE32-29E1A9467BB9}" dt="2025-02-25T08:51:01.895" v="23" actId="14100"/>
        <pc:sldMkLst>
          <pc:docMk/>
          <pc:sldMk cId="4177650165" sldId="260"/>
        </pc:sldMkLst>
        <pc:spChg chg="mod">
          <ac:chgData name="aliahmed suliman" userId="dd5bbd07d9413608" providerId="LiveId" clId="{C57F44F7-B54B-4D58-AE32-29E1A9467BB9}" dt="2025-02-25T08:51:01.895" v="23" actId="14100"/>
          <ac:spMkLst>
            <pc:docMk/>
            <pc:sldMk cId="4177650165" sldId="260"/>
            <ac:spMk id="3" creationId="{6D10E16D-262E-292A-946A-50AAF89174C5}"/>
          </ac:spMkLst>
        </pc:spChg>
      </pc:sldChg>
      <pc:sldChg chg="modSp mod">
        <pc:chgData name="aliahmed suliman" userId="dd5bbd07d9413608" providerId="LiveId" clId="{C57F44F7-B54B-4D58-AE32-29E1A9467BB9}" dt="2025-02-25T08:51:24.687" v="24"/>
        <pc:sldMkLst>
          <pc:docMk/>
          <pc:sldMk cId="1244184183" sldId="261"/>
        </pc:sldMkLst>
        <pc:spChg chg="mod">
          <ac:chgData name="aliahmed suliman" userId="dd5bbd07d9413608" providerId="LiveId" clId="{C57F44F7-B54B-4D58-AE32-29E1A9467BB9}" dt="2025-02-25T08:51:24.687" v="24"/>
          <ac:spMkLst>
            <pc:docMk/>
            <pc:sldMk cId="1244184183" sldId="261"/>
            <ac:spMk id="3" creationId="{F9A973FB-94C3-A7EC-BC49-E4422C11E896}"/>
          </ac:spMkLst>
        </pc:spChg>
      </pc:sldChg>
      <pc:sldChg chg="del">
        <pc:chgData name="aliahmed suliman" userId="dd5bbd07d9413608" providerId="LiveId" clId="{C57F44F7-B54B-4D58-AE32-29E1A9467BB9}" dt="2025-02-25T08:51:51.210" v="25" actId="47"/>
        <pc:sldMkLst>
          <pc:docMk/>
          <pc:sldMk cId="2040965038" sldId="262"/>
        </pc:sldMkLst>
      </pc:sldChg>
      <pc:sldChg chg="modSp mod">
        <pc:chgData name="aliahmed suliman" userId="dd5bbd07d9413608" providerId="LiveId" clId="{C57F44F7-B54B-4D58-AE32-29E1A9467BB9}" dt="2025-02-25T08:52:02.105" v="27" actId="20577"/>
        <pc:sldMkLst>
          <pc:docMk/>
          <pc:sldMk cId="4090594727" sldId="263"/>
        </pc:sldMkLst>
        <pc:spChg chg="mod">
          <ac:chgData name="aliahmed suliman" userId="dd5bbd07d9413608" providerId="LiveId" clId="{C57F44F7-B54B-4D58-AE32-29E1A9467BB9}" dt="2025-02-25T08:52:02.105" v="27" actId="20577"/>
          <ac:spMkLst>
            <pc:docMk/>
            <pc:sldMk cId="4090594727" sldId="263"/>
            <ac:spMk id="3" creationId="{ED9DAB69-2FEB-D131-F584-0A85094DDA1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9338BA9-225E-4042-A7D1-7E94604D337A}" type="datetimeFigureOut">
              <a:rPr lang="en-GB" smtClean="0"/>
              <a:t>17/03/2025</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AD54A3-C4D9-4583-A08B-D58770140952}" type="slidenum">
              <a:rPr lang="en-GB" smtClean="0"/>
              <a:t>‹#›</a:t>
            </a:fld>
            <a:endParaRPr lang="en-GB"/>
          </a:p>
        </p:txBody>
      </p:sp>
    </p:spTree>
    <p:extLst>
      <p:ext uri="{BB962C8B-B14F-4D97-AF65-F5344CB8AC3E}">
        <p14:creationId xmlns:p14="http://schemas.microsoft.com/office/powerpoint/2010/main" val="1246717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17/03/2025</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B0418CD5-081E-49B8-B117-758430E70F70}"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0518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2188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BE02C-FBF4-4852-BFF8-00E8D4096520}"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819461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DBE02C-FBF4-4852-BFF8-00E8D4096520}"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4230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DBE02C-FBF4-4852-BFF8-00E8D4096520}" type="datetimeFigureOut">
              <a:rPr lang="en-GB" smtClean="0"/>
              <a:t>17/03/2025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418CD5-081E-49B8-B117-758430E70F70}"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59669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DBE02C-FBF4-4852-BFF8-00E8D4096520}" type="datetimeFigureOut">
              <a:rPr lang="en-GB" smtClean="0"/>
              <a:t>17/03/2025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418CD5-081E-49B8-B117-758430E70F70}"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573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DBE02C-FBF4-4852-BFF8-00E8D4096520}" type="datetimeFigureOut">
              <a:rPr lang="en-GB" smtClean="0"/>
              <a:t>17/03/2025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418CD5-081E-49B8-B117-758430E70F70}" type="slidenum">
              <a:rPr lang="en-GB" smtClean="0"/>
              <a:t>‹#›</a:t>
            </a:fld>
            <a:endParaRPr lang="en-GB"/>
          </a:p>
        </p:txBody>
      </p:sp>
    </p:spTree>
    <p:extLst>
      <p:ext uri="{BB962C8B-B14F-4D97-AF65-F5344CB8AC3E}">
        <p14:creationId xmlns:p14="http://schemas.microsoft.com/office/powerpoint/2010/main" val="4277900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DBE02C-FBF4-4852-BFF8-00E8D4096520}"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0892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4DBE02C-FBF4-4852-BFF8-00E8D4096520}" type="datetimeFigureOut">
              <a:rPr lang="en-GB" smtClean="0"/>
              <a:t>17/03/2025</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B0418CD5-081E-49B8-B117-758430E70F70}"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16780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8345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BE02C-FBF4-4852-BFF8-00E8D4096520}"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418CD5-081E-49B8-B117-758430E70F70}"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05097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4DBE02C-FBF4-4852-BFF8-00E8D4096520}" type="datetimeFigureOut">
              <a:rPr lang="en-GB" smtClean="0"/>
              <a:t>17/03/2025</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B0418CD5-081E-49B8-B117-758430E70F70}"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14379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xmlns="" id="{021A4066-B261-49FE-952E-A0FE3EE75CD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6" name="Straight Connector 55">
            <a:extLst>
              <a:ext uri="{FF2B5EF4-FFF2-40B4-BE49-F238E27FC236}">
                <a16:creationId xmlns:a16="http://schemas.microsoft.com/office/drawing/2014/main" xmlns="" id="{381B4579-E2EA-4BD7-94FF-0A0BEE135C6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xmlns="" id="{C9546483-6765-0E4E-4486-E89FF168FF78}"/>
              </a:ext>
            </a:extLst>
          </p:cNvPr>
          <p:cNvSpPr>
            <a:spLocks noGrp="1"/>
          </p:cNvSpPr>
          <p:nvPr>
            <p:ph type="title"/>
          </p:nvPr>
        </p:nvSpPr>
        <p:spPr>
          <a:xfrm>
            <a:off x="1451580" y="804520"/>
            <a:ext cx="3530157" cy="1049235"/>
          </a:xfrm>
        </p:spPr>
        <p:txBody>
          <a:bodyPr>
            <a:normAutofit/>
          </a:bodyPr>
          <a:lstStyle/>
          <a:p>
            <a:r>
              <a:rPr lang="en-GB" sz="1800" b="1" dirty="0">
                <a:effectLst/>
                <a:latin typeface="Arial" panose="020B0604020202020204" pitchFamily="34" charset="0"/>
                <a:ea typeface="Times New Roman" panose="02020603050405020304" pitchFamily="18" charset="0"/>
              </a:rPr>
              <a:t/>
            </a:r>
            <a:br>
              <a:rPr lang="en-GB" sz="1800" b="1" dirty="0">
                <a:effectLst/>
                <a:latin typeface="Arial" panose="020B0604020202020204" pitchFamily="34" charset="0"/>
                <a:ea typeface="Times New Roman" panose="02020603050405020304" pitchFamily="18" charset="0"/>
              </a:rPr>
            </a:br>
            <a:endParaRPr lang="en-GB" dirty="0"/>
          </a:p>
        </p:txBody>
      </p:sp>
      <p:sp>
        <p:nvSpPr>
          <p:cNvPr id="58" name="Rectangle 57">
            <a:extLst>
              <a:ext uri="{FF2B5EF4-FFF2-40B4-BE49-F238E27FC236}">
                <a16:creationId xmlns:a16="http://schemas.microsoft.com/office/drawing/2014/main" xmlns="" id="{81958111-BC13-4D45-AB27-0C2C83F9BA6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8" name="Content Placeholder 2">
            <a:extLst>
              <a:ext uri="{FF2B5EF4-FFF2-40B4-BE49-F238E27FC236}">
                <a16:creationId xmlns:a16="http://schemas.microsoft.com/office/drawing/2014/main" xmlns="" id="{70AA1970-3047-518E-2243-9D089ED6963B}"/>
              </a:ext>
            </a:extLst>
          </p:cNvPr>
          <p:cNvSpPr>
            <a:spLocks noGrp="1"/>
          </p:cNvSpPr>
          <p:nvPr>
            <p:ph idx="1"/>
          </p:nvPr>
        </p:nvSpPr>
        <p:spPr>
          <a:xfrm>
            <a:off x="-301" y="1847088"/>
            <a:ext cx="5303821" cy="3619257"/>
          </a:xfrm>
        </p:spPr>
        <p:txBody>
          <a:bodyPr>
            <a:normAutofit/>
          </a:bodyPr>
          <a:lstStyle/>
          <a:p>
            <a:pPr algn="ctr">
              <a:lnSpc>
                <a:spcPct val="150000"/>
              </a:lnSpc>
              <a:spcAft>
                <a:spcPts val="10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Assignment title:</a:t>
            </a:r>
            <a:r>
              <a:rPr lang="en-GB" sz="1800" dirty="0">
                <a:effectLst/>
                <a:latin typeface="Arial" panose="020B0604020202020204" pitchFamily="34" charset="0"/>
                <a:ea typeface="Calibri" panose="020F0502020204030204" pitchFamily="34" charset="0"/>
                <a:cs typeface="Arial" panose="020B0604020202020204" pitchFamily="34" charset="0"/>
              </a:rPr>
              <a:t> Report – Individual Presentation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spcAft>
                <a:spcPts val="10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Module Code:</a:t>
            </a:r>
            <a:r>
              <a:rPr lang="en-GB" sz="1800" dirty="0">
                <a:effectLst/>
                <a:latin typeface="Arial" panose="020B0604020202020204" pitchFamily="34" charset="0"/>
                <a:ea typeface="Calibri" panose="020F0502020204030204" pitchFamily="34" charset="0"/>
                <a:cs typeface="Arial" panose="020B0604020202020204" pitchFamily="34" charset="0"/>
              </a:rPr>
              <a:t> BMSW4013</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spcAft>
                <a:spcPts val="10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Student Name: Ahmed Abdurahman Adam</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gn="ctr">
              <a:lnSpc>
                <a:spcPct val="150000"/>
              </a:lnSpc>
              <a:spcAft>
                <a:spcPts val="1000"/>
              </a:spcAft>
            </a:pPr>
            <a:r>
              <a:rPr lang="en-GB" sz="1800" dirty="0">
                <a:effectLst/>
                <a:latin typeface="Arial" panose="020B0604020202020204" pitchFamily="34" charset="0"/>
                <a:ea typeface="Times New Roman" panose="02020603050405020304" pitchFamily="18" charset="0"/>
                <a:cs typeface="Arial" panose="020B0604020202020204" pitchFamily="34" charset="0"/>
              </a:rPr>
              <a:t>Submission Deadline:</a:t>
            </a:r>
            <a:r>
              <a:rPr lang="en-GB" sz="1800" dirty="0">
                <a:effectLst/>
                <a:latin typeface="Arial" panose="020B0604020202020204" pitchFamily="34" charset="0"/>
                <a:ea typeface="Calibri" panose="020F0502020204030204" pitchFamily="34" charset="0"/>
                <a:cs typeface="Arial" panose="020B0604020202020204" pitchFamily="34" charset="0"/>
              </a:rPr>
              <a:t>  W/C 24 </a:t>
            </a:r>
            <a:r>
              <a:rPr lang="en-GB" sz="1800" dirty="0" err="1">
                <a:effectLst/>
                <a:latin typeface="Arial" panose="020B0604020202020204" pitchFamily="34" charset="0"/>
                <a:ea typeface="Calibri" panose="020F0502020204030204" pitchFamily="34" charset="0"/>
                <a:cs typeface="Arial" panose="020B0604020202020204" pitchFamily="34" charset="0"/>
              </a:rPr>
              <a:t>th</a:t>
            </a:r>
            <a:r>
              <a:rPr lang="en-GB" sz="1800" dirty="0">
                <a:effectLst/>
                <a:latin typeface="Arial" panose="020B0604020202020204" pitchFamily="34" charset="0"/>
                <a:ea typeface="Calibri" panose="020F0502020204030204" pitchFamily="34" charset="0"/>
                <a:cs typeface="Arial" panose="020B0604020202020204" pitchFamily="34" charset="0"/>
              </a:rPr>
              <a:t> March 23.59</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grpSp>
        <p:nvGrpSpPr>
          <p:cNvPr id="60" name="Group 59">
            <a:extLst>
              <a:ext uri="{FF2B5EF4-FFF2-40B4-BE49-F238E27FC236}">
                <a16:creationId xmlns:a16="http://schemas.microsoft.com/office/drawing/2014/main" xmlns="" id="{82188758-E18A-4CE5-9D03-F4BF5D887C3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460131" y="482171"/>
            <a:ext cx="6091791" cy="5149101"/>
            <a:chOff x="5446003" y="583365"/>
            <a:chExt cx="6091790" cy="5181928"/>
          </a:xfrm>
        </p:grpSpPr>
        <p:sp>
          <p:nvSpPr>
            <p:cNvPr id="61" name="Rectangle 60">
              <a:extLst>
                <a:ext uri="{FF2B5EF4-FFF2-40B4-BE49-F238E27FC236}">
                  <a16:creationId xmlns:a16="http://schemas.microsoft.com/office/drawing/2014/main" xmlns="" id="{821513DD-C15F-4381-AEA6-ED9E5E218CA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xmlns="" id="{CED2DE01-7F43-4858-85FC-27022DA781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3" name="Picture 42">
            <a:extLst>
              <a:ext uri="{FF2B5EF4-FFF2-40B4-BE49-F238E27FC236}">
                <a16:creationId xmlns:a16="http://schemas.microsoft.com/office/drawing/2014/main" xmlns="" id="{8C392F22-3E97-3E0F-89BE-BACC3E4CF38A}"/>
              </a:ext>
            </a:extLst>
          </p:cNvPr>
          <p:cNvPicPr>
            <a:picLocks noChangeAspect="1"/>
          </p:cNvPicPr>
          <p:nvPr/>
        </p:nvPicPr>
        <p:blipFill>
          <a:blip r:embed="rId2"/>
          <a:srcRect l="27561" r="2289"/>
          <a:stretch/>
        </p:blipFill>
        <p:spPr>
          <a:xfrm>
            <a:off x="6093926" y="1116345"/>
            <a:ext cx="4821551" cy="3866172"/>
          </a:xfrm>
          <a:prstGeom prst="rect">
            <a:avLst/>
          </a:prstGeom>
        </p:spPr>
      </p:pic>
      <p:pic>
        <p:nvPicPr>
          <p:cNvPr id="64" name="Picture 63">
            <a:extLst>
              <a:ext uri="{FF2B5EF4-FFF2-40B4-BE49-F238E27FC236}">
                <a16:creationId xmlns:a16="http://schemas.microsoft.com/office/drawing/2014/main" xmlns="" id="{D42F4933-2ECF-4EE5-BCE4-F19E3CA609FE}"/>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6" name="Straight Connector 65">
            <a:extLst>
              <a:ext uri="{FF2B5EF4-FFF2-40B4-BE49-F238E27FC236}">
                <a16:creationId xmlns:a16="http://schemas.microsoft.com/office/drawing/2014/main" xmlns="" id="{C6FAC23C-014D-4AC5-AD1B-36F7D0E7EF3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9091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92DCE55B-4122-75C3-2D4C-B9D176A35297}"/>
              </a:ext>
            </a:extLst>
          </p:cNvPr>
          <p:cNvSpPr txBox="1"/>
          <p:nvPr/>
        </p:nvSpPr>
        <p:spPr>
          <a:xfrm>
            <a:off x="0" y="2049158"/>
            <a:ext cx="12192000" cy="2226250"/>
          </a:xfrm>
          <a:prstGeom prst="rect">
            <a:avLst/>
          </a:prstGeom>
          <a:noFill/>
        </p:spPr>
        <p:txBody>
          <a:bodyPr wrap="square">
            <a:spAutoFit/>
          </a:bodyPr>
          <a:lstStyle/>
          <a:p>
            <a:pPr lvl="0" algn="just">
              <a:lnSpc>
                <a:spcPct val="150000"/>
              </a:lnSpc>
              <a:spcAft>
                <a:spcPts val="800"/>
              </a:spcAft>
              <a:buSzPts val="1000"/>
              <a:tabLst>
                <a:tab pos="457200" algn="l"/>
              </a:tabLst>
            </a:pPr>
            <a:endParaRPr lang="en-GB" sz="1600" kern="100" dirty="0">
              <a:effectLst/>
              <a:latin typeface="Arial" panose="020B0604020202020204" pitchFamily="34" charset="0"/>
              <a:ea typeface="Aptos" panose="020B0004020202020204" pitchFamily="34" charset="0"/>
              <a:cs typeface="Arial" panose="020B0604020202020204" pitchFamily="34" charset="0"/>
            </a:endParaRPr>
          </a:p>
          <a:p>
            <a:r>
              <a:rPr lang="en-GB" dirty="0" smtClean="0"/>
              <a:t>Introduction:</a:t>
            </a:r>
          </a:p>
          <a:p>
            <a:endParaRPr lang="en-GB" dirty="0" smtClean="0"/>
          </a:p>
          <a:p>
            <a:r>
              <a:rPr lang="en-GB" dirty="0" err="1"/>
              <a:t>Dr.</a:t>
            </a:r>
            <a:r>
              <a:rPr lang="en-GB" dirty="0"/>
              <a:t> Diana Hart, </a:t>
            </a:r>
            <a:r>
              <a:rPr lang="en-GB" dirty="0" err="1"/>
              <a:t>NovaTech's</a:t>
            </a:r>
            <a:r>
              <a:rPr lang="en-GB" dirty="0"/>
              <a:t> Senior Artificial Intelligence and Robotics Engineer, went missing in early 2025 under mysterious circumstances. This case report summarises the key findings, analyses, and recommendations from a thorough investigation into how she went missing. Given </a:t>
            </a:r>
            <a:r>
              <a:rPr lang="en-GB" dirty="0" err="1"/>
              <a:t>Dr.</a:t>
            </a:r>
            <a:r>
              <a:rPr lang="en-GB" dirty="0"/>
              <a:t> Hart's popular position in AI ethics and decision-making systems, her absence raises concerns about possible foul play, corporate espionage, or personal safety risks.</a:t>
            </a:r>
          </a:p>
        </p:txBody>
      </p:sp>
    </p:spTree>
    <p:extLst>
      <p:ext uri="{BB962C8B-B14F-4D97-AF65-F5344CB8AC3E}">
        <p14:creationId xmlns:p14="http://schemas.microsoft.com/office/powerpoint/2010/main" val="273889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BCE88199-DCD1-4A3C-45B7-2C5A99BE5D39}"/>
              </a:ext>
            </a:extLst>
          </p:cNvPr>
          <p:cNvSpPr txBox="1"/>
          <p:nvPr/>
        </p:nvSpPr>
        <p:spPr>
          <a:xfrm>
            <a:off x="0" y="1828745"/>
            <a:ext cx="12192000" cy="5493812"/>
          </a:xfrm>
          <a:prstGeom prst="rect">
            <a:avLst/>
          </a:prstGeom>
          <a:noFill/>
        </p:spPr>
        <p:txBody>
          <a:bodyPr wrap="square">
            <a:spAutoFit/>
          </a:bodyPr>
          <a:lstStyle/>
          <a:p>
            <a:pPr>
              <a:lnSpc>
                <a:spcPct val="150000"/>
              </a:lnSpc>
            </a:pPr>
            <a:r>
              <a:rPr lang="en-GB" sz="1800" b="0" dirty="0">
                <a:effectLst/>
                <a:latin typeface="Arial" panose="020B0604020202020204" pitchFamily="34" charset="0"/>
                <a:ea typeface="Times New Roman" panose="02020603050405020304" pitchFamily="18" charset="0"/>
              </a:rPr>
              <a:t> </a:t>
            </a:r>
            <a:r>
              <a:rPr lang="en-GB" b="1" dirty="0" smtClean="0"/>
              <a:t>Finding:</a:t>
            </a:r>
            <a:r>
              <a:rPr lang="en-GB" dirty="0"/>
              <a:t/>
            </a:r>
            <a:br>
              <a:rPr lang="en-GB" dirty="0"/>
            </a:br>
            <a:r>
              <a:rPr lang="en-GB" dirty="0" err="1"/>
              <a:t>Dr.</a:t>
            </a:r>
            <a:r>
              <a:rPr lang="en-GB" dirty="0"/>
              <a:t> Hart was last seen leaving the </a:t>
            </a:r>
            <a:r>
              <a:rPr lang="en-GB" dirty="0" err="1"/>
              <a:t>NovaTech</a:t>
            </a:r>
            <a:r>
              <a:rPr lang="en-GB" dirty="0"/>
              <a:t> headquarters on March 5, 2025, at 7:45 p.m.</a:t>
            </a:r>
            <a:br>
              <a:rPr lang="en-GB" dirty="0"/>
            </a:br>
            <a:r>
              <a:rPr lang="en-GB" dirty="0" smtClean="0"/>
              <a:t>Her </a:t>
            </a:r>
            <a:r>
              <a:rPr lang="en-GB" dirty="0"/>
              <a:t>phone last pinged near Golden Gate Park around 8:15 p.m. before losing signal.</a:t>
            </a:r>
            <a:br>
              <a:rPr lang="en-GB" dirty="0"/>
            </a:br>
            <a:r>
              <a:rPr lang="en-GB" dirty="0" smtClean="0"/>
              <a:t>Her </a:t>
            </a:r>
            <a:r>
              <a:rPr lang="en-GB" dirty="0"/>
              <a:t>car was found abandoned, with no evidence of forced entry or struggle</a:t>
            </a:r>
            <a:r>
              <a:rPr lang="en-GB" dirty="0" smtClean="0"/>
              <a:t>.</a:t>
            </a:r>
          </a:p>
          <a:p>
            <a:pPr>
              <a:lnSpc>
                <a:spcPct val="150000"/>
              </a:lnSpc>
            </a:pPr>
            <a:r>
              <a:rPr lang="en-GB" b="1" dirty="0"/>
              <a:t>Professional and Personal </a:t>
            </a:r>
            <a:r>
              <a:rPr lang="en-GB" b="1" dirty="0" smtClean="0"/>
              <a:t>Concerns:</a:t>
            </a:r>
            <a:r>
              <a:rPr lang="en-GB" dirty="0"/>
              <a:t/>
            </a:r>
            <a:br>
              <a:rPr lang="en-GB" dirty="0"/>
            </a:br>
            <a:r>
              <a:rPr lang="en-GB" dirty="0" err="1" smtClean="0"/>
              <a:t>Dr</a:t>
            </a:r>
            <a:r>
              <a:rPr lang="en-GB" dirty="0" err="1"/>
              <a:t>.</a:t>
            </a:r>
            <a:r>
              <a:rPr lang="en-GB" dirty="0"/>
              <a:t> Hart was involved in a confidential AI ethics project that may have endangered corporate interests.</a:t>
            </a:r>
            <a:br>
              <a:rPr lang="en-GB" dirty="0"/>
            </a:br>
            <a:r>
              <a:rPr lang="en-GB" dirty="0" smtClean="0"/>
              <a:t>She </a:t>
            </a:r>
            <a:r>
              <a:rPr lang="en-GB" dirty="0"/>
              <a:t>stated concern about external threats and received unidentified warnings.</a:t>
            </a:r>
            <a:br>
              <a:rPr lang="en-GB" dirty="0"/>
            </a:br>
            <a:r>
              <a:rPr lang="en-GB" dirty="0" smtClean="0"/>
              <a:t>Days </a:t>
            </a:r>
            <a:r>
              <a:rPr lang="en-GB" dirty="0"/>
              <a:t>before her disappearance, CCTV footage captured an unidentified individual near her apartment</a:t>
            </a:r>
            <a:r>
              <a:rPr lang="en-GB" dirty="0" smtClean="0"/>
              <a:t>.</a:t>
            </a:r>
          </a:p>
          <a:p>
            <a:pPr>
              <a:lnSpc>
                <a:spcPct val="150000"/>
              </a:lnSpc>
            </a:pPr>
            <a:r>
              <a:rPr lang="en-GB" b="1" dirty="0"/>
              <a:t>Key Witness and Forensic </a:t>
            </a:r>
            <a:r>
              <a:rPr lang="en-GB" b="1" dirty="0" smtClean="0"/>
              <a:t>Evidence:</a:t>
            </a:r>
            <a:r>
              <a:rPr lang="en-GB" dirty="0"/>
              <a:t/>
            </a:r>
            <a:br>
              <a:rPr lang="en-GB" dirty="0"/>
            </a:br>
            <a:r>
              <a:rPr lang="en-GB" dirty="0" smtClean="0"/>
              <a:t>On </a:t>
            </a:r>
            <a:r>
              <a:rPr lang="en-GB" dirty="0"/>
              <a:t>the day of </a:t>
            </a:r>
            <a:r>
              <a:rPr lang="en-GB" dirty="0" err="1"/>
              <a:t>Dr.</a:t>
            </a:r>
            <a:r>
              <a:rPr lang="en-GB" dirty="0"/>
              <a:t> Hart's disappearance, someone running saw a woman who matched her description entering a black crossover vehicle.</a:t>
            </a:r>
            <a:br>
              <a:rPr lang="en-GB" dirty="0"/>
            </a:br>
            <a:r>
              <a:rPr lang="en-GB" dirty="0" smtClean="0"/>
              <a:t>A </a:t>
            </a:r>
            <a:r>
              <a:rPr lang="en-GB" dirty="0"/>
              <a:t>forensic analysis of her vehicle showed no external fingerprints, indicating a deliberate attempt to conceal evidence.</a:t>
            </a:r>
            <a:br>
              <a:rPr lang="en-GB" dirty="0"/>
            </a:br>
            <a:r>
              <a:rPr lang="en-GB" dirty="0" err="1" smtClean="0"/>
              <a:t>Cybersecurity</a:t>
            </a:r>
            <a:r>
              <a:rPr lang="en-GB" dirty="0" smtClean="0"/>
              <a:t> </a:t>
            </a:r>
            <a:r>
              <a:rPr lang="en-GB" dirty="0"/>
              <a:t>reports showed numerous hacking attempts on her work email and cloud storage.</a:t>
            </a:r>
            <a:endParaRPr lang="en-GB" sz="18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70009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6D10E16D-262E-292A-946A-50AAF89174C5}"/>
              </a:ext>
            </a:extLst>
          </p:cNvPr>
          <p:cNvSpPr txBox="1"/>
          <p:nvPr/>
        </p:nvSpPr>
        <p:spPr>
          <a:xfrm>
            <a:off x="400594" y="1403148"/>
            <a:ext cx="11364686" cy="4524315"/>
          </a:xfrm>
          <a:prstGeom prst="rect">
            <a:avLst/>
          </a:prstGeom>
          <a:noFill/>
        </p:spPr>
        <p:txBody>
          <a:bodyPr wrap="square">
            <a:spAutoFit/>
          </a:bodyPr>
          <a:lstStyle/>
          <a:p>
            <a:r>
              <a:rPr lang="en-GB" b="1" dirty="0" smtClean="0"/>
              <a:t>Analysis:</a:t>
            </a:r>
            <a:endParaRPr lang="en-GB" dirty="0"/>
          </a:p>
          <a:p>
            <a:r>
              <a:rPr lang="en-GB" dirty="0" err="1"/>
              <a:t>Dr.</a:t>
            </a:r>
            <a:r>
              <a:rPr lang="en-GB" dirty="0"/>
              <a:t> Diana Hart's disappearance looks to be linked to a number of professional and personal factors, with the following areas of concern</a:t>
            </a:r>
            <a:r>
              <a:rPr lang="en-GB" dirty="0" smtClean="0"/>
              <a:t>:</a:t>
            </a:r>
          </a:p>
          <a:p>
            <a:r>
              <a:rPr lang="en-GB" dirty="0" err="1"/>
              <a:t>Dr.</a:t>
            </a:r>
            <a:r>
              <a:rPr lang="en-GB" dirty="0"/>
              <a:t> Diana Hart's disappearing appears to be related to her research into the ethical challenges of AI, particularly in high-stakes decision-making systems. She advocated for transparency, equality, and bias reduction in AI algorithms, believing that AI should serve humanity. Her outspoken stance most likely brought her into conflict with powerful individuals or organisations benefiting from the unchecked use of AI, potentially making her a target</a:t>
            </a:r>
            <a:r>
              <a:rPr lang="en-GB" dirty="0" smtClean="0"/>
              <a:t>.</a:t>
            </a:r>
          </a:p>
          <a:p>
            <a:r>
              <a:rPr lang="en-GB" dirty="0" err="1"/>
              <a:t>Dr.</a:t>
            </a:r>
            <a:r>
              <a:rPr lang="en-GB" dirty="0"/>
              <a:t> Hart became increasingly dissatisfied with </a:t>
            </a:r>
            <a:r>
              <a:rPr lang="en-GB" dirty="0" err="1"/>
              <a:t>NovaTech's</a:t>
            </a:r>
            <a:r>
              <a:rPr lang="en-GB" dirty="0"/>
              <a:t> partnerships with government departments and corporations, which she believed prioritised benefit over ethical AI use. As AI becomes more integrated into critical societal functions, </a:t>
            </a:r>
            <a:r>
              <a:rPr lang="en-GB" dirty="0" err="1"/>
              <a:t>Dr.</a:t>
            </a:r>
            <a:r>
              <a:rPr lang="en-GB" dirty="0"/>
              <a:t> Hart's call for greater accountability may have threatened those in positions of power over the technology</a:t>
            </a:r>
            <a:r>
              <a:rPr lang="en-GB" dirty="0" smtClean="0"/>
              <a:t>.</a:t>
            </a:r>
          </a:p>
          <a:p>
            <a:r>
              <a:rPr lang="en-GB" dirty="0"/>
              <a:t>Prior to she went missing, </a:t>
            </a:r>
            <a:r>
              <a:rPr lang="en-GB" dirty="0" err="1"/>
              <a:t>Dr.</a:t>
            </a:r>
            <a:r>
              <a:rPr lang="en-GB" dirty="0"/>
              <a:t> Hart received threats from individuals or groups who opposed her ethical stance on artificial intelligence. These threats were most likely posed by those interested in maintaining the status current of AI development without regard for societal consequences. Furthermore, the psychological and emotional cost of her work, which became increasingly contentious, may have influenced her decision to run away or go into hiding.</a:t>
            </a:r>
            <a:br>
              <a:rPr lang="en-GB" dirty="0"/>
            </a:br>
            <a:r>
              <a:rPr lang="en-GB" dirty="0" smtClean="0"/>
              <a:t>In </a:t>
            </a:r>
            <a:r>
              <a:rPr lang="en-GB" dirty="0"/>
              <a:t>conclusion, </a:t>
            </a:r>
            <a:r>
              <a:rPr lang="en-GB" dirty="0" err="1"/>
              <a:t>Dr.</a:t>
            </a:r>
            <a:r>
              <a:rPr lang="en-GB" dirty="0"/>
              <a:t> Hart's disappearance appears linked to her efforts to address ethical issues in AI, the opposition she faced, and the psychological strain of her work.</a:t>
            </a:r>
          </a:p>
        </p:txBody>
      </p:sp>
    </p:spTree>
    <p:extLst>
      <p:ext uri="{BB962C8B-B14F-4D97-AF65-F5344CB8AC3E}">
        <p14:creationId xmlns:p14="http://schemas.microsoft.com/office/powerpoint/2010/main" val="4177650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F9A973FB-94C3-A7EC-BC49-E4422C11E896}"/>
              </a:ext>
            </a:extLst>
          </p:cNvPr>
          <p:cNvSpPr txBox="1"/>
          <p:nvPr/>
        </p:nvSpPr>
        <p:spPr>
          <a:xfrm>
            <a:off x="-135467" y="2049158"/>
            <a:ext cx="12327467" cy="4524315"/>
          </a:xfrm>
          <a:prstGeom prst="rect">
            <a:avLst/>
          </a:prstGeom>
          <a:noFill/>
        </p:spPr>
        <p:txBody>
          <a:bodyPr wrap="square">
            <a:spAutoFit/>
          </a:bodyPr>
          <a:lstStyle/>
          <a:p>
            <a:r>
              <a:rPr lang="en-GB" b="1" dirty="0"/>
              <a:t>Recommendations</a:t>
            </a:r>
            <a:endParaRPr lang="en-GB" dirty="0"/>
          </a:p>
          <a:p>
            <a:r>
              <a:rPr lang="en-GB" dirty="0"/>
              <a:t>To address the issues raised by </a:t>
            </a:r>
            <a:r>
              <a:rPr lang="en-GB" dirty="0" err="1"/>
              <a:t>Dr.</a:t>
            </a:r>
            <a:r>
              <a:rPr lang="en-GB" dirty="0"/>
              <a:t> Diana Hart’s disappearance, several key recommendations are proposed</a:t>
            </a:r>
            <a:r>
              <a:rPr lang="en-GB" dirty="0" smtClean="0"/>
              <a:t>:</a:t>
            </a:r>
          </a:p>
          <a:p>
            <a:r>
              <a:rPr lang="en-GB" dirty="0"/>
              <a:t>Rise in Security for Researchers: Given the threats </a:t>
            </a:r>
            <a:r>
              <a:rPr lang="en-GB" dirty="0" err="1"/>
              <a:t>Dr.</a:t>
            </a:r>
            <a:r>
              <a:rPr lang="en-GB" dirty="0"/>
              <a:t> Hart faced, researchers working on contentious subjects should be given additional security, such as physical protection and </a:t>
            </a:r>
            <a:r>
              <a:rPr lang="en-GB" dirty="0" err="1"/>
              <a:t>cybersecurity</a:t>
            </a:r>
            <a:r>
              <a:rPr lang="en-GB" dirty="0"/>
              <a:t> measures, to ensure their safety and the credibility of their research.</a:t>
            </a:r>
            <a:br>
              <a:rPr lang="en-GB" dirty="0"/>
            </a:br>
            <a:r>
              <a:rPr lang="en-GB" dirty="0" smtClean="0"/>
              <a:t>Transparent </a:t>
            </a:r>
            <a:r>
              <a:rPr lang="en-GB" dirty="0"/>
              <a:t>AI Governance: AI companies and governments should establish transparent governance frameworks. This includes publicly available audits of AI systems, regular ethical risk assessments, and independent oversight to ensure that AI is used responsibly</a:t>
            </a:r>
            <a:r>
              <a:rPr lang="en-GB" dirty="0" smtClean="0"/>
              <a:t>.</a:t>
            </a:r>
          </a:p>
          <a:p>
            <a:r>
              <a:rPr lang="en-GB" dirty="0" err="1"/>
              <a:t>Whistleblower</a:t>
            </a:r>
            <a:r>
              <a:rPr lang="en-GB" dirty="0"/>
              <a:t> Protections: To protect researchers who challenge powerful groups, strong </a:t>
            </a:r>
            <a:r>
              <a:rPr lang="en-GB" dirty="0" err="1"/>
              <a:t>whistleblower</a:t>
            </a:r>
            <a:r>
              <a:rPr lang="en-GB" dirty="0"/>
              <a:t> protections must be implemented, including legal and institutional safeguards against revenge.</a:t>
            </a:r>
            <a:br>
              <a:rPr lang="en-GB" dirty="0"/>
            </a:br>
            <a:r>
              <a:rPr lang="en-GB" dirty="0"/>
              <a:t/>
            </a:r>
            <a:br>
              <a:rPr lang="en-GB" dirty="0"/>
            </a:br>
            <a:r>
              <a:rPr lang="en-GB" dirty="0"/>
              <a:t>Mental Health Support: The emotional stress of dealing with ethical quandaries in AI should not be underestimated. Industries like </a:t>
            </a:r>
            <a:r>
              <a:rPr lang="en-GB" dirty="0" err="1"/>
              <a:t>NovaTech</a:t>
            </a:r>
            <a:r>
              <a:rPr lang="en-GB" dirty="0"/>
              <a:t> should offer mental health services to help researchers deal with professional stress and safety concerns.</a:t>
            </a:r>
            <a:br>
              <a:rPr lang="en-GB" dirty="0"/>
            </a:br>
            <a:r>
              <a:rPr lang="en-GB" dirty="0"/>
              <a:t/>
            </a:r>
            <a:br>
              <a:rPr lang="en-GB" dirty="0"/>
            </a:br>
            <a:r>
              <a:rPr lang="en-GB" dirty="0"/>
              <a:t>Collaboration with Law Enforcement: </a:t>
            </a:r>
            <a:r>
              <a:rPr lang="en-GB" dirty="0" err="1"/>
              <a:t>NovaTech</a:t>
            </a:r>
            <a:r>
              <a:rPr lang="en-GB" dirty="0"/>
              <a:t> must work with law enforcement to fully investigate </a:t>
            </a:r>
            <a:r>
              <a:rPr lang="en-GB" dirty="0" err="1"/>
              <a:t>Dr.</a:t>
            </a:r>
            <a:r>
              <a:rPr lang="en-GB" dirty="0"/>
              <a:t> Hart's disappearance, ensuring that similar situations do not occur and that justice is served.</a:t>
            </a:r>
          </a:p>
        </p:txBody>
      </p:sp>
    </p:spTree>
    <p:extLst>
      <p:ext uri="{BB962C8B-B14F-4D97-AF65-F5344CB8AC3E}">
        <p14:creationId xmlns:p14="http://schemas.microsoft.com/office/powerpoint/2010/main" val="1244184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474345"/>
            <a:ext cx="12192000" cy="2585323"/>
          </a:xfrm>
          <a:prstGeom prst="rect">
            <a:avLst/>
          </a:prstGeom>
        </p:spPr>
        <p:txBody>
          <a:bodyPr wrap="square">
            <a:spAutoFit/>
          </a:bodyPr>
          <a:lstStyle/>
          <a:p>
            <a:r>
              <a:rPr lang="en-GB" dirty="0" smtClean="0"/>
              <a:t> </a:t>
            </a:r>
            <a:r>
              <a:rPr lang="en-GB" b="1" dirty="0" smtClean="0"/>
              <a:t>Conclusions:</a:t>
            </a:r>
          </a:p>
          <a:p>
            <a:r>
              <a:rPr lang="en-GB" dirty="0"/>
              <a:t>The conclusions about </a:t>
            </a:r>
            <a:r>
              <a:rPr lang="en-GB" dirty="0" err="1"/>
              <a:t>Dr.</a:t>
            </a:r>
            <a:r>
              <a:rPr lang="en-GB" dirty="0"/>
              <a:t> Hart's disappearance are based on the connection of her ethical stance towards AI and the potential threats she faced. Her efforts to promote transparency, fairness, and accountability in AI have most likely made her a target of powerful entities invested in unethical AI practices. Her disappearance could have been the result of a combination of external corporate and government pressures, as well as personal and emotional tolls. The lack of clear evidence and the influence of powerful stakeholders hampered the investigation, emphasising the need for stronger safeguards and support for researchers working on high-stakes ethical issues.</a:t>
            </a:r>
            <a:endParaRPr lang="en-GB" dirty="0" smtClean="0"/>
          </a:p>
          <a:p>
            <a:r>
              <a:rPr lang="en-GB" dirty="0"/>
              <a:t/>
            </a:r>
            <a:br>
              <a:rPr lang="en-GB" dirty="0"/>
            </a:br>
            <a:endParaRPr lang="en-GB" dirty="0"/>
          </a:p>
        </p:txBody>
      </p:sp>
    </p:spTree>
    <p:extLst>
      <p:ext uri="{BB962C8B-B14F-4D97-AF65-F5344CB8AC3E}">
        <p14:creationId xmlns:p14="http://schemas.microsoft.com/office/powerpoint/2010/main" val="4090594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013" y="1028343"/>
            <a:ext cx="12091987" cy="4247317"/>
          </a:xfrm>
          <a:prstGeom prst="rect">
            <a:avLst/>
          </a:prstGeom>
        </p:spPr>
        <p:txBody>
          <a:bodyPr wrap="square">
            <a:spAutoFit/>
          </a:bodyPr>
          <a:lstStyle/>
          <a:p>
            <a:r>
              <a:rPr lang="en-GB" b="1" dirty="0"/>
              <a:t>Reflection on </a:t>
            </a:r>
            <a:r>
              <a:rPr lang="en-GB" b="1" dirty="0" err="1"/>
              <a:t>Dr.</a:t>
            </a:r>
            <a:r>
              <a:rPr lang="en-GB" b="1" dirty="0"/>
              <a:t> Hart’s </a:t>
            </a:r>
            <a:r>
              <a:rPr lang="en-GB" b="1" dirty="0" smtClean="0"/>
              <a:t>Disappearance :</a:t>
            </a:r>
          </a:p>
          <a:p>
            <a:r>
              <a:rPr lang="en-GB" dirty="0" err="1"/>
              <a:t>Dr.</a:t>
            </a:r>
            <a:r>
              <a:rPr lang="en-GB" dirty="0"/>
              <a:t> Hart's disappearance becomes a tragic reminder of the dangers that individuals fighting for ethical practices face in areas where powerful corporate and governmental interests intersect. Her commitment to developing ethical AI systems, particularly in terms of transparency and fairness, set her at odds with those who valued profit and control. Reflecting on her disappearance reveals a systemic problem in AI development, where the rapid pace of technological progress outpaces consideration of its ethical implications</a:t>
            </a:r>
            <a:r>
              <a:rPr lang="en-GB" dirty="0" smtClean="0"/>
              <a:t>.</a:t>
            </a:r>
          </a:p>
          <a:p>
            <a:r>
              <a:rPr lang="en-GB" dirty="0"/>
              <a:t>Her case also highlights the emotional and psychological burden put on researchers who challenge established norms, particularly in fields as complex and contentious as artificial intelligence. The pressure of fighting for ethical accountability, combined with external threats, can have a significant impact on people, potentially leading to drastic decisions such as fleeing or disappearing.</a:t>
            </a:r>
            <a:br>
              <a:rPr lang="en-GB" dirty="0"/>
            </a:br>
            <a:r>
              <a:rPr lang="en-GB" dirty="0"/>
              <a:t/>
            </a:r>
            <a:br>
              <a:rPr lang="en-GB" dirty="0"/>
            </a:br>
            <a:r>
              <a:rPr lang="en-GB" dirty="0"/>
              <a:t>Finally, </a:t>
            </a:r>
            <a:r>
              <a:rPr lang="en-GB" dirty="0" err="1"/>
              <a:t>Dr.</a:t>
            </a:r>
            <a:r>
              <a:rPr lang="en-GB" dirty="0"/>
              <a:t> Hart's disappearance necessitates systemic change in how ethical concerns are addressed in AI development, as well as a greater understanding of the personal risks faced by those who champion these causes. More robust safeguards, support systems, and transparent governance structures are necessary to ensure that future researchers are better equipped to navigate the challenges of their work without facing personal harm.</a:t>
            </a:r>
            <a:endParaRPr lang="en-GB" b="1" dirty="0"/>
          </a:p>
        </p:txBody>
      </p:sp>
    </p:spTree>
    <p:extLst>
      <p:ext uri="{BB962C8B-B14F-4D97-AF65-F5344CB8AC3E}">
        <p14:creationId xmlns:p14="http://schemas.microsoft.com/office/powerpoint/2010/main" val="3510823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37067" y="1166843"/>
            <a:ext cx="11802533" cy="4247317"/>
          </a:xfrm>
          <a:prstGeom prst="rect">
            <a:avLst/>
          </a:prstGeom>
        </p:spPr>
        <p:txBody>
          <a:bodyPr wrap="square">
            <a:spAutoFit/>
          </a:bodyPr>
          <a:lstStyle/>
          <a:p>
            <a:r>
              <a:rPr lang="en-GB" dirty="0" smtClean="0"/>
              <a:t>Reference :</a:t>
            </a:r>
          </a:p>
          <a:p>
            <a:r>
              <a:rPr lang="en-GB" dirty="0" err="1"/>
              <a:t>Marzi</a:t>
            </a:r>
            <a:r>
              <a:rPr lang="en-GB" dirty="0"/>
              <a:t>, G., </a:t>
            </a:r>
            <a:r>
              <a:rPr lang="en-GB" dirty="0" err="1"/>
              <a:t>Balzano</a:t>
            </a:r>
            <a:r>
              <a:rPr lang="en-GB" dirty="0"/>
              <a:t>, M., Caputo, A. and </a:t>
            </a:r>
            <a:r>
              <a:rPr lang="en-GB" dirty="0" err="1"/>
              <a:t>Pellegrini</a:t>
            </a:r>
            <a:r>
              <a:rPr lang="en-GB" dirty="0"/>
              <a:t>, M.M., 2025. Guidelines for </a:t>
            </a:r>
            <a:r>
              <a:rPr lang="en-GB" dirty="0" err="1"/>
              <a:t>Bibliometric</a:t>
            </a:r>
            <a:r>
              <a:rPr lang="en-GB" dirty="0"/>
              <a:t>‐Systematic Literature Reviews: 10 steps to combine analysis, synthesis and theory development. </a:t>
            </a:r>
            <a:r>
              <a:rPr lang="en-GB" i="1" dirty="0"/>
              <a:t>International Journal of Management Reviews</a:t>
            </a:r>
            <a:r>
              <a:rPr lang="en-GB" dirty="0"/>
              <a:t>, </a:t>
            </a:r>
            <a:r>
              <a:rPr lang="en-GB" i="1" dirty="0"/>
              <a:t>27</a:t>
            </a:r>
            <a:r>
              <a:rPr lang="en-GB" dirty="0"/>
              <a:t>(1), pp.81-103</a:t>
            </a:r>
            <a:r>
              <a:rPr lang="en-GB" dirty="0" smtClean="0"/>
              <a:t>.</a:t>
            </a:r>
          </a:p>
          <a:p>
            <a:r>
              <a:rPr lang="en-GB" dirty="0"/>
              <a:t>Liang, C.W., Hsiao, M.C., </a:t>
            </a:r>
            <a:r>
              <a:rPr lang="en-GB" dirty="0" err="1"/>
              <a:t>Kuo</a:t>
            </a:r>
            <a:r>
              <a:rPr lang="en-GB" dirty="0"/>
              <a:t>, S.H., Lin, S.Y., Shih, N.H., Hsieh, M.H., Chen, T.C. and Lu, P.L., 2025. Do Hospitalized Adult Patients with Acute </a:t>
            </a:r>
            <a:r>
              <a:rPr lang="en-GB" dirty="0" err="1"/>
              <a:t>Pharyngotonsillitis</a:t>
            </a:r>
            <a:r>
              <a:rPr lang="en-GB" dirty="0"/>
              <a:t> Need Empiric Antibiotics? The Impact on Antimicrobial Stewardship. </a:t>
            </a:r>
            <a:r>
              <a:rPr lang="en-GB" i="1" dirty="0"/>
              <a:t>Microorganisms</a:t>
            </a:r>
            <a:r>
              <a:rPr lang="en-GB" dirty="0"/>
              <a:t>, </a:t>
            </a:r>
            <a:r>
              <a:rPr lang="en-GB" i="1" dirty="0"/>
              <a:t>13</a:t>
            </a:r>
            <a:r>
              <a:rPr lang="en-GB" dirty="0"/>
              <a:t>(3), p.628</a:t>
            </a:r>
            <a:r>
              <a:rPr lang="en-GB" dirty="0" smtClean="0"/>
              <a:t>.</a:t>
            </a:r>
          </a:p>
          <a:p>
            <a:r>
              <a:rPr lang="en-GB" dirty="0" err="1"/>
              <a:t>Ancker</a:t>
            </a:r>
            <a:r>
              <a:rPr lang="en-GB" dirty="0"/>
              <a:t>, J.S., Benda, N.C., Sharma, M.M., Johnson, S.B., </a:t>
            </a:r>
            <a:r>
              <a:rPr lang="en-GB" dirty="0" err="1"/>
              <a:t>Demetres</a:t>
            </a:r>
            <a:r>
              <a:rPr lang="en-GB" dirty="0"/>
              <a:t>, M., Delgado, D. and </a:t>
            </a:r>
            <a:r>
              <a:rPr lang="en-GB" dirty="0" err="1"/>
              <a:t>Zikmund</a:t>
            </a:r>
            <a:r>
              <a:rPr lang="en-GB" dirty="0"/>
              <a:t>-Fisher, B.J., 2025. Scope, methods, and overview findings for the Making Numbers Meaningful evidence review of communicating probabilities in health: a systematic review. </a:t>
            </a:r>
            <a:r>
              <a:rPr lang="en-GB" i="1" dirty="0"/>
              <a:t>MDM Policy &amp; Practice</a:t>
            </a:r>
            <a:r>
              <a:rPr lang="en-GB" dirty="0"/>
              <a:t>, </a:t>
            </a:r>
            <a:r>
              <a:rPr lang="en-GB" i="1" dirty="0"/>
              <a:t>10</a:t>
            </a:r>
            <a:r>
              <a:rPr lang="en-GB" dirty="0"/>
              <a:t>(1), p.23814683241255334</a:t>
            </a:r>
            <a:r>
              <a:rPr lang="en-GB" dirty="0" smtClean="0"/>
              <a:t>.</a:t>
            </a:r>
          </a:p>
          <a:p>
            <a:r>
              <a:rPr lang="en-GB" dirty="0"/>
              <a:t>Rock, J., McKenna, N., </a:t>
            </a:r>
            <a:r>
              <a:rPr lang="en-GB" dirty="0" err="1"/>
              <a:t>Vervalin</a:t>
            </a:r>
            <a:r>
              <a:rPr lang="en-GB" dirty="0"/>
              <a:t>, H., Rodriguez, D., Commodore-</a:t>
            </a:r>
            <a:r>
              <a:rPr lang="en-GB" dirty="0" err="1"/>
              <a:t>Mensah</a:t>
            </a:r>
            <a:r>
              <a:rPr lang="en-GB" dirty="0"/>
              <a:t>, M., </a:t>
            </a:r>
            <a:r>
              <a:rPr lang="en-GB" dirty="0" err="1"/>
              <a:t>Munshi</a:t>
            </a:r>
            <a:r>
              <a:rPr lang="en-GB" dirty="0"/>
              <a:t>, A., Boucher, I. and Duron, J.F., 2025. Resilience factors in </a:t>
            </a:r>
            <a:r>
              <a:rPr lang="en-GB" dirty="0" err="1"/>
              <a:t>reentry</a:t>
            </a:r>
            <a:r>
              <a:rPr lang="en-GB" dirty="0"/>
              <a:t> from juvenile legal facility settings: A scoping review. </a:t>
            </a:r>
            <a:r>
              <a:rPr lang="en-GB" i="1" dirty="0"/>
              <a:t>Trauma, Violence, &amp; Abuse</a:t>
            </a:r>
            <a:r>
              <a:rPr lang="en-GB" dirty="0"/>
              <a:t>, </a:t>
            </a:r>
            <a:r>
              <a:rPr lang="en-GB" i="1" dirty="0"/>
              <a:t>26</a:t>
            </a:r>
            <a:r>
              <a:rPr lang="en-GB" dirty="0"/>
              <a:t>(2), pp.283-299</a:t>
            </a:r>
            <a:r>
              <a:rPr lang="en-GB" dirty="0" smtClean="0"/>
              <a:t>.</a:t>
            </a:r>
          </a:p>
          <a:p>
            <a:r>
              <a:rPr lang="en-GB" dirty="0" err="1"/>
              <a:t>Sridharan</a:t>
            </a:r>
            <a:r>
              <a:rPr lang="en-GB" dirty="0"/>
              <a:t>, K. and </a:t>
            </a:r>
            <a:r>
              <a:rPr lang="en-GB" dirty="0" err="1"/>
              <a:t>Sivaramakrishnan</a:t>
            </a:r>
            <a:r>
              <a:rPr lang="en-GB" dirty="0"/>
              <a:t>, G., 2025. Leveraging artificial intelligence to detect ethical concerns in medical research: a case study. </a:t>
            </a:r>
            <a:r>
              <a:rPr lang="en-GB" i="1" dirty="0"/>
              <a:t>Journal of Medical Ethics</a:t>
            </a:r>
            <a:r>
              <a:rPr lang="en-GB" dirty="0"/>
              <a:t>, </a:t>
            </a:r>
            <a:r>
              <a:rPr lang="en-GB" i="1" dirty="0"/>
              <a:t>51</a:t>
            </a:r>
            <a:r>
              <a:rPr lang="en-GB" dirty="0"/>
              <a:t>(2), pp.126-134</a:t>
            </a:r>
            <a:r>
              <a:rPr lang="en-GB" dirty="0" smtClean="0"/>
              <a:t>.</a:t>
            </a:r>
          </a:p>
          <a:p>
            <a:r>
              <a:rPr lang="en-GB" dirty="0"/>
              <a:t>Hart, P., 2022. Reinventing character education: the potential for participatory character education using </a:t>
            </a:r>
            <a:r>
              <a:rPr lang="en-GB" dirty="0" err="1"/>
              <a:t>MacIntyre’s</a:t>
            </a:r>
            <a:r>
              <a:rPr lang="en-GB" dirty="0"/>
              <a:t> ethics. </a:t>
            </a:r>
            <a:r>
              <a:rPr lang="en-GB" i="1" dirty="0"/>
              <a:t>Journal of Curriculum Studies</a:t>
            </a:r>
            <a:r>
              <a:rPr lang="en-GB" dirty="0"/>
              <a:t>, </a:t>
            </a:r>
            <a:r>
              <a:rPr lang="en-GB" i="1" dirty="0"/>
              <a:t>54</a:t>
            </a:r>
            <a:r>
              <a:rPr lang="en-GB" dirty="0"/>
              <a:t>(4), pp.486-500.</a:t>
            </a:r>
            <a:endParaRPr lang="en-GB" dirty="0"/>
          </a:p>
        </p:txBody>
      </p:sp>
    </p:spTree>
    <p:extLst>
      <p:ext uri="{BB962C8B-B14F-4D97-AF65-F5344CB8AC3E}">
        <p14:creationId xmlns:p14="http://schemas.microsoft.com/office/powerpoint/2010/main" val="193125691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2105</TotalTime>
  <Words>697</Words>
  <Application>Microsoft Office PowerPoint</Application>
  <PresentationFormat>Custom</PresentationFormat>
  <Paragraphs>34</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Gallery</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Melanie Squire</dc:creator>
  <cp:lastModifiedBy>User</cp:lastModifiedBy>
  <cp:revision>12</cp:revision>
  <dcterms:created xsi:type="dcterms:W3CDTF">2025-01-21T09:58:18Z</dcterms:created>
  <dcterms:modified xsi:type="dcterms:W3CDTF">2025-03-17T21:06:38Z</dcterms:modified>
</cp:coreProperties>
</file>