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40"/>
  </p:notesMasterIdLst>
  <p:sldIdLst>
    <p:sldId id="426" r:id="rId5"/>
    <p:sldId id="260" r:id="rId6"/>
    <p:sldId id="432" r:id="rId7"/>
    <p:sldId id="407" r:id="rId8"/>
    <p:sldId id="427" r:id="rId9"/>
    <p:sldId id="431" r:id="rId10"/>
    <p:sldId id="537" r:id="rId11"/>
    <p:sldId id="538" r:id="rId12"/>
    <p:sldId id="536" r:id="rId13"/>
    <p:sldId id="434" r:id="rId14"/>
    <p:sldId id="539" r:id="rId15"/>
    <p:sldId id="542" r:id="rId16"/>
    <p:sldId id="541" r:id="rId17"/>
    <p:sldId id="548" r:id="rId18"/>
    <p:sldId id="547" r:id="rId19"/>
    <p:sldId id="540" r:id="rId20"/>
    <p:sldId id="543" r:id="rId21"/>
    <p:sldId id="544" r:id="rId22"/>
    <p:sldId id="545" r:id="rId23"/>
    <p:sldId id="551" r:id="rId24"/>
    <p:sldId id="550" r:id="rId25"/>
    <p:sldId id="552" r:id="rId26"/>
    <p:sldId id="557" r:id="rId27"/>
    <p:sldId id="553" r:id="rId28"/>
    <p:sldId id="558" r:id="rId29"/>
    <p:sldId id="554" r:id="rId30"/>
    <p:sldId id="559" r:id="rId31"/>
    <p:sldId id="555" r:id="rId32"/>
    <p:sldId id="560" r:id="rId33"/>
    <p:sldId id="556" r:id="rId34"/>
    <p:sldId id="561" r:id="rId35"/>
    <p:sldId id="566" r:id="rId36"/>
    <p:sldId id="567" r:id="rId37"/>
    <p:sldId id="565" r:id="rId38"/>
    <p:sldId id="563"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Jordan Ross Jenkins (P149066)" initials="JRJ(" lastIdx="3" clrIdx="0">
    <p:extLst>
      <p:ext uri="{19B8F6BF-5375-455C-9EA6-DF929625EA0E}">
        <p15:presenceInfo xmlns:p15="http://schemas.microsoft.com/office/powerpoint/2012/main" userId="Jordan Ross Jenkins (P149066)"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4B9D9"/>
    <a:srgbClr val="2A99B7"/>
    <a:srgbClr val="346D8B"/>
    <a:srgbClr val="003A58"/>
    <a:srgbClr val="24B9C7"/>
    <a:srgbClr val="0F6482"/>
    <a:srgbClr val="FFFFFF"/>
    <a:srgbClr val="C9F1FF"/>
    <a:srgbClr val="D9D9D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9757" autoAdjust="0"/>
  </p:normalViewPr>
  <p:slideViewPr>
    <p:cSldViewPr snapToGrid="0">
      <p:cViewPr varScale="1">
        <p:scale>
          <a:sx n="47" d="100"/>
          <a:sy n="47" d="100"/>
        </p:scale>
        <p:origin x="1348" y="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commentAuthors" Target="commentAuthor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notesMaster" Target="notesMasters/notesMaster1.xml"/><Relationship Id="rId45"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ABE77B9-4ADB-48A2-AD58-4DEB274A690B}" type="datetimeFigureOut">
              <a:rPr lang="en-GB" smtClean="0"/>
              <a:t>18/01/2022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5C9F611-0ACE-4E20-8700-F2135DFEB5F7}" type="slidenum">
              <a:rPr lang="en-GB" smtClean="0"/>
              <a:t>‹#›</a:t>
            </a:fld>
            <a:endParaRPr lang="en-GB"/>
          </a:p>
        </p:txBody>
      </p:sp>
    </p:spTree>
    <p:extLst>
      <p:ext uri="{BB962C8B-B14F-4D97-AF65-F5344CB8AC3E}">
        <p14:creationId xmlns:p14="http://schemas.microsoft.com/office/powerpoint/2010/main" val="31236138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1</a:t>
            </a:fld>
            <a:endParaRPr lang="en-GB"/>
          </a:p>
        </p:txBody>
      </p:sp>
    </p:spTree>
    <p:extLst>
      <p:ext uri="{BB962C8B-B14F-4D97-AF65-F5344CB8AC3E}">
        <p14:creationId xmlns:p14="http://schemas.microsoft.com/office/powerpoint/2010/main" val="2354932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3</a:t>
            </a:fld>
            <a:endParaRPr lang="en-GB"/>
          </a:p>
        </p:txBody>
      </p:sp>
    </p:spTree>
    <p:extLst>
      <p:ext uri="{BB962C8B-B14F-4D97-AF65-F5344CB8AC3E}">
        <p14:creationId xmlns:p14="http://schemas.microsoft.com/office/powerpoint/2010/main" val="367543300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4</a:t>
            </a:fld>
            <a:endParaRPr lang="en-GB"/>
          </a:p>
        </p:txBody>
      </p:sp>
    </p:spTree>
    <p:extLst>
      <p:ext uri="{BB962C8B-B14F-4D97-AF65-F5344CB8AC3E}">
        <p14:creationId xmlns:p14="http://schemas.microsoft.com/office/powerpoint/2010/main" val="21940859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5</a:t>
            </a:fld>
            <a:endParaRPr lang="en-GB"/>
          </a:p>
        </p:txBody>
      </p:sp>
    </p:spTree>
    <p:extLst>
      <p:ext uri="{BB962C8B-B14F-4D97-AF65-F5344CB8AC3E}">
        <p14:creationId xmlns:p14="http://schemas.microsoft.com/office/powerpoint/2010/main" val="387195640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6</a:t>
            </a:fld>
            <a:endParaRPr lang="en-GB"/>
          </a:p>
        </p:txBody>
      </p:sp>
    </p:spTree>
    <p:extLst>
      <p:ext uri="{BB962C8B-B14F-4D97-AF65-F5344CB8AC3E}">
        <p14:creationId xmlns:p14="http://schemas.microsoft.com/office/powerpoint/2010/main" val="51891246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7</a:t>
            </a:fld>
            <a:endParaRPr lang="en-GB"/>
          </a:p>
        </p:txBody>
      </p:sp>
    </p:spTree>
    <p:extLst>
      <p:ext uri="{BB962C8B-B14F-4D97-AF65-F5344CB8AC3E}">
        <p14:creationId xmlns:p14="http://schemas.microsoft.com/office/powerpoint/2010/main" val="205154347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8</a:t>
            </a:fld>
            <a:endParaRPr lang="en-GB"/>
          </a:p>
        </p:txBody>
      </p:sp>
    </p:spTree>
    <p:extLst>
      <p:ext uri="{BB962C8B-B14F-4D97-AF65-F5344CB8AC3E}">
        <p14:creationId xmlns:p14="http://schemas.microsoft.com/office/powerpoint/2010/main" val="380660209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9</a:t>
            </a:fld>
            <a:endParaRPr lang="en-GB"/>
          </a:p>
        </p:txBody>
      </p:sp>
    </p:spTree>
    <p:extLst>
      <p:ext uri="{BB962C8B-B14F-4D97-AF65-F5344CB8AC3E}">
        <p14:creationId xmlns:p14="http://schemas.microsoft.com/office/powerpoint/2010/main" val="224421208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10</a:t>
            </a:fld>
            <a:endParaRPr lang="en-GB"/>
          </a:p>
        </p:txBody>
      </p:sp>
    </p:spTree>
    <p:extLst>
      <p:ext uri="{BB962C8B-B14F-4D97-AF65-F5344CB8AC3E}">
        <p14:creationId xmlns:p14="http://schemas.microsoft.com/office/powerpoint/2010/main" val="405878920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11</a:t>
            </a:fld>
            <a:endParaRPr lang="en-GB"/>
          </a:p>
        </p:txBody>
      </p:sp>
    </p:spTree>
    <p:extLst>
      <p:ext uri="{BB962C8B-B14F-4D97-AF65-F5344CB8AC3E}">
        <p14:creationId xmlns:p14="http://schemas.microsoft.com/office/powerpoint/2010/main" val="32904703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dirty="0"/>
          </a:p>
        </p:txBody>
      </p:sp>
      <p:sp>
        <p:nvSpPr>
          <p:cNvPr id="4" name="Slide Number Placeholder 3"/>
          <p:cNvSpPr>
            <a:spLocks noGrp="1"/>
          </p:cNvSpPr>
          <p:nvPr>
            <p:ph type="sldNum" sz="quarter" idx="5"/>
          </p:nvPr>
        </p:nvSpPr>
        <p:spPr/>
        <p:txBody>
          <a:bodyPr/>
          <a:lstStyle/>
          <a:p>
            <a:fld id="{A5C9F611-0ACE-4E20-8700-F2135DFEB5F7}" type="slidenum">
              <a:rPr lang="en-GB" smtClean="0"/>
              <a:t>12</a:t>
            </a:fld>
            <a:endParaRPr lang="en-GB"/>
          </a:p>
        </p:txBody>
      </p:sp>
    </p:spTree>
    <p:extLst>
      <p:ext uri="{BB962C8B-B14F-4D97-AF65-F5344CB8AC3E}">
        <p14:creationId xmlns:p14="http://schemas.microsoft.com/office/powerpoint/2010/main" val="231840205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13</a:t>
            </a:fld>
            <a:endParaRPr lang="en-GB"/>
          </a:p>
        </p:txBody>
      </p:sp>
    </p:spTree>
    <p:extLst>
      <p:ext uri="{BB962C8B-B14F-4D97-AF65-F5344CB8AC3E}">
        <p14:creationId xmlns:p14="http://schemas.microsoft.com/office/powerpoint/2010/main" val="242972993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14</a:t>
            </a:fld>
            <a:endParaRPr lang="en-GB"/>
          </a:p>
        </p:txBody>
      </p:sp>
    </p:spTree>
    <p:extLst>
      <p:ext uri="{BB962C8B-B14F-4D97-AF65-F5344CB8AC3E}">
        <p14:creationId xmlns:p14="http://schemas.microsoft.com/office/powerpoint/2010/main" val="282910208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16</a:t>
            </a:fld>
            <a:endParaRPr lang="en-GB"/>
          </a:p>
        </p:txBody>
      </p:sp>
    </p:spTree>
    <p:extLst>
      <p:ext uri="{BB962C8B-B14F-4D97-AF65-F5344CB8AC3E}">
        <p14:creationId xmlns:p14="http://schemas.microsoft.com/office/powerpoint/2010/main" val="134352144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17</a:t>
            </a:fld>
            <a:endParaRPr lang="en-GB"/>
          </a:p>
        </p:txBody>
      </p:sp>
    </p:spTree>
    <p:extLst>
      <p:ext uri="{BB962C8B-B14F-4D97-AF65-F5344CB8AC3E}">
        <p14:creationId xmlns:p14="http://schemas.microsoft.com/office/powerpoint/2010/main" val="229082472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18</a:t>
            </a:fld>
            <a:endParaRPr lang="en-GB"/>
          </a:p>
        </p:txBody>
      </p:sp>
    </p:spTree>
    <p:extLst>
      <p:ext uri="{BB962C8B-B14F-4D97-AF65-F5344CB8AC3E}">
        <p14:creationId xmlns:p14="http://schemas.microsoft.com/office/powerpoint/2010/main" val="207774976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19</a:t>
            </a:fld>
            <a:endParaRPr lang="en-GB"/>
          </a:p>
        </p:txBody>
      </p:sp>
    </p:spTree>
    <p:extLst>
      <p:ext uri="{BB962C8B-B14F-4D97-AF65-F5344CB8AC3E}">
        <p14:creationId xmlns:p14="http://schemas.microsoft.com/office/powerpoint/2010/main" val="289224288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20</a:t>
            </a:fld>
            <a:endParaRPr lang="en-GB"/>
          </a:p>
        </p:txBody>
      </p:sp>
    </p:spTree>
    <p:extLst>
      <p:ext uri="{BB962C8B-B14F-4D97-AF65-F5344CB8AC3E}">
        <p14:creationId xmlns:p14="http://schemas.microsoft.com/office/powerpoint/2010/main" val="392691422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22</a:t>
            </a:fld>
            <a:endParaRPr lang="en-GB"/>
          </a:p>
        </p:txBody>
      </p:sp>
    </p:spTree>
    <p:extLst>
      <p:ext uri="{BB962C8B-B14F-4D97-AF65-F5344CB8AC3E}">
        <p14:creationId xmlns:p14="http://schemas.microsoft.com/office/powerpoint/2010/main" val="11749514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23</a:t>
            </a:fld>
            <a:endParaRPr lang="en-GB"/>
          </a:p>
        </p:txBody>
      </p:sp>
    </p:spTree>
    <p:extLst>
      <p:ext uri="{BB962C8B-B14F-4D97-AF65-F5344CB8AC3E}">
        <p14:creationId xmlns:p14="http://schemas.microsoft.com/office/powerpoint/2010/main" val="353278162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24</a:t>
            </a:fld>
            <a:endParaRPr lang="en-GB"/>
          </a:p>
        </p:txBody>
      </p:sp>
    </p:spTree>
    <p:extLst>
      <p:ext uri="{BB962C8B-B14F-4D97-AF65-F5344CB8AC3E}">
        <p14:creationId xmlns:p14="http://schemas.microsoft.com/office/powerpoint/2010/main" val="139756578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25</a:t>
            </a:fld>
            <a:endParaRPr lang="en-GB"/>
          </a:p>
        </p:txBody>
      </p:sp>
    </p:spTree>
    <p:extLst>
      <p:ext uri="{BB962C8B-B14F-4D97-AF65-F5344CB8AC3E}">
        <p14:creationId xmlns:p14="http://schemas.microsoft.com/office/powerpoint/2010/main" val="334443492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26</a:t>
            </a:fld>
            <a:endParaRPr lang="en-GB"/>
          </a:p>
        </p:txBody>
      </p:sp>
    </p:spTree>
    <p:extLst>
      <p:ext uri="{BB962C8B-B14F-4D97-AF65-F5344CB8AC3E}">
        <p14:creationId xmlns:p14="http://schemas.microsoft.com/office/powerpoint/2010/main" val="198078340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27</a:t>
            </a:fld>
            <a:endParaRPr lang="en-GB"/>
          </a:p>
        </p:txBody>
      </p:sp>
    </p:spTree>
    <p:extLst>
      <p:ext uri="{BB962C8B-B14F-4D97-AF65-F5344CB8AC3E}">
        <p14:creationId xmlns:p14="http://schemas.microsoft.com/office/powerpoint/2010/main" val="181483081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28</a:t>
            </a:fld>
            <a:endParaRPr lang="en-GB"/>
          </a:p>
        </p:txBody>
      </p:sp>
    </p:spTree>
    <p:extLst>
      <p:ext uri="{BB962C8B-B14F-4D97-AF65-F5344CB8AC3E}">
        <p14:creationId xmlns:p14="http://schemas.microsoft.com/office/powerpoint/2010/main" val="265837980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29</a:t>
            </a:fld>
            <a:endParaRPr lang="en-GB"/>
          </a:p>
        </p:txBody>
      </p:sp>
    </p:spTree>
    <p:extLst>
      <p:ext uri="{BB962C8B-B14F-4D97-AF65-F5344CB8AC3E}">
        <p14:creationId xmlns:p14="http://schemas.microsoft.com/office/powerpoint/2010/main" val="338275792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31</a:t>
            </a:fld>
            <a:endParaRPr lang="en-GB"/>
          </a:p>
        </p:txBody>
      </p:sp>
    </p:spTree>
    <p:extLst>
      <p:ext uri="{BB962C8B-B14F-4D97-AF65-F5344CB8AC3E}">
        <p14:creationId xmlns:p14="http://schemas.microsoft.com/office/powerpoint/2010/main" val="399036691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32</a:t>
            </a:fld>
            <a:endParaRPr lang="en-GB"/>
          </a:p>
        </p:txBody>
      </p:sp>
    </p:spTree>
    <p:extLst>
      <p:ext uri="{BB962C8B-B14F-4D97-AF65-F5344CB8AC3E}">
        <p14:creationId xmlns:p14="http://schemas.microsoft.com/office/powerpoint/2010/main" val="4536268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33</a:t>
            </a:fld>
            <a:endParaRPr lang="en-GB"/>
          </a:p>
        </p:txBody>
      </p:sp>
    </p:spTree>
    <p:extLst>
      <p:ext uri="{BB962C8B-B14F-4D97-AF65-F5344CB8AC3E}">
        <p14:creationId xmlns:p14="http://schemas.microsoft.com/office/powerpoint/2010/main" val="261957594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35</a:t>
            </a:fld>
            <a:endParaRPr lang="en-GB"/>
          </a:p>
        </p:txBody>
      </p:sp>
    </p:spTree>
    <p:extLst>
      <p:ext uri="{BB962C8B-B14F-4D97-AF65-F5344CB8AC3E}">
        <p14:creationId xmlns:p14="http://schemas.microsoft.com/office/powerpoint/2010/main" val="18432182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3"/>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3" y="6525344"/>
            <a:ext cx="1294837" cy="218522"/>
          </a:xfrm>
        </p:spPr>
        <p:txBody>
          <a:bodyPr/>
          <a:lstStyle/>
          <a:p>
            <a:fld id="{54E9EB71-54FA-4C87-BEA3-EC0997CED4FA}" type="datetimeFigureOut">
              <a:rPr lang="en-GB" smtClean="0"/>
              <a:pPr/>
              <a:t>18/01/2022</a:t>
            </a:fld>
            <a:endParaRPr lang="en-GB"/>
          </a:p>
        </p:txBody>
      </p:sp>
      <p:sp>
        <p:nvSpPr>
          <p:cNvPr id="5" name="Footer Placeholder 4"/>
          <p:cNvSpPr>
            <a:spLocks noGrp="1"/>
          </p:cNvSpPr>
          <p:nvPr>
            <p:ph type="ftr" sz="quarter" idx="11"/>
          </p:nvPr>
        </p:nvSpPr>
        <p:spPr>
          <a:xfrm>
            <a:off x="5519936" y="638133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2503284791"/>
      </p:ext>
    </p:extLst>
  </p:cSld>
  <p:clrMapOvr>
    <a:masterClrMapping/>
  </p:clrMapOvr>
  <p:transition>
    <p:cover dir="rd"/>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4E9EB71-54FA-4C87-BEA3-EC0997CED4FA}" type="datetimeFigureOut">
              <a:rPr lang="en-GB" smtClean="0"/>
              <a:pPr/>
              <a:t>18/01/2022</a:t>
            </a:fld>
            <a:endParaRPr lang="en-GB"/>
          </a:p>
        </p:txBody>
      </p:sp>
      <p:sp>
        <p:nvSpPr>
          <p:cNvPr id="5" name="Footer Placeholder 4"/>
          <p:cNvSpPr>
            <a:spLocks noGrp="1"/>
          </p:cNvSpPr>
          <p:nvPr>
            <p:ph type="ftr" sz="quarter" idx="11"/>
          </p:nvPr>
        </p:nvSpPr>
        <p:spPr>
          <a:xfrm>
            <a:off x="4175787" y="6461783"/>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174145004"/>
      </p:ext>
    </p:extLst>
  </p:cSld>
  <p:clrMapOvr>
    <a:masterClrMapping/>
  </p:clrMapOvr>
  <p:transition>
    <p:cover dir="rd"/>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6"/>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9"/>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4E9EB71-54FA-4C87-BEA3-EC0997CED4FA}" type="datetimeFigureOut">
              <a:rPr lang="en-GB" smtClean="0"/>
              <a:pPr/>
              <a:t>18/01/2022</a:t>
            </a:fld>
            <a:endParaRPr lang="en-GB"/>
          </a:p>
        </p:txBody>
      </p:sp>
      <p:sp>
        <p:nvSpPr>
          <p:cNvPr id="6" name="Slide Number Placeholder 5"/>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609749448"/>
      </p:ext>
    </p:extLst>
  </p:cSld>
  <p:clrMapOvr>
    <a:masterClrMapping/>
  </p:clrMapOvr>
  <p:transition>
    <p:cover dir="rd"/>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54E9EB71-54FA-4C87-BEA3-EC0997CED4FA}" type="datetimeFigureOut">
              <a:rPr lang="en-GB" smtClean="0"/>
              <a:pPr/>
              <a:t>18/01/2022</a:t>
            </a:fld>
            <a:endParaRPr lang="en-GB"/>
          </a:p>
        </p:txBody>
      </p:sp>
      <p:sp>
        <p:nvSpPr>
          <p:cNvPr id="7" name="Slide Number Placeholder 6"/>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109625833"/>
      </p:ext>
    </p:extLst>
  </p:cSld>
  <p:clrMapOvr>
    <a:masterClrMapping/>
  </p:clrMapOvr>
  <p:transition>
    <p:cover dir="rd"/>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7"/>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9"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9" y="2174877"/>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54E9EB71-54FA-4C87-BEA3-EC0997CED4FA}" type="datetimeFigureOut">
              <a:rPr lang="en-GB" smtClean="0"/>
              <a:pPr/>
              <a:t>18/01/2022</a:t>
            </a:fld>
            <a:endParaRPr lang="en-GB"/>
          </a:p>
        </p:txBody>
      </p:sp>
      <p:sp>
        <p:nvSpPr>
          <p:cNvPr id="9" name="Slide Number Placeholder 8"/>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363758843"/>
      </p:ext>
    </p:extLst>
  </p:cSld>
  <p:clrMapOvr>
    <a:masterClrMapping/>
  </p:clrMapOvr>
  <p:transition>
    <p:cover dir="rd"/>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4E9EB71-54FA-4C87-BEA3-EC0997CED4FA}" type="datetimeFigureOut">
              <a:rPr lang="en-GB" smtClean="0"/>
              <a:pPr/>
              <a:t>18/01/2022</a:t>
            </a:fld>
            <a:endParaRPr lang="en-GB"/>
          </a:p>
        </p:txBody>
      </p:sp>
      <p:sp>
        <p:nvSpPr>
          <p:cNvPr id="5" name="Slide Number Placeholder 4"/>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3576166886"/>
      </p:ext>
    </p:extLst>
  </p:cSld>
  <p:clrMapOvr>
    <a:masterClrMapping/>
  </p:clrMapOvr>
  <p:transition>
    <p:cover dir="rd"/>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4E9EB71-54FA-4C87-BEA3-EC0997CED4FA}" type="datetimeFigureOut">
              <a:rPr lang="en-GB" smtClean="0"/>
              <a:pPr/>
              <a:t>18/01/2022</a:t>
            </a:fld>
            <a:endParaRPr lang="en-GB"/>
          </a:p>
        </p:txBody>
      </p:sp>
      <p:sp>
        <p:nvSpPr>
          <p:cNvPr id="4" name="Slide Number Placeholder 3"/>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2413011862"/>
      </p:ext>
    </p:extLst>
  </p:cSld>
  <p:clrMapOvr>
    <a:masterClrMapping/>
  </p:clrMapOvr>
  <p:transition>
    <p:cover dir="rd"/>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2"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3"/>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2" y="1435103"/>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4E9EB71-54FA-4C87-BEA3-EC0997CED4FA}" type="datetimeFigureOut">
              <a:rPr lang="en-GB" smtClean="0"/>
              <a:pPr/>
              <a:t>18/01/2022</a:t>
            </a:fld>
            <a:endParaRPr lang="en-GB"/>
          </a:p>
        </p:txBody>
      </p:sp>
      <p:sp>
        <p:nvSpPr>
          <p:cNvPr id="7" name="Slide Number Placeholder 6"/>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2620668834"/>
      </p:ext>
    </p:extLst>
  </p:cSld>
  <p:clrMapOvr>
    <a:masterClrMapping/>
  </p:clrMapOvr>
  <p:transition>
    <p:cover dir="rd"/>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8"/>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4E9EB71-54FA-4C87-BEA3-EC0997CED4FA}" type="datetimeFigureOut">
              <a:rPr lang="en-GB" smtClean="0"/>
              <a:pPr/>
              <a:t>18/01/2022</a:t>
            </a:fld>
            <a:endParaRPr lang="en-GB"/>
          </a:p>
        </p:txBody>
      </p:sp>
      <p:sp>
        <p:nvSpPr>
          <p:cNvPr id="7" name="Slide Number Placeholder 6"/>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3303434984"/>
      </p:ext>
    </p:extLst>
  </p:cSld>
  <p:clrMapOvr>
    <a:masterClrMapping/>
  </p:clrMapOvr>
  <p:transition>
    <p:cover dir="rd"/>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4E9EB71-54FA-4C87-BEA3-EC0997CED4FA}" type="datetimeFigureOut">
              <a:rPr lang="en-GB" smtClean="0"/>
              <a:pPr/>
              <a:t>18/01/2022</a:t>
            </a:fld>
            <a:endParaRPr lang="en-GB"/>
          </a:p>
        </p:txBody>
      </p:sp>
      <p:sp>
        <p:nvSpPr>
          <p:cNvPr id="6" name="Slide Number Placeholder 5"/>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49026733"/>
      </p:ext>
    </p:extLst>
  </p:cSld>
  <p:clrMapOvr>
    <a:masterClrMapping/>
  </p:clrMapOvr>
  <p:transition>
    <p:cover dir="rd"/>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4E9EB71-54FA-4C87-BEA3-EC0997CED4FA}" type="datetimeFigureOut">
              <a:rPr lang="en-GB" smtClean="0"/>
              <a:pPr/>
              <a:t>18/01/2022</a:t>
            </a:fld>
            <a:endParaRPr lang="en-GB"/>
          </a:p>
        </p:txBody>
      </p:sp>
      <p:sp>
        <p:nvSpPr>
          <p:cNvPr id="6" name="Slide Number Placeholder 5"/>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781669792"/>
      </p:ext>
    </p:extLst>
  </p:cSld>
  <p:clrMapOvr>
    <a:masterClrMapping/>
  </p:clrMapOvr>
  <p:transition>
    <p:cover dir="rd"/>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914400" y="533400"/>
            <a:ext cx="10363200" cy="762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914400" y="1752600"/>
            <a:ext cx="5080000" cy="4419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752600"/>
            <a:ext cx="5080000" cy="4419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914400" y="6324600"/>
            <a:ext cx="2540000" cy="457200"/>
          </a:xfrm>
        </p:spPr>
        <p:txBody>
          <a:bodyPr/>
          <a:lstStyle>
            <a:lvl1pPr>
              <a:defRPr/>
            </a:lvl1pPr>
          </a:lstStyle>
          <a:p>
            <a:fld id="{54E9EB71-54FA-4C87-BEA3-EC0997CED4FA}" type="datetimeFigureOut">
              <a:rPr lang="en-GB" smtClean="0"/>
              <a:pPr/>
              <a:t>18/01/2022</a:t>
            </a:fld>
            <a:endParaRPr lang="en-GB"/>
          </a:p>
        </p:txBody>
      </p:sp>
      <p:sp>
        <p:nvSpPr>
          <p:cNvPr id="6" name="Footer Placeholder 5"/>
          <p:cNvSpPr>
            <a:spLocks noGrp="1"/>
          </p:cNvSpPr>
          <p:nvPr>
            <p:ph type="ftr" sz="quarter" idx="11"/>
          </p:nvPr>
        </p:nvSpPr>
        <p:spPr>
          <a:xfrm>
            <a:off x="4165600" y="6324600"/>
            <a:ext cx="3860800" cy="457200"/>
          </a:xfrm>
          <a:prstGeom prst="rect">
            <a:avLst/>
          </a:prstGeom>
        </p:spPr>
        <p:txBody>
          <a:bodyPr/>
          <a:lstStyle>
            <a:lvl1pPr>
              <a:defRPr/>
            </a:lvl1pPr>
          </a:lstStyle>
          <a:p>
            <a:endParaRPr lang="en-GB"/>
          </a:p>
        </p:txBody>
      </p:sp>
      <p:sp>
        <p:nvSpPr>
          <p:cNvPr id="7" name="Slide Number Placeholder 6"/>
          <p:cNvSpPr>
            <a:spLocks noGrp="1"/>
          </p:cNvSpPr>
          <p:nvPr>
            <p:ph type="sldNum" sz="quarter" idx="12"/>
          </p:nvPr>
        </p:nvSpPr>
        <p:spPr>
          <a:xfrm>
            <a:off x="8737600" y="6324600"/>
            <a:ext cx="2540000" cy="457200"/>
          </a:xfrm>
        </p:spPr>
        <p:txBody>
          <a:bodyPr/>
          <a:lstStyle>
            <a:lvl1pPr>
              <a:defRPr/>
            </a:lvl1pPr>
          </a:lstStyle>
          <a:p>
            <a:fld id="{E2953C3B-5046-4F13-B3FA-93CE37C6E5FE}" type="slidenum">
              <a:rPr lang="en-GB" smtClean="0"/>
              <a:pPr/>
              <a:t>‹#›</a:t>
            </a:fld>
            <a:endParaRPr lang="en-GB"/>
          </a:p>
        </p:txBody>
      </p:sp>
    </p:spTree>
    <p:extLst>
      <p:ext uri="{BB962C8B-B14F-4D97-AF65-F5344CB8AC3E}">
        <p14:creationId xmlns:p14="http://schemas.microsoft.com/office/powerpoint/2010/main" val="1231689137"/>
      </p:ext>
    </p:extLst>
  </p:cSld>
  <p:clrMapOvr>
    <a:masterClrMapping/>
  </p:clrMapOvr>
  <p:transition>
    <p:cover dir="rd"/>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914400" y="533400"/>
            <a:ext cx="10363200" cy="762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914400" y="1752600"/>
            <a:ext cx="5080000" cy="4419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6197600" y="1752600"/>
            <a:ext cx="5080000" cy="2133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p:cNvSpPr>
            <a:spLocks noGrp="1"/>
          </p:cNvSpPr>
          <p:nvPr>
            <p:ph sz="quarter" idx="3"/>
          </p:nvPr>
        </p:nvSpPr>
        <p:spPr>
          <a:xfrm>
            <a:off x="6197600" y="4038600"/>
            <a:ext cx="5080000" cy="2133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Date Placeholder 5"/>
          <p:cNvSpPr>
            <a:spLocks noGrp="1"/>
          </p:cNvSpPr>
          <p:nvPr>
            <p:ph type="dt" sz="half" idx="10"/>
          </p:nvPr>
        </p:nvSpPr>
        <p:spPr>
          <a:xfrm>
            <a:off x="914400" y="6324600"/>
            <a:ext cx="2540000" cy="457200"/>
          </a:xfrm>
        </p:spPr>
        <p:txBody>
          <a:bodyPr/>
          <a:lstStyle>
            <a:lvl1pPr>
              <a:defRPr/>
            </a:lvl1pPr>
          </a:lstStyle>
          <a:p>
            <a:fld id="{54E9EB71-54FA-4C87-BEA3-EC0997CED4FA}" type="datetimeFigureOut">
              <a:rPr lang="en-GB" smtClean="0"/>
              <a:pPr/>
              <a:t>18/01/2022</a:t>
            </a:fld>
            <a:endParaRPr lang="en-GB"/>
          </a:p>
        </p:txBody>
      </p:sp>
      <p:sp>
        <p:nvSpPr>
          <p:cNvPr id="7" name="Footer Placeholder 6"/>
          <p:cNvSpPr>
            <a:spLocks noGrp="1"/>
          </p:cNvSpPr>
          <p:nvPr>
            <p:ph type="ftr" sz="quarter" idx="11"/>
          </p:nvPr>
        </p:nvSpPr>
        <p:spPr>
          <a:xfrm>
            <a:off x="4165600" y="6324600"/>
            <a:ext cx="3860800" cy="457200"/>
          </a:xfrm>
          <a:prstGeom prst="rect">
            <a:avLst/>
          </a:prstGeom>
        </p:spPr>
        <p:txBody>
          <a:bodyPr/>
          <a:lstStyle>
            <a:lvl1pPr>
              <a:defRPr/>
            </a:lvl1pPr>
          </a:lstStyle>
          <a:p>
            <a:endParaRPr lang="en-GB"/>
          </a:p>
        </p:txBody>
      </p:sp>
      <p:sp>
        <p:nvSpPr>
          <p:cNvPr id="8" name="Slide Number Placeholder 7"/>
          <p:cNvSpPr>
            <a:spLocks noGrp="1"/>
          </p:cNvSpPr>
          <p:nvPr>
            <p:ph type="sldNum" sz="quarter" idx="12"/>
          </p:nvPr>
        </p:nvSpPr>
        <p:spPr>
          <a:xfrm>
            <a:off x="8737600" y="6324600"/>
            <a:ext cx="2540000" cy="457200"/>
          </a:xfrm>
        </p:spPr>
        <p:txBody>
          <a:bodyPr/>
          <a:lstStyle>
            <a:lvl1pPr>
              <a:defRPr/>
            </a:lvl1pPr>
          </a:lstStyle>
          <a:p>
            <a:fld id="{E2953C3B-5046-4F13-B3FA-93CE37C6E5FE}" type="slidenum">
              <a:rPr lang="en-GB" smtClean="0"/>
              <a:pPr/>
              <a:t>‹#›</a:t>
            </a:fld>
            <a:endParaRPr lang="en-GB"/>
          </a:p>
        </p:txBody>
      </p:sp>
    </p:spTree>
    <p:extLst>
      <p:ext uri="{BB962C8B-B14F-4D97-AF65-F5344CB8AC3E}">
        <p14:creationId xmlns:p14="http://schemas.microsoft.com/office/powerpoint/2010/main" val="2941714952"/>
      </p:ext>
    </p:extLst>
  </p:cSld>
  <p:clrMapOvr>
    <a:masterClrMapping/>
  </p:clrMapOvr>
  <p:transition>
    <p:cover dir="rd"/>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2.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54E9EB71-54FA-4C87-BEA3-EC0997CED4FA}" type="datetimeFigureOut">
              <a:rPr lang="en-GB" smtClean="0"/>
              <a:pPr/>
              <a:t>18/01/2022</a:t>
            </a:fld>
            <a:endParaRPr lang="en-GB"/>
          </a:p>
        </p:txBody>
      </p:sp>
      <p:sp>
        <p:nvSpPr>
          <p:cNvPr id="6" name="Slide Number Placeholder 5"/>
          <p:cNvSpPr>
            <a:spLocks noGrp="1"/>
          </p:cNvSpPr>
          <p:nvPr>
            <p:ph type="sldNum" sz="quarter" idx="4"/>
          </p:nvPr>
        </p:nvSpPr>
        <p:spPr>
          <a:xfrm>
            <a:off x="10608501" y="6380975"/>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E2953C3B-5046-4F13-B3FA-93CE37C6E5FE}" type="slidenum">
              <a:rPr lang="en-GB" smtClean="0"/>
              <a:pPr/>
              <a:t>‹#›</a:t>
            </a:fld>
            <a:endParaRPr lang="en-GB"/>
          </a:p>
        </p:txBody>
      </p:sp>
      <p:pic>
        <p:nvPicPr>
          <p:cNvPr id="7" name="Picture 56" descr="sign(small)"/>
          <p:cNvPicPr>
            <a:picLocks noChangeAspect="1" noChangeArrowheads="1"/>
          </p:cNvPicPr>
          <p:nvPr/>
        </p:nvPicPr>
        <p:blipFill>
          <a:blip r:embed="rId16" cstate="print"/>
          <a:srcRect/>
          <a:stretch>
            <a:fillRect/>
          </a:stretch>
        </p:blipFill>
        <p:spPr bwMode="auto">
          <a:xfrm>
            <a:off x="203202" y="587375"/>
            <a:ext cx="793751" cy="768350"/>
          </a:xfrm>
          <a:prstGeom prst="rect">
            <a:avLst/>
          </a:prstGeom>
          <a:noFill/>
          <a:ln w="9525">
            <a:noFill/>
            <a:miter lim="800000"/>
            <a:headEnd/>
            <a:tailEnd/>
          </a:ln>
        </p:spPr>
      </p:pic>
    </p:spTree>
    <p:extLst>
      <p:ext uri="{BB962C8B-B14F-4D97-AF65-F5344CB8AC3E}">
        <p14:creationId xmlns:p14="http://schemas.microsoft.com/office/powerpoint/2010/main" val="260242620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ransition>
    <p:cover dir="rd"/>
  </p:transition>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8.sv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slides/_rels/slide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18.png"/><Relationship Id="rId5" Type="http://schemas.openxmlformats.org/officeDocument/2006/relationships/image" Target="../media/image17.png"/><Relationship Id="rId4" Type="http://schemas.microsoft.com/office/2007/relationships/hdphoto" Target="../media/hdphoto1.wdp"/></Relationships>
</file>

<file path=ppt/slides/_rels/slide11.xml.rels><?xml version="1.0" encoding="UTF-8" standalone="yes"?>
<Relationships xmlns="http://schemas.openxmlformats.org/package/2006/relationships"><Relationship Id="rId3" Type="http://schemas.openxmlformats.org/officeDocument/2006/relationships/image" Target="../media/image19.gif"/><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5.gif"/><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583BFB8-7D8F-4529-9DDA-C08F422FE8CE}"/>
              </a:ext>
            </a:extLst>
          </p:cNvPr>
          <p:cNvPicPr>
            <a:picLocks noChangeAspect="1"/>
          </p:cNvPicPr>
          <p:nvPr/>
        </p:nvPicPr>
        <p:blipFill>
          <a:blip r:embed="rId3"/>
          <a:stretch>
            <a:fillRect/>
          </a:stretch>
        </p:blipFill>
        <p:spPr>
          <a:xfrm>
            <a:off x="-1" y="-1"/>
            <a:ext cx="12192001" cy="5725205"/>
          </a:xfrm>
          <a:prstGeom prst="rect">
            <a:avLst/>
          </a:prstGeom>
        </p:spPr>
      </p:pic>
      <p:sp>
        <p:nvSpPr>
          <p:cNvPr id="8" name="Rectangle 7">
            <a:extLst>
              <a:ext uri="{FF2B5EF4-FFF2-40B4-BE49-F238E27FC236}">
                <a16:creationId xmlns:a16="http://schemas.microsoft.com/office/drawing/2014/main" id="{018B02E1-7934-4A1E-A577-6358A67DC3E9}"/>
              </a:ext>
            </a:extLst>
          </p:cNvPr>
          <p:cNvSpPr/>
          <p:nvPr/>
        </p:nvSpPr>
        <p:spPr>
          <a:xfrm>
            <a:off x="1678969" y="1132797"/>
            <a:ext cx="8834063" cy="3914453"/>
          </a:xfrm>
          <a:prstGeom prst="rect">
            <a:avLst/>
          </a:prstGeom>
          <a:solidFill>
            <a:srgbClr val="FFFFFF">
              <a:alpha val="8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dirty="0">
              <a:solidFill>
                <a:schemeClr val="tx1"/>
              </a:solidFill>
            </a:endParaRPr>
          </a:p>
          <a:p>
            <a:pPr algn="ctr"/>
            <a:r>
              <a:rPr lang="en-GB" sz="4400" dirty="0">
                <a:solidFill>
                  <a:schemeClr val="tx1"/>
                </a:solidFill>
              </a:rPr>
              <a:t>Introduction to Six Sigma (6</a:t>
            </a:r>
            <a:r>
              <a:rPr lang="el-GR" sz="4400" dirty="0">
                <a:solidFill>
                  <a:schemeClr val="tx1"/>
                </a:solidFill>
              </a:rPr>
              <a:t>σ</a:t>
            </a:r>
            <a:r>
              <a:rPr lang="en-GB" sz="4400" dirty="0">
                <a:solidFill>
                  <a:schemeClr val="tx1"/>
                </a:solidFill>
              </a:rPr>
              <a:t>) </a:t>
            </a:r>
          </a:p>
          <a:p>
            <a:pPr algn="ctr"/>
            <a:endParaRPr lang="en-GB" sz="2400" dirty="0">
              <a:solidFill>
                <a:schemeClr val="tx1"/>
              </a:solidFill>
            </a:endParaRPr>
          </a:p>
          <a:p>
            <a:pPr algn="ctr"/>
            <a:r>
              <a:rPr lang="en-GB" sz="2400" dirty="0">
                <a:solidFill>
                  <a:schemeClr val="tx1"/>
                </a:solidFill>
              </a:rPr>
              <a:t>Jordan R. Jenkins</a:t>
            </a:r>
          </a:p>
        </p:txBody>
      </p:sp>
    </p:spTree>
    <p:extLst>
      <p:ext uri="{BB962C8B-B14F-4D97-AF65-F5344CB8AC3E}">
        <p14:creationId xmlns:p14="http://schemas.microsoft.com/office/powerpoint/2010/main" val="2638737495"/>
      </p:ext>
    </p:extLst>
  </p:cSld>
  <p:clrMapOvr>
    <a:masterClrMapping/>
  </p:clrMapOvr>
  <p:transition>
    <p:cover dir="rd"/>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399509-6DEF-4832-9611-2EDFDCB1C053}"/>
              </a:ext>
            </a:extLst>
          </p:cNvPr>
          <p:cNvSpPr>
            <a:spLocks noGrp="1"/>
          </p:cNvSpPr>
          <p:nvPr>
            <p:ph type="title"/>
          </p:nvPr>
        </p:nvSpPr>
        <p:spPr>
          <a:xfrm>
            <a:off x="609600" y="139700"/>
            <a:ext cx="10972800" cy="1143000"/>
          </a:xfrm>
        </p:spPr>
        <p:txBody>
          <a:bodyPr>
            <a:normAutofit/>
          </a:bodyPr>
          <a:lstStyle/>
          <a:p>
            <a:r>
              <a:rPr lang="en-GB" sz="4000" dirty="0"/>
              <a:t>Session Overview</a:t>
            </a:r>
          </a:p>
        </p:txBody>
      </p:sp>
      <p:sp>
        <p:nvSpPr>
          <p:cNvPr id="7" name="Content Placeholder 6">
            <a:extLst>
              <a:ext uri="{FF2B5EF4-FFF2-40B4-BE49-F238E27FC236}">
                <a16:creationId xmlns:a16="http://schemas.microsoft.com/office/drawing/2014/main" id="{6B7D9661-D605-41C5-BB31-72A951EB393F}"/>
              </a:ext>
            </a:extLst>
          </p:cNvPr>
          <p:cNvSpPr>
            <a:spLocks noGrp="1"/>
          </p:cNvSpPr>
          <p:nvPr>
            <p:ph idx="1"/>
          </p:nvPr>
        </p:nvSpPr>
        <p:spPr>
          <a:xfrm>
            <a:off x="509034" y="1059712"/>
            <a:ext cx="11173932" cy="4515588"/>
          </a:xfrm>
        </p:spPr>
        <p:txBody>
          <a:bodyPr>
            <a:normAutofit fontScale="92500"/>
          </a:bodyPr>
          <a:lstStyle/>
          <a:p>
            <a:pPr marL="0" indent="0" algn="ctr">
              <a:buNone/>
            </a:pPr>
            <a:r>
              <a:rPr lang="en-GB" sz="2400" b="1" dirty="0"/>
              <a:t>Session Aim</a:t>
            </a:r>
          </a:p>
          <a:p>
            <a:pPr marL="0" indent="0" algn="ctr">
              <a:buNone/>
            </a:pPr>
            <a:r>
              <a:rPr lang="en-GB" sz="2400" i="1" dirty="0"/>
              <a:t>“To gain an appreciation of the core principles of Six Sigma and how it is implemented”.</a:t>
            </a:r>
            <a:endParaRPr lang="en-GB" sz="2400" b="1" i="1" dirty="0"/>
          </a:p>
          <a:p>
            <a:pPr marL="0" indent="0" algn="ctr">
              <a:buNone/>
            </a:pPr>
            <a:r>
              <a:rPr lang="en-GB" sz="2400" b="1" dirty="0"/>
              <a:t>Session Objectives</a:t>
            </a:r>
          </a:p>
          <a:p>
            <a:pPr marL="514350" indent="-514350">
              <a:buFont typeface="+mj-lt"/>
              <a:buAutoNum type="arabicPeriod"/>
            </a:pPr>
            <a:r>
              <a:rPr lang="en-GB" sz="2400" dirty="0"/>
              <a:t>Defining what is meant by the term Six Sigma.</a:t>
            </a:r>
          </a:p>
          <a:p>
            <a:pPr marL="514350" indent="-514350">
              <a:buFont typeface="+mj-lt"/>
              <a:buAutoNum type="arabicPeriod"/>
            </a:pPr>
            <a:r>
              <a:rPr lang="en-GB" sz="2400" dirty="0"/>
              <a:t>Introduce common six sigma metrics</a:t>
            </a:r>
          </a:p>
          <a:p>
            <a:pPr marL="514350" indent="-514350">
              <a:buFont typeface="+mj-lt"/>
              <a:buAutoNum type="arabicPeriod"/>
            </a:pPr>
            <a:r>
              <a:rPr lang="en-GB" sz="2400" dirty="0"/>
              <a:t>How does 6σ = 3.4 DPMO? </a:t>
            </a:r>
          </a:p>
          <a:p>
            <a:pPr marL="514350" indent="-514350">
              <a:buFont typeface="+mj-lt"/>
              <a:buAutoNum type="arabicPeriod"/>
            </a:pPr>
            <a:r>
              <a:rPr lang="en-GB" sz="2400" dirty="0"/>
              <a:t>Discuss some Influential </a:t>
            </a:r>
            <a:r>
              <a:rPr lang="en-GB" sz="2400" dirty="0">
                <a:solidFill>
                  <a:prstClr val="black"/>
                </a:solidFill>
                <a:latin typeface="Myriad Pro"/>
              </a:rPr>
              <a:t>six sigma</a:t>
            </a:r>
            <a:r>
              <a:rPr kumimoji="0" lang="en-GB" sz="2400" b="0" i="0" u="none" strike="noStrike" kern="1200" cap="none" spc="0" normalizeH="0" baseline="0" noProof="0" dirty="0">
                <a:ln>
                  <a:noFill/>
                </a:ln>
                <a:solidFill>
                  <a:prstClr val="black"/>
                </a:solidFill>
                <a:effectLst/>
                <a:uLnTx/>
                <a:uFillTx/>
                <a:latin typeface="Myriad Pro"/>
                <a:ea typeface="+mn-ea"/>
                <a:cs typeface="+mn-cs"/>
              </a:rPr>
              <a:t> companies</a:t>
            </a:r>
          </a:p>
          <a:p>
            <a:pPr marL="514350" indent="-514350">
              <a:buFont typeface="+mj-lt"/>
              <a:buAutoNum type="arabicPeriod"/>
            </a:pPr>
            <a:r>
              <a:rPr lang="en-GB" sz="2400" dirty="0">
                <a:solidFill>
                  <a:prstClr val="black"/>
                </a:solidFill>
                <a:latin typeface="Myriad Pro"/>
              </a:rPr>
              <a:t>Introduce the Belt structure</a:t>
            </a:r>
          </a:p>
          <a:p>
            <a:pPr marL="514350" indent="-514350">
              <a:buFont typeface="+mj-lt"/>
              <a:buAutoNum type="arabicPeriod"/>
            </a:pPr>
            <a:r>
              <a:rPr lang="en-GB" sz="2400" dirty="0">
                <a:solidFill>
                  <a:prstClr val="black"/>
                </a:solidFill>
                <a:latin typeface="Myriad Pro"/>
              </a:rPr>
              <a:t>Look at the development of six sigma (brief history)</a:t>
            </a:r>
          </a:p>
          <a:p>
            <a:pPr marL="514350" indent="-514350">
              <a:buFont typeface="+mj-lt"/>
              <a:buAutoNum type="arabicPeriod"/>
            </a:pPr>
            <a:r>
              <a:rPr lang="en-GB" sz="2400" dirty="0">
                <a:solidFill>
                  <a:prstClr val="black"/>
                </a:solidFill>
                <a:latin typeface="Myriad Pro"/>
              </a:rPr>
              <a:t>Six Sigma vs TQM</a:t>
            </a:r>
          </a:p>
          <a:p>
            <a:pPr marL="514350" indent="-514350">
              <a:buFont typeface="+mj-lt"/>
              <a:buAutoNum type="arabicPeriod"/>
            </a:pPr>
            <a:r>
              <a:rPr lang="en-GB" sz="2400" dirty="0">
                <a:solidFill>
                  <a:prstClr val="black"/>
                </a:solidFill>
                <a:latin typeface="Myriad Pro"/>
              </a:rPr>
              <a:t>Review the DMAIC process</a:t>
            </a:r>
          </a:p>
        </p:txBody>
      </p:sp>
    </p:spTree>
    <p:extLst>
      <p:ext uri="{BB962C8B-B14F-4D97-AF65-F5344CB8AC3E}">
        <p14:creationId xmlns:p14="http://schemas.microsoft.com/office/powerpoint/2010/main" val="2116384365"/>
      </p:ext>
    </p:extLst>
  </p:cSld>
  <p:clrMapOvr>
    <a:masterClrMapping/>
  </p:clrMapOvr>
  <p:transition>
    <p:cover dir="rd"/>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B8DFA8-6B41-4667-AD36-7C6B4071CDDC}"/>
              </a:ext>
            </a:extLst>
          </p:cNvPr>
          <p:cNvSpPr>
            <a:spLocks noGrp="1"/>
          </p:cNvSpPr>
          <p:nvPr>
            <p:ph type="title"/>
          </p:nvPr>
        </p:nvSpPr>
        <p:spPr/>
        <p:txBody>
          <a:bodyPr/>
          <a:lstStyle/>
          <a:p>
            <a:r>
              <a:rPr lang="en-GB" dirty="0"/>
              <a:t>Industrial Context – Scene Setting</a:t>
            </a:r>
          </a:p>
        </p:txBody>
      </p:sp>
      <p:sp>
        <p:nvSpPr>
          <p:cNvPr id="3" name="Content Placeholder 2">
            <a:extLst>
              <a:ext uri="{FF2B5EF4-FFF2-40B4-BE49-F238E27FC236}">
                <a16:creationId xmlns:a16="http://schemas.microsoft.com/office/drawing/2014/main" id="{EF597EBA-FF11-4920-8021-B5B762FE1589}"/>
              </a:ext>
            </a:extLst>
          </p:cNvPr>
          <p:cNvSpPr>
            <a:spLocks noGrp="1"/>
          </p:cNvSpPr>
          <p:nvPr>
            <p:ph idx="1"/>
          </p:nvPr>
        </p:nvSpPr>
        <p:spPr>
          <a:xfrm>
            <a:off x="609600" y="1519238"/>
            <a:ext cx="10972800" cy="4076700"/>
          </a:xfrm>
        </p:spPr>
        <p:txBody>
          <a:bodyPr>
            <a:normAutofit lnSpcReduction="10000"/>
          </a:bodyPr>
          <a:lstStyle/>
          <a:p>
            <a:pPr>
              <a:buFont typeface="Wingdings" panose="05000000000000000000" pitchFamily="2" charset="2"/>
              <a:buChar char="§"/>
            </a:pPr>
            <a:r>
              <a:rPr lang="en-GB" dirty="0"/>
              <a:t>The global market is becoming increasingly quality conscious.</a:t>
            </a:r>
          </a:p>
          <a:p>
            <a:pPr>
              <a:buFont typeface="Wingdings" panose="05000000000000000000" pitchFamily="2" charset="2"/>
              <a:buChar char="§"/>
            </a:pPr>
            <a:r>
              <a:rPr lang="en-GB" dirty="0"/>
              <a:t>Manufacturing is regulated to a level previously unseen.</a:t>
            </a:r>
          </a:p>
          <a:p>
            <a:pPr>
              <a:buFont typeface="Wingdings" panose="05000000000000000000" pitchFamily="2" charset="2"/>
              <a:buChar char="§"/>
            </a:pPr>
            <a:r>
              <a:rPr lang="en-GB" dirty="0"/>
              <a:t>To compete in such an environment, companies need to adopt an effective approach that allows them assess (quantify) and meet their customer needs and expectations.</a:t>
            </a:r>
          </a:p>
          <a:p>
            <a:pPr>
              <a:buFont typeface="Wingdings" panose="05000000000000000000" pitchFamily="2" charset="2"/>
              <a:buChar char="§"/>
            </a:pPr>
            <a:r>
              <a:rPr lang="en-GB" dirty="0"/>
              <a:t>Nowadays, industry has realised that the </a:t>
            </a:r>
            <a:r>
              <a:rPr lang="el-GR" dirty="0"/>
              <a:t>6σ </a:t>
            </a:r>
            <a:r>
              <a:rPr lang="en-GB" dirty="0"/>
              <a:t>philosophy is one of the most important subjects in contemporary quality management. </a:t>
            </a:r>
          </a:p>
        </p:txBody>
      </p:sp>
    </p:spTree>
    <p:extLst>
      <p:ext uri="{BB962C8B-B14F-4D97-AF65-F5344CB8AC3E}">
        <p14:creationId xmlns:p14="http://schemas.microsoft.com/office/powerpoint/2010/main" val="1620912132"/>
      </p:ext>
    </p:extLst>
  </p:cSld>
  <p:clrMapOvr>
    <a:masterClrMapping/>
  </p:clrMapOvr>
  <p:transition>
    <p:cover dir="rd"/>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B57A3C-CF23-4239-8737-B652CC6BDB6B}"/>
              </a:ext>
            </a:extLst>
          </p:cNvPr>
          <p:cNvSpPr>
            <a:spLocks noGrp="1"/>
          </p:cNvSpPr>
          <p:nvPr>
            <p:ph type="title"/>
          </p:nvPr>
        </p:nvSpPr>
        <p:spPr>
          <a:xfrm>
            <a:off x="7254618" y="2527444"/>
            <a:ext cx="4483907" cy="1086492"/>
          </a:xfrm>
        </p:spPr>
        <p:txBody>
          <a:bodyPr>
            <a:normAutofit fontScale="90000"/>
          </a:bodyPr>
          <a:lstStyle/>
          <a:p>
            <a:r>
              <a:rPr lang="en-GB" dirty="0">
                <a:latin typeface="+mn-lt"/>
              </a:rPr>
              <a:t>Question - What is Six Sigma?</a:t>
            </a:r>
            <a:endParaRPr lang="en-GB" dirty="0"/>
          </a:p>
        </p:txBody>
      </p:sp>
      <p:pic>
        <p:nvPicPr>
          <p:cNvPr id="4" name="Picture 3" descr="Text&#10;&#10;Description automatically generated">
            <a:extLst>
              <a:ext uri="{FF2B5EF4-FFF2-40B4-BE49-F238E27FC236}">
                <a16:creationId xmlns:a16="http://schemas.microsoft.com/office/drawing/2014/main" id="{2CD41AB6-2831-4E03-A5BF-642325962B98}"/>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4141" b="7266"/>
          <a:stretch/>
        </p:blipFill>
        <p:spPr>
          <a:xfrm>
            <a:off x="270967" y="242301"/>
            <a:ext cx="6725218" cy="5034336"/>
          </a:xfrm>
          <a:prstGeom prst="rect">
            <a:avLst/>
          </a:prstGeom>
        </p:spPr>
      </p:pic>
    </p:spTree>
    <p:extLst>
      <p:ext uri="{BB962C8B-B14F-4D97-AF65-F5344CB8AC3E}">
        <p14:creationId xmlns:p14="http://schemas.microsoft.com/office/powerpoint/2010/main" val="4200903855"/>
      </p:ext>
    </p:extLst>
  </p:cSld>
  <p:clrMapOvr>
    <a:masterClrMapping/>
  </p:clrMapOvr>
  <p:transition>
    <p:cover dir="rd"/>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EFA848-E038-4277-A25E-55F908D06B5D}"/>
              </a:ext>
            </a:extLst>
          </p:cNvPr>
          <p:cNvSpPr txBox="1">
            <a:spLocks/>
          </p:cNvSpPr>
          <p:nvPr/>
        </p:nvSpPr>
        <p:spPr>
          <a:xfrm>
            <a:off x="609600" y="396716"/>
            <a:ext cx="10972800" cy="815120"/>
          </a:xfrm>
          <a:prstGeom prst="rect">
            <a:avLst/>
          </a:prstGeom>
        </p:spPr>
        <p:txBody>
          <a:bodyP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spcBef>
                <a:spcPts val="1200"/>
              </a:spcBef>
            </a:pPr>
            <a:r>
              <a:rPr lang="en-GB" dirty="0">
                <a:latin typeface="+mn-lt"/>
              </a:rPr>
              <a:t>So, What is Six Sigma?</a:t>
            </a:r>
          </a:p>
        </p:txBody>
      </p:sp>
      <p:sp>
        <p:nvSpPr>
          <p:cNvPr id="5" name="Content Placeholder 4">
            <a:extLst>
              <a:ext uri="{FF2B5EF4-FFF2-40B4-BE49-F238E27FC236}">
                <a16:creationId xmlns:a16="http://schemas.microsoft.com/office/drawing/2014/main" id="{6EC129EB-310A-4135-B6D5-FCC072E0B5B4}"/>
              </a:ext>
            </a:extLst>
          </p:cNvPr>
          <p:cNvSpPr>
            <a:spLocks noGrp="1"/>
          </p:cNvSpPr>
          <p:nvPr>
            <p:ph idx="1"/>
          </p:nvPr>
        </p:nvSpPr>
        <p:spPr>
          <a:xfrm>
            <a:off x="414670" y="1351206"/>
            <a:ext cx="11362660" cy="1135341"/>
          </a:xfrm>
        </p:spPr>
        <p:txBody>
          <a:bodyPr/>
          <a:lstStyle/>
          <a:p>
            <a:pPr marL="0" indent="0">
              <a:buNone/>
            </a:pPr>
            <a:r>
              <a:rPr lang="el-GR" dirty="0"/>
              <a:t>6σ </a:t>
            </a:r>
            <a:r>
              <a:rPr lang="en-GB" dirty="0"/>
              <a:t>is a methodology that focuses eliminating defects by reducing variation  in a product, service or process. </a:t>
            </a:r>
            <a:r>
              <a:rPr lang="el-GR" dirty="0"/>
              <a:t>6σ </a:t>
            </a:r>
            <a:r>
              <a:rPr lang="en-GB" dirty="0"/>
              <a:t>fundamentals:</a:t>
            </a:r>
          </a:p>
          <a:p>
            <a:pPr marL="0" indent="0">
              <a:buNone/>
            </a:pPr>
            <a:endParaRPr lang="en-GB" dirty="0"/>
          </a:p>
        </p:txBody>
      </p:sp>
      <p:sp>
        <p:nvSpPr>
          <p:cNvPr id="7" name="Rectangle 6" descr="Bar chart">
            <a:extLst>
              <a:ext uri="{FF2B5EF4-FFF2-40B4-BE49-F238E27FC236}">
                <a16:creationId xmlns:a16="http://schemas.microsoft.com/office/drawing/2014/main" id="{EFE2EA14-6758-40EB-A919-2830464F2EE0}"/>
              </a:ext>
            </a:extLst>
          </p:cNvPr>
          <p:cNvSpPr/>
          <p:nvPr/>
        </p:nvSpPr>
        <p:spPr>
          <a:xfrm>
            <a:off x="1623099" y="2861329"/>
            <a:ext cx="1113078" cy="1135341"/>
          </a:xfrm>
          <a:prstGeom prst="rect">
            <a:avLst/>
          </a:prstGeom>
          <a: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p:spPr>
        <p:style>
          <a:lnRef idx="2">
            <a:scrgbClr r="0" g="0" b="0"/>
          </a:lnRef>
          <a:fillRef idx="1">
            <a:scrgbClr r="0" g="0" b="0"/>
          </a:fillRef>
          <a:effectRef idx="0">
            <a:schemeClr val="accent5">
              <a:hueOff val="0"/>
              <a:satOff val="0"/>
              <a:lumOff val="0"/>
              <a:alphaOff val="0"/>
            </a:schemeClr>
          </a:effectRef>
          <a:fontRef idx="minor">
            <a:schemeClr val="lt1"/>
          </a:fontRef>
        </p:style>
      </p:sp>
      <p:grpSp>
        <p:nvGrpSpPr>
          <p:cNvPr id="8" name="Group 7">
            <a:extLst>
              <a:ext uri="{FF2B5EF4-FFF2-40B4-BE49-F238E27FC236}">
                <a16:creationId xmlns:a16="http://schemas.microsoft.com/office/drawing/2014/main" id="{BD684D7A-E9CC-406E-9B3A-7A1ABAEDC6D5}"/>
              </a:ext>
            </a:extLst>
          </p:cNvPr>
          <p:cNvGrpSpPr/>
          <p:nvPr/>
        </p:nvGrpSpPr>
        <p:grpSpPr>
          <a:xfrm>
            <a:off x="927465" y="4183169"/>
            <a:ext cx="3169140" cy="884533"/>
            <a:chOff x="-13740" y="2427788"/>
            <a:chExt cx="2655181" cy="726551"/>
          </a:xfrm>
        </p:grpSpPr>
        <p:sp>
          <p:nvSpPr>
            <p:cNvPr id="21" name="Rectangle 20">
              <a:extLst>
                <a:ext uri="{FF2B5EF4-FFF2-40B4-BE49-F238E27FC236}">
                  <a16:creationId xmlns:a16="http://schemas.microsoft.com/office/drawing/2014/main" id="{2A015A36-4046-4A11-9C89-B8F2E917F90B}"/>
                </a:ext>
              </a:extLst>
            </p:cNvPr>
            <p:cNvSpPr/>
            <p:nvPr/>
          </p:nvSpPr>
          <p:spPr>
            <a:xfrm>
              <a:off x="569079" y="2427788"/>
              <a:ext cx="2072362" cy="720000"/>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sp>
        <p:sp>
          <p:nvSpPr>
            <p:cNvPr id="22" name="TextBox 21">
              <a:extLst>
                <a:ext uri="{FF2B5EF4-FFF2-40B4-BE49-F238E27FC236}">
                  <a16:creationId xmlns:a16="http://schemas.microsoft.com/office/drawing/2014/main" id="{64574FD9-0673-4537-9316-DF9BA4A0F1A5}"/>
                </a:ext>
              </a:extLst>
            </p:cNvPr>
            <p:cNvSpPr txBox="1"/>
            <p:nvPr/>
          </p:nvSpPr>
          <p:spPr>
            <a:xfrm>
              <a:off x="-13740" y="2434339"/>
              <a:ext cx="2072362" cy="720000"/>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977900">
                <a:lnSpc>
                  <a:spcPct val="90000"/>
                </a:lnSpc>
                <a:spcBef>
                  <a:spcPct val="0"/>
                </a:spcBef>
                <a:spcAft>
                  <a:spcPct val="35000"/>
                </a:spcAft>
                <a:buNone/>
              </a:pPr>
              <a:r>
                <a:rPr lang="en-GB" sz="2200" kern="1200" dirty="0"/>
                <a:t>Statistical Analysis of Variation</a:t>
              </a:r>
              <a:endParaRPr lang="en-US" sz="2200" kern="1200" dirty="0"/>
            </a:p>
          </p:txBody>
        </p:sp>
      </p:grpSp>
      <p:sp>
        <p:nvSpPr>
          <p:cNvPr id="9" name="Rectangle 8" descr="Head with Gears">
            <a:extLst>
              <a:ext uri="{FF2B5EF4-FFF2-40B4-BE49-F238E27FC236}">
                <a16:creationId xmlns:a16="http://schemas.microsoft.com/office/drawing/2014/main" id="{0A566D76-C667-463C-AAC3-C16AA21E8272}"/>
              </a:ext>
            </a:extLst>
          </p:cNvPr>
          <p:cNvSpPr/>
          <p:nvPr/>
        </p:nvSpPr>
        <p:spPr>
          <a:xfrm>
            <a:off x="4345102" y="2829431"/>
            <a:ext cx="1113078" cy="1135341"/>
          </a:xfrm>
          <a:prstGeom prst="rect">
            <a:avLst/>
          </a:prstGeom>
          <a: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p:spPr>
        <p:style>
          <a:lnRef idx="2">
            <a:scrgbClr r="0" g="0" b="0"/>
          </a:lnRef>
          <a:fillRef idx="1">
            <a:scrgbClr r="0" g="0" b="0"/>
          </a:fillRef>
          <a:effectRef idx="0">
            <a:schemeClr val="accent5">
              <a:hueOff val="-2252848"/>
              <a:satOff val="-5806"/>
              <a:lumOff val="-3922"/>
              <a:alphaOff val="0"/>
            </a:schemeClr>
          </a:effectRef>
          <a:fontRef idx="minor">
            <a:schemeClr val="lt1"/>
          </a:fontRef>
        </p:style>
      </p:sp>
      <p:grpSp>
        <p:nvGrpSpPr>
          <p:cNvPr id="10" name="Group 9">
            <a:extLst>
              <a:ext uri="{FF2B5EF4-FFF2-40B4-BE49-F238E27FC236}">
                <a16:creationId xmlns:a16="http://schemas.microsoft.com/office/drawing/2014/main" id="{110742B6-5FA2-4907-9D1A-1B68DACFAB6D}"/>
              </a:ext>
            </a:extLst>
          </p:cNvPr>
          <p:cNvGrpSpPr/>
          <p:nvPr/>
        </p:nvGrpSpPr>
        <p:grpSpPr>
          <a:xfrm>
            <a:off x="3664889" y="4183171"/>
            <a:ext cx="2866743" cy="884531"/>
            <a:chOff x="2674642" y="2427788"/>
            <a:chExt cx="2401825" cy="726549"/>
          </a:xfrm>
        </p:grpSpPr>
        <p:sp>
          <p:nvSpPr>
            <p:cNvPr id="19" name="Rectangle 18">
              <a:extLst>
                <a:ext uri="{FF2B5EF4-FFF2-40B4-BE49-F238E27FC236}">
                  <a16:creationId xmlns:a16="http://schemas.microsoft.com/office/drawing/2014/main" id="{56318001-7AA9-459C-BFDF-00F3E54303A5}"/>
                </a:ext>
              </a:extLst>
            </p:cNvPr>
            <p:cNvSpPr/>
            <p:nvPr/>
          </p:nvSpPr>
          <p:spPr>
            <a:xfrm>
              <a:off x="3004105" y="2427788"/>
              <a:ext cx="2072362" cy="720000"/>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sp>
        <p:sp>
          <p:nvSpPr>
            <p:cNvPr id="20" name="TextBox 19">
              <a:extLst>
                <a:ext uri="{FF2B5EF4-FFF2-40B4-BE49-F238E27FC236}">
                  <a16:creationId xmlns:a16="http://schemas.microsoft.com/office/drawing/2014/main" id="{5566F320-DD4C-4B78-841D-32B12CE109A3}"/>
                </a:ext>
              </a:extLst>
            </p:cNvPr>
            <p:cNvSpPr txBox="1"/>
            <p:nvPr/>
          </p:nvSpPr>
          <p:spPr>
            <a:xfrm>
              <a:off x="2674642" y="2434337"/>
              <a:ext cx="2072362" cy="720000"/>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977900">
                <a:lnSpc>
                  <a:spcPct val="90000"/>
                </a:lnSpc>
                <a:spcBef>
                  <a:spcPct val="0"/>
                </a:spcBef>
                <a:spcAft>
                  <a:spcPct val="35000"/>
                </a:spcAft>
                <a:buNone/>
              </a:pPr>
              <a:r>
                <a:rPr lang="en-GB" sz="2200" kern="1200" dirty="0"/>
                <a:t>Data Driven Decision Making</a:t>
              </a:r>
              <a:endParaRPr lang="en-US" sz="2200" kern="1200" dirty="0"/>
            </a:p>
          </p:txBody>
        </p:sp>
      </p:grpSp>
      <p:sp>
        <p:nvSpPr>
          <p:cNvPr id="11" name="Rectangle 10" descr="Bullseye with solid fill">
            <a:extLst>
              <a:ext uri="{FF2B5EF4-FFF2-40B4-BE49-F238E27FC236}">
                <a16:creationId xmlns:a16="http://schemas.microsoft.com/office/drawing/2014/main" id="{BC34B5F0-0A5D-471F-A0D3-233F1CD38A7F}"/>
              </a:ext>
            </a:extLst>
          </p:cNvPr>
          <p:cNvSpPr/>
          <p:nvPr/>
        </p:nvSpPr>
        <p:spPr>
          <a:xfrm>
            <a:off x="7067105" y="2829430"/>
            <a:ext cx="1113078" cy="1135341"/>
          </a:xfrm>
          <a:prstGeom prst="rect">
            <a:avLst/>
          </a:prstGeom>
          <a:blipFill>
            <a:blip r:embed="rId7">
              <a:extLst>
                <a:ext uri="{96DAC541-7B7A-43D3-8B79-37D633B846F1}">
                  <asvg:svgBlip xmlns:asvg="http://schemas.microsoft.com/office/drawing/2016/SVG/main" r:embed="rId8"/>
                </a:ext>
              </a:extLst>
            </a:blip>
            <a:srcRect/>
            <a:stretch>
              <a:fillRect/>
            </a:stretch>
          </a:blipFill>
          <a:ln>
            <a:noFill/>
          </a:ln>
        </p:spPr>
        <p:style>
          <a:lnRef idx="2">
            <a:scrgbClr r="0" g="0" b="0"/>
          </a:lnRef>
          <a:fillRef idx="1">
            <a:scrgbClr r="0" g="0" b="0"/>
          </a:fillRef>
          <a:effectRef idx="0">
            <a:schemeClr val="accent5">
              <a:hueOff val="-4505695"/>
              <a:satOff val="-11613"/>
              <a:lumOff val="-7843"/>
              <a:alphaOff val="0"/>
            </a:schemeClr>
          </a:effectRef>
          <a:fontRef idx="minor">
            <a:schemeClr val="lt1"/>
          </a:fontRef>
        </p:style>
      </p:sp>
      <p:grpSp>
        <p:nvGrpSpPr>
          <p:cNvPr id="12" name="Group 11">
            <a:extLst>
              <a:ext uri="{FF2B5EF4-FFF2-40B4-BE49-F238E27FC236}">
                <a16:creationId xmlns:a16="http://schemas.microsoft.com/office/drawing/2014/main" id="{D2B59361-64C0-453E-AF6C-5F3362441A35}"/>
              </a:ext>
            </a:extLst>
          </p:cNvPr>
          <p:cNvGrpSpPr/>
          <p:nvPr/>
        </p:nvGrpSpPr>
        <p:grpSpPr>
          <a:xfrm>
            <a:off x="6371470" y="4183169"/>
            <a:ext cx="2473506" cy="876558"/>
            <a:chOff x="5439131" y="2427788"/>
            <a:chExt cx="2072362" cy="720000"/>
          </a:xfrm>
        </p:grpSpPr>
        <p:sp>
          <p:nvSpPr>
            <p:cNvPr id="17" name="Rectangle 16">
              <a:extLst>
                <a:ext uri="{FF2B5EF4-FFF2-40B4-BE49-F238E27FC236}">
                  <a16:creationId xmlns:a16="http://schemas.microsoft.com/office/drawing/2014/main" id="{56F4E697-5062-4D1D-AE3B-C68772B69009}"/>
                </a:ext>
              </a:extLst>
            </p:cNvPr>
            <p:cNvSpPr/>
            <p:nvPr/>
          </p:nvSpPr>
          <p:spPr>
            <a:xfrm>
              <a:off x="5439131" y="2427788"/>
              <a:ext cx="2072362" cy="720000"/>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sp>
        <p:sp>
          <p:nvSpPr>
            <p:cNvPr id="18" name="TextBox 17">
              <a:extLst>
                <a:ext uri="{FF2B5EF4-FFF2-40B4-BE49-F238E27FC236}">
                  <a16:creationId xmlns:a16="http://schemas.microsoft.com/office/drawing/2014/main" id="{593EEFE9-39FD-459F-986D-F4A2C71424F4}"/>
                </a:ext>
              </a:extLst>
            </p:cNvPr>
            <p:cNvSpPr txBox="1"/>
            <p:nvPr/>
          </p:nvSpPr>
          <p:spPr>
            <a:xfrm>
              <a:off x="5439131" y="2427788"/>
              <a:ext cx="2072362" cy="720000"/>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977900">
                <a:lnSpc>
                  <a:spcPct val="90000"/>
                </a:lnSpc>
                <a:spcBef>
                  <a:spcPct val="0"/>
                </a:spcBef>
                <a:spcAft>
                  <a:spcPct val="35000"/>
                </a:spcAft>
                <a:buNone/>
              </a:pPr>
              <a:r>
                <a:rPr lang="en-GB" sz="2200" kern="1200" dirty="0"/>
                <a:t>Customer Defined Quality (VoC)</a:t>
              </a:r>
              <a:endParaRPr lang="en-US" sz="2200" kern="1200" dirty="0"/>
            </a:p>
          </p:txBody>
        </p:sp>
      </p:grpSp>
      <p:sp>
        <p:nvSpPr>
          <p:cNvPr id="13" name="Rectangle 12" descr="Repeat">
            <a:extLst>
              <a:ext uri="{FF2B5EF4-FFF2-40B4-BE49-F238E27FC236}">
                <a16:creationId xmlns:a16="http://schemas.microsoft.com/office/drawing/2014/main" id="{457AF415-BF7A-4ABA-AE82-CBC7E16D4A86}"/>
              </a:ext>
            </a:extLst>
          </p:cNvPr>
          <p:cNvSpPr/>
          <p:nvPr/>
        </p:nvSpPr>
        <p:spPr>
          <a:xfrm>
            <a:off x="9789108" y="2829430"/>
            <a:ext cx="1113078" cy="1135341"/>
          </a:xfrm>
          <a:prstGeom prst="rect">
            <a:avLst/>
          </a:prstGeom>
          <a: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p:spPr>
        <p:style>
          <a:lnRef idx="2">
            <a:scrgbClr r="0" g="0" b="0"/>
          </a:lnRef>
          <a:fillRef idx="1">
            <a:scrgbClr r="0" g="0" b="0"/>
          </a:fillRef>
          <a:effectRef idx="0">
            <a:schemeClr val="accent5">
              <a:hueOff val="-6758543"/>
              <a:satOff val="-17419"/>
              <a:lumOff val="-11765"/>
              <a:alphaOff val="0"/>
            </a:schemeClr>
          </a:effectRef>
          <a:fontRef idx="minor">
            <a:schemeClr val="lt1"/>
          </a:fontRef>
        </p:style>
      </p:sp>
      <p:grpSp>
        <p:nvGrpSpPr>
          <p:cNvPr id="14" name="Group 13">
            <a:extLst>
              <a:ext uri="{FF2B5EF4-FFF2-40B4-BE49-F238E27FC236}">
                <a16:creationId xmlns:a16="http://schemas.microsoft.com/office/drawing/2014/main" id="{DA1B25F8-CD15-402D-BD79-A9533C82A8FA}"/>
              </a:ext>
            </a:extLst>
          </p:cNvPr>
          <p:cNvGrpSpPr/>
          <p:nvPr/>
        </p:nvGrpSpPr>
        <p:grpSpPr>
          <a:xfrm>
            <a:off x="9108894" y="4183169"/>
            <a:ext cx="2473506" cy="876558"/>
            <a:chOff x="7874157" y="2427788"/>
            <a:chExt cx="2072362" cy="720000"/>
          </a:xfrm>
        </p:grpSpPr>
        <p:sp>
          <p:nvSpPr>
            <p:cNvPr id="15" name="Rectangle 14">
              <a:extLst>
                <a:ext uri="{FF2B5EF4-FFF2-40B4-BE49-F238E27FC236}">
                  <a16:creationId xmlns:a16="http://schemas.microsoft.com/office/drawing/2014/main" id="{11E37E60-1D1D-4DF2-8493-C83AAA6984E0}"/>
                </a:ext>
              </a:extLst>
            </p:cNvPr>
            <p:cNvSpPr/>
            <p:nvPr/>
          </p:nvSpPr>
          <p:spPr>
            <a:xfrm>
              <a:off x="7874157" y="2427788"/>
              <a:ext cx="2072362" cy="720000"/>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sp>
        <p:sp>
          <p:nvSpPr>
            <p:cNvPr id="16" name="TextBox 15">
              <a:extLst>
                <a:ext uri="{FF2B5EF4-FFF2-40B4-BE49-F238E27FC236}">
                  <a16:creationId xmlns:a16="http://schemas.microsoft.com/office/drawing/2014/main" id="{0B92F75F-3516-4D12-B292-8714E06758B0}"/>
                </a:ext>
              </a:extLst>
            </p:cNvPr>
            <p:cNvSpPr txBox="1"/>
            <p:nvPr/>
          </p:nvSpPr>
          <p:spPr>
            <a:xfrm>
              <a:off x="7874157" y="2427788"/>
              <a:ext cx="2072362" cy="720000"/>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977900">
                <a:lnSpc>
                  <a:spcPct val="90000"/>
                </a:lnSpc>
                <a:spcBef>
                  <a:spcPct val="0"/>
                </a:spcBef>
                <a:spcAft>
                  <a:spcPct val="35000"/>
                </a:spcAft>
                <a:buNone/>
              </a:pPr>
              <a:r>
                <a:rPr lang="en-GB" sz="2200" kern="1200" dirty="0"/>
                <a:t>Continuous Improvement</a:t>
              </a:r>
              <a:endParaRPr lang="en-US" sz="2200" kern="1200" dirty="0"/>
            </a:p>
          </p:txBody>
        </p:sp>
      </p:grpSp>
    </p:spTree>
    <p:extLst>
      <p:ext uri="{BB962C8B-B14F-4D97-AF65-F5344CB8AC3E}">
        <p14:creationId xmlns:p14="http://schemas.microsoft.com/office/powerpoint/2010/main" val="3945891098"/>
      </p:ext>
    </p:extLst>
  </p:cSld>
  <p:clrMapOvr>
    <a:masterClrMapping/>
  </p:clrMapOvr>
  <p:transition>
    <p:cover dir="rd"/>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F1EC14-2731-4070-B8A1-F385181C22DA}"/>
              </a:ext>
            </a:extLst>
          </p:cNvPr>
          <p:cNvSpPr>
            <a:spLocks noGrp="1"/>
          </p:cNvSpPr>
          <p:nvPr>
            <p:ph type="title"/>
          </p:nvPr>
        </p:nvSpPr>
        <p:spPr>
          <a:xfrm>
            <a:off x="609600" y="160338"/>
            <a:ext cx="10972800" cy="1143000"/>
          </a:xfrm>
        </p:spPr>
        <p:txBody>
          <a:bodyPr/>
          <a:lstStyle/>
          <a:p>
            <a:r>
              <a:rPr lang="en-GB" dirty="0"/>
              <a:t>What is Six Sigma?</a:t>
            </a:r>
          </a:p>
        </p:txBody>
      </p:sp>
      <p:sp>
        <p:nvSpPr>
          <p:cNvPr id="3" name="Content Placeholder 2">
            <a:extLst>
              <a:ext uri="{FF2B5EF4-FFF2-40B4-BE49-F238E27FC236}">
                <a16:creationId xmlns:a16="http://schemas.microsoft.com/office/drawing/2014/main" id="{5E7B0C07-1B45-4095-BF27-4B3E70E7B948}"/>
              </a:ext>
            </a:extLst>
          </p:cNvPr>
          <p:cNvSpPr>
            <a:spLocks noGrp="1"/>
          </p:cNvSpPr>
          <p:nvPr>
            <p:ph idx="1"/>
          </p:nvPr>
        </p:nvSpPr>
        <p:spPr>
          <a:xfrm>
            <a:off x="4382638" y="1303338"/>
            <a:ext cx="7790881" cy="4487862"/>
          </a:xfrm>
        </p:spPr>
        <p:txBody>
          <a:bodyPr>
            <a:normAutofit fontScale="85000" lnSpcReduction="20000"/>
          </a:bodyPr>
          <a:lstStyle/>
          <a:p>
            <a:pPr>
              <a:buFont typeface="Wingdings" panose="05000000000000000000" pitchFamily="2" charset="2"/>
              <a:buChar char="§"/>
            </a:pPr>
            <a:r>
              <a:rPr lang="el-GR" dirty="0"/>
              <a:t>6σ </a:t>
            </a:r>
            <a:r>
              <a:rPr lang="en-GB" dirty="0"/>
              <a:t>is an systematic approach to process improvement that relies on statistical &amp; scientific methods to reduce defect rates (variation) in a product / process / service.</a:t>
            </a:r>
          </a:p>
          <a:p>
            <a:pPr>
              <a:buFont typeface="Wingdings" panose="05000000000000000000" pitchFamily="2" charset="2"/>
              <a:buChar char="§"/>
            </a:pPr>
            <a:r>
              <a:rPr lang="en-GB" dirty="0"/>
              <a:t>Many state that </a:t>
            </a:r>
            <a:r>
              <a:rPr lang="el-GR" dirty="0"/>
              <a:t>6σ </a:t>
            </a:r>
            <a:r>
              <a:rPr lang="en-GB" dirty="0"/>
              <a:t>is just a statistical measure of quality (6 standard deviations).</a:t>
            </a:r>
          </a:p>
          <a:p>
            <a:pPr>
              <a:buFont typeface="Wingdings" panose="05000000000000000000" pitchFamily="2" charset="2"/>
              <a:buChar char="§"/>
            </a:pPr>
            <a:r>
              <a:rPr lang="en-GB" dirty="0"/>
              <a:t>In its simplest form, </a:t>
            </a:r>
            <a:r>
              <a:rPr lang="el-GR" dirty="0"/>
              <a:t>6σ </a:t>
            </a:r>
            <a:r>
              <a:rPr lang="en-GB" dirty="0"/>
              <a:t>simply means 99.99966% components will be free from defects or a maximum of 3.4 Defects Per Million Opportunities (DPMO)</a:t>
            </a:r>
          </a:p>
          <a:p>
            <a:pPr>
              <a:buFont typeface="Wingdings" panose="05000000000000000000" pitchFamily="2" charset="2"/>
              <a:buChar char="§"/>
            </a:pPr>
            <a:r>
              <a:rPr lang="en-GB" dirty="0"/>
              <a:t>Whilst 3.4 DPMO is at the heart of the </a:t>
            </a:r>
            <a:r>
              <a:rPr lang="el-GR" dirty="0"/>
              <a:t>6σ</a:t>
            </a:r>
            <a:r>
              <a:rPr lang="en-GB" dirty="0"/>
              <a:t> philosophy, it has grown to include so much more.</a:t>
            </a:r>
          </a:p>
        </p:txBody>
      </p:sp>
      <p:pic>
        <p:nvPicPr>
          <p:cNvPr id="1030" name="Picture 6" descr="10 Lean Six Sigma Audit Considerations | CPA Practice Advisor">
            <a:extLst>
              <a:ext uri="{FF2B5EF4-FFF2-40B4-BE49-F238E27FC236}">
                <a16:creationId xmlns:a16="http://schemas.microsoft.com/office/drawing/2014/main" id="{02C4F13C-82E8-48E0-986A-BAC61AA24E0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9000" t="27354" r="54444" b="3394"/>
          <a:stretch/>
        </p:blipFill>
        <p:spPr bwMode="auto">
          <a:xfrm>
            <a:off x="609600" y="1530350"/>
            <a:ext cx="3613719" cy="3594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78630610"/>
      </p:ext>
    </p:extLst>
  </p:cSld>
  <p:clrMapOvr>
    <a:masterClrMapping/>
  </p:clrMapOvr>
  <p:transition>
    <p:cover dir="rd"/>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2101F4-E5A6-470B-844A-97091E16E7C0}"/>
              </a:ext>
            </a:extLst>
          </p:cNvPr>
          <p:cNvSpPr>
            <a:spLocks noGrp="1"/>
          </p:cNvSpPr>
          <p:nvPr>
            <p:ph type="title"/>
          </p:nvPr>
        </p:nvSpPr>
        <p:spPr/>
        <p:txBody>
          <a:bodyPr/>
          <a:lstStyle/>
          <a:p>
            <a:r>
              <a:rPr lang="en-GB" dirty="0"/>
              <a:t>What is Six Sigma?</a:t>
            </a:r>
          </a:p>
        </p:txBody>
      </p:sp>
      <p:sp>
        <p:nvSpPr>
          <p:cNvPr id="3" name="Content Placeholder 2">
            <a:extLst>
              <a:ext uri="{FF2B5EF4-FFF2-40B4-BE49-F238E27FC236}">
                <a16:creationId xmlns:a16="http://schemas.microsoft.com/office/drawing/2014/main" id="{5BC91A9A-3B41-4BBC-9D60-FF0F825C362B}"/>
              </a:ext>
            </a:extLst>
          </p:cNvPr>
          <p:cNvSpPr>
            <a:spLocks noGrp="1"/>
          </p:cNvSpPr>
          <p:nvPr>
            <p:ph idx="1"/>
          </p:nvPr>
        </p:nvSpPr>
        <p:spPr>
          <a:xfrm>
            <a:off x="5781749" y="1382233"/>
            <a:ext cx="6264499" cy="4164409"/>
          </a:xfrm>
        </p:spPr>
        <p:txBody>
          <a:bodyPr>
            <a:noAutofit/>
          </a:bodyPr>
          <a:lstStyle/>
          <a:p>
            <a:pPr>
              <a:buFont typeface="Wingdings" panose="05000000000000000000" pitchFamily="2" charset="2"/>
              <a:buChar char="§"/>
            </a:pPr>
            <a:r>
              <a:rPr lang="en-GB" sz="2800" dirty="0"/>
              <a:t>Perhaps 6</a:t>
            </a:r>
            <a:r>
              <a:rPr lang="el-GR" sz="2800" dirty="0"/>
              <a:t>σ</a:t>
            </a:r>
            <a:r>
              <a:rPr lang="en-GB" sz="2800" dirty="0"/>
              <a:t> is better defined as an extensive set of tools that allow is to identify and reduce process variability.</a:t>
            </a:r>
          </a:p>
          <a:p>
            <a:pPr>
              <a:buFont typeface="Wingdings" panose="05000000000000000000" pitchFamily="2" charset="2"/>
              <a:buChar char="§"/>
            </a:pPr>
            <a:r>
              <a:rPr lang="en-GB" sz="2800" dirty="0"/>
              <a:t>It removes intuition (“I think”  and “I feel”) from strategic decision making, these decisions should be data driven. </a:t>
            </a:r>
          </a:p>
          <a:p>
            <a:pPr>
              <a:buFont typeface="Wingdings" panose="05000000000000000000" pitchFamily="2" charset="2"/>
              <a:buChar char="§"/>
            </a:pPr>
            <a:r>
              <a:rPr lang="en-GB" sz="2800" dirty="0"/>
              <a:t>Thus, it offers a disciplined / structured approach to improving customer satisfaction and value for stakeholders.</a:t>
            </a:r>
          </a:p>
        </p:txBody>
      </p:sp>
      <p:pic>
        <p:nvPicPr>
          <p:cNvPr id="5122" name="Picture 2">
            <a:extLst>
              <a:ext uri="{FF2B5EF4-FFF2-40B4-BE49-F238E27FC236}">
                <a16:creationId xmlns:a16="http://schemas.microsoft.com/office/drawing/2014/main" id="{7850401E-2FB8-4B4A-B297-84A97213D76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5752" y="1479679"/>
            <a:ext cx="5613991" cy="400492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49698677"/>
      </p:ext>
    </p:extLst>
  </p:cSld>
  <p:clrMapOvr>
    <a:masterClrMapping/>
  </p:clrMapOvr>
  <p:transition>
    <p:cover dir="rd"/>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2EA8D6-E4F2-4E49-9E9C-B994A5491FD2}"/>
              </a:ext>
            </a:extLst>
          </p:cNvPr>
          <p:cNvSpPr>
            <a:spLocks noGrp="1"/>
          </p:cNvSpPr>
          <p:nvPr>
            <p:ph type="title"/>
          </p:nvPr>
        </p:nvSpPr>
        <p:spPr/>
        <p:txBody>
          <a:bodyPr/>
          <a:lstStyle/>
          <a:p>
            <a:r>
              <a:rPr lang="en-GB" dirty="0"/>
              <a:t>Common Six Sigma Metrics</a:t>
            </a:r>
          </a:p>
        </p:txBody>
      </p:sp>
      <p:sp>
        <p:nvSpPr>
          <p:cNvPr id="3" name="Content Placeholder 2">
            <a:extLst>
              <a:ext uri="{FF2B5EF4-FFF2-40B4-BE49-F238E27FC236}">
                <a16:creationId xmlns:a16="http://schemas.microsoft.com/office/drawing/2014/main" id="{355A814F-D990-421D-9B17-3B2100CC1694}"/>
              </a:ext>
            </a:extLst>
          </p:cNvPr>
          <p:cNvSpPr>
            <a:spLocks noGrp="1"/>
          </p:cNvSpPr>
          <p:nvPr>
            <p:ph idx="1"/>
          </p:nvPr>
        </p:nvSpPr>
        <p:spPr>
          <a:xfrm>
            <a:off x="355600" y="1498600"/>
            <a:ext cx="6921500" cy="4180682"/>
          </a:xfrm>
        </p:spPr>
        <p:txBody>
          <a:bodyPr>
            <a:normAutofit fontScale="92500" lnSpcReduction="10000"/>
          </a:bodyPr>
          <a:lstStyle/>
          <a:p>
            <a:r>
              <a:rPr lang="en-GB" sz="2400" b="1" dirty="0"/>
              <a:t>Defect</a:t>
            </a:r>
            <a:r>
              <a:rPr lang="en-GB" sz="2400" dirty="0"/>
              <a:t> – any mistake or error that is passed onto the customer.</a:t>
            </a:r>
          </a:p>
          <a:p>
            <a:r>
              <a:rPr lang="en-GB" sz="2400" b="1" dirty="0"/>
              <a:t>Defects per unit </a:t>
            </a:r>
            <a:r>
              <a:rPr lang="en-GB" sz="2400" dirty="0"/>
              <a:t>(DPU) – Number of defects discovered / number of units produced.</a:t>
            </a:r>
          </a:p>
          <a:p>
            <a:r>
              <a:rPr lang="en-GB" sz="2400" b="1" dirty="0"/>
              <a:t>Defects per million opportunities</a:t>
            </a:r>
            <a:r>
              <a:rPr lang="en-GB" sz="2400" dirty="0"/>
              <a:t> (DPMO) – (DPU X 1,000,000) /number of opportunities for error.</a:t>
            </a:r>
          </a:p>
          <a:p>
            <a:r>
              <a:rPr lang="en-GB" sz="2400" b="1" dirty="0"/>
              <a:t>Sigma Level </a:t>
            </a:r>
            <a:r>
              <a:rPr lang="en-GB" sz="2400" dirty="0"/>
              <a:t>- a high level baseline metric used to monitor process variability (Short term) based on DPMO</a:t>
            </a:r>
          </a:p>
          <a:p>
            <a:r>
              <a:rPr lang="en-GB" sz="2400" b="1" dirty="0"/>
              <a:t>First Pass Yield (FPY) </a:t>
            </a:r>
            <a:r>
              <a:rPr lang="en-GB" sz="2400" dirty="0"/>
              <a:t>- </a:t>
            </a:r>
            <a:r>
              <a:rPr lang="en-GB" sz="2400" b="0" i="0" dirty="0">
                <a:effectLst/>
              </a:rPr>
              <a:t>percentage of product made correctly without any rework or corrective activity – number of good units / total units produced.</a:t>
            </a:r>
          </a:p>
        </p:txBody>
      </p:sp>
      <p:pic>
        <p:nvPicPr>
          <p:cNvPr id="2050" name="Picture 2" descr="DPMO to Sigma Level Relationship">
            <a:extLst>
              <a:ext uri="{FF2B5EF4-FFF2-40B4-BE49-F238E27FC236}">
                <a16:creationId xmlns:a16="http://schemas.microsoft.com/office/drawing/2014/main" id="{26DB77C1-87C4-49F0-9B3E-4CF360F34B2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9683" r="1"/>
          <a:stretch/>
        </p:blipFill>
        <p:spPr bwMode="auto">
          <a:xfrm>
            <a:off x="7277100" y="1498600"/>
            <a:ext cx="4459695" cy="3962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4701775"/>
      </p:ext>
    </p:extLst>
  </p:cSld>
  <p:clrMapOvr>
    <a:masterClrMapping/>
  </p:clrMapOvr>
  <p:transition>
    <p:cover dir="rd"/>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762C3A-80A5-464F-BB1A-50AF2C8634F8}"/>
              </a:ext>
            </a:extLst>
          </p:cNvPr>
          <p:cNvSpPr>
            <a:spLocks noGrp="1"/>
          </p:cNvSpPr>
          <p:nvPr>
            <p:ph type="title"/>
          </p:nvPr>
        </p:nvSpPr>
        <p:spPr/>
        <p:txBody>
          <a:bodyPr/>
          <a:lstStyle/>
          <a:p>
            <a:r>
              <a:rPr lang="en-GB" dirty="0"/>
              <a:t>Why Six Sigma?</a:t>
            </a:r>
          </a:p>
        </p:txBody>
      </p:sp>
      <p:sp>
        <p:nvSpPr>
          <p:cNvPr id="3" name="Content Placeholder 2">
            <a:extLst>
              <a:ext uri="{FF2B5EF4-FFF2-40B4-BE49-F238E27FC236}">
                <a16:creationId xmlns:a16="http://schemas.microsoft.com/office/drawing/2014/main" id="{72DCE7AB-B43A-463B-A4E4-0263B5275731}"/>
              </a:ext>
            </a:extLst>
          </p:cNvPr>
          <p:cNvSpPr>
            <a:spLocks noGrp="1"/>
          </p:cNvSpPr>
          <p:nvPr>
            <p:ph idx="1"/>
          </p:nvPr>
        </p:nvSpPr>
        <p:spPr>
          <a:xfrm>
            <a:off x="609600" y="1417638"/>
            <a:ext cx="10972800" cy="1041399"/>
          </a:xfrm>
        </p:spPr>
        <p:txBody>
          <a:bodyPr>
            <a:normAutofit/>
          </a:bodyPr>
          <a:lstStyle/>
          <a:p>
            <a:pPr marL="0" indent="0">
              <a:buNone/>
            </a:pPr>
            <a:r>
              <a:rPr lang="en-GB" dirty="0"/>
              <a:t>Question - What would a 99.9%  quality level look like?</a:t>
            </a:r>
          </a:p>
        </p:txBody>
      </p:sp>
      <p:sp>
        <p:nvSpPr>
          <p:cNvPr id="4" name="Content Placeholder 2">
            <a:extLst>
              <a:ext uri="{FF2B5EF4-FFF2-40B4-BE49-F238E27FC236}">
                <a16:creationId xmlns:a16="http://schemas.microsoft.com/office/drawing/2014/main" id="{AAA0FFFB-78B7-473F-BADF-54868F30D023}"/>
              </a:ext>
            </a:extLst>
          </p:cNvPr>
          <p:cNvSpPr txBox="1">
            <a:spLocks/>
          </p:cNvSpPr>
          <p:nvPr/>
        </p:nvSpPr>
        <p:spPr>
          <a:xfrm>
            <a:off x="152400" y="1938337"/>
            <a:ext cx="11887200" cy="3827462"/>
          </a:xfrm>
          <a:prstGeom prst="rect">
            <a:avLst/>
          </a:prstGeom>
        </p:spPr>
        <p:txBody>
          <a:bodyPr vert="horz" lIns="91440" tIns="45720" rIns="91440" bIns="45720" numCol="2" rtlCol="0">
            <a:normAutofit fontScale="775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endParaRPr lang="en-GB" dirty="0"/>
          </a:p>
          <a:p>
            <a:pPr>
              <a:buFont typeface="Wingdings" panose="05000000000000000000" pitchFamily="2" charset="2"/>
              <a:buChar char="§"/>
            </a:pPr>
            <a:r>
              <a:rPr lang="en-GB" dirty="0"/>
              <a:t>1 hour of unsafe drinking water per year    </a:t>
            </a:r>
          </a:p>
          <a:p>
            <a:pPr>
              <a:buFont typeface="Wingdings" panose="05000000000000000000" pitchFamily="2" charset="2"/>
              <a:buChar char="§"/>
            </a:pPr>
            <a:r>
              <a:rPr lang="en-GB" dirty="0"/>
              <a:t>12 babies given to the wrong parents each day</a:t>
            </a:r>
          </a:p>
          <a:p>
            <a:pPr>
              <a:buFont typeface="Wingdings" panose="05000000000000000000" pitchFamily="2" charset="2"/>
              <a:buChar char="§"/>
            </a:pPr>
            <a:r>
              <a:rPr lang="en-GB" dirty="0"/>
              <a:t>500 surgical procedures performed incorrectly per week</a:t>
            </a:r>
          </a:p>
          <a:p>
            <a:pPr>
              <a:buFont typeface="Wingdings" panose="05000000000000000000" pitchFamily="2" charset="2"/>
              <a:buChar char="§"/>
            </a:pPr>
            <a:r>
              <a:rPr lang="en-GB" dirty="0"/>
              <a:t>6000 letters lost in post each hour</a:t>
            </a:r>
          </a:p>
          <a:p>
            <a:pPr>
              <a:buFont typeface="Wingdings" panose="05000000000000000000" pitchFamily="2" charset="2"/>
              <a:buChar char="§"/>
            </a:pPr>
            <a:r>
              <a:rPr lang="en-GB" dirty="0"/>
              <a:t>14208 defective PCs shipped to customers each year</a:t>
            </a:r>
          </a:p>
          <a:p>
            <a:pPr>
              <a:buFont typeface="Wingdings" panose="05000000000000000000" pitchFamily="2" charset="2"/>
              <a:buChar char="§"/>
            </a:pPr>
            <a:endParaRPr lang="en-GB" dirty="0"/>
          </a:p>
          <a:p>
            <a:pPr>
              <a:buFont typeface="Wingdings" panose="05000000000000000000" pitchFamily="2" charset="2"/>
              <a:buChar char="§"/>
            </a:pPr>
            <a:endParaRPr lang="en-GB" dirty="0"/>
          </a:p>
          <a:p>
            <a:pPr>
              <a:buFont typeface="Wingdings" panose="05000000000000000000" pitchFamily="2" charset="2"/>
              <a:buChar char="§"/>
            </a:pPr>
            <a:r>
              <a:rPr lang="en-GB" dirty="0"/>
              <a:t>20,000 incorrect medicine prescriptions per year</a:t>
            </a:r>
          </a:p>
          <a:p>
            <a:pPr>
              <a:buFont typeface="Wingdings" panose="05000000000000000000" pitchFamily="2" charset="2"/>
              <a:buChar char="§"/>
            </a:pPr>
            <a:r>
              <a:rPr lang="en-GB" dirty="0"/>
              <a:t>22,000 checks deducted from the wrong account each hour</a:t>
            </a:r>
          </a:p>
          <a:p>
            <a:pPr>
              <a:buFont typeface="Wingdings" panose="05000000000000000000" pitchFamily="2" charset="2"/>
              <a:buChar char="§"/>
            </a:pPr>
            <a:r>
              <a:rPr lang="en-GB" dirty="0"/>
              <a:t>268,500 defective vehicle tires shipped each year</a:t>
            </a:r>
          </a:p>
          <a:p>
            <a:pPr>
              <a:buFont typeface="Wingdings" panose="05000000000000000000" pitchFamily="2" charset="2"/>
              <a:buChar char="§"/>
            </a:pPr>
            <a:r>
              <a:rPr lang="en-GB" dirty="0"/>
              <a:t>880,000 credit cards linked to wrong accounts each year</a:t>
            </a:r>
          </a:p>
          <a:p>
            <a:endParaRPr lang="en-GB" dirty="0"/>
          </a:p>
        </p:txBody>
      </p:sp>
      <p:sp>
        <p:nvSpPr>
          <p:cNvPr id="5" name="TextBox 4">
            <a:extLst>
              <a:ext uri="{FF2B5EF4-FFF2-40B4-BE49-F238E27FC236}">
                <a16:creationId xmlns:a16="http://schemas.microsoft.com/office/drawing/2014/main" id="{5584C206-D67B-4ADF-8D66-BAB1F313F809}"/>
              </a:ext>
            </a:extLst>
          </p:cNvPr>
          <p:cNvSpPr txBox="1"/>
          <p:nvPr/>
        </p:nvSpPr>
        <p:spPr>
          <a:xfrm>
            <a:off x="8813800" y="5255696"/>
            <a:ext cx="3225800" cy="369332"/>
          </a:xfrm>
          <a:prstGeom prst="rect">
            <a:avLst/>
          </a:prstGeom>
          <a:noFill/>
        </p:spPr>
        <p:txBody>
          <a:bodyPr wrap="square" rtlCol="0">
            <a:spAutoFit/>
          </a:bodyPr>
          <a:lstStyle/>
          <a:p>
            <a:r>
              <a:rPr lang="en-GB" dirty="0"/>
              <a:t>(Richard Morgan FMEA Lecture)</a:t>
            </a:r>
          </a:p>
        </p:txBody>
      </p:sp>
    </p:spTree>
    <p:extLst>
      <p:ext uri="{BB962C8B-B14F-4D97-AF65-F5344CB8AC3E}">
        <p14:creationId xmlns:p14="http://schemas.microsoft.com/office/powerpoint/2010/main" val="2140904549"/>
      </p:ext>
    </p:extLst>
  </p:cSld>
  <p:clrMapOvr>
    <a:masterClrMapping/>
  </p:clrMapOvr>
  <p:transition>
    <p:cover dir="rd"/>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760366-71DC-4C63-8450-37BE75A3CABB}"/>
              </a:ext>
            </a:extLst>
          </p:cNvPr>
          <p:cNvSpPr>
            <a:spLocks noGrp="1"/>
          </p:cNvSpPr>
          <p:nvPr>
            <p:ph type="title"/>
          </p:nvPr>
        </p:nvSpPr>
        <p:spPr>
          <a:xfrm>
            <a:off x="609600" y="287338"/>
            <a:ext cx="10972800" cy="1143000"/>
          </a:xfrm>
        </p:spPr>
        <p:txBody>
          <a:bodyPr>
            <a:normAutofit fontScale="90000"/>
          </a:bodyPr>
          <a:lstStyle/>
          <a:p>
            <a:r>
              <a:rPr lang="en-GB" dirty="0"/>
              <a:t>How does 6σ = 3.4 DPMO? - Sigma Shift</a:t>
            </a:r>
            <a:br>
              <a:rPr lang="en-GB" dirty="0"/>
            </a:br>
            <a:r>
              <a:rPr lang="en-GB" sz="2700" i="1" dirty="0"/>
              <a:t>(68 - 95 – 99.7 Rule)</a:t>
            </a:r>
            <a:endParaRPr lang="en-GB" i="1" dirty="0"/>
          </a:p>
        </p:txBody>
      </p:sp>
      <p:graphicFrame>
        <p:nvGraphicFramePr>
          <p:cNvPr id="5" name="Table 5">
            <a:extLst>
              <a:ext uri="{FF2B5EF4-FFF2-40B4-BE49-F238E27FC236}">
                <a16:creationId xmlns:a16="http://schemas.microsoft.com/office/drawing/2014/main" id="{F27CA1EB-D2F2-4AB4-8578-618DCF19E084}"/>
              </a:ext>
            </a:extLst>
          </p:cNvPr>
          <p:cNvGraphicFramePr>
            <a:graphicFrameLocks noGrp="1"/>
          </p:cNvGraphicFramePr>
          <p:nvPr>
            <p:ph idx="1"/>
            <p:extLst>
              <p:ext uri="{D42A27DB-BD31-4B8C-83A1-F6EECF244321}">
                <p14:modId xmlns:p14="http://schemas.microsoft.com/office/powerpoint/2010/main" val="3242953982"/>
              </p:ext>
            </p:extLst>
          </p:nvPr>
        </p:nvGraphicFramePr>
        <p:xfrm>
          <a:off x="609600" y="1510981"/>
          <a:ext cx="3615867" cy="3836036"/>
        </p:xfrm>
        <a:graphic>
          <a:graphicData uri="http://schemas.openxmlformats.org/drawingml/2006/table">
            <a:tbl>
              <a:tblPr firstRow="1" bandRow="1">
                <a:tableStyleId>{74C1A8A3-306A-4EB7-A6B1-4F7E0EB9C5D6}</a:tableStyleId>
              </a:tblPr>
              <a:tblGrid>
                <a:gridCol w="3615867">
                  <a:extLst>
                    <a:ext uri="{9D8B030D-6E8A-4147-A177-3AD203B41FA5}">
                      <a16:colId xmlns:a16="http://schemas.microsoft.com/office/drawing/2014/main" val="3406073085"/>
                    </a:ext>
                  </a:extLst>
                </a:gridCol>
              </a:tblGrid>
              <a:tr h="533680">
                <a:tc>
                  <a:txBody>
                    <a:bodyPr/>
                    <a:lstStyle/>
                    <a:p>
                      <a:pPr algn="ctr"/>
                      <a:r>
                        <a:rPr lang="en-GB" dirty="0"/>
                        <a:t>% of Data Points</a:t>
                      </a:r>
                    </a:p>
                  </a:txBody>
                  <a:tcPr anchor="ctr"/>
                </a:tc>
                <a:extLst>
                  <a:ext uri="{0D108BD9-81ED-4DB2-BD59-A6C34878D82A}">
                    <a16:rowId xmlns:a16="http://schemas.microsoft.com/office/drawing/2014/main" val="1440436282"/>
                  </a:ext>
                </a:extLst>
              </a:tr>
              <a:tr h="541092">
                <a:tc>
                  <a:txBody>
                    <a:bodyPr/>
                    <a:lstStyle/>
                    <a:p>
                      <a:pPr algn="ctr"/>
                      <a:r>
                        <a:rPr lang="en-GB" dirty="0"/>
                        <a:t>68% at </a:t>
                      </a:r>
                      <a:r>
                        <a:rPr lang="en-GB" sz="1800" b="0" i="0" kern="1200" dirty="0">
                          <a:solidFill>
                            <a:schemeClr val="dk1"/>
                          </a:solidFill>
                          <a:effectLst/>
                          <a:latin typeface="+mn-lt"/>
                          <a:ea typeface="+mn-ea"/>
                          <a:cs typeface="+mn-cs"/>
                        </a:rPr>
                        <a:t>±</a:t>
                      </a:r>
                      <a:r>
                        <a:rPr lang="el-GR" dirty="0"/>
                        <a:t>1σ</a:t>
                      </a:r>
                      <a:r>
                        <a:rPr lang="en-GB" dirty="0"/>
                        <a:t> from the mean</a:t>
                      </a:r>
                      <a:endParaRPr lang="el-GR" dirty="0"/>
                    </a:p>
                  </a:txBody>
                  <a:tcPr anchor="ctr"/>
                </a:tc>
                <a:extLst>
                  <a:ext uri="{0D108BD9-81ED-4DB2-BD59-A6C34878D82A}">
                    <a16:rowId xmlns:a16="http://schemas.microsoft.com/office/drawing/2014/main" val="254838338"/>
                  </a:ext>
                </a:extLst>
              </a:tr>
              <a:tr h="541092">
                <a:tc>
                  <a:txBody>
                    <a:bodyPr/>
                    <a:lstStyle/>
                    <a:p>
                      <a:pPr algn="ctr"/>
                      <a:r>
                        <a:rPr lang="en-GB" dirty="0"/>
                        <a:t>95% at </a:t>
                      </a:r>
                      <a:r>
                        <a:rPr lang="en-GB" sz="1800" b="0" i="0" kern="1200" dirty="0">
                          <a:solidFill>
                            <a:schemeClr val="dk1"/>
                          </a:solidFill>
                          <a:effectLst/>
                          <a:latin typeface="+mn-lt"/>
                          <a:ea typeface="+mn-ea"/>
                          <a:cs typeface="+mn-cs"/>
                        </a:rPr>
                        <a:t>±</a:t>
                      </a:r>
                      <a:r>
                        <a:rPr lang="en-GB" dirty="0"/>
                        <a:t>2σ from the mean</a:t>
                      </a:r>
                    </a:p>
                  </a:txBody>
                  <a:tcPr anchor="ctr"/>
                </a:tc>
                <a:extLst>
                  <a:ext uri="{0D108BD9-81ED-4DB2-BD59-A6C34878D82A}">
                    <a16:rowId xmlns:a16="http://schemas.microsoft.com/office/drawing/2014/main" val="1576574169"/>
                  </a:ext>
                </a:extLst>
              </a:tr>
              <a:tr h="541092">
                <a:tc>
                  <a:txBody>
                    <a:bodyPr/>
                    <a:lstStyle/>
                    <a:p>
                      <a:pPr algn="ctr"/>
                      <a:r>
                        <a:rPr lang="en-GB" dirty="0"/>
                        <a:t>99.73% at </a:t>
                      </a:r>
                      <a:r>
                        <a:rPr lang="en-GB" sz="1800" b="0" i="0" kern="1200" dirty="0">
                          <a:solidFill>
                            <a:schemeClr val="dk1"/>
                          </a:solidFill>
                          <a:effectLst/>
                          <a:latin typeface="+mn-lt"/>
                          <a:ea typeface="+mn-ea"/>
                          <a:cs typeface="+mn-cs"/>
                        </a:rPr>
                        <a:t>±</a:t>
                      </a:r>
                      <a:r>
                        <a:rPr lang="en-GB" dirty="0"/>
                        <a:t>3</a:t>
                      </a:r>
                      <a:r>
                        <a:rPr lang="el-GR" dirty="0"/>
                        <a:t>σ</a:t>
                      </a:r>
                      <a:r>
                        <a:rPr lang="en-GB" dirty="0"/>
                        <a:t> from the mean</a:t>
                      </a:r>
                    </a:p>
                  </a:txBody>
                  <a:tcPr anchor="ctr"/>
                </a:tc>
                <a:extLst>
                  <a:ext uri="{0D108BD9-81ED-4DB2-BD59-A6C34878D82A}">
                    <a16:rowId xmlns:a16="http://schemas.microsoft.com/office/drawing/2014/main" val="93589625"/>
                  </a:ext>
                </a:extLst>
              </a:tr>
              <a:tr h="541092">
                <a:tc>
                  <a:txBody>
                    <a:bodyPr/>
                    <a:lstStyle/>
                    <a:p>
                      <a:pPr algn="ctr"/>
                      <a:r>
                        <a:rPr lang="en-GB" dirty="0"/>
                        <a:t>99.9937% at </a:t>
                      </a:r>
                      <a:r>
                        <a:rPr lang="en-GB" sz="1800" b="0" i="0" kern="1200" dirty="0">
                          <a:solidFill>
                            <a:schemeClr val="dk1"/>
                          </a:solidFill>
                          <a:effectLst/>
                          <a:latin typeface="+mn-lt"/>
                          <a:ea typeface="+mn-ea"/>
                          <a:cs typeface="+mn-cs"/>
                        </a:rPr>
                        <a:t>±</a:t>
                      </a:r>
                      <a:r>
                        <a:rPr lang="en-GB" dirty="0"/>
                        <a:t>4</a:t>
                      </a:r>
                      <a:r>
                        <a:rPr lang="el-GR" dirty="0"/>
                        <a:t>σ</a:t>
                      </a:r>
                      <a:r>
                        <a:rPr lang="en-GB" dirty="0"/>
                        <a:t> from the mean</a:t>
                      </a:r>
                    </a:p>
                  </a:txBody>
                  <a:tcPr anchor="ctr"/>
                </a:tc>
                <a:extLst>
                  <a:ext uri="{0D108BD9-81ED-4DB2-BD59-A6C34878D82A}">
                    <a16:rowId xmlns:a16="http://schemas.microsoft.com/office/drawing/2014/main" val="796490742"/>
                  </a:ext>
                </a:extLst>
              </a:tr>
              <a:tr h="541092">
                <a:tc>
                  <a:txBody>
                    <a:bodyPr/>
                    <a:lstStyle/>
                    <a:p>
                      <a:pPr algn="ctr"/>
                      <a:r>
                        <a:rPr lang="en-GB" dirty="0"/>
                        <a:t>99.99994% at </a:t>
                      </a:r>
                      <a:r>
                        <a:rPr lang="en-GB" sz="1800" b="0" i="0" kern="1200" dirty="0">
                          <a:solidFill>
                            <a:schemeClr val="dk1"/>
                          </a:solidFill>
                          <a:effectLst/>
                          <a:latin typeface="+mn-lt"/>
                          <a:ea typeface="+mn-ea"/>
                          <a:cs typeface="+mn-cs"/>
                        </a:rPr>
                        <a:t>±</a:t>
                      </a:r>
                      <a:r>
                        <a:rPr lang="en-GB" dirty="0"/>
                        <a:t>5</a:t>
                      </a:r>
                      <a:r>
                        <a:rPr lang="el-GR" dirty="0"/>
                        <a:t>σ</a:t>
                      </a:r>
                      <a:r>
                        <a:rPr lang="en-GB" dirty="0"/>
                        <a:t> from the mean</a:t>
                      </a:r>
                    </a:p>
                  </a:txBody>
                  <a:tcPr anchor="ctr"/>
                </a:tc>
                <a:extLst>
                  <a:ext uri="{0D108BD9-81ED-4DB2-BD59-A6C34878D82A}">
                    <a16:rowId xmlns:a16="http://schemas.microsoft.com/office/drawing/2014/main" val="3108093282"/>
                  </a:ext>
                </a:extLst>
              </a:tr>
              <a:tr h="596896">
                <a:tc>
                  <a:txBody>
                    <a:bodyPr/>
                    <a:lstStyle/>
                    <a:p>
                      <a:pPr algn="ctr"/>
                      <a:r>
                        <a:rPr lang="en-GB" dirty="0"/>
                        <a:t>99.9999998% at </a:t>
                      </a:r>
                      <a:r>
                        <a:rPr lang="en-GB" sz="1800" b="0" i="0" kern="1200" dirty="0">
                          <a:solidFill>
                            <a:schemeClr val="dk1"/>
                          </a:solidFill>
                          <a:effectLst/>
                          <a:latin typeface="+mn-lt"/>
                          <a:ea typeface="+mn-ea"/>
                          <a:cs typeface="+mn-cs"/>
                        </a:rPr>
                        <a:t>±</a:t>
                      </a:r>
                      <a:r>
                        <a:rPr lang="en-GB" dirty="0"/>
                        <a:t>6</a:t>
                      </a:r>
                      <a:r>
                        <a:rPr lang="el-GR" dirty="0"/>
                        <a:t>σ</a:t>
                      </a:r>
                      <a:r>
                        <a:rPr lang="en-GB" dirty="0"/>
                        <a:t> from the mean</a:t>
                      </a:r>
                    </a:p>
                  </a:txBody>
                  <a:tcPr anchor="ctr"/>
                </a:tc>
                <a:extLst>
                  <a:ext uri="{0D108BD9-81ED-4DB2-BD59-A6C34878D82A}">
                    <a16:rowId xmlns:a16="http://schemas.microsoft.com/office/drawing/2014/main" val="1849965631"/>
                  </a:ext>
                </a:extLst>
              </a:tr>
            </a:tbl>
          </a:graphicData>
        </a:graphic>
      </p:graphicFrame>
      <p:pic>
        <p:nvPicPr>
          <p:cNvPr id="9" name="Picture 8">
            <a:extLst>
              <a:ext uri="{FF2B5EF4-FFF2-40B4-BE49-F238E27FC236}">
                <a16:creationId xmlns:a16="http://schemas.microsoft.com/office/drawing/2014/main" id="{E83B6061-6A66-4E1A-90F4-3E74794B3258}"/>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25000"/>
                    </a14:imgEffect>
                  </a14:imgLayer>
                </a14:imgProps>
              </a:ext>
            </a:extLst>
          </a:blip>
          <a:stretch>
            <a:fillRect/>
          </a:stretch>
        </p:blipFill>
        <p:spPr>
          <a:xfrm>
            <a:off x="4360547" y="1510982"/>
            <a:ext cx="7410450" cy="2562225"/>
          </a:xfrm>
          <a:prstGeom prst="rect">
            <a:avLst/>
          </a:prstGeom>
        </p:spPr>
      </p:pic>
      <p:pic>
        <p:nvPicPr>
          <p:cNvPr id="13" name="Picture 12">
            <a:extLst>
              <a:ext uri="{FF2B5EF4-FFF2-40B4-BE49-F238E27FC236}">
                <a16:creationId xmlns:a16="http://schemas.microsoft.com/office/drawing/2014/main" id="{BE071253-EC3E-4223-A081-E12E416F85B3}"/>
              </a:ext>
            </a:extLst>
          </p:cNvPr>
          <p:cNvPicPr>
            <a:picLocks noChangeAspect="1"/>
          </p:cNvPicPr>
          <p:nvPr/>
        </p:nvPicPr>
        <p:blipFill>
          <a:blip r:embed="rId5"/>
          <a:stretch>
            <a:fillRect/>
          </a:stretch>
        </p:blipFill>
        <p:spPr>
          <a:xfrm>
            <a:off x="9254415" y="1404620"/>
            <a:ext cx="853514" cy="2389839"/>
          </a:xfrm>
          <a:prstGeom prst="rect">
            <a:avLst/>
          </a:prstGeom>
        </p:spPr>
      </p:pic>
      <p:sp>
        <p:nvSpPr>
          <p:cNvPr id="21" name="Content Placeholder 2">
            <a:extLst>
              <a:ext uri="{FF2B5EF4-FFF2-40B4-BE49-F238E27FC236}">
                <a16:creationId xmlns:a16="http://schemas.microsoft.com/office/drawing/2014/main" id="{91634DFB-FAAD-4F10-87F9-E197F13B4BE2}"/>
              </a:ext>
            </a:extLst>
          </p:cNvPr>
          <p:cNvSpPr txBox="1">
            <a:spLocks/>
          </p:cNvSpPr>
          <p:nvPr/>
        </p:nvSpPr>
        <p:spPr>
          <a:xfrm>
            <a:off x="4360547" y="4368403"/>
            <a:ext cx="7410450" cy="978615"/>
          </a:xfrm>
          <a:prstGeom prst="rect">
            <a:avLst/>
          </a:prstGeom>
        </p:spPr>
        <p:txBody>
          <a:bodyPr vert="horz" lIns="91440" tIns="45720" rIns="91440" bIns="45720" numCol="1" rtlCol="0">
            <a:normAutofit fontScale="925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r>
              <a:rPr lang="en-GB" sz="2400" dirty="0"/>
              <a:t>If a given process was at sigma level 3, 99.73% of the components manufactured would be defect free (inside of specification limits). 0.27% of 1m  = 2700 DPMO  </a:t>
            </a:r>
          </a:p>
          <a:p>
            <a:pPr marL="0" indent="0">
              <a:buNone/>
            </a:pPr>
            <a:endParaRPr lang="en-GB" dirty="0"/>
          </a:p>
        </p:txBody>
      </p:sp>
      <p:pic>
        <p:nvPicPr>
          <p:cNvPr id="14" name="Picture 13">
            <a:extLst>
              <a:ext uri="{FF2B5EF4-FFF2-40B4-BE49-F238E27FC236}">
                <a16:creationId xmlns:a16="http://schemas.microsoft.com/office/drawing/2014/main" id="{8AFBB25C-2273-48AF-AA8A-38A53E503F80}"/>
              </a:ext>
            </a:extLst>
          </p:cNvPr>
          <p:cNvPicPr>
            <a:picLocks noChangeAspect="1"/>
          </p:cNvPicPr>
          <p:nvPr/>
        </p:nvPicPr>
        <p:blipFill>
          <a:blip r:embed="rId6"/>
          <a:stretch>
            <a:fillRect/>
          </a:stretch>
        </p:blipFill>
        <p:spPr>
          <a:xfrm>
            <a:off x="6233256" y="1403032"/>
            <a:ext cx="853514" cy="2402032"/>
          </a:xfrm>
          <a:prstGeom prst="rect">
            <a:avLst/>
          </a:prstGeom>
        </p:spPr>
      </p:pic>
      <p:sp>
        <p:nvSpPr>
          <p:cNvPr id="25" name="Content Placeholder 2">
            <a:extLst>
              <a:ext uri="{FF2B5EF4-FFF2-40B4-BE49-F238E27FC236}">
                <a16:creationId xmlns:a16="http://schemas.microsoft.com/office/drawing/2014/main" id="{BB7B0ED0-C374-48FC-A085-E846E191EA35}"/>
              </a:ext>
            </a:extLst>
          </p:cNvPr>
          <p:cNvSpPr txBox="1">
            <a:spLocks/>
          </p:cNvSpPr>
          <p:nvPr/>
        </p:nvSpPr>
        <p:spPr>
          <a:xfrm>
            <a:off x="4704333" y="4368402"/>
            <a:ext cx="7410450" cy="978615"/>
          </a:xfrm>
          <a:prstGeom prst="rect">
            <a:avLst/>
          </a:prstGeom>
        </p:spPr>
        <p:txBody>
          <a:bodyPr vert="horz" lIns="91440" tIns="45720" rIns="91440" bIns="45720" numCol="1" rtlCol="0">
            <a:normAutofit fontScale="925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r>
              <a:rPr lang="en-GB" sz="2400" dirty="0"/>
              <a:t>If a given process was at sigma level 6, 99.9999998% of the components manufactured would be defect free (inside of specification limits). 0.0000002% of 1m  = 0.002 DPMO  </a:t>
            </a:r>
          </a:p>
          <a:p>
            <a:pPr marL="0" indent="0">
              <a:buNone/>
            </a:pPr>
            <a:endParaRPr lang="en-GB" dirty="0"/>
          </a:p>
        </p:txBody>
      </p:sp>
      <p:cxnSp>
        <p:nvCxnSpPr>
          <p:cNvPr id="18" name="Straight Arrow Connector 17">
            <a:extLst>
              <a:ext uri="{FF2B5EF4-FFF2-40B4-BE49-F238E27FC236}">
                <a16:creationId xmlns:a16="http://schemas.microsoft.com/office/drawing/2014/main" id="{4826D3FA-7F99-4671-9D35-197BB8F65FB5}"/>
              </a:ext>
            </a:extLst>
          </p:cNvPr>
          <p:cNvCxnSpPr/>
          <p:nvPr/>
        </p:nvCxnSpPr>
        <p:spPr>
          <a:xfrm>
            <a:off x="421003" y="1510982"/>
            <a:ext cx="0" cy="3836035"/>
          </a:xfrm>
          <a:prstGeom prst="straightConnector1">
            <a:avLst/>
          </a:prstGeom>
          <a:ln w="19050">
            <a:tailEnd type="triangle"/>
          </a:ln>
        </p:spPr>
        <p:style>
          <a:lnRef idx="1">
            <a:schemeClr val="dk1"/>
          </a:lnRef>
          <a:fillRef idx="0">
            <a:schemeClr val="dk1"/>
          </a:fillRef>
          <a:effectRef idx="0">
            <a:schemeClr val="dk1"/>
          </a:effectRef>
          <a:fontRef idx="minor">
            <a:schemeClr val="tx1"/>
          </a:fontRef>
        </p:style>
      </p:cxnSp>
      <p:sp>
        <p:nvSpPr>
          <p:cNvPr id="24" name="TextBox 23">
            <a:extLst>
              <a:ext uri="{FF2B5EF4-FFF2-40B4-BE49-F238E27FC236}">
                <a16:creationId xmlns:a16="http://schemas.microsoft.com/office/drawing/2014/main" id="{BBF7D858-3C99-4044-8435-9E4181838B15}"/>
              </a:ext>
            </a:extLst>
          </p:cNvPr>
          <p:cNvSpPr txBox="1"/>
          <p:nvPr/>
        </p:nvSpPr>
        <p:spPr>
          <a:xfrm rot="16200000">
            <a:off x="-1277066" y="3244332"/>
            <a:ext cx="3009013" cy="369332"/>
          </a:xfrm>
          <a:prstGeom prst="rect">
            <a:avLst/>
          </a:prstGeom>
          <a:noFill/>
        </p:spPr>
        <p:txBody>
          <a:bodyPr wrap="square" rtlCol="0">
            <a:spAutoFit/>
          </a:bodyPr>
          <a:lstStyle/>
          <a:p>
            <a:r>
              <a:rPr lang="en-GB" dirty="0"/>
              <a:t>Increasing Process Capability</a:t>
            </a:r>
          </a:p>
        </p:txBody>
      </p:sp>
    </p:spTree>
    <p:extLst>
      <p:ext uri="{BB962C8B-B14F-4D97-AF65-F5344CB8AC3E}">
        <p14:creationId xmlns:p14="http://schemas.microsoft.com/office/powerpoint/2010/main" val="996888536"/>
      </p:ext>
    </p:extLst>
  </p:cSld>
  <p:clrMapOvr>
    <a:masterClrMapping/>
  </p:clrMapOvr>
  <p:transition>
    <p:cover dir="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path" presetSubtype="0" accel="50000" decel="50000" fill="hold" nodeType="clickEffect">
                                  <p:stCondLst>
                                    <p:cond delay="0"/>
                                  </p:stCondLst>
                                  <p:childTnLst>
                                    <p:animMotion origin="layout" path="M -3.95833E-6 3.7037E-7 L -0.14674 -0.00093 " pathEditMode="relative" rAng="0" ptsTypes="AA">
                                      <p:cBhvr>
                                        <p:cTn id="6" dur="2000" fill="hold"/>
                                        <p:tgtEl>
                                          <p:spTgt spid="14"/>
                                        </p:tgtEl>
                                        <p:attrNameLst>
                                          <p:attrName>ppt_x</p:attrName>
                                          <p:attrName>ppt_y</p:attrName>
                                        </p:attrNameLst>
                                      </p:cBhvr>
                                      <p:rCtr x="-7344" y="-46"/>
                                    </p:animMotion>
                                  </p:childTnLst>
                                </p:cTn>
                              </p:par>
                              <p:par>
                                <p:cTn id="7" presetID="42" presetClass="path" presetSubtype="0" accel="50000" decel="50000" fill="hold" nodeType="withEffect">
                                  <p:stCondLst>
                                    <p:cond delay="0"/>
                                  </p:stCondLst>
                                  <p:childTnLst>
                                    <p:animMotion origin="layout" path="M -4.16667E-7 4.81481E-6 L 0.14727 -0.00093 " pathEditMode="relative" rAng="0" ptsTypes="AA">
                                      <p:cBhvr>
                                        <p:cTn id="8" dur="2000" fill="hold"/>
                                        <p:tgtEl>
                                          <p:spTgt spid="13"/>
                                        </p:tgtEl>
                                        <p:attrNameLst>
                                          <p:attrName>ppt_x</p:attrName>
                                          <p:attrName>ppt_y</p:attrName>
                                        </p:attrNameLst>
                                      </p:cBhvr>
                                      <p:rCtr x="7357" y="-46"/>
                                    </p:animMotion>
                                  </p:childTnLst>
                                </p:cTn>
                              </p:par>
                              <p:par>
                                <p:cTn id="9" presetID="53" presetClass="exit" presetSubtype="32" fill="hold" grpId="0" nodeType="withEffect">
                                  <p:stCondLst>
                                    <p:cond delay="0"/>
                                  </p:stCondLst>
                                  <p:childTnLst>
                                    <p:anim calcmode="lin" valueType="num">
                                      <p:cBhvr>
                                        <p:cTn id="10" dur="500"/>
                                        <p:tgtEl>
                                          <p:spTgt spid="21"/>
                                        </p:tgtEl>
                                        <p:attrNameLst>
                                          <p:attrName>ppt_w</p:attrName>
                                        </p:attrNameLst>
                                      </p:cBhvr>
                                      <p:tavLst>
                                        <p:tav tm="0">
                                          <p:val>
                                            <p:strVal val="ppt_w"/>
                                          </p:val>
                                        </p:tav>
                                        <p:tav tm="100000">
                                          <p:val>
                                            <p:fltVal val="0"/>
                                          </p:val>
                                        </p:tav>
                                      </p:tavLst>
                                    </p:anim>
                                    <p:anim calcmode="lin" valueType="num">
                                      <p:cBhvr>
                                        <p:cTn id="11" dur="500"/>
                                        <p:tgtEl>
                                          <p:spTgt spid="21"/>
                                        </p:tgtEl>
                                        <p:attrNameLst>
                                          <p:attrName>ppt_h</p:attrName>
                                        </p:attrNameLst>
                                      </p:cBhvr>
                                      <p:tavLst>
                                        <p:tav tm="0">
                                          <p:val>
                                            <p:strVal val="ppt_h"/>
                                          </p:val>
                                        </p:tav>
                                        <p:tav tm="100000">
                                          <p:val>
                                            <p:fltVal val="0"/>
                                          </p:val>
                                        </p:tav>
                                      </p:tavLst>
                                    </p:anim>
                                    <p:animEffect transition="out" filter="fade">
                                      <p:cBhvr>
                                        <p:cTn id="12" dur="500"/>
                                        <p:tgtEl>
                                          <p:spTgt spid="21"/>
                                        </p:tgtEl>
                                      </p:cBhvr>
                                    </p:animEffect>
                                    <p:set>
                                      <p:cBhvr>
                                        <p:cTn id="13" dur="1" fill="hold">
                                          <p:stCondLst>
                                            <p:cond delay="499"/>
                                          </p:stCondLst>
                                        </p:cTn>
                                        <p:tgtEl>
                                          <p:spTgt spid="21"/>
                                        </p:tgtEl>
                                        <p:attrNameLst>
                                          <p:attrName>style.visibility</p:attrName>
                                        </p:attrNameLst>
                                      </p:cBhvr>
                                      <p:to>
                                        <p:strVal val="hidden"/>
                                      </p:to>
                                    </p:set>
                                  </p:childTnLst>
                                </p:cTn>
                              </p:par>
                            </p:childTnLst>
                          </p:cTn>
                        </p:par>
                      </p:childTnLst>
                    </p:cTn>
                  </p:par>
                  <p:par>
                    <p:cTn id="14" fill="hold">
                      <p:stCondLst>
                        <p:cond delay="indefinite"/>
                      </p:stCondLst>
                      <p:childTnLst>
                        <p:par>
                          <p:cTn id="15" fill="hold">
                            <p:stCondLst>
                              <p:cond delay="0"/>
                            </p:stCondLst>
                            <p:childTnLst>
                              <p:par>
                                <p:cTn id="16" presetID="53" presetClass="entr" presetSubtype="16" fill="hold" grpId="0" nodeType="clickEffect">
                                  <p:stCondLst>
                                    <p:cond delay="0"/>
                                  </p:stCondLst>
                                  <p:childTnLst>
                                    <p:set>
                                      <p:cBhvr>
                                        <p:cTn id="17" dur="1" fill="hold">
                                          <p:stCondLst>
                                            <p:cond delay="0"/>
                                          </p:stCondLst>
                                        </p:cTn>
                                        <p:tgtEl>
                                          <p:spTgt spid="25"/>
                                        </p:tgtEl>
                                        <p:attrNameLst>
                                          <p:attrName>style.visibility</p:attrName>
                                        </p:attrNameLst>
                                      </p:cBhvr>
                                      <p:to>
                                        <p:strVal val="visible"/>
                                      </p:to>
                                    </p:set>
                                    <p:anim calcmode="lin" valueType="num">
                                      <p:cBhvr>
                                        <p:cTn id="18" dur="500" fill="hold"/>
                                        <p:tgtEl>
                                          <p:spTgt spid="25"/>
                                        </p:tgtEl>
                                        <p:attrNameLst>
                                          <p:attrName>ppt_w</p:attrName>
                                        </p:attrNameLst>
                                      </p:cBhvr>
                                      <p:tavLst>
                                        <p:tav tm="0">
                                          <p:val>
                                            <p:fltVal val="0"/>
                                          </p:val>
                                        </p:tav>
                                        <p:tav tm="100000">
                                          <p:val>
                                            <p:strVal val="#ppt_w"/>
                                          </p:val>
                                        </p:tav>
                                      </p:tavLst>
                                    </p:anim>
                                    <p:anim calcmode="lin" valueType="num">
                                      <p:cBhvr>
                                        <p:cTn id="19" dur="500" fill="hold"/>
                                        <p:tgtEl>
                                          <p:spTgt spid="25"/>
                                        </p:tgtEl>
                                        <p:attrNameLst>
                                          <p:attrName>ppt_h</p:attrName>
                                        </p:attrNameLst>
                                      </p:cBhvr>
                                      <p:tavLst>
                                        <p:tav tm="0">
                                          <p:val>
                                            <p:fltVal val="0"/>
                                          </p:val>
                                        </p:tav>
                                        <p:tav tm="100000">
                                          <p:val>
                                            <p:strVal val="#ppt_h"/>
                                          </p:val>
                                        </p:tav>
                                      </p:tavLst>
                                    </p:anim>
                                    <p:animEffect transition="in" filter="fade">
                                      <p:cBhvr>
                                        <p:cTn id="20" dur="500"/>
                                        <p:tgtEl>
                                          <p:spTgt spid="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p:bldP spid="25"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760366-71DC-4C63-8450-37BE75A3CABB}"/>
              </a:ext>
            </a:extLst>
          </p:cNvPr>
          <p:cNvSpPr>
            <a:spLocks noGrp="1"/>
          </p:cNvSpPr>
          <p:nvPr>
            <p:ph type="title"/>
          </p:nvPr>
        </p:nvSpPr>
        <p:spPr>
          <a:xfrm>
            <a:off x="609600" y="287338"/>
            <a:ext cx="10972800" cy="1143000"/>
          </a:xfrm>
        </p:spPr>
        <p:txBody>
          <a:bodyPr>
            <a:normAutofit fontScale="90000"/>
          </a:bodyPr>
          <a:lstStyle/>
          <a:p>
            <a:r>
              <a:rPr lang="en-GB" dirty="0"/>
              <a:t>How Does 6σ = 3.4 DPMO? – 1.5 Sigma Shift</a:t>
            </a:r>
            <a:br>
              <a:rPr lang="en-GB" dirty="0"/>
            </a:br>
            <a:r>
              <a:rPr lang="en-GB" sz="2700" i="1" dirty="0"/>
              <a:t>(68 - 95 – 99.7 Rule)</a:t>
            </a:r>
            <a:endParaRPr lang="en-GB" i="1" dirty="0"/>
          </a:p>
        </p:txBody>
      </p:sp>
      <p:sp>
        <p:nvSpPr>
          <p:cNvPr id="12" name="TextBox 11">
            <a:extLst>
              <a:ext uri="{FF2B5EF4-FFF2-40B4-BE49-F238E27FC236}">
                <a16:creationId xmlns:a16="http://schemas.microsoft.com/office/drawing/2014/main" id="{21035764-D7CD-41C5-8E27-6AEC7D3CF873}"/>
              </a:ext>
            </a:extLst>
          </p:cNvPr>
          <p:cNvSpPr txBox="1"/>
          <p:nvPr/>
        </p:nvSpPr>
        <p:spPr>
          <a:xfrm>
            <a:off x="133791" y="1637437"/>
            <a:ext cx="6713576" cy="3785652"/>
          </a:xfrm>
          <a:prstGeom prst="rect">
            <a:avLst/>
          </a:prstGeom>
          <a:noFill/>
        </p:spPr>
        <p:txBody>
          <a:bodyPr wrap="square">
            <a:spAutoFit/>
          </a:bodyPr>
          <a:lstStyle/>
          <a:p>
            <a:pPr marL="342900" indent="-342900">
              <a:buFont typeface="Wingdings" panose="05000000000000000000" pitchFamily="2" charset="2"/>
              <a:buChar char="§"/>
            </a:pPr>
            <a:r>
              <a:rPr lang="en-GB" sz="2400" dirty="0"/>
              <a:t>1.5-sigma shifts : The theory that over time any process (in control) will shift from its target by a value of up to 1.5 sigma (standard deviations).</a:t>
            </a:r>
          </a:p>
          <a:p>
            <a:pPr marL="342900" indent="-342900">
              <a:buFont typeface="Wingdings" panose="05000000000000000000" pitchFamily="2" charset="2"/>
              <a:buChar char="§"/>
            </a:pPr>
            <a:r>
              <a:rPr lang="en-GB" sz="2400" dirty="0"/>
              <a:t>This is called Long-Term Dynamic Mean Variation.</a:t>
            </a:r>
          </a:p>
          <a:p>
            <a:pPr marL="342900" indent="-342900">
              <a:buFont typeface="Wingdings" panose="05000000000000000000" pitchFamily="2" charset="2"/>
              <a:buChar char="§"/>
            </a:pPr>
            <a:r>
              <a:rPr lang="en-GB" sz="2400" dirty="0"/>
              <a:t>Allowing for the 1.5 sigma shift results in the generally accepted six sigma value of 3.4 defects per million opportunities. </a:t>
            </a:r>
          </a:p>
          <a:p>
            <a:pPr marL="342900" indent="-342900">
              <a:buFont typeface="Wingdings" panose="05000000000000000000" pitchFamily="2" charset="2"/>
              <a:buChar char="§"/>
            </a:pPr>
            <a:r>
              <a:rPr lang="en-GB" sz="2400" dirty="0"/>
              <a:t>Ignoring the 1.5 sigma shift results in a six sigma value of 2 defects per billion opportunities</a:t>
            </a:r>
          </a:p>
        </p:txBody>
      </p:sp>
      <p:pic>
        <p:nvPicPr>
          <p:cNvPr id="4100" name="Picture 4" descr="Understanding Process Sigma Level">
            <a:extLst>
              <a:ext uri="{FF2B5EF4-FFF2-40B4-BE49-F238E27FC236}">
                <a16:creationId xmlns:a16="http://schemas.microsoft.com/office/drawing/2014/main" id="{F9B344DE-DB25-434D-93C2-E253F23E126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678" t="2018" r="1047" b="2001"/>
          <a:stretch/>
        </p:blipFill>
        <p:spPr bwMode="auto">
          <a:xfrm>
            <a:off x="7039641" y="1632097"/>
            <a:ext cx="4933508" cy="35938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50534349"/>
      </p:ext>
    </p:extLst>
  </p:cSld>
  <p:clrMapOvr>
    <a:masterClrMapping/>
  </p:clrMapOvr>
  <p:transition>
    <p:cover dir="rd"/>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5E7285-F96B-45E4-BDB1-419CED7867F3}"/>
              </a:ext>
            </a:extLst>
          </p:cNvPr>
          <p:cNvSpPr>
            <a:spLocks noGrp="1"/>
          </p:cNvSpPr>
          <p:nvPr>
            <p:ph type="title"/>
          </p:nvPr>
        </p:nvSpPr>
        <p:spPr/>
        <p:txBody>
          <a:bodyPr/>
          <a:lstStyle/>
          <a:p>
            <a:r>
              <a:rPr lang="en-GB" dirty="0"/>
              <a:t>Six Sigma – Belts structure</a:t>
            </a:r>
          </a:p>
        </p:txBody>
      </p:sp>
      <p:sp>
        <p:nvSpPr>
          <p:cNvPr id="4" name="Content Placeholder 3">
            <a:extLst>
              <a:ext uri="{FF2B5EF4-FFF2-40B4-BE49-F238E27FC236}">
                <a16:creationId xmlns:a16="http://schemas.microsoft.com/office/drawing/2014/main" id="{BB2ED67F-C863-40EC-B4FC-9CCB62F47C28}"/>
              </a:ext>
            </a:extLst>
          </p:cNvPr>
          <p:cNvSpPr>
            <a:spLocks noGrp="1"/>
          </p:cNvSpPr>
          <p:nvPr>
            <p:ph idx="1"/>
          </p:nvPr>
        </p:nvSpPr>
        <p:spPr>
          <a:xfrm>
            <a:off x="6569739" y="1523330"/>
            <a:ext cx="5344633" cy="3917032"/>
          </a:xfrm>
        </p:spPr>
        <p:txBody>
          <a:bodyPr>
            <a:normAutofit fontScale="92500"/>
          </a:bodyPr>
          <a:lstStyle/>
          <a:p>
            <a:pPr>
              <a:buFont typeface="Wingdings" panose="05000000000000000000" pitchFamily="2" charset="2"/>
              <a:buChar char="§"/>
            </a:pPr>
            <a:r>
              <a:rPr lang="en-GB" sz="2800" i="0" dirty="0">
                <a:effectLst/>
                <a:latin typeface="+mj-lt"/>
              </a:rPr>
              <a:t>The Six Sigma </a:t>
            </a:r>
            <a:r>
              <a:rPr lang="en-GB" sz="2800" dirty="0">
                <a:latin typeface="+mj-lt"/>
              </a:rPr>
              <a:t>b</a:t>
            </a:r>
            <a:r>
              <a:rPr lang="en-GB" sz="2800" i="0" dirty="0">
                <a:effectLst/>
                <a:latin typeface="+mj-lt"/>
              </a:rPr>
              <a:t>elts indicate different stages of knowledge, skills and experience in a process improvement practitioner’s development.</a:t>
            </a:r>
            <a:endParaRPr lang="en-GB" sz="2800" dirty="0">
              <a:latin typeface="+mj-lt"/>
            </a:endParaRPr>
          </a:p>
          <a:p>
            <a:pPr>
              <a:buFont typeface="Wingdings" panose="05000000000000000000" pitchFamily="2" charset="2"/>
              <a:buChar char="§"/>
            </a:pPr>
            <a:r>
              <a:rPr lang="en-GB" sz="2800" dirty="0">
                <a:latin typeface="+mj-lt"/>
              </a:rPr>
              <a:t>Progressing through the belt levels typically depends on the number of years on-the-job experience and passing certified exams.</a:t>
            </a:r>
          </a:p>
        </p:txBody>
      </p:sp>
      <p:pic>
        <p:nvPicPr>
          <p:cNvPr id="6" name="Picture 5">
            <a:extLst>
              <a:ext uri="{FF2B5EF4-FFF2-40B4-BE49-F238E27FC236}">
                <a16:creationId xmlns:a16="http://schemas.microsoft.com/office/drawing/2014/main" id="{4C417F57-FAB4-4BBC-AA66-D216F95140EF}"/>
              </a:ext>
            </a:extLst>
          </p:cNvPr>
          <p:cNvPicPr>
            <a:picLocks noChangeAspect="1"/>
          </p:cNvPicPr>
          <p:nvPr/>
        </p:nvPicPr>
        <p:blipFill>
          <a:blip r:embed="rId3"/>
          <a:stretch>
            <a:fillRect/>
          </a:stretch>
        </p:blipFill>
        <p:spPr>
          <a:xfrm>
            <a:off x="277628" y="1470484"/>
            <a:ext cx="6403041" cy="3917032"/>
          </a:xfrm>
          <a:prstGeom prst="rect">
            <a:avLst/>
          </a:prstGeom>
        </p:spPr>
      </p:pic>
    </p:spTree>
    <p:extLst>
      <p:ext uri="{BB962C8B-B14F-4D97-AF65-F5344CB8AC3E}">
        <p14:creationId xmlns:p14="http://schemas.microsoft.com/office/powerpoint/2010/main" val="2767821205"/>
      </p:ext>
    </p:extLst>
  </p:cSld>
  <p:clrMapOvr>
    <a:masterClrMapping/>
  </p:clrMapOvr>
  <p:transition>
    <p:cover dir="rd"/>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811E37-6B8A-4A0B-8596-1D4D405CF7BA}"/>
              </a:ext>
            </a:extLst>
          </p:cNvPr>
          <p:cNvSpPr>
            <a:spLocks noGrp="1"/>
          </p:cNvSpPr>
          <p:nvPr>
            <p:ph type="title"/>
          </p:nvPr>
        </p:nvSpPr>
        <p:spPr>
          <a:xfrm>
            <a:off x="609600" y="115149"/>
            <a:ext cx="10972800" cy="1143000"/>
          </a:xfrm>
        </p:spPr>
        <p:txBody>
          <a:bodyPr/>
          <a:lstStyle/>
          <a:p>
            <a:r>
              <a:rPr lang="en-GB" dirty="0"/>
              <a:t>History of Six Sigma</a:t>
            </a:r>
          </a:p>
        </p:txBody>
      </p:sp>
      <p:sp>
        <p:nvSpPr>
          <p:cNvPr id="3" name="Content Placeholder 2">
            <a:extLst>
              <a:ext uri="{FF2B5EF4-FFF2-40B4-BE49-F238E27FC236}">
                <a16:creationId xmlns:a16="http://schemas.microsoft.com/office/drawing/2014/main" id="{509AF62D-500D-4505-8128-115FE113786B}"/>
              </a:ext>
            </a:extLst>
          </p:cNvPr>
          <p:cNvSpPr>
            <a:spLocks noGrp="1"/>
          </p:cNvSpPr>
          <p:nvPr>
            <p:ph idx="1"/>
          </p:nvPr>
        </p:nvSpPr>
        <p:spPr>
          <a:xfrm>
            <a:off x="304798" y="1107228"/>
            <a:ext cx="11582400" cy="1143000"/>
          </a:xfrm>
        </p:spPr>
        <p:txBody>
          <a:bodyPr>
            <a:normAutofit/>
          </a:bodyPr>
          <a:lstStyle/>
          <a:p>
            <a:pPr marL="0" indent="0">
              <a:buNone/>
            </a:pPr>
            <a:r>
              <a:rPr lang="en-GB" sz="2800" dirty="0"/>
              <a:t>Many credit Motorola with the development of the Six Sigma methodology, but the roots can be traced a little further back:</a:t>
            </a:r>
          </a:p>
        </p:txBody>
      </p:sp>
      <p:pic>
        <p:nvPicPr>
          <p:cNvPr id="11" name="Picture 10">
            <a:extLst>
              <a:ext uri="{FF2B5EF4-FFF2-40B4-BE49-F238E27FC236}">
                <a16:creationId xmlns:a16="http://schemas.microsoft.com/office/drawing/2014/main" id="{AF2C89B9-BB91-41AC-BE80-2A03ECC9A8D8}"/>
              </a:ext>
            </a:extLst>
          </p:cNvPr>
          <p:cNvPicPr>
            <a:picLocks noChangeAspect="1"/>
          </p:cNvPicPr>
          <p:nvPr/>
        </p:nvPicPr>
        <p:blipFill>
          <a:blip r:embed="rId3"/>
          <a:stretch>
            <a:fillRect/>
          </a:stretch>
        </p:blipFill>
        <p:spPr>
          <a:xfrm>
            <a:off x="790540" y="1981035"/>
            <a:ext cx="10610920" cy="3651886"/>
          </a:xfrm>
          <a:prstGeom prst="rect">
            <a:avLst/>
          </a:prstGeom>
        </p:spPr>
      </p:pic>
    </p:spTree>
    <p:extLst>
      <p:ext uri="{BB962C8B-B14F-4D97-AF65-F5344CB8AC3E}">
        <p14:creationId xmlns:p14="http://schemas.microsoft.com/office/powerpoint/2010/main" val="2631225257"/>
      </p:ext>
    </p:extLst>
  </p:cSld>
  <p:clrMapOvr>
    <a:masterClrMapping/>
  </p:clrMapOvr>
  <p:transition>
    <p:cover dir="rd"/>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B6C63-D76F-4ADE-9BD8-26D7F59E1086}"/>
              </a:ext>
            </a:extLst>
          </p:cNvPr>
          <p:cNvSpPr>
            <a:spLocks noGrp="1"/>
          </p:cNvSpPr>
          <p:nvPr>
            <p:ph type="title"/>
          </p:nvPr>
        </p:nvSpPr>
        <p:spPr>
          <a:xfrm>
            <a:off x="609600" y="302070"/>
            <a:ext cx="10972800" cy="1143000"/>
          </a:xfrm>
        </p:spPr>
        <p:txBody>
          <a:bodyPr/>
          <a:lstStyle/>
          <a:p>
            <a:r>
              <a:rPr lang="en-GB" dirty="0"/>
              <a:t>Development of Six Sigma at Motorola</a:t>
            </a:r>
          </a:p>
        </p:txBody>
      </p:sp>
      <p:pic>
        <p:nvPicPr>
          <p:cNvPr id="28" name="Picture 27">
            <a:extLst>
              <a:ext uri="{FF2B5EF4-FFF2-40B4-BE49-F238E27FC236}">
                <a16:creationId xmlns:a16="http://schemas.microsoft.com/office/drawing/2014/main" id="{D6E019C6-2ABB-4102-BC89-63F714F49D9C}"/>
              </a:ext>
            </a:extLst>
          </p:cNvPr>
          <p:cNvPicPr>
            <a:picLocks noChangeAspect="1"/>
          </p:cNvPicPr>
          <p:nvPr/>
        </p:nvPicPr>
        <p:blipFill>
          <a:blip r:embed="rId3"/>
          <a:stretch>
            <a:fillRect/>
          </a:stretch>
        </p:blipFill>
        <p:spPr>
          <a:xfrm>
            <a:off x="2942470" y="1973845"/>
            <a:ext cx="5683298" cy="3520755"/>
          </a:xfrm>
          <a:prstGeom prst="rect">
            <a:avLst/>
          </a:prstGeom>
        </p:spPr>
      </p:pic>
      <p:sp>
        <p:nvSpPr>
          <p:cNvPr id="29" name="Rectangle 28">
            <a:extLst>
              <a:ext uri="{FF2B5EF4-FFF2-40B4-BE49-F238E27FC236}">
                <a16:creationId xmlns:a16="http://schemas.microsoft.com/office/drawing/2014/main" id="{C5810D7A-C2A9-4E88-9675-331BD236FD56}"/>
              </a:ext>
            </a:extLst>
          </p:cNvPr>
          <p:cNvSpPr/>
          <p:nvPr/>
        </p:nvSpPr>
        <p:spPr>
          <a:xfrm>
            <a:off x="4660604" y="4382828"/>
            <a:ext cx="3768678" cy="1206076"/>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sp>
      <p:sp>
        <p:nvSpPr>
          <p:cNvPr id="30" name="Rectangle 29">
            <a:extLst>
              <a:ext uri="{FF2B5EF4-FFF2-40B4-BE49-F238E27FC236}">
                <a16:creationId xmlns:a16="http://schemas.microsoft.com/office/drawing/2014/main" id="{584A0D25-7D38-4DBD-9D82-624ABBF2A168}"/>
              </a:ext>
            </a:extLst>
          </p:cNvPr>
          <p:cNvSpPr/>
          <p:nvPr/>
        </p:nvSpPr>
        <p:spPr>
          <a:xfrm>
            <a:off x="4009653" y="2825962"/>
            <a:ext cx="2971215" cy="993240"/>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sp>
      <p:sp>
        <p:nvSpPr>
          <p:cNvPr id="31" name="Rectangle 30">
            <a:extLst>
              <a:ext uri="{FF2B5EF4-FFF2-40B4-BE49-F238E27FC236}">
                <a16:creationId xmlns:a16="http://schemas.microsoft.com/office/drawing/2014/main" id="{D7B810E6-740D-4A4B-BAA4-1C220FFAEB95}"/>
              </a:ext>
            </a:extLst>
          </p:cNvPr>
          <p:cNvSpPr/>
          <p:nvPr/>
        </p:nvSpPr>
        <p:spPr>
          <a:xfrm>
            <a:off x="5318101" y="2825962"/>
            <a:ext cx="1555798" cy="1206077"/>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sp>
      <p:sp>
        <p:nvSpPr>
          <p:cNvPr id="32" name="TextBox 31">
            <a:extLst>
              <a:ext uri="{FF2B5EF4-FFF2-40B4-BE49-F238E27FC236}">
                <a16:creationId xmlns:a16="http://schemas.microsoft.com/office/drawing/2014/main" id="{1066BD2A-0AF2-448B-BB39-8A33ABFA0978}"/>
              </a:ext>
            </a:extLst>
          </p:cNvPr>
          <p:cNvSpPr txBox="1"/>
          <p:nvPr/>
        </p:nvSpPr>
        <p:spPr>
          <a:xfrm>
            <a:off x="5318101" y="3855059"/>
            <a:ext cx="2895085" cy="1206077"/>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91991" tIns="0" rIns="0" bIns="0" numCol="1" spcCol="1270" anchor="t" anchorCtr="0">
            <a:noAutofit/>
          </a:bodyPr>
          <a:lstStyle/>
          <a:p>
            <a:pPr marL="0" lvl="0" indent="0" algn="l" defTabSz="755650">
              <a:lnSpc>
                <a:spcPct val="90000"/>
              </a:lnSpc>
              <a:spcBef>
                <a:spcPct val="0"/>
              </a:spcBef>
              <a:spcAft>
                <a:spcPts val="600"/>
              </a:spcAft>
              <a:buNone/>
            </a:pPr>
            <a:r>
              <a:rPr lang="en-GB" sz="1700" b="1" kern="1200" dirty="0"/>
              <a:t>Early 1980’s</a:t>
            </a:r>
          </a:p>
          <a:p>
            <a:pPr marL="0" lvl="0" indent="0" algn="l" defTabSz="755650">
              <a:lnSpc>
                <a:spcPct val="90000"/>
              </a:lnSpc>
              <a:spcBef>
                <a:spcPct val="0"/>
              </a:spcBef>
              <a:spcAft>
                <a:spcPct val="35000"/>
              </a:spcAft>
              <a:buNone/>
            </a:pPr>
            <a:r>
              <a:rPr lang="en-GB" sz="1700" kern="1200" dirty="0"/>
              <a:t>Mikel Harry experiments with statistical methods to solve problems and improve quality</a:t>
            </a:r>
          </a:p>
        </p:txBody>
      </p:sp>
      <p:sp>
        <p:nvSpPr>
          <p:cNvPr id="33" name="TextBox 32">
            <a:extLst>
              <a:ext uri="{FF2B5EF4-FFF2-40B4-BE49-F238E27FC236}">
                <a16:creationId xmlns:a16="http://schemas.microsoft.com/office/drawing/2014/main" id="{1714F306-B53D-4A47-B367-AE3060C3A732}"/>
              </a:ext>
            </a:extLst>
          </p:cNvPr>
          <p:cNvSpPr txBox="1"/>
          <p:nvPr/>
        </p:nvSpPr>
        <p:spPr>
          <a:xfrm>
            <a:off x="661843" y="3855059"/>
            <a:ext cx="2971215" cy="993240"/>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81377" tIns="0" rIns="0" bIns="0" numCol="1" spcCol="1270" anchor="t" anchorCtr="0">
            <a:noAutofit/>
          </a:bodyPr>
          <a:lstStyle/>
          <a:p>
            <a:pPr marL="0" lvl="0" indent="0" algn="l" defTabSz="711200">
              <a:lnSpc>
                <a:spcPct val="90000"/>
              </a:lnSpc>
              <a:spcAft>
                <a:spcPts val="600"/>
              </a:spcAft>
              <a:buNone/>
            </a:pPr>
            <a:r>
              <a:rPr lang="en-GB" sz="1600" b="1" kern="1200" dirty="0"/>
              <a:t>Mid 1970’s</a:t>
            </a:r>
          </a:p>
          <a:p>
            <a:pPr marL="0" lvl="0" indent="0" algn="l" defTabSz="711200">
              <a:lnSpc>
                <a:spcPct val="90000"/>
              </a:lnSpc>
              <a:spcBef>
                <a:spcPct val="0"/>
              </a:spcBef>
              <a:spcAft>
                <a:spcPts val="0"/>
              </a:spcAft>
              <a:buNone/>
            </a:pPr>
            <a:r>
              <a:rPr lang="en-GB" sz="1600" kern="1200" dirty="0"/>
              <a:t>“Our </a:t>
            </a:r>
            <a:r>
              <a:rPr lang="en-GB" sz="1700" kern="1200" dirty="0"/>
              <a:t>Quality</a:t>
            </a:r>
            <a:r>
              <a:rPr lang="en-GB" sz="1600" kern="1200" dirty="0"/>
              <a:t> Stinks” – Art Sundry, communications manager at Motorola</a:t>
            </a:r>
          </a:p>
        </p:txBody>
      </p:sp>
      <p:sp>
        <p:nvSpPr>
          <p:cNvPr id="34" name="TextBox 33">
            <a:extLst>
              <a:ext uri="{FF2B5EF4-FFF2-40B4-BE49-F238E27FC236}">
                <a16:creationId xmlns:a16="http://schemas.microsoft.com/office/drawing/2014/main" id="{52E15BAE-6D3B-497C-9629-2A128F30D51E}"/>
              </a:ext>
            </a:extLst>
          </p:cNvPr>
          <p:cNvSpPr txBox="1"/>
          <p:nvPr/>
        </p:nvSpPr>
        <p:spPr>
          <a:xfrm>
            <a:off x="3212190" y="1659298"/>
            <a:ext cx="3768678" cy="1206076"/>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141525" tIns="0" rIns="0" bIns="0" numCol="1" spcCol="1270" anchor="t" anchorCtr="0">
            <a:noAutofit/>
          </a:bodyPr>
          <a:lstStyle/>
          <a:p>
            <a:pPr marL="0" lvl="0" indent="0" algn="l" defTabSz="755650">
              <a:lnSpc>
                <a:spcPct val="90000"/>
              </a:lnSpc>
              <a:spcBef>
                <a:spcPct val="0"/>
              </a:spcBef>
              <a:spcAft>
                <a:spcPts val="600"/>
              </a:spcAft>
              <a:buNone/>
            </a:pPr>
            <a:r>
              <a:rPr lang="en-GB" sz="1700" b="1" dirty="0"/>
              <a:t>Mid</a:t>
            </a:r>
            <a:r>
              <a:rPr lang="en-GB" sz="1700" b="1" kern="1200" dirty="0"/>
              <a:t> 1980’s</a:t>
            </a:r>
          </a:p>
          <a:p>
            <a:pPr marL="0" lvl="0" indent="0" algn="l" defTabSz="755650">
              <a:lnSpc>
                <a:spcPct val="90000"/>
              </a:lnSpc>
              <a:spcBef>
                <a:spcPct val="0"/>
              </a:spcBef>
              <a:spcAft>
                <a:spcPct val="35000"/>
              </a:spcAft>
              <a:buNone/>
            </a:pPr>
            <a:r>
              <a:rPr lang="en-GB" sz="1700" kern="1200" dirty="0"/>
              <a:t>The Motorola Manufacturing Institute is launched but still lacks common metrics for sharing / comparing initiatives</a:t>
            </a:r>
          </a:p>
        </p:txBody>
      </p:sp>
      <p:sp>
        <p:nvSpPr>
          <p:cNvPr id="35" name="TextBox 34">
            <a:extLst>
              <a:ext uri="{FF2B5EF4-FFF2-40B4-BE49-F238E27FC236}">
                <a16:creationId xmlns:a16="http://schemas.microsoft.com/office/drawing/2014/main" id="{F86F89DA-7967-4936-8928-0F2AA10DC086}"/>
              </a:ext>
            </a:extLst>
          </p:cNvPr>
          <p:cNvSpPr txBox="1"/>
          <p:nvPr/>
        </p:nvSpPr>
        <p:spPr>
          <a:xfrm>
            <a:off x="8632388" y="2116506"/>
            <a:ext cx="3373727" cy="1206076"/>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141525" tIns="0" rIns="0" bIns="0" numCol="1" spcCol="1270" anchor="t" anchorCtr="0">
            <a:noAutofit/>
          </a:bodyPr>
          <a:lstStyle/>
          <a:p>
            <a:pPr marL="0" lvl="0" indent="0" algn="l" defTabSz="755650">
              <a:lnSpc>
                <a:spcPct val="90000"/>
              </a:lnSpc>
              <a:spcBef>
                <a:spcPct val="0"/>
              </a:spcBef>
              <a:spcAft>
                <a:spcPts val="600"/>
              </a:spcAft>
              <a:buNone/>
            </a:pPr>
            <a:r>
              <a:rPr lang="en-GB" sz="1700" b="1" kern="1200" dirty="0"/>
              <a:t>Early 1990’s</a:t>
            </a:r>
          </a:p>
          <a:p>
            <a:pPr marL="0" lvl="0" indent="0" algn="l" defTabSz="755650">
              <a:lnSpc>
                <a:spcPct val="90000"/>
              </a:lnSpc>
              <a:spcBef>
                <a:spcPct val="0"/>
              </a:spcBef>
              <a:spcAft>
                <a:spcPct val="35000"/>
              </a:spcAft>
              <a:buNone/>
            </a:pPr>
            <a:r>
              <a:rPr lang="en-GB" sz="1700" kern="1200" dirty="0"/>
              <a:t>Bill Smith Coins the term Six Sigma and develops / defines the tools we know and deploy today. </a:t>
            </a:r>
          </a:p>
        </p:txBody>
      </p:sp>
    </p:spTree>
    <p:extLst>
      <p:ext uri="{BB962C8B-B14F-4D97-AF65-F5344CB8AC3E}">
        <p14:creationId xmlns:p14="http://schemas.microsoft.com/office/powerpoint/2010/main" val="3806692720"/>
      </p:ext>
    </p:extLst>
  </p:cSld>
  <p:clrMapOvr>
    <a:masterClrMapping/>
  </p:clrMapOvr>
  <p:transition>
    <p:cover dir="rd"/>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811E37-6B8A-4A0B-8596-1D4D405CF7BA}"/>
              </a:ext>
            </a:extLst>
          </p:cNvPr>
          <p:cNvSpPr>
            <a:spLocks noGrp="1"/>
          </p:cNvSpPr>
          <p:nvPr>
            <p:ph type="title"/>
          </p:nvPr>
        </p:nvSpPr>
        <p:spPr>
          <a:xfrm>
            <a:off x="7326125" y="2286000"/>
            <a:ext cx="4465381" cy="1143000"/>
          </a:xfrm>
        </p:spPr>
        <p:txBody>
          <a:bodyPr>
            <a:normAutofit fontScale="90000"/>
          </a:bodyPr>
          <a:lstStyle/>
          <a:p>
            <a:pPr>
              <a:spcBef>
                <a:spcPts val="1200"/>
              </a:spcBef>
            </a:pPr>
            <a:r>
              <a:rPr lang="el-GR" dirty="0"/>
              <a:t>6σ</a:t>
            </a:r>
            <a:r>
              <a:rPr lang="en-GB" dirty="0"/>
              <a:t> at Motorola – Short Clip</a:t>
            </a:r>
            <a:br>
              <a:rPr lang="en-GB" dirty="0"/>
            </a:br>
            <a:r>
              <a:rPr lang="en-GB" sz="1000" dirty="0">
                <a:solidFill>
                  <a:srgbClr val="FFFFFF"/>
                </a:solidFill>
              </a:rPr>
              <a:t>k</a:t>
            </a:r>
            <a:br>
              <a:rPr lang="en-GB" dirty="0"/>
            </a:br>
            <a:r>
              <a:rPr lang="en-GB" sz="3100" dirty="0"/>
              <a:t>“Our Quality Stinks”</a:t>
            </a:r>
            <a:endParaRPr lang="en-GB" dirty="0"/>
          </a:p>
        </p:txBody>
      </p:sp>
      <p:sp>
        <p:nvSpPr>
          <p:cNvPr id="8" name="TextBox 7">
            <a:extLst>
              <a:ext uri="{FF2B5EF4-FFF2-40B4-BE49-F238E27FC236}">
                <a16:creationId xmlns:a16="http://schemas.microsoft.com/office/drawing/2014/main" id="{E16D586B-865F-4B1A-B2D7-5AB208BE2F40}"/>
              </a:ext>
            </a:extLst>
          </p:cNvPr>
          <p:cNvSpPr txBox="1"/>
          <p:nvPr/>
        </p:nvSpPr>
        <p:spPr>
          <a:xfrm>
            <a:off x="4403938" y="5284514"/>
            <a:ext cx="2562446" cy="369332"/>
          </a:xfrm>
          <a:prstGeom prst="rect">
            <a:avLst/>
          </a:prstGeom>
          <a:noFill/>
        </p:spPr>
        <p:txBody>
          <a:bodyPr wrap="square" rtlCol="0">
            <a:spAutoFit/>
          </a:bodyPr>
          <a:lstStyle/>
          <a:p>
            <a:r>
              <a:rPr lang="en-GB" dirty="0"/>
              <a:t>(Enterprise Media, 2013)</a:t>
            </a:r>
          </a:p>
        </p:txBody>
      </p:sp>
      <p:pic>
        <p:nvPicPr>
          <p:cNvPr id="3" name="Picture 2">
            <a:extLst>
              <a:ext uri="{FF2B5EF4-FFF2-40B4-BE49-F238E27FC236}">
                <a16:creationId xmlns:a16="http://schemas.microsoft.com/office/drawing/2014/main" id="{764FDFFF-DBE8-49C4-832A-D16C9AD0A9DD}"/>
              </a:ext>
            </a:extLst>
          </p:cNvPr>
          <p:cNvPicPr>
            <a:picLocks noChangeAspect="1"/>
          </p:cNvPicPr>
          <p:nvPr/>
        </p:nvPicPr>
        <p:blipFill>
          <a:blip r:embed="rId2"/>
          <a:stretch>
            <a:fillRect/>
          </a:stretch>
        </p:blipFill>
        <p:spPr>
          <a:xfrm>
            <a:off x="368578" y="334133"/>
            <a:ext cx="6565961" cy="4950381"/>
          </a:xfrm>
          <a:prstGeom prst="rect">
            <a:avLst/>
          </a:prstGeom>
        </p:spPr>
      </p:pic>
    </p:spTree>
    <p:extLst>
      <p:ext uri="{BB962C8B-B14F-4D97-AF65-F5344CB8AC3E}">
        <p14:creationId xmlns:p14="http://schemas.microsoft.com/office/powerpoint/2010/main" val="2902940606"/>
      </p:ext>
    </p:extLst>
  </p:cSld>
  <p:clrMapOvr>
    <a:masterClrMapping/>
  </p:clrMapOvr>
  <p:transition>
    <p:cover dir="rd"/>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ED90B2-347D-4A55-B2B8-7A37E0D8427A}"/>
              </a:ext>
            </a:extLst>
          </p:cNvPr>
          <p:cNvSpPr>
            <a:spLocks noGrp="1"/>
          </p:cNvSpPr>
          <p:nvPr>
            <p:ph type="title"/>
          </p:nvPr>
        </p:nvSpPr>
        <p:spPr>
          <a:xfrm>
            <a:off x="609598" y="109410"/>
            <a:ext cx="10972800" cy="1143000"/>
          </a:xfrm>
        </p:spPr>
        <p:txBody>
          <a:bodyPr>
            <a:normAutofit fontScale="90000"/>
          </a:bodyPr>
          <a:lstStyle/>
          <a:p>
            <a:r>
              <a:rPr lang="el-GR" dirty="0"/>
              <a:t>6σ </a:t>
            </a:r>
            <a:r>
              <a:rPr lang="en-GB" dirty="0"/>
              <a:t>after Motorola - Some significant Companies</a:t>
            </a:r>
          </a:p>
        </p:txBody>
      </p:sp>
      <p:pic>
        <p:nvPicPr>
          <p:cNvPr id="6" name="Picture 5">
            <a:extLst>
              <a:ext uri="{FF2B5EF4-FFF2-40B4-BE49-F238E27FC236}">
                <a16:creationId xmlns:a16="http://schemas.microsoft.com/office/drawing/2014/main" id="{ECB877BC-A901-49C3-8231-B919EBF634C6}"/>
              </a:ext>
            </a:extLst>
          </p:cNvPr>
          <p:cNvPicPr>
            <a:picLocks noChangeAspect="1"/>
          </p:cNvPicPr>
          <p:nvPr/>
        </p:nvPicPr>
        <p:blipFill>
          <a:blip r:embed="rId3"/>
          <a:stretch>
            <a:fillRect/>
          </a:stretch>
        </p:blipFill>
        <p:spPr>
          <a:xfrm>
            <a:off x="609598" y="1345476"/>
            <a:ext cx="5139373" cy="4237087"/>
          </a:xfrm>
          <a:prstGeom prst="rect">
            <a:avLst/>
          </a:prstGeom>
        </p:spPr>
      </p:pic>
      <p:graphicFrame>
        <p:nvGraphicFramePr>
          <p:cNvPr id="8" name="Table 8">
            <a:extLst>
              <a:ext uri="{FF2B5EF4-FFF2-40B4-BE49-F238E27FC236}">
                <a16:creationId xmlns:a16="http://schemas.microsoft.com/office/drawing/2014/main" id="{FB3799D5-AB1A-4676-B33A-32C7F906FE94}"/>
              </a:ext>
            </a:extLst>
          </p:cNvPr>
          <p:cNvGraphicFramePr>
            <a:graphicFrameLocks noGrp="1"/>
          </p:cNvGraphicFramePr>
          <p:nvPr>
            <p:extLst>
              <p:ext uri="{D42A27DB-BD31-4B8C-83A1-F6EECF244321}">
                <p14:modId xmlns:p14="http://schemas.microsoft.com/office/powerpoint/2010/main" val="983293197"/>
              </p:ext>
            </p:extLst>
          </p:nvPr>
        </p:nvGraphicFramePr>
        <p:xfrm>
          <a:off x="7006749" y="1570269"/>
          <a:ext cx="4255369" cy="2865120"/>
        </p:xfrm>
        <a:graphic>
          <a:graphicData uri="http://schemas.openxmlformats.org/drawingml/2006/table">
            <a:tbl>
              <a:tblPr firstRow="1" bandRow="1">
                <a:tableStyleId>{74C1A8A3-306A-4EB7-A6B1-4F7E0EB9C5D6}</a:tableStyleId>
              </a:tblPr>
              <a:tblGrid>
                <a:gridCol w="1380230">
                  <a:extLst>
                    <a:ext uri="{9D8B030D-6E8A-4147-A177-3AD203B41FA5}">
                      <a16:colId xmlns:a16="http://schemas.microsoft.com/office/drawing/2014/main" val="4151398209"/>
                    </a:ext>
                  </a:extLst>
                </a:gridCol>
                <a:gridCol w="984567">
                  <a:extLst>
                    <a:ext uri="{9D8B030D-6E8A-4147-A177-3AD203B41FA5}">
                      <a16:colId xmlns:a16="http://schemas.microsoft.com/office/drawing/2014/main" val="974444491"/>
                    </a:ext>
                  </a:extLst>
                </a:gridCol>
                <a:gridCol w="1890572">
                  <a:extLst>
                    <a:ext uri="{9D8B030D-6E8A-4147-A177-3AD203B41FA5}">
                      <a16:colId xmlns:a16="http://schemas.microsoft.com/office/drawing/2014/main" val="668120669"/>
                    </a:ext>
                  </a:extLst>
                </a:gridCol>
              </a:tblGrid>
              <a:tr h="370840">
                <a:tc>
                  <a:txBody>
                    <a:bodyPr/>
                    <a:lstStyle/>
                    <a:p>
                      <a:pPr algn="ctr"/>
                      <a:r>
                        <a:rPr lang="en-GB" dirty="0"/>
                        <a:t>Sigma Level</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tcPr>
                </a:tc>
                <a:tc>
                  <a:txBody>
                    <a:bodyPr/>
                    <a:lstStyle/>
                    <a:p>
                      <a:pPr algn="ctr"/>
                      <a:r>
                        <a:rPr lang="en-GB" dirty="0"/>
                        <a:t>DPMO</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tcPr>
                </a:tc>
                <a:tc>
                  <a:txBody>
                    <a:bodyPr/>
                    <a:lstStyle/>
                    <a:p>
                      <a:pPr algn="ctr"/>
                      <a:r>
                        <a:rPr lang="en-GB" dirty="0"/>
                        <a:t>Competitive Advantage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tcPr>
                </a:tc>
                <a:extLst>
                  <a:ext uri="{0D108BD9-81ED-4DB2-BD59-A6C34878D82A}">
                    <a16:rowId xmlns:a16="http://schemas.microsoft.com/office/drawing/2014/main" val="4002921433"/>
                  </a:ext>
                </a:extLst>
              </a:tr>
              <a:tr h="370840">
                <a:tc>
                  <a:txBody>
                    <a:bodyPr/>
                    <a:lstStyle/>
                    <a:p>
                      <a:pPr algn="ctr"/>
                      <a:r>
                        <a:rPr lang="en-GB" dirty="0"/>
                        <a:t>6</a:t>
                      </a:r>
                      <a:r>
                        <a:rPr lang="el-GR" dirty="0"/>
                        <a:t>σ</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tcPr>
                </a:tc>
                <a:tc>
                  <a:txBody>
                    <a:bodyPr/>
                    <a:lstStyle/>
                    <a:p>
                      <a:pPr algn="ctr"/>
                      <a:r>
                        <a:rPr lang="en-GB" dirty="0"/>
                        <a:t>3.4</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tcPr>
                </a:tc>
                <a:tc rowSpan="2">
                  <a:txBody>
                    <a:bodyPr/>
                    <a:lstStyle/>
                    <a:p>
                      <a:pPr algn="ctr"/>
                      <a:r>
                        <a:rPr lang="en-GB" dirty="0"/>
                        <a:t>World Class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solidFill>
                      <a:srgbClr val="FFFFFF"/>
                    </a:solidFill>
                  </a:tcPr>
                </a:tc>
                <a:extLst>
                  <a:ext uri="{0D108BD9-81ED-4DB2-BD59-A6C34878D82A}">
                    <a16:rowId xmlns:a16="http://schemas.microsoft.com/office/drawing/2014/main" val="4236805818"/>
                  </a:ext>
                </a:extLst>
              </a:tr>
              <a:tr h="370840">
                <a:tc>
                  <a:txBody>
                    <a:bodyPr/>
                    <a:lstStyle/>
                    <a:p>
                      <a:pPr algn="ctr"/>
                      <a:r>
                        <a:rPr lang="en-GB" dirty="0"/>
                        <a:t>5</a:t>
                      </a:r>
                      <a:r>
                        <a:rPr lang="el-GR" dirty="0"/>
                        <a:t>σ</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tcPr>
                </a:tc>
                <a:tc>
                  <a:txBody>
                    <a:bodyPr/>
                    <a:lstStyle/>
                    <a:p>
                      <a:pPr algn="ctr"/>
                      <a:r>
                        <a:rPr lang="en-GB" dirty="0"/>
                        <a:t>233</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tcPr>
                </a:tc>
                <a:tc vMerge="1">
                  <a:txBody>
                    <a:bodyPr/>
                    <a:lstStyle/>
                    <a:p>
                      <a:endParaRPr lang="en-GB" dirty="0"/>
                    </a:p>
                  </a:txBody>
                  <a:tcPr/>
                </a:tc>
                <a:extLst>
                  <a:ext uri="{0D108BD9-81ED-4DB2-BD59-A6C34878D82A}">
                    <a16:rowId xmlns:a16="http://schemas.microsoft.com/office/drawing/2014/main" val="3933566123"/>
                  </a:ext>
                </a:extLst>
              </a:tr>
              <a:tr h="370840">
                <a:tc>
                  <a:txBody>
                    <a:bodyPr/>
                    <a:lstStyle/>
                    <a:p>
                      <a:pPr algn="ctr"/>
                      <a:r>
                        <a:rPr lang="en-GB" dirty="0"/>
                        <a:t>4</a:t>
                      </a:r>
                      <a:r>
                        <a:rPr lang="el-GR" dirty="0"/>
                        <a:t>σ</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tcPr>
                </a:tc>
                <a:tc>
                  <a:txBody>
                    <a:bodyPr/>
                    <a:lstStyle/>
                    <a:p>
                      <a:pPr algn="ctr"/>
                      <a:r>
                        <a:rPr lang="en-GB" dirty="0"/>
                        <a:t>6210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tcPr>
                </a:tc>
                <a:tc rowSpan="2">
                  <a:txBody>
                    <a:bodyPr/>
                    <a:lstStyle/>
                    <a:p>
                      <a:pPr algn="ctr"/>
                      <a:r>
                        <a:rPr lang="en-GB" dirty="0"/>
                        <a:t>Industry Average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extLst>
                  <a:ext uri="{0D108BD9-81ED-4DB2-BD59-A6C34878D82A}">
                    <a16:rowId xmlns:a16="http://schemas.microsoft.com/office/drawing/2014/main" val="2196711680"/>
                  </a:ext>
                </a:extLst>
              </a:tr>
              <a:tr h="370840">
                <a:tc>
                  <a:txBody>
                    <a:bodyPr/>
                    <a:lstStyle/>
                    <a:p>
                      <a:pPr algn="ctr"/>
                      <a:r>
                        <a:rPr lang="en-GB" dirty="0"/>
                        <a:t>3</a:t>
                      </a:r>
                      <a:r>
                        <a:rPr lang="el-GR" dirty="0"/>
                        <a:t>σ</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tcPr>
                </a:tc>
                <a:tc>
                  <a:txBody>
                    <a:bodyPr/>
                    <a:lstStyle/>
                    <a:p>
                      <a:pPr algn="ctr"/>
                      <a:r>
                        <a:rPr lang="en-GB" dirty="0"/>
                        <a:t>66,811</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tcPr>
                </a:tc>
                <a:tc vMerge="1">
                  <a:txBody>
                    <a:bodyPr/>
                    <a:lstStyle/>
                    <a:p>
                      <a:endParaRPr lang="en-GB" dirty="0"/>
                    </a:p>
                  </a:txBody>
                  <a:tcPr/>
                </a:tc>
                <a:extLst>
                  <a:ext uri="{0D108BD9-81ED-4DB2-BD59-A6C34878D82A}">
                    <a16:rowId xmlns:a16="http://schemas.microsoft.com/office/drawing/2014/main" val="2343122723"/>
                  </a:ext>
                </a:extLst>
              </a:tr>
              <a:tr h="370840">
                <a:tc>
                  <a:txBody>
                    <a:bodyPr/>
                    <a:lstStyle/>
                    <a:p>
                      <a:pPr algn="ctr"/>
                      <a:r>
                        <a:rPr lang="en-GB" dirty="0"/>
                        <a:t>2</a:t>
                      </a:r>
                      <a:r>
                        <a:rPr lang="el-GR" dirty="0"/>
                        <a:t>σ</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tcPr>
                </a:tc>
                <a:tc>
                  <a:txBody>
                    <a:bodyPr/>
                    <a:lstStyle/>
                    <a:p>
                      <a:pPr algn="ctr"/>
                      <a:r>
                        <a:rPr lang="en-GB" dirty="0"/>
                        <a:t>308,770</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tcPr>
                </a:tc>
                <a:tc rowSpan="2">
                  <a:txBody>
                    <a:bodyPr/>
                    <a:lstStyle/>
                    <a:p>
                      <a:pPr algn="ctr"/>
                      <a:r>
                        <a:rPr lang="en-GB" dirty="0"/>
                        <a:t>Non-competitive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solidFill>
                      <a:srgbClr val="FFFFFF"/>
                    </a:solidFill>
                  </a:tcPr>
                </a:tc>
                <a:extLst>
                  <a:ext uri="{0D108BD9-81ED-4DB2-BD59-A6C34878D82A}">
                    <a16:rowId xmlns:a16="http://schemas.microsoft.com/office/drawing/2014/main" val="956690542"/>
                  </a:ext>
                </a:extLst>
              </a:tr>
              <a:tr h="370840">
                <a:tc>
                  <a:txBody>
                    <a:bodyPr/>
                    <a:lstStyle/>
                    <a:p>
                      <a:pPr algn="ctr"/>
                      <a:r>
                        <a:rPr lang="el-GR" dirty="0"/>
                        <a:t>1σ</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tcPr>
                </a:tc>
                <a:tc>
                  <a:txBody>
                    <a:bodyPr/>
                    <a:lstStyle/>
                    <a:p>
                      <a:pPr algn="ctr"/>
                      <a:r>
                        <a:rPr lang="en-GB" dirty="0"/>
                        <a:t>697,672</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tcPr>
                </a:tc>
                <a:tc vMerge="1">
                  <a:txBody>
                    <a:bodyPr/>
                    <a:lstStyle/>
                    <a:p>
                      <a:endParaRPr lang="en-GB" dirty="0"/>
                    </a:p>
                  </a:txBody>
                  <a:tcPr/>
                </a:tc>
                <a:extLst>
                  <a:ext uri="{0D108BD9-81ED-4DB2-BD59-A6C34878D82A}">
                    <a16:rowId xmlns:a16="http://schemas.microsoft.com/office/drawing/2014/main" val="405331955"/>
                  </a:ext>
                </a:extLst>
              </a:tr>
            </a:tbl>
          </a:graphicData>
        </a:graphic>
      </p:graphicFrame>
      <p:sp>
        <p:nvSpPr>
          <p:cNvPr id="14" name="TextBox 13">
            <a:extLst>
              <a:ext uri="{FF2B5EF4-FFF2-40B4-BE49-F238E27FC236}">
                <a16:creationId xmlns:a16="http://schemas.microsoft.com/office/drawing/2014/main" id="{17176A60-F38A-4E1C-9101-13B22FA529D9}"/>
              </a:ext>
            </a:extLst>
          </p:cNvPr>
          <p:cNvSpPr txBox="1"/>
          <p:nvPr/>
        </p:nvSpPr>
        <p:spPr>
          <a:xfrm>
            <a:off x="6443030" y="4566900"/>
            <a:ext cx="5139370" cy="1015663"/>
          </a:xfrm>
          <a:prstGeom prst="rect">
            <a:avLst/>
          </a:prstGeom>
          <a:noFill/>
        </p:spPr>
        <p:txBody>
          <a:bodyPr wrap="square">
            <a:spAutoFit/>
          </a:bodyPr>
          <a:lstStyle/>
          <a:p>
            <a:pPr algn="just"/>
            <a:r>
              <a:rPr lang="en-GB" sz="2000" dirty="0"/>
              <a:t>It is important to remember that achieving </a:t>
            </a:r>
            <a:r>
              <a:rPr lang="el-GR" sz="2000" dirty="0"/>
              <a:t>6σ </a:t>
            </a:r>
            <a:r>
              <a:rPr lang="en-GB" sz="2000" dirty="0"/>
              <a:t>is a goal for operational excellence, we should be aiming to continuously improve towards it.</a:t>
            </a:r>
          </a:p>
        </p:txBody>
      </p:sp>
      <p:cxnSp>
        <p:nvCxnSpPr>
          <p:cNvPr id="15" name="Straight Arrow Connector 14">
            <a:extLst>
              <a:ext uri="{FF2B5EF4-FFF2-40B4-BE49-F238E27FC236}">
                <a16:creationId xmlns:a16="http://schemas.microsoft.com/office/drawing/2014/main" id="{3F1C9C90-0BA7-4691-8313-2789A99C1367}"/>
              </a:ext>
            </a:extLst>
          </p:cNvPr>
          <p:cNvCxnSpPr>
            <a:cxnSpLocks/>
          </p:cNvCxnSpPr>
          <p:nvPr/>
        </p:nvCxnSpPr>
        <p:spPr>
          <a:xfrm flipV="1">
            <a:off x="6800538" y="1570269"/>
            <a:ext cx="0" cy="2844000"/>
          </a:xfrm>
          <a:prstGeom prst="straightConnector1">
            <a:avLst/>
          </a:prstGeom>
          <a:ln w="19050">
            <a:tailEnd type="triangle"/>
          </a:ln>
        </p:spPr>
        <p:style>
          <a:lnRef idx="1">
            <a:schemeClr val="dk1"/>
          </a:lnRef>
          <a:fillRef idx="0">
            <a:schemeClr val="dk1"/>
          </a:fillRef>
          <a:effectRef idx="0">
            <a:schemeClr val="dk1"/>
          </a:effectRef>
          <a:fontRef idx="minor">
            <a:schemeClr val="tx1"/>
          </a:fontRef>
        </p:style>
      </p:cxnSp>
      <p:sp>
        <p:nvSpPr>
          <p:cNvPr id="16" name="TextBox 15">
            <a:extLst>
              <a:ext uri="{FF2B5EF4-FFF2-40B4-BE49-F238E27FC236}">
                <a16:creationId xmlns:a16="http://schemas.microsoft.com/office/drawing/2014/main" id="{1C8D642E-2B4C-40BD-9249-E3CCB4D345E6}"/>
              </a:ext>
            </a:extLst>
          </p:cNvPr>
          <p:cNvSpPr txBox="1"/>
          <p:nvPr/>
        </p:nvSpPr>
        <p:spPr>
          <a:xfrm rot="16200000">
            <a:off x="5003644" y="2710441"/>
            <a:ext cx="3009013" cy="584775"/>
          </a:xfrm>
          <a:prstGeom prst="rect">
            <a:avLst/>
          </a:prstGeom>
          <a:noFill/>
        </p:spPr>
        <p:txBody>
          <a:bodyPr wrap="square" rtlCol="0">
            <a:spAutoFit/>
          </a:bodyPr>
          <a:lstStyle/>
          <a:p>
            <a:pPr algn="ctr"/>
            <a:r>
              <a:rPr lang="en-GB" sz="1600" dirty="0"/>
              <a:t>Increasing Operational Excellence</a:t>
            </a:r>
          </a:p>
        </p:txBody>
      </p:sp>
    </p:spTree>
    <p:extLst>
      <p:ext uri="{BB962C8B-B14F-4D97-AF65-F5344CB8AC3E}">
        <p14:creationId xmlns:p14="http://schemas.microsoft.com/office/powerpoint/2010/main" val="3699729407"/>
      </p:ext>
    </p:extLst>
  </p:cSld>
  <p:clrMapOvr>
    <a:masterClrMapping/>
  </p:clrMapOvr>
  <p:transition>
    <p:cover dir="rd"/>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62E9E4-6F63-45B0-9E16-EB66B0B8DCB3}"/>
              </a:ext>
            </a:extLst>
          </p:cNvPr>
          <p:cNvSpPr>
            <a:spLocks noGrp="1"/>
          </p:cNvSpPr>
          <p:nvPr>
            <p:ph type="title"/>
          </p:nvPr>
        </p:nvSpPr>
        <p:spPr>
          <a:xfrm>
            <a:off x="609600" y="274638"/>
            <a:ext cx="9030773" cy="1143000"/>
          </a:xfrm>
        </p:spPr>
        <p:txBody>
          <a:bodyPr>
            <a:normAutofit/>
          </a:bodyPr>
          <a:lstStyle/>
          <a:p>
            <a:r>
              <a:rPr lang="en-GB" dirty="0"/>
              <a:t>Six Sigma vs TQM </a:t>
            </a:r>
          </a:p>
        </p:txBody>
      </p:sp>
      <p:sp>
        <p:nvSpPr>
          <p:cNvPr id="3" name="Content Placeholder 2">
            <a:extLst>
              <a:ext uri="{FF2B5EF4-FFF2-40B4-BE49-F238E27FC236}">
                <a16:creationId xmlns:a16="http://schemas.microsoft.com/office/drawing/2014/main" id="{E925D5C1-0BAD-4A7E-BDA3-A2B3233C6D4C}"/>
              </a:ext>
            </a:extLst>
          </p:cNvPr>
          <p:cNvSpPr>
            <a:spLocks noGrp="1"/>
          </p:cNvSpPr>
          <p:nvPr>
            <p:ph idx="1"/>
          </p:nvPr>
        </p:nvSpPr>
        <p:spPr>
          <a:xfrm>
            <a:off x="314350" y="1382866"/>
            <a:ext cx="9529518" cy="3917032"/>
          </a:xfrm>
        </p:spPr>
        <p:txBody>
          <a:bodyPr>
            <a:normAutofit/>
          </a:bodyPr>
          <a:lstStyle/>
          <a:p>
            <a:pPr>
              <a:buFont typeface="Wingdings" panose="05000000000000000000" pitchFamily="2" charset="2"/>
              <a:buChar char="§"/>
            </a:pPr>
            <a:r>
              <a:rPr lang="en-GB" sz="2400" dirty="0"/>
              <a:t>Many People believe 6σ is just TQM rebranded – </a:t>
            </a:r>
            <a:r>
              <a:rPr lang="en-GB" sz="2400" b="1" dirty="0"/>
              <a:t>this is not the case! </a:t>
            </a:r>
          </a:p>
        </p:txBody>
      </p:sp>
      <p:pic>
        <p:nvPicPr>
          <p:cNvPr id="7170" name="Picture 2" descr="The top-ten Dilbert cartoons on lean - better operations">
            <a:extLst>
              <a:ext uri="{FF2B5EF4-FFF2-40B4-BE49-F238E27FC236}">
                <a16:creationId xmlns:a16="http://schemas.microsoft.com/office/drawing/2014/main" id="{23F9D768-B69C-48E0-BDD0-6B252D181E3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68255"/>
          <a:stretch/>
        </p:blipFill>
        <p:spPr bwMode="auto">
          <a:xfrm>
            <a:off x="9965896" y="3906012"/>
            <a:ext cx="1740008" cy="162000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descr="The top-ten Dilbert cartoons on lean - better operations">
            <a:extLst>
              <a:ext uri="{FF2B5EF4-FFF2-40B4-BE49-F238E27FC236}">
                <a16:creationId xmlns:a16="http://schemas.microsoft.com/office/drawing/2014/main" id="{374565A0-DB26-414B-AE67-2CA9CEAE9BF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3867" r="33647"/>
          <a:stretch/>
        </p:blipFill>
        <p:spPr bwMode="auto">
          <a:xfrm>
            <a:off x="9965896" y="2029254"/>
            <a:ext cx="1780570" cy="1620000"/>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2" descr="The top-ten Dilbert cartoons on lean - better operations">
            <a:extLst>
              <a:ext uri="{FF2B5EF4-FFF2-40B4-BE49-F238E27FC236}">
                <a16:creationId xmlns:a16="http://schemas.microsoft.com/office/drawing/2014/main" id="{8360D7D4-69C1-4774-9085-996BDB16157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68255"/>
          <a:stretch/>
        </p:blipFill>
        <p:spPr bwMode="auto">
          <a:xfrm>
            <a:off x="9965896" y="152496"/>
            <a:ext cx="1740008" cy="16200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0FEF4448-5C0A-46F7-B38B-6FEB57A9DA08}"/>
              </a:ext>
            </a:extLst>
          </p:cNvPr>
          <p:cNvSpPr txBox="1"/>
          <p:nvPr/>
        </p:nvSpPr>
        <p:spPr>
          <a:xfrm rot="16200000">
            <a:off x="10971414" y="4709725"/>
            <a:ext cx="1807535" cy="338554"/>
          </a:xfrm>
          <a:prstGeom prst="rect">
            <a:avLst/>
          </a:prstGeom>
          <a:noFill/>
        </p:spPr>
        <p:txBody>
          <a:bodyPr wrap="square" rtlCol="0">
            <a:spAutoFit/>
          </a:bodyPr>
          <a:lstStyle/>
          <a:p>
            <a:pPr algn="ctr"/>
            <a:r>
              <a:rPr lang="en-GB" sz="1600" dirty="0"/>
              <a:t>(Dilbert, 2006)</a:t>
            </a:r>
          </a:p>
        </p:txBody>
      </p:sp>
      <p:graphicFrame>
        <p:nvGraphicFramePr>
          <p:cNvPr id="7" name="Table 7">
            <a:extLst>
              <a:ext uri="{FF2B5EF4-FFF2-40B4-BE49-F238E27FC236}">
                <a16:creationId xmlns:a16="http://schemas.microsoft.com/office/drawing/2014/main" id="{3A84E39B-04C6-48BF-9D94-B29214EFE98A}"/>
              </a:ext>
            </a:extLst>
          </p:cNvPr>
          <p:cNvGraphicFramePr>
            <a:graphicFrameLocks noGrp="1"/>
          </p:cNvGraphicFramePr>
          <p:nvPr>
            <p:extLst>
              <p:ext uri="{D42A27DB-BD31-4B8C-83A1-F6EECF244321}">
                <p14:modId xmlns:p14="http://schemas.microsoft.com/office/powerpoint/2010/main" val="3188914380"/>
              </p:ext>
            </p:extLst>
          </p:nvPr>
        </p:nvGraphicFramePr>
        <p:xfrm>
          <a:off x="609600" y="2029254"/>
          <a:ext cx="8739956" cy="3283970"/>
        </p:xfrm>
        <a:graphic>
          <a:graphicData uri="http://schemas.openxmlformats.org/drawingml/2006/table">
            <a:tbl>
              <a:tblPr firstRow="1" bandRow="1">
                <a:tableStyleId>{74C1A8A3-306A-4EB7-A6B1-4F7E0EB9C5D6}</a:tableStyleId>
              </a:tblPr>
              <a:tblGrid>
                <a:gridCol w="4369978">
                  <a:extLst>
                    <a:ext uri="{9D8B030D-6E8A-4147-A177-3AD203B41FA5}">
                      <a16:colId xmlns:a16="http://schemas.microsoft.com/office/drawing/2014/main" val="623290257"/>
                    </a:ext>
                  </a:extLst>
                </a:gridCol>
                <a:gridCol w="4369978">
                  <a:extLst>
                    <a:ext uri="{9D8B030D-6E8A-4147-A177-3AD203B41FA5}">
                      <a16:colId xmlns:a16="http://schemas.microsoft.com/office/drawing/2014/main" val="2172582334"/>
                    </a:ext>
                  </a:extLst>
                </a:gridCol>
              </a:tblGrid>
              <a:tr h="460370">
                <a:tc>
                  <a:txBody>
                    <a:bodyPr/>
                    <a:lstStyle/>
                    <a:p>
                      <a:pPr algn="ctr"/>
                      <a:r>
                        <a:rPr lang="en-GB" sz="2400" dirty="0"/>
                        <a:t>Six Sigma</a:t>
                      </a:r>
                    </a:p>
                  </a:txBody>
                  <a:tcPr>
                    <a:lnR w="12700" cap="flat" cmpd="sng" algn="ctr">
                      <a:solidFill>
                        <a:schemeClr val="tx1"/>
                      </a:solidFill>
                      <a:prstDash val="solid"/>
                      <a:round/>
                      <a:headEnd type="none" w="med" len="med"/>
                      <a:tailEnd type="none" w="med" len="med"/>
                    </a:lnR>
                  </a:tcPr>
                </a:tc>
                <a:tc>
                  <a:txBody>
                    <a:bodyPr/>
                    <a:lstStyle/>
                    <a:p>
                      <a:pPr algn="ctr"/>
                      <a:r>
                        <a:rPr lang="en-GB" sz="2400" dirty="0"/>
                        <a:t>TQM </a:t>
                      </a:r>
                    </a:p>
                  </a:txBody>
                  <a:tcPr>
                    <a:lnL w="12700" cap="flat" cmpd="sng" algn="ctr">
                      <a:solidFill>
                        <a:schemeClr val="tx1"/>
                      </a:solidFill>
                      <a:prstDash val="solid"/>
                      <a:round/>
                      <a:headEnd type="none" w="med" len="med"/>
                      <a:tailEnd type="none" w="med" len="med"/>
                    </a:lnL>
                  </a:tcPr>
                </a:tc>
                <a:extLst>
                  <a:ext uri="{0D108BD9-81ED-4DB2-BD59-A6C34878D82A}">
                    <a16:rowId xmlns:a16="http://schemas.microsoft.com/office/drawing/2014/main" val="3505170994"/>
                  </a:ext>
                </a:extLst>
              </a:tr>
              <a:tr h="705900">
                <a:tc>
                  <a:txBody>
                    <a:bodyPr/>
                    <a:lstStyle/>
                    <a:p>
                      <a:pPr algn="ctr"/>
                      <a:r>
                        <a:rPr lang="en-GB" sz="2000" dirty="0"/>
                        <a:t>Owned by business leaders / champions</a:t>
                      </a:r>
                    </a:p>
                  </a:txBody>
                  <a:tcPr anchor="ctr">
                    <a:lnR w="12700" cap="flat" cmpd="sng" algn="ctr">
                      <a:solidFill>
                        <a:schemeClr val="tx1"/>
                      </a:solidFill>
                      <a:prstDash val="solid"/>
                      <a:round/>
                      <a:headEnd type="none" w="med" len="med"/>
                      <a:tailEnd type="none" w="med" len="med"/>
                    </a:lnR>
                  </a:tcPr>
                </a:tc>
                <a:tc>
                  <a:txBody>
                    <a:bodyPr/>
                    <a:lstStyle/>
                    <a:p>
                      <a:pPr algn="ctr"/>
                      <a:r>
                        <a:rPr lang="en-GB" sz="2000" dirty="0"/>
                        <a:t>Based on empowerment of workers &amp; teams</a:t>
                      </a:r>
                    </a:p>
                  </a:txBody>
                  <a:tcPr anchor="ctr">
                    <a:lnL w="12700" cap="flat" cmpd="sng" algn="ctr">
                      <a:solidFill>
                        <a:schemeClr val="tx1"/>
                      </a:solidFill>
                      <a:prstDash val="solid"/>
                      <a:round/>
                      <a:headEnd type="none" w="med" len="med"/>
                      <a:tailEnd type="none" w="med" len="med"/>
                    </a:lnL>
                  </a:tcPr>
                </a:tc>
                <a:extLst>
                  <a:ext uri="{0D108BD9-81ED-4DB2-BD59-A6C34878D82A}">
                    <a16:rowId xmlns:a16="http://schemas.microsoft.com/office/drawing/2014/main" val="1149380093"/>
                  </a:ext>
                </a:extLst>
              </a:tr>
              <a:tr h="705900">
                <a:tc>
                  <a:txBody>
                    <a:bodyPr/>
                    <a:lstStyle/>
                    <a:p>
                      <a:pPr algn="ctr"/>
                      <a:r>
                        <a:rPr lang="en-GB" sz="2000" dirty="0"/>
                        <a:t>Truly cross functional improvement projects</a:t>
                      </a:r>
                    </a:p>
                  </a:txBody>
                  <a:tcPr anchor="ctr">
                    <a:lnR w="12700" cap="flat" cmpd="sng" algn="ctr">
                      <a:solidFill>
                        <a:schemeClr val="tx1"/>
                      </a:solidFill>
                      <a:prstDash val="solid"/>
                      <a:round/>
                      <a:headEnd type="none" w="med" len="med"/>
                      <a:tailEnd type="none" w="med" len="med"/>
                    </a:lnR>
                  </a:tcPr>
                </a:tc>
                <a:tc>
                  <a:txBody>
                    <a:bodyPr/>
                    <a:lstStyle/>
                    <a:p>
                      <a:pPr algn="ctr"/>
                      <a:r>
                        <a:rPr lang="en-GB" sz="2000" dirty="0"/>
                        <a:t>Process / department / workplace focused projects</a:t>
                      </a:r>
                    </a:p>
                  </a:txBody>
                  <a:tcPr anchor="ctr">
                    <a:lnL w="12700" cap="flat" cmpd="sng" algn="ctr">
                      <a:solidFill>
                        <a:schemeClr val="tx1"/>
                      </a:solidFill>
                      <a:prstDash val="solid"/>
                      <a:round/>
                      <a:headEnd type="none" w="med" len="med"/>
                      <a:tailEnd type="none" w="med" len="med"/>
                    </a:lnL>
                  </a:tcPr>
                </a:tc>
                <a:extLst>
                  <a:ext uri="{0D108BD9-81ED-4DB2-BD59-A6C34878D82A}">
                    <a16:rowId xmlns:a16="http://schemas.microsoft.com/office/drawing/2014/main" val="415632668"/>
                  </a:ext>
                </a:extLst>
              </a:tr>
              <a:tr h="705900">
                <a:tc>
                  <a:txBody>
                    <a:bodyPr/>
                    <a:lstStyle/>
                    <a:p>
                      <a:pPr algn="ctr"/>
                      <a:r>
                        <a:rPr lang="en-GB" sz="2000" dirty="0"/>
                        <a:t>Rigorous / advanced statistical tools for rapid transformative improvements</a:t>
                      </a:r>
                    </a:p>
                  </a:txBody>
                  <a:tcPr anchor="ctr">
                    <a:lnR w="12700" cap="flat" cmpd="sng" algn="ctr">
                      <a:solidFill>
                        <a:schemeClr val="tx1"/>
                      </a:solidFill>
                      <a:prstDash val="solid"/>
                      <a:round/>
                      <a:headEnd type="none" w="med" len="med"/>
                      <a:tailEnd type="none" w="med" len="med"/>
                    </a:lnR>
                  </a:tcPr>
                </a:tc>
                <a:tc>
                  <a:txBody>
                    <a:bodyPr/>
                    <a:lstStyle/>
                    <a:p>
                      <a:pPr algn="ctr"/>
                      <a:r>
                        <a:rPr lang="en-GB" sz="2000" dirty="0"/>
                        <a:t>More simplistic / general improvement tools for smaller gradual improvements</a:t>
                      </a:r>
                    </a:p>
                  </a:txBody>
                  <a:tcPr anchor="ctr">
                    <a:lnL w="12700" cap="flat" cmpd="sng" algn="ctr">
                      <a:solidFill>
                        <a:schemeClr val="tx1"/>
                      </a:solidFill>
                      <a:prstDash val="solid"/>
                      <a:round/>
                      <a:headEnd type="none" w="med" len="med"/>
                      <a:tailEnd type="none" w="med" len="med"/>
                    </a:lnL>
                  </a:tcPr>
                </a:tc>
                <a:extLst>
                  <a:ext uri="{0D108BD9-81ED-4DB2-BD59-A6C34878D82A}">
                    <a16:rowId xmlns:a16="http://schemas.microsoft.com/office/drawing/2014/main" val="3187783"/>
                  </a:ext>
                </a:extLst>
              </a:tr>
              <a:tr h="705900">
                <a:tc>
                  <a:txBody>
                    <a:bodyPr/>
                    <a:lstStyle/>
                    <a:p>
                      <a:pPr algn="ctr"/>
                      <a:r>
                        <a:rPr lang="en-GB" sz="2000" dirty="0"/>
                        <a:t>Requires verifiable returns on investment </a:t>
                      </a:r>
                    </a:p>
                  </a:txBody>
                  <a:tcPr anchor="ctr">
                    <a:lnR w="12700" cap="flat" cmpd="sng" algn="ctr">
                      <a:solidFill>
                        <a:schemeClr val="tx1"/>
                      </a:solidFill>
                      <a:prstDash val="solid"/>
                      <a:round/>
                      <a:headEnd type="none" w="med" len="med"/>
                      <a:tailEnd type="none" w="med" len="med"/>
                    </a:lnR>
                  </a:tcPr>
                </a:tc>
                <a:tc>
                  <a:txBody>
                    <a:bodyPr/>
                    <a:lstStyle/>
                    <a:p>
                      <a:pPr algn="ctr"/>
                      <a:r>
                        <a:rPr lang="en-GB" sz="2000" dirty="0"/>
                        <a:t>Little financial accountability</a:t>
                      </a:r>
                    </a:p>
                  </a:txBody>
                  <a:tcPr anchor="ctr">
                    <a:lnL w="12700" cap="flat" cmpd="sng" algn="ctr">
                      <a:solidFill>
                        <a:schemeClr val="tx1"/>
                      </a:solidFill>
                      <a:prstDash val="solid"/>
                      <a:round/>
                      <a:headEnd type="none" w="med" len="med"/>
                      <a:tailEnd type="none" w="med" len="med"/>
                    </a:lnL>
                  </a:tcPr>
                </a:tc>
                <a:extLst>
                  <a:ext uri="{0D108BD9-81ED-4DB2-BD59-A6C34878D82A}">
                    <a16:rowId xmlns:a16="http://schemas.microsoft.com/office/drawing/2014/main" val="3901384694"/>
                  </a:ext>
                </a:extLst>
              </a:tr>
            </a:tbl>
          </a:graphicData>
        </a:graphic>
      </p:graphicFrame>
    </p:spTree>
    <p:extLst>
      <p:ext uri="{BB962C8B-B14F-4D97-AF65-F5344CB8AC3E}">
        <p14:creationId xmlns:p14="http://schemas.microsoft.com/office/powerpoint/2010/main" val="2980800873"/>
      </p:ext>
    </p:extLst>
  </p:cSld>
  <p:clrMapOvr>
    <a:masterClrMapping/>
  </p:clrMapOvr>
  <p:transition>
    <p:cover dir="rd"/>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B7AD64-6FBB-4120-BFCD-02C569AB08C8}"/>
              </a:ext>
            </a:extLst>
          </p:cNvPr>
          <p:cNvSpPr>
            <a:spLocks noGrp="1"/>
          </p:cNvSpPr>
          <p:nvPr>
            <p:ph type="title"/>
          </p:nvPr>
        </p:nvSpPr>
        <p:spPr>
          <a:xfrm>
            <a:off x="609600" y="165100"/>
            <a:ext cx="10972800" cy="1143000"/>
          </a:xfrm>
        </p:spPr>
        <p:txBody>
          <a:bodyPr/>
          <a:lstStyle/>
          <a:p>
            <a:r>
              <a:rPr lang="en-GB" dirty="0"/>
              <a:t>Summary of Foundational Concepts</a:t>
            </a:r>
          </a:p>
        </p:txBody>
      </p:sp>
      <p:sp>
        <p:nvSpPr>
          <p:cNvPr id="3" name="Content Placeholder 2">
            <a:extLst>
              <a:ext uri="{FF2B5EF4-FFF2-40B4-BE49-F238E27FC236}">
                <a16:creationId xmlns:a16="http://schemas.microsoft.com/office/drawing/2014/main" id="{91013AA6-BE54-49FA-A83F-DA266F46B5B0}"/>
              </a:ext>
            </a:extLst>
          </p:cNvPr>
          <p:cNvSpPr>
            <a:spLocks noGrp="1"/>
          </p:cNvSpPr>
          <p:nvPr>
            <p:ph idx="1"/>
          </p:nvPr>
        </p:nvSpPr>
        <p:spPr>
          <a:xfrm>
            <a:off x="609600" y="1308100"/>
            <a:ext cx="10972800" cy="4241800"/>
          </a:xfrm>
        </p:spPr>
        <p:txBody>
          <a:bodyPr>
            <a:noAutofit/>
          </a:bodyPr>
          <a:lstStyle/>
          <a:p>
            <a:pPr marL="514350" indent="-514350">
              <a:buFont typeface="+mj-lt"/>
              <a:buAutoNum type="arabicPeriod"/>
            </a:pPr>
            <a:r>
              <a:rPr lang="en-GB" sz="2200" dirty="0"/>
              <a:t>Think in terms of the processes, customer requirements and overall strategic objectives.</a:t>
            </a:r>
          </a:p>
          <a:p>
            <a:pPr marL="514350" indent="-514350">
              <a:buFont typeface="+mj-lt"/>
              <a:buAutoNum type="arabicPeriod"/>
            </a:pPr>
            <a:r>
              <a:rPr lang="en-GB" sz="2200" dirty="0"/>
              <a:t>Project owners or sponsors should be responsible for: championing improvement initiatives, supporting team activities, overcome resistance to change, and resource availability.</a:t>
            </a:r>
          </a:p>
          <a:p>
            <a:pPr marL="514350" indent="-514350">
              <a:buFont typeface="+mj-lt"/>
              <a:buAutoNum type="arabicPeriod"/>
            </a:pPr>
            <a:r>
              <a:rPr lang="en-GB" sz="2200" dirty="0"/>
              <a:t>Emphasise quantifiable metrics such as DPMO, DPU, FPY that can be related to all parts of the organisation.</a:t>
            </a:r>
          </a:p>
          <a:p>
            <a:pPr marL="514350" indent="-514350">
              <a:buFont typeface="+mj-lt"/>
              <a:buAutoNum type="arabicPeriod"/>
            </a:pPr>
            <a:r>
              <a:rPr lang="en-GB" sz="2200" dirty="0"/>
              <a:t>Identify these metrics early and focus on relating them to business results (i.e. market share &amp; ROI) to provide incentives and accountability.</a:t>
            </a:r>
          </a:p>
          <a:p>
            <a:pPr marL="514350" indent="-514350">
              <a:buFont typeface="+mj-lt"/>
              <a:buAutoNum type="arabicPeriod"/>
            </a:pPr>
            <a:r>
              <a:rPr lang="en-GB" sz="2200" dirty="0"/>
              <a:t>Provide extensive training opportunities before deployment of project teams</a:t>
            </a:r>
          </a:p>
          <a:p>
            <a:pPr marL="514350" indent="-514350">
              <a:buFont typeface="+mj-lt"/>
              <a:buAutoNum type="arabicPeriod"/>
            </a:pPr>
            <a:r>
              <a:rPr lang="en-GB" sz="2200" dirty="0"/>
              <a:t>Create highly skilled process improvement experts (yellow, green &amp; black belts).</a:t>
            </a:r>
          </a:p>
          <a:p>
            <a:pPr marL="514350" indent="-514350">
              <a:buFont typeface="+mj-lt"/>
              <a:buAutoNum type="arabicPeriod"/>
            </a:pPr>
            <a:r>
              <a:rPr lang="en-GB" sz="2200" dirty="0"/>
              <a:t>Set “stretch” goals / objectives  for continuous improvement.</a:t>
            </a:r>
          </a:p>
        </p:txBody>
      </p:sp>
    </p:spTree>
    <p:extLst>
      <p:ext uri="{BB962C8B-B14F-4D97-AF65-F5344CB8AC3E}">
        <p14:creationId xmlns:p14="http://schemas.microsoft.com/office/powerpoint/2010/main" val="1119654199"/>
      </p:ext>
    </p:extLst>
  </p:cSld>
  <p:clrMapOvr>
    <a:masterClrMapping/>
  </p:clrMapOvr>
  <p:transition>
    <p:cover dir="rd"/>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BE4E9A-E414-45A8-92F8-9F8C8673F801}"/>
              </a:ext>
            </a:extLst>
          </p:cNvPr>
          <p:cNvSpPr>
            <a:spLocks noGrp="1"/>
          </p:cNvSpPr>
          <p:nvPr>
            <p:ph type="title"/>
          </p:nvPr>
        </p:nvSpPr>
        <p:spPr/>
        <p:txBody>
          <a:bodyPr/>
          <a:lstStyle/>
          <a:p>
            <a:r>
              <a:rPr lang="en-GB" dirty="0"/>
              <a:t>The DMAIC Process – The Key Elements of 6σ</a:t>
            </a:r>
          </a:p>
        </p:txBody>
      </p:sp>
      <p:pic>
        <p:nvPicPr>
          <p:cNvPr id="1026" name="Picture 2" descr="What is DMAIC? - GO Productivity Lean Six Sigma">
            <a:extLst>
              <a:ext uri="{FF2B5EF4-FFF2-40B4-BE49-F238E27FC236}">
                <a16:creationId xmlns:a16="http://schemas.microsoft.com/office/drawing/2014/main" id="{E7FC5424-24E9-413F-B10B-2208129433A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0425" y="1080889"/>
            <a:ext cx="10471150" cy="46962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85744238"/>
      </p:ext>
    </p:extLst>
  </p:cSld>
  <p:clrMapOvr>
    <a:masterClrMapping/>
  </p:clrMapOvr>
  <p:transition>
    <p:cover dir="rd"/>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75D580-7116-4FC0-B292-975E9743931B}"/>
              </a:ext>
            </a:extLst>
          </p:cNvPr>
          <p:cNvSpPr>
            <a:spLocks noGrp="1"/>
          </p:cNvSpPr>
          <p:nvPr>
            <p:ph type="title"/>
          </p:nvPr>
        </p:nvSpPr>
        <p:spPr>
          <a:xfrm>
            <a:off x="4000500" y="122238"/>
            <a:ext cx="7543800" cy="1143000"/>
          </a:xfrm>
        </p:spPr>
        <p:txBody>
          <a:bodyPr/>
          <a:lstStyle/>
          <a:p>
            <a:r>
              <a:rPr lang="en-GB" dirty="0"/>
              <a:t>What is the DMAIC Process?</a:t>
            </a:r>
          </a:p>
        </p:txBody>
      </p:sp>
      <p:sp>
        <p:nvSpPr>
          <p:cNvPr id="3" name="Content Placeholder 2">
            <a:extLst>
              <a:ext uri="{FF2B5EF4-FFF2-40B4-BE49-F238E27FC236}">
                <a16:creationId xmlns:a16="http://schemas.microsoft.com/office/drawing/2014/main" id="{11550092-F9BF-484F-A4FA-5D3EDDAD2196}"/>
              </a:ext>
            </a:extLst>
          </p:cNvPr>
          <p:cNvSpPr>
            <a:spLocks noGrp="1"/>
          </p:cNvSpPr>
          <p:nvPr>
            <p:ph idx="1"/>
          </p:nvPr>
        </p:nvSpPr>
        <p:spPr>
          <a:xfrm>
            <a:off x="3517900" y="1265238"/>
            <a:ext cx="8509000" cy="4525962"/>
          </a:xfrm>
        </p:spPr>
        <p:txBody>
          <a:bodyPr>
            <a:normAutofit fontScale="92500" lnSpcReduction="20000"/>
          </a:bodyPr>
          <a:lstStyle/>
          <a:p>
            <a:pPr>
              <a:buFont typeface="Wingdings" panose="05000000000000000000" pitchFamily="2" charset="2"/>
              <a:buChar char="§"/>
            </a:pPr>
            <a:r>
              <a:rPr lang="en-GB" dirty="0"/>
              <a:t>DMAIC is the fundamental Six Sigma problem-solving process.</a:t>
            </a:r>
          </a:p>
          <a:p>
            <a:pPr>
              <a:buFont typeface="Wingdings" panose="05000000000000000000" pitchFamily="2" charset="2"/>
              <a:buChar char="§"/>
            </a:pPr>
            <a:r>
              <a:rPr lang="en-GB" dirty="0"/>
              <a:t>It provides a structured approach to process improvement.</a:t>
            </a:r>
          </a:p>
          <a:p>
            <a:pPr>
              <a:buFont typeface="Wingdings" panose="05000000000000000000" pitchFamily="2" charset="2"/>
              <a:buChar char="§"/>
            </a:pPr>
            <a:r>
              <a:rPr lang="en-GB" dirty="0"/>
              <a:t>Traditionally, the approach is applied to a problem within an </a:t>
            </a:r>
            <a:r>
              <a:rPr lang="en-GB" b="1" dirty="0"/>
              <a:t>existing process</a:t>
            </a:r>
            <a:r>
              <a:rPr lang="en-GB" dirty="0"/>
              <a:t>, product and/or service.</a:t>
            </a:r>
          </a:p>
          <a:p>
            <a:pPr>
              <a:buFont typeface="Wingdings" panose="05000000000000000000" pitchFamily="2" charset="2"/>
              <a:buChar char="§"/>
            </a:pPr>
            <a:r>
              <a:rPr lang="en-GB" dirty="0"/>
              <a:t>Remember variation is the enemy—variation from customer specifications in either a product or process is the primary problem tackled using the DMAIC approach.</a:t>
            </a:r>
          </a:p>
        </p:txBody>
      </p:sp>
      <p:pic>
        <p:nvPicPr>
          <p:cNvPr id="4" name="Picture 3">
            <a:extLst>
              <a:ext uri="{FF2B5EF4-FFF2-40B4-BE49-F238E27FC236}">
                <a16:creationId xmlns:a16="http://schemas.microsoft.com/office/drawing/2014/main" id="{A4A8DBB2-1597-489F-99B0-B2828B3F9657}"/>
              </a:ext>
            </a:extLst>
          </p:cNvPr>
          <p:cNvPicPr>
            <a:picLocks noChangeAspect="1"/>
          </p:cNvPicPr>
          <p:nvPr/>
        </p:nvPicPr>
        <p:blipFill>
          <a:blip r:embed="rId3"/>
          <a:stretch>
            <a:fillRect/>
          </a:stretch>
        </p:blipFill>
        <p:spPr>
          <a:xfrm>
            <a:off x="38100" y="38100"/>
            <a:ext cx="3322608" cy="5700254"/>
          </a:xfrm>
          <a:prstGeom prst="rect">
            <a:avLst/>
          </a:prstGeom>
        </p:spPr>
      </p:pic>
    </p:spTree>
    <p:extLst>
      <p:ext uri="{BB962C8B-B14F-4D97-AF65-F5344CB8AC3E}">
        <p14:creationId xmlns:p14="http://schemas.microsoft.com/office/powerpoint/2010/main" val="2984865034"/>
      </p:ext>
    </p:extLst>
  </p:cSld>
  <p:clrMapOvr>
    <a:masterClrMapping/>
  </p:clrMapOvr>
  <p:transition>
    <p:cover dir="rd"/>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650288-2C94-48F6-9BE4-ADF2B796ACD3}"/>
              </a:ext>
            </a:extLst>
          </p:cNvPr>
          <p:cNvSpPr>
            <a:spLocks noGrp="1"/>
          </p:cNvSpPr>
          <p:nvPr>
            <p:ph type="title"/>
          </p:nvPr>
        </p:nvSpPr>
        <p:spPr>
          <a:xfrm>
            <a:off x="1018396" y="222590"/>
            <a:ext cx="7061200" cy="1143000"/>
          </a:xfrm>
        </p:spPr>
        <p:txBody>
          <a:bodyPr>
            <a:normAutofit fontScale="90000"/>
          </a:bodyPr>
          <a:lstStyle/>
          <a:p>
            <a:r>
              <a:rPr lang="en-GB" dirty="0"/>
              <a:t>DMAIC Fundamental Principles</a:t>
            </a:r>
          </a:p>
        </p:txBody>
      </p:sp>
      <p:sp>
        <p:nvSpPr>
          <p:cNvPr id="3" name="Content Placeholder 2">
            <a:extLst>
              <a:ext uri="{FF2B5EF4-FFF2-40B4-BE49-F238E27FC236}">
                <a16:creationId xmlns:a16="http://schemas.microsoft.com/office/drawing/2014/main" id="{9C1396A1-17F7-488A-BE97-9F0F69505A62}"/>
              </a:ext>
            </a:extLst>
          </p:cNvPr>
          <p:cNvSpPr>
            <a:spLocks noGrp="1"/>
          </p:cNvSpPr>
          <p:nvPr>
            <p:ph idx="1"/>
          </p:nvPr>
        </p:nvSpPr>
        <p:spPr>
          <a:xfrm>
            <a:off x="257090" y="1381295"/>
            <a:ext cx="8583812" cy="4155905"/>
          </a:xfrm>
        </p:spPr>
        <p:txBody>
          <a:bodyPr>
            <a:normAutofit fontScale="92500" lnSpcReduction="10000"/>
          </a:bodyPr>
          <a:lstStyle/>
          <a:p>
            <a:pPr marL="0" indent="0">
              <a:buNone/>
            </a:pPr>
            <a:r>
              <a:rPr lang="en-GB" dirty="0"/>
              <a:t>DMAIC builds on three fundamental principles:</a:t>
            </a:r>
          </a:p>
          <a:p>
            <a:pPr>
              <a:buFont typeface="Wingdings" panose="05000000000000000000" pitchFamily="2" charset="2"/>
              <a:buChar char="§"/>
            </a:pPr>
            <a:r>
              <a:rPr lang="en-GB" dirty="0"/>
              <a:t>Results-focused: driven by data, facts, and metrics. </a:t>
            </a:r>
          </a:p>
          <a:p>
            <a:pPr>
              <a:buFont typeface="Wingdings" panose="05000000000000000000" pitchFamily="2" charset="2"/>
              <a:buChar char="§"/>
            </a:pPr>
            <a:r>
              <a:rPr lang="en-GB" dirty="0"/>
              <a:t>Project-based work (short-term in nature, with length depending on scope and complexity) and project-structured, versus an ongoing continuous process (definitive end).</a:t>
            </a:r>
          </a:p>
          <a:p>
            <a:pPr>
              <a:buFont typeface="Wingdings" panose="05000000000000000000" pitchFamily="2" charset="2"/>
              <a:buChar char="§"/>
            </a:pPr>
            <a:r>
              <a:rPr lang="en-GB" dirty="0"/>
              <a:t>Provides a linkage between the tools, tasks &amp; deliverables involves in the improvement project (Typically performed sequentially).</a:t>
            </a:r>
          </a:p>
        </p:txBody>
      </p:sp>
      <p:pic>
        <p:nvPicPr>
          <p:cNvPr id="20" name="Picture 19">
            <a:extLst>
              <a:ext uri="{FF2B5EF4-FFF2-40B4-BE49-F238E27FC236}">
                <a16:creationId xmlns:a16="http://schemas.microsoft.com/office/drawing/2014/main" id="{2A0E6B8D-A18B-47B4-ABB0-6E069ABC0FC8}"/>
              </a:ext>
            </a:extLst>
          </p:cNvPr>
          <p:cNvPicPr>
            <a:picLocks noChangeAspect="1"/>
          </p:cNvPicPr>
          <p:nvPr/>
        </p:nvPicPr>
        <p:blipFill>
          <a:blip r:embed="rId2"/>
          <a:stretch>
            <a:fillRect/>
          </a:stretch>
        </p:blipFill>
        <p:spPr>
          <a:xfrm>
            <a:off x="8840902" y="20073"/>
            <a:ext cx="3322608" cy="5700254"/>
          </a:xfrm>
          <a:prstGeom prst="rect">
            <a:avLst/>
          </a:prstGeom>
        </p:spPr>
      </p:pic>
    </p:spTree>
    <p:extLst>
      <p:ext uri="{BB962C8B-B14F-4D97-AF65-F5344CB8AC3E}">
        <p14:creationId xmlns:p14="http://schemas.microsoft.com/office/powerpoint/2010/main" val="371749387"/>
      </p:ext>
    </p:extLst>
  </p:cSld>
  <p:clrMapOvr>
    <a:masterClrMapping/>
  </p:clrMapOvr>
  <p:transition>
    <p:cover dir="rd"/>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9876CE-E3AD-4054-B6AD-259EDF3C0812}"/>
              </a:ext>
            </a:extLst>
          </p:cNvPr>
          <p:cNvSpPr>
            <a:spLocks noGrp="1"/>
          </p:cNvSpPr>
          <p:nvPr>
            <p:ph type="title"/>
          </p:nvPr>
        </p:nvSpPr>
        <p:spPr>
          <a:xfrm>
            <a:off x="609600" y="106157"/>
            <a:ext cx="10972800" cy="1143000"/>
          </a:xfrm>
        </p:spPr>
        <p:txBody>
          <a:bodyPr>
            <a:normAutofit/>
          </a:bodyPr>
          <a:lstStyle/>
          <a:p>
            <a:r>
              <a:rPr lang="en-GB" dirty="0"/>
              <a:t>D</a:t>
            </a:r>
            <a:r>
              <a:rPr lang="en-GB" dirty="0">
                <a:solidFill>
                  <a:schemeClr val="bg1">
                    <a:lumMod val="75000"/>
                  </a:schemeClr>
                </a:solidFill>
              </a:rPr>
              <a:t>MAIC</a:t>
            </a:r>
            <a:r>
              <a:rPr lang="en-GB" dirty="0"/>
              <a:t> - Define Phase</a:t>
            </a:r>
            <a:br>
              <a:rPr lang="en-GB" dirty="0"/>
            </a:br>
            <a:r>
              <a:rPr lang="en-GB" sz="2400" i="1" dirty="0"/>
              <a:t>(Define the problem and scope of improvement project)</a:t>
            </a:r>
            <a:endParaRPr lang="en-GB" i="1" dirty="0"/>
          </a:p>
        </p:txBody>
      </p:sp>
      <p:sp>
        <p:nvSpPr>
          <p:cNvPr id="3" name="Content Placeholder 2">
            <a:extLst>
              <a:ext uri="{FF2B5EF4-FFF2-40B4-BE49-F238E27FC236}">
                <a16:creationId xmlns:a16="http://schemas.microsoft.com/office/drawing/2014/main" id="{C5A4A6AA-E9D9-4A3A-AF3F-7B6DD70A8739}"/>
              </a:ext>
            </a:extLst>
          </p:cNvPr>
          <p:cNvSpPr>
            <a:spLocks noGrp="1"/>
          </p:cNvSpPr>
          <p:nvPr>
            <p:ph idx="1"/>
          </p:nvPr>
        </p:nvSpPr>
        <p:spPr>
          <a:xfrm>
            <a:off x="609600" y="1268157"/>
            <a:ext cx="10972800" cy="1143000"/>
          </a:xfrm>
        </p:spPr>
        <p:txBody>
          <a:bodyPr/>
          <a:lstStyle/>
          <a:p>
            <a:pPr marL="0" indent="0">
              <a:buNone/>
            </a:pPr>
            <a:r>
              <a:rPr lang="en-GB" sz="2800" dirty="0"/>
              <a:t>Defines improvement goals that are consistent with customer requirements and wider business strategy.</a:t>
            </a:r>
          </a:p>
          <a:p>
            <a:pPr>
              <a:buFont typeface="Wingdings" panose="05000000000000000000" pitchFamily="2" charset="2"/>
              <a:buChar char="§"/>
            </a:pPr>
            <a:endParaRPr lang="en-GB" dirty="0"/>
          </a:p>
        </p:txBody>
      </p:sp>
      <p:graphicFrame>
        <p:nvGraphicFramePr>
          <p:cNvPr id="4" name="Table 4">
            <a:extLst>
              <a:ext uri="{FF2B5EF4-FFF2-40B4-BE49-F238E27FC236}">
                <a16:creationId xmlns:a16="http://schemas.microsoft.com/office/drawing/2014/main" id="{E0C94A8C-D070-4F41-98B7-B88B0CC3B5FB}"/>
              </a:ext>
            </a:extLst>
          </p:cNvPr>
          <p:cNvGraphicFramePr>
            <a:graphicFrameLocks noGrp="1"/>
          </p:cNvGraphicFramePr>
          <p:nvPr>
            <p:extLst>
              <p:ext uri="{D42A27DB-BD31-4B8C-83A1-F6EECF244321}">
                <p14:modId xmlns:p14="http://schemas.microsoft.com/office/powerpoint/2010/main" val="1449089626"/>
              </p:ext>
            </p:extLst>
          </p:nvPr>
        </p:nvGraphicFramePr>
        <p:xfrm>
          <a:off x="954306" y="2411157"/>
          <a:ext cx="10283388" cy="2951635"/>
        </p:xfrm>
        <a:graphic>
          <a:graphicData uri="http://schemas.openxmlformats.org/drawingml/2006/table">
            <a:tbl>
              <a:tblPr firstRow="1" bandRow="1">
                <a:tableStyleId>{74C1A8A3-306A-4EB7-A6B1-4F7E0EB9C5D6}</a:tableStyleId>
              </a:tblPr>
              <a:tblGrid>
                <a:gridCol w="551057">
                  <a:extLst>
                    <a:ext uri="{9D8B030D-6E8A-4147-A177-3AD203B41FA5}">
                      <a16:colId xmlns:a16="http://schemas.microsoft.com/office/drawing/2014/main" val="316545210"/>
                    </a:ext>
                  </a:extLst>
                </a:gridCol>
                <a:gridCol w="9732331">
                  <a:extLst>
                    <a:ext uri="{9D8B030D-6E8A-4147-A177-3AD203B41FA5}">
                      <a16:colId xmlns:a16="http://schemas.microsoft.com/office/drawing/2014/main" val="3807475914"/>
                    </a:ext>
                  </a:extLst>
                </a:gridCol>
              </a:tblGrid>
              <a:tr h="433115">
                <a:tc gridSpan="2">
                  <a:txBody>
                    <a:bodyPr/>
                    <a:lstStyle/>
                    <a:p>
                      <a:pPr algn="ctr"/>
                      <a:r>
                        <a:rPr lang="en-GB" sz="2200" dirty="0"/>
                        <a:t>Define Phase Actions</a:t>
                      </a:r>
                    </a:p>
                  </a:txBody>
                  <a:tcPr/>
                </a:tc>
                <a:tc hMerge="1">
                  <a:txBody>
                    <a:bodyPr/>
                    <a:lstStyle/>
                    <a:p>
                      <a:endParaRPr lang="en-GB" dirty="0"/>
                    </a:p>
                  </a:txBody>
                  <a:tcPr/>
                </a:tc>
                <a:extLst>
                  <a:ext uri="{0D108BD9-81ED-4DB2-BD59-A6C34878D82A}">
                    <a16:rowId xmlns:a16="http://schemas.microsoft.com/office/drawing/2014/main" val="3444874649"/>
                  </a:ext>
                </a:extLst>
              </a:tr>
              <a:tr h="439130">
                <a:tc>
                  <a:txBody>
                    <a:bodyPr/>
                    <a:lstStyle/>
                    <a:p>
                      <a:pPr algn="ctr"/>
                      <a:r>
                        <a:rPr lang="en-GB" sz="2200" dirty="0"/>
                        <a:t>1.</a:t>
                      </a:r>
                    </a:p>
                  </a:txBody>
                  <a:tcPr anchor="ctr">
                    <a:lnR w="12700" cap="flat" cmpd="sng" algn="ctr">
                      <a:solidFill>
                        <a:schemeClr val="tx1"/>
                      </a:solidFill>
                      <a:prstDash val="solid"/>
                      <a:round/>
                      <a:headEnd type="none" w="med" len="med"/>
                      <a:tailEnd type="none" w="med" len="med"/>
                    </a:lnR>
                  </a:tcPr>
                </a:tc>
                <a:tc>
                  <a:txBody>
                    <a:bodyPr/>
                    <a:lstStyle/>
                    <a:p>
                      <a:r>
                        <a:rPr lang="en-GB" sz="2200" dirty="0"/>
                        <a:t>Develop a preliminary problem statement (high-level) and project scope (deliverables).</a:t>
                      </a:r>
                    </a:p>
                  </a:txBody>
                  <a:tcPr>
                    <a:lnL w="12700" cap="flat" cmpd="sng" algn="ctr">
                      <a:solidFill>
                        <a:schemeClr val="tx1"/>
                      </a:solidFill>
                      <a:prstDash val="solid"/>
                      <a:round/>
                      <a:headEnd type="none" w="med" len="med"/>
                      <a:tailEnd type="none" w="med" len="med"/>
                    </a:lnL>
                  </a:tcPr>
                </a:tc>
                <a:extLst>
                  <a:ext uri="{0D108BD9-81ED-4DB2-BD59-A6C34878D82A}">
                    <a16:rowId xmlns:a16="http://schemas.microsoft.com/office/drawing/2014/main" val="2976655740"/>
                  </a:ext>
                </a:extLst>
              </a:tr>
              <a:tr h="439130">
                <a:tc>
                  <a:txBody>
                    <a:bodyPr/>
                    <a:lstStyle/>
                    <a:p>
                      <a:pPr algn="ctr"/>
                      <a:r>
                        <a:rPr lang="en-GB" sz="2200" dirty="0"/>
                        <a:t>2.</a:t>
                      </a:r>
                    </a:p>
                  </a:txBody>
                  <a:tcPr anchor="ctr">
                    <a:lnR w="12700" cap="flat" cmpd="sng" algn="ctr">
                      <a:solidFill>
                        <a:schemeClr val="tx1"/>
                      </a:solidFill>
                      <a:prstDash val="solid"/>
                      <a:round/>
                      <a:headEnd type="none" w="med" len="med"/>
                      <a:tailEnd type="none" w="med" len="med"/>
                    </a:lnR>
                  </a:tcPr>
                </a:tc>
                <a:tc>
                  <a:txBody>
                    <a:bodyPr/>
                    <a:lstStyle/>
                    <a:p>
                      <a:r>
                        <a:rPr lang="en-GB" sz="2200" dirty="0"/>
                        <a:t>Identify which customers are impacted (how they are affected) by the problem. </a:t>
                      </a:r>
                    </a:p>
                  </a:txBody>
                  <a:tcPr>
                    <a:lnL w="12700" cap="flat" cmpd="sng" algn="ctr">
                      <a:solidFill>
                        <a:schemeClr val="tx1"/>
                      </a:solidFill>
                      <a:prstDash val="solid"/>
                      <a:round/>
                      <a:headEnd type="none" w="med" len="med"/>
                      <a:tailEnd type="none" w="med" len="med"/>
                    </a:lnL>
                  </a:tcPr>
                </a:tc>
                <a:extLst>
                  <a:ext uri="{0D108BD9-81ED-4DB2-BD59-A6C34878D82A}">
                    <a16:rowId xmlns:a16="http://schemas.microsoft.com/office/drawing/2014/main" val="1154401498"/>
                  </a:ext>
                </a:extLst>
              </a:tr>
              <a:tr h="439130">
                <a:tc>
                  <a:txBody>
                    <a:bodyPr/>
                    <a:lstStyle/>
                    <a:p>
                      <a:pPr algn="ctr"/>
                      <a:r>
                        <a:rPr lang="en-GB" sz="2200" dirty="0"/>
                        <a:t>3.</a:t>
                      </a:r>
                    </a:p>
                  </a:txBody>
                  <a:tcPr anchor="ctr">
                    <a:lnR w="12700" cap="flat" cmpd="sng" algn="ctr">
                      <a:solidFill>
                        <a:schemeClr val="tx1"/>
                      </a:solidFill>
                      <a:prstDash val="solid"/>
                      <a:round/>
                      <a:headEnd type="none" w="med" len="med"/>
                      <a:tailEnd type="none" w="med" len="med"/>
                    </a:lnR>
                  </a:tcPr>
                </a:tc>
                <a:tc>
                  <a:txBody>
                    <a:bodyPr/>
                    <a:lstStyle/>
                    <a:p>
                      <a:r>
                        <a:rPr lang="en-GB" sz="2200" dirty="0"/>
                        <a:t>Define Critical to Quality characteristics using VoC (customer perspective).</a:t>
                      </a:r>
                    </a:p>
                  </a:txBody>
                  <a:tcPr>
                    <a:lnL w="12700" cap="flat" cmpd="sng" algn="ctr">
                      <a:solidFill>
                        <a:schemeClr val="tx1"/>
                      </a:solidFill>
                      <a:prstDash val="solid"/>
                      <a:round/>
                      <a:headEnd type="none" w="med" len="med"/>
                      <a:tailEnd type="none" w="med" len="med"/>
                    </a:lnL>
                  </a:tcPr>
                </a:tc>
                <a:extLst>
                  <a:ext uri="{0D108BD9-81ED-4DB2-BD59-A6C34878D82A}">
                    <a16:rowId xmlns:a16="http://schemas.microsoft.com/office/drawing/2014/main" val="1494352421"/>
                  </a:ext>
                </a:extLst>
              </a:tr>
              <a:tr h="439130">
                <a:tc>
                  <a:txBody>
                    <a:bodyPr/>
                    <a:lstStyle/>
                    <a:p>
                      <a:pPr algn="ctr"/>
                      <a:r>
                        <a:rPr lang="en-GB" sz="2200" dirty="0"/>
                        <a:t>4.</a:t>
                      </a:r>
                    </a:p>
                  </a:txBody>
                  <a:tcPr anchor="ctr">
                    <a:lnR w="12700" cap="flat" cmpd="sng" algn="ctr">
                      <a:solidFill>
                        <a:schemeClr val="tx1"/>
                      </a:solidFill>
                      <a:prstDash val="solid"/>
                      <a:round/>
                      <a:headEnd type="none" w="med" len="med"/>
                      <a:tailEnd type="none" w="med" len="med"/>
                    </a:lnR>
                  </a:tcPr>
                </a:tc>
                <a:tc>
                  <a:txBody>
                    <a:bodyPr/>
                    <a:lstStyle/>
                    <a:p>
                      <a:r>
                        <a:rPr lang="en-GB" sz="2200" dirty="0"/>
                        <a:t>Define the current state using SIPOC diagrams and current state process mapping.</a:t>
                      </a:r>
                    </a:p>
                  </a:txBody>
                  <a:tcPr>
                    <a:lnL w="12700" cap="flat" cmpd="sng" algn="ctr">
                      <a:solidFill>
                        <a:schemeClr val="tx1"/>
                      </a:solidFill>
                      <a:prstDash val="solid"/>
                      <a:round/>
                      <a:headEnd type="none" w="med" len="med"/>
                      <a:tailEnd type="none" w="med" len="med"/>
                    </a:lnL>
                  </a:tcPr>
                </a:tc>
                <a:extLst>
                  <a:ext uri="{0D108BD9-81ED-4DB2-BD59-A6C34878D82A}">
                    <a16:rowId xmlns:a16="http://schemas.microsoft.com/office/drawing/2014/main" val="1239930647"/>
                  </a:ext>
                </a:extLst>
              </a:tr>
              <a:tr h="439130">
                <a:tc>
                  <a:txBody>
                    <a:bodyPr/>
                    <a:lstStyle/>
                    <a:p>
                      <a:pPr algn="ctr"/>
                      <a:r>
                        <a:rPr lang="en-GB" sz="2200" dirty="0"/>
                        <a:t>5.</a:t>
                      </a:r>
                    </a:p>
                  </a:txBody>
                  <a:tcPr anchor="ctr">
                    <a:lnR w="12700" cap="flat" cmpd="sng" algn="ctr">
                      <a:solidFill>
                        <a:schemeClr val="tx1"/>
                      </a:solidFill>
                      <a:prstDash val="solid"/>
                      <a:round/>
                      <a:headEnd type="none" w="med" len="med"/>
                      <a:tailEnd type="none" w="med" len="med"/>
                    </a:lnR>
                  </a:tcPr>
                </a:tc>
                <a:tc>
                  <a:txBody>
                    <a:bodyPr/>
                    <a:lstStyle/>
                    <a:p>
                      <a:r>
                        <a:rPr lang="en-GB" sz="2200" dirty="0"/>
                        <a:t>Create a project charter to document the define phase &amp;  make</a:t>
                      </a:r>
                      <a:r>
                        <a:rPr lang="en-GB" sz="2200" b="0" i="0" kern="1200" dirty="0">
                          <a:solidFill>
                            <a:schemeClr val="dk1"/>
                          </a:solidFill>
                          <a:effectLst/>
                          <a:latin typeface="+mn-lt"/>
                          <a:ea typeface="+mn-ea"/>
                          <a:cs typeface="+mn-cs"/>
                        </a:rPr>
                        <a:t> a business case.</a:t>
                      </a:r>
                      <a:endParaRPr lang="en-GB" sz="2200" dirty="0"/>
                    </a:p>
                  </a:txBody>
                  <a:tcPr>
                    <a:lnL w="12700" cap="flat" cmpd="sng" algn="ctr">
                      <a:solidFill>
                        <a:schemeClr val="tx1"/>
                      </a:solidFill>
                      <a:prstDash val="solid"/>
                      <a:round/>
                      <a:headEnd type="none" w="med" len="med"/>
                      <a:tailEnd type="none" w="med" len="med"/>
                    </a:lnL>
                  </a:tcPr>
                </a:tc>
                <a:extLst>
                  <a:ext uri="{0D108BD9-81ED-4DB2-BD59-A6C34878D82A}">
                    <a16:rowId xmlns:a16="http://schemas.microsoft.com/office/drawing/2014/main" val="1711563765"/>
                  </a:ext>
                </a:extLst>
              </a:tr>
            </a:tbl>
          </a:graphicData>
        </a:graphic>
      </p:graphicFrame>
    </p:spTree>
    <p:extLst>
      <p:ext uri="{BB962C8B-B14F-4D97-AF65-F5344CB8AC3E}">
        <p14:creationId xmlns:p14="http://schemas.microsoft.com/office/powerpoint/2010/main" val="943487017"/>
      </p:ext>
    </p:extLst>
  </p:cSld>
  <p:clrMapOvr>
    <a:masterClrMapping/>
  </p:clrMapOvr>
  <p:transition>
    <p:cover dir="rd"/>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970F13-77A0-4C79-A148-95EA86C37CFB}"/>
              </a:ext>
            </a:extLst>
          </p:cNvPr>
          <p:cNvSpPr>
            <a:spLocks noGrp="1"/>
          </p:cNvSpPr>
          <p:nvPr>
            <p:ph type="title"/>
          </p:nvPr>
        </p:nvSpPr>
        <p:spPr/>
        <p:txBody>
          <a:bodyPr/>
          <a:lstStyle/>
          <a:p>
            <a:r>
              <a:rPr lang="en-GB" dirty="0"/>
              <a:t>D</a:t>
            </a:r>
            <a:r>
              <a:rPr lang="en-GB" dirty="0">
                <a:solidFill>
                  <a:schemeClr val="bg1">
                    <a:lumMod val="75000"/>
                  </a:schemeClr>
                </a:solidFill>
              </a:rPr>
              <a:t>MAIC</a:t>
            </a:r>
            <a:r>
              <a:rPr lang="en-GB" dirty="0"/>
              <a:t> - Define Phase Key Tools</a:t>
            </a:r>
          </a:p>
        </p:txBody>
      </p:sp>
      <p:sp>
        <p:nvSpPr>
          <p:cNvPr id="3" name="Content Placeholder 2">
            <a:extLst>
              <a:ext uri="{FF2B5EF4-FFF2-40B4-BE49-F238E27FC236}">
                <a16:creationId xmlns:a16="http://schemas.microsoft.com/office/drawing/2014/main" id="{633B79FB-1A37-44E3-A4E4-B69C6965F467}"/>
              </a:ext>
            </a:extLst>
          </p:cNvPr>
          <p:cNvSpPr>
            <a:spLocks noGrp="1"/>
          </p:cNvSpPr>
          <p:nvPr>
            <p:ph idx="1"/>
          </p:nvPr>
        </p:nvSpPr>
        <p:spPr>
          <a:xfrm>
            <a:off x="2750939" y="1425573"/>
            <a:ext cx="8831461" cy="4117516"/>
          </a:xfrm>
        </p:spPr>
        <p:txBody>
          <a:bodyPr>
            <a:normAutofit/>
          </a:bodyPr>
          <a:lstStyle/>
          <a:p>
            <a:pPr marL="0" indent="0">
              <a:buNone/>
            </a:pPr>
            <a:r>
              <a:rPr lang="en-GB" dirty="0"/>
              <a:t>There are many tools that can be used in the define phase, Below are 5 significant examples:</a:t>
            </a:r>
          </a:p>
          <a:p>
            <a:pPr>
              <a:buFont typeface="Wingdings" panose="05000000000000000000" pitchFamily="2" charset="2"/>
              <a:buChar char="§"/>
            </a:pPr>
            <a:r>
              <a:rPr lang="en-GB" dirty="0"/>
              <a:t>Project charter</a:t>
            </a:r>
          </a:p>
          <a:p>
            <a:pPr>
              <a:buFont typeface="Wingdings" panose="05000000000000000000" pitchFamily="2" charset="2"/>
              <a:buChar char="§"/>
            </a:pPr>
            <a:r>
              <a:rPr lang="en-GB" dirty="0"/>
              <a:t>Process flow charts</a:t>
            </a:r>
          </a:p>
          <a:p>
            <a:pPr>
              <a:buFont typeface="Wingdings" panose="05000000000000000000" pitchFamily="2" charset="2"/>
              <a:buChar char="§"/>
            </a:pPr>
            <a:r>
              <a:rPr lang="en-GB" dirty="0"/>
              <a:t>SIPOC diagrams</a:t>
            </a:r>
          </a:p>
          <a:p>
            <a:pPr>
              <a:buFont typeface="Wingdings" panose="05000000000000000000" pitchFamily="2" charset="2"/>
              <a:buChar char="§"/>
            </a:pPr>
            <a:r>
              <a:rPr lang="en-GB" dirty="0"/>
              <a:t>Kano model</a:t>
            </a:r>
          </a:p>
          <a:p>
            <a:pPr>
              <a:buFont typeface="Wingdings" panose="05000000000000000000" pitchFamily="2" charset="2"/>
              <a:buChar char="§"/>
            </a:pPr>
            <a:r>
              <a:rPr lang="en-GB" dirty="0"/>
              <a:t>CTQ trees</a:t>
            </a:r>
          </a:p>
          <a:p>
            <a:pPr marL="0" indent="0">
              <a:buNone/>
            </a:pPr>
            <a:endParaRPr lang="en-GB" dirty="0"/>
          </a:p>
        </p:txBody>
      </p:sp>
      <p:pic>
        <p:nvPicPr>
          <p:cNvPr id="5" name="Picture 2" descr="What is DMAIC? - GO Productivity Lean Six Sigma">
            <a:extLst>
              <a:ext uri="{FF2B5EF4-FFF2-40B4-BE49-F238E27FC236}">
                <a16:creationId xmlns:a16="http://schemas.microsoft.com/office/drawing/2014/main" id="{62B17185-F73C-45DA-9973-85E4B8C222B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381" t="6162" r="77168" b="7170"/>
          <a:stretch/>
        </p:blipFill>
        <p:spPr bwMode="auto">
          <a:xfrm>
            <a:off x="368498" y="1449270"/>
            <a:ext cx="2036763" cy="407012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31313141"/>
      </p:ext>
    </p:extLst>
  </p:cSld>
  <p:clrMapOvr>
    <a:masterClrMapping/>
  </p:clrMapOvr>
  <p:transition>
    <p:cover dir="rd"/>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9876CE-E3AD-4054-B6AD-259EDF3C0812}"/>
              </a:ext>
            </a:extLst>
          </p:cNvPr>
          <p:cNvSpPr>
            <a:spLocks noGrp="1"/>
          </p:cNvSpPr>
          <p:nvPr>
            <p:ph type="title"/>
          </p:nvPr>
        </p:nvSpPr>
        <p:spPr/>
        <p:txBody>
          <a:bodyPr>
            <a:normAutofit/>
          </a:bodyPr>
          <a:lstStyle/>
          <a:p>
            <a:r>
              <a:rPr lang="en-GB" dirty="0">
                <a:solidFill>
                  <a:schemeClr val="bg1">
                    <a:lumMod val="75000"/>
                  </a:schemeClr>
                </a:solidFill>
              </a:rPr>
              <a:t>D</a:t>
            </a:r>
            <a:r>
              <a:rPr lang="en-GB" dirty="0"/>
              <a:t>M</a:t>
            </a:r>
            <a:r>
              <a:rPr lang="en-GB" dirty="0">
                <a:solidFill>
                  <a:schemeClr val="bg1">
                    <a:lumMod val="75000"/>
                  </a:schemeClr>
                </a:solidFill>
              </a:rPr>
              <a:t>AIC</a:t>
            </a:r>
            <a:r>
              <a:rPr lang="en-GB" dirty="0"/>
              <a:t> - Measure Phase</a:t>
            </a:r>
            <a:br>
              <a:rPr lang="en-GB" dirty="0"/>
            </a:br>
            <a:r>
              <a:rPr lang="en-GB" sz="2400" dirty="0"/>
              <a:t>(Measure the current performance of the process)</a:t>
            </a:r>
            <a:endParaRPr lang="en-GB" dirty="0"/>
          </a:p>
        </p:txBody>
      </p:sp>
      <p:sp>
        <p:nvSpPr>
          <p:cNvPr id="3" name="Content Placeholder 2">
            <a:extLst>
              <a:ext uri="{FF2B5EF4-FFF2-40B4-BE49-F238E27FC236}">
                <a16:creationId xmlns:a16="http://schemas.microsoft.com/office/drawing/2014/main" id="{C5A4A6AA-E9D9-4A3A-AF3F-7B6DD70A8739}"/>
              </a:ext>
            </a:extLst>
          </p:cNvPr>
          <p:cNvSpPr>
            <a:spLocks noGrp="1"/>
          </p:cNvSpPr>
          <p:nvPr>
            <p:ph idx="1"/>
          </p:nvPr>
        </p:nvSpPr>
        <p:spPr>
          <a:xfrm>
            <a:off x="609600" y="1625601"/>
            <a:ext cx="10972800" cy="3917032"/>
          </a:xfrm>
        </p:spPr>
        <p:txBody>
          <a:bodyPr>
            <a:normAutofit fontScale="92500" lnSpcReduction="10000"/>
          </a:bodyPr>
          <a:lstStyle/>
          <a:p>
            <a:pPr marL="0" indent="0">
              <a:buNone/>
            </a:pPr>
            <a:r>
              <a:rPr lang="en-GB" dirty="0"/>
              <a:t>The measure phase involves studying the current state of the process to identify variation, it typically involves:</a:t>
            </a:r>
          </a:p>
          <a:p>
            <a:pPr marL="514350" indent="-514350">
              <a:buFont typeface="+mj-lt"/>
              <a:buAutoNum type="arabicPeriod"/>
            </a:pPr>
            <a:r>
              <a:rPr lang="en-GB" dirty="0"/>
              <a:t>Establishing the baseline performance of the process.</a:t>
            </a:r>
          </a:p>
          <a:p>
            <a:pPr marL="514350" indent="-514350">
              <a:buFont typeface="+mj-lt"/>
              <a:buAutoNum type="arabicPeriod"/>
            </a:pPr>
            <a:r>
              <a:rPr lang="en-GB" dirty="0"/>
              <a:t>Identifying key performance indicators for the process.</a:t>
            </a:r>
          </a:p>
          <a:p>
            <a:pPr marL="514350" indent="-514350">
              <a:buFont typeface="+mj-lt"/>
              <a:buAutoNum type="arabicPeriod"/>
            </a:pPr>
            <a:r>
              <a:rPr lang="en-GB" dirty="0"/>
              <a:t>Developing a data collection plan and then collecting the data.</a:t>
            </a:r>
          </a:p>
          <a:p>
            <a:pPr marL="514350" indent="-514350">
              <a:buFont typeface="+mj-lt"/>
              <a:buAutoNum type="arabicPeriod"/>
            </a:pPr>
            <a:r>
              <a:rPr lang="en-GB" dirty="0"/>
              <a:t>Perform measurement system analysis (validate the measurement system &amp; collected data)</a:t>
            </a:r>
          </a:p>
          <a:p>
            <a:pPr marL="514350" indent="-514350">
              <a:buFont typeface="+mj-lt"/>
              <a:buAutoNum type="arabicPeriod"/>
            </a:pPr>
            <a:r>
              <a:rPr lang="en-GB" dirty="0"/>
              <a:t>Determine the machine / process capability</a:t>
            </a:r>
          </a:p>
        </p:txBody>
      </p:sp>
    </p:spTree>
    <p:extLst>
      <p:ext uri="{BB962C8B-B14F-4D97-AF65-F5344CB8AC3E}">
        <p14:creationId xmlns:p14="http://schemas.microsoft.com/office/powerpoint/2010/main" val="1020986259"/>
      </p:ext>
    </p:extLst>
  </p:cSld>
  <p:clrMapOvr>
    <a:masterClrMapping/>
  </p:clrMapOvr>
  <p:transition>
    <p:cover dir="rd"/>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9876CE-E3AD-4054-B6AD-259EDF3C0812}"/>
              </a:ext>
            </a:extLst>
          </p:cNvPr>
          <p:cNvSpPr>
            <a:spLocks noGrp="1"/>
          </p:cNvSpPr>
          <p:nvPr>
            <p:ph type="title"/>
          </p:nvPr>
        </p:nvSpPr>
        <p:spPr/>
        <p:txBody>
          <a:bodyPr>
            <a:normAutofit/>
          </a:bodyPr>
          <a:lstStyle/>
          <a:p>
            <a:r>
              <a:rPr lang="en-GB" dirty="0">
                <a:solidFill>
                  <a:schemeClr val="bg1">
                    <a:lumMod val="75000"/>
                  </a:schemeClr>
                </a:solidFill>
              </a:rPr>
              <a:t>D</a:t>
            </a:r>
            <a:r>
              <a:rPr lang="en-GB" dirty="0"/>
              <a:t>M</a:t>
            </a:r>
            <a:r>
              <a:rPr lang="en-GB" dirty="0">
                <a:solidFill>
                  <a:schemeClr val="bg1">
                    <a:lumMod val="75000"/>
                  </a:schemeClr>
                </a:solidFill>
              </a:rPr>
              <a:t>AIC</a:t>
            </a:r>
            <a:r>
              <a:rPr lang="en-GB" dirty="0"/>
              <a:t> - Measure Phase Tools</a:t>
            </a:r>
          </a:p>
        </p:txBody>
      </p:sp>
      <p:sp>
        <p:nvSpPr>
          <p:cNvPr id="3" name="Content Placeholder 2">
            <a:extLst>
              <a:ext uri="{FF2B5EF4-FFF2-40B4-BE49-F238E27FC236}">
                <a16:creationId xmlns:a16="http://schemas.microsoft.com/office/drawing/2014/main" id="{C5A4A6AA-E9D9-4A3A-AF3F-7B6DD70A8739}"/>
              </a:ext>
            </a:extLst>
          </p:cNvPr>
          <p:cNvSpPr>
            <a:spLocks noGrp="1"/>
          </p:cNvSpPr>
          <p:nvPr>
            <p:ph idx="1"/>
          </p:nvPr>
        </p:nvSpPr>
        <p:spPr>
          <a:xfrm>
            <a:off x="2806700" y="1432717"/>
            <a:ext cx="9112584" cy="4206416"/>
          </a:xfrm>
        </p:spPr>
        <p:txBody>
          <a:bodyPr>
            <a:normAutofit lnSpcReduction="10000"/>
          </a:bodyPr>
          <a:lstStyle/>
          <a:p>
            <a:pPr marL="0" indent="0">
              <a:buNone/>
            </a:pPr>
            <a:r>
              <a:rPr lang="en-GB" dirty="0"/>
              <a:t>As with the define phase, there are a set of specific tools typically deployed during the Measure phase (often graphical tools):</a:t>
            </a:r>
          </a:p>
          <a:p>
            <a:pPr>
              <a:buFont typeface="Wingdings" panose="05000000000000000000" pitchFamily="2" charset="2"/>
              <a:buChar char="§"/>
            </a:pPr>
            <a:r>
              <a:rPr lang="en-GB" dirty="0"/>
              <a:t>7 basic quality tools (particularly Histograms, pareto charts etc.)</a:t>
            </a:r>
          </a:p>
          <a:p>
            <a:pPr>
              <a:buFont typeface="Wingdings" panose="05000000000000000000" pitchFamily="2" charset="2"/>
              <a:buChar char="§"/>
            </a:pPr>
            <a:r>
              <a:rPr lang="en-GB" dirty="0"/>
              <a:t>Machine &amp; process capability studies.</a:t>
            </a:r>
          </a:p>
          <a:p>
            <a:pPr>
              <a:buFont typeface="Wingdings" panose="05000000000000000000" pitchFamily="2" charset="2"/>
              <a:buChar char="§"/>
            </a:pPr>
            <a:r>
              <a:rPr lang="en-GB" dirty="0"/>
              <a:t>Measurement systems analysis (MSA)</a:t>
            </a:r>
          </a:p>
          <a:p>
            <a:pPr>
              <a:buFont typeface="Wingdings" panose="05000000000000000000" pitchFamily="2" charset="2"/>
              <a:buChar char="§"/>
            </a:pPr>
            <a:r>
              <a:rPr lang="en-GB" dirty="0"/>
              <a:t>Control charts / statistical process control.</a:t>
            </a:r>
          </a:p>
          <a:p>
            <a:pPr marL="0" indent="0">
              <a:buNone/>
            </a:pPr>
            <a:endParaRPr lang="en-GB" dirty="0"/>
          </a:p>
        </p:txBody>
      </p:sp>
      <p:pic>
        <p:nvPicPr>
          <p:cNvPr id="4" name="Picture 2" descr="What is DMAIC? - GO Productivity Lean Six Sigma">
            <a:extLst>
              <a:ext uri="{FF2B5EF4-FFF2-40B4-BE49-F238E27FC236}">
                <a16:creationId xmlns:a16="http://schemas.microsoft.com/office/drawing/2014/main" id="{7FCC7416-CB9C-4923-9F48-5E541B69ADA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2104" t="7171" r="58976" b="7813"/>
          <a:stretch/>
        </p:blipFill>
        <p:spPr bwMode="auto">
          <a:xfrm>
            <a:off x="457199" y="1432717"/>
            <a:ext cx="1981201" cy="39925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22844022"/>
      </p:ext>
    </p:extLst>
  </p:cSld>
  <p:clrMapOvr>
    <a:masterClrMapping/>
  </p:clrMapOvr>
  <p:transition>
    <p:cover dir="rd"/>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9876CE-E3AD-4054-B6AD-259EDF3C0812}"/>
              </a:ext>
            </a:extLst>
          </p:cNvPr>
          <p:cNvSpPr>
            <a:spLocks noGrp="1"/>
          </p:cNvSpPr>
          <p:nvPr>
            <p:ph type="title"/>
          </p:nvPr>
        </p:nvSpPr>
        <p:spPr/>
        <p:txBody>
          <a:bodyPr>
            <a:normAutofit/>
          </a:bodyPr>
          <a:lstStyle/>
          <a:p>
            <a:r>
              <a:rPr lang="en-GB" dirty="0">
                <a:solidFill>
                  <a:schemeClr val="bg1">
                    <a:lumMod val="75000"/>
                  </a:schemeClr>
                </a:solidFill>
              </a:rPr>
              <a:t>DM</a:t>
            </a:r>
            <a:r>
              <a:rPr lang="en-GB" dirty="0"/>
              <a:t>A</a:t>
            </a:r>
            <a:r>
              <a:rPr lang="en-GB" dirty="0">
                <a:solidFill>
                  <a:schemeClr val="bg1">
                    <a:lumMod val="75000"/>
                  </a:schemeClr>
                </a:solidFill>
              </a:rPr>
              <a:t>IC </a:t>
            </a:r>
            <a:r>
              <a:rPr lang="en-GB" dirty="0"/>
              <a:t>- Analyse Phase</a:t>
            </a:r>
            <a:br>
              <a:rPr lang="en-GB" dirty="0"/>
            </a:br>
            <a:r>
              <a:rPr lang="en-GB" sz="2400" i="1" dirty="0"/>
              <a:t>(Analyse the current performance to isolate the problem)</a:t>
            </a:r>
            <a:endParaRPr lang="en-GB" i="1" dirty="0"/>
          </a:p>
        </p:txBody>
      </p:sp>
      <p:sp>
        <p:nvSpPr>
          <p:cNvPr id="3" name="Content Placeholder 2">
            <a:extLst>
              <a:ext uri="{FF2B5EF4-FFF2-40B4-BE49-F238E27FC236}">
                <a16:creationId xmlns:a16="http://schemas.microsoft.com/office/drawing/2014/main" id="{C5A4A6AA-E9D9-4A3A-AF3F-7B6DD70A8739}"/>
              </a:ext>
            </a:extLst>
          </p:cNvPr>
          <p:cNvSpPr>
            <a:spLocks noGrp="1"/>
          </p:cNvSpPr>
          <p:nvPr>
            <p:ph idx="1"/>
          </p:nvPr>
        </p:nvSpPr>
        <p:spPr>
          <a:xfrm>
            <a:off x="609600" y="1417638"/>
            <a:ext cx="10972800" cy="951874"/>
          </a:xfrm>
        </p:spPr>
        <p:txBody>
          <a:bodyPr>
            <a:normAutofit/>
          </a:bodyPr>
          <a:lstStyle/>
          <a:p>
            <a:pPr marL="0" indent="0">
              <a:buNone/>
            </a:pPr>
            <a:r>
              <a:rPr lang="en-GB" sz="2800" dirty="0"/>
              <a:t>Using thorough statistical and qualitative analysis, begin to formulate and test hypotheses about the root cause of the problem(s).</a:t>
            </a:r>
          </a:p>
        </p:txBody>
      </p:sp>
      <p:graphicFrame>
        <p:nvGraphicFramePr>
          <p:cNvPr id="5" name="Table 5">
            <a:extLst>
              <a:ext uri="{FF2B5EF4-FFF2-40B4-BE49-F238E27FC236}">
                <a16:creationId xmlns:a16="http://schemas.microsoft.com/office/drawing/2014/main" id="{1F31980B-7BE6-427D-BFFD-29CF23049BF2}"/>
              </a:ext>
            </a:extLst>
          </p:cNvPr>
          <p:cNvGraphicFramePr>
            <a:graphicFrameLocks noGrp="1"/>
          </p:cNvGraphicFramePr>
          <p:nvPr>
            <p:extLst>
              <p:ext uri="{D42A27DB-BD31-4B8C-83A1-F6EECF244321}">
                <p14:modId xmlns:p14="http://schemas.microsoft.com/office/powerpoint/2010/main" val="1858798351"/>
              </p:ext>
            </p:extLst>
          </p:nvPr>
        </p:nvGraphicFramePr>
        <p:xfrm>
          <a:off x="850233" y="2505474"/>
          <a:ext cx="4925172" cy="3048000"/>
        </p:xfrm>
        <a:graphic>
          <a:graphicData uri="http://schemas.openxmlformats.org/drawingml/2006/table">
            <a:tbl>
              <a:tblPr firstRow="1" bandRow="1">
                <a:tableStyleId>{74C1A8A3-306A-4EB7-A6B1-4F7E0EB9C5D6}</a:tableStyleId>
              </a:tblPr>
              <a:tblGrid>
                <a:gridCol w="441642">
                  <a:extLst>
                    <a:ext uri="{9D8B030D-6E8A-4147-A177-3AD203B41FA5}">
                      <a16:colId xmlns:a16="http://schemas.microsoft.com/office/drawing/2014/main" val="625844968"/>
                    </a:ext>
                  </a:extLst>
                </a:gridCol>
                <a:gridCol w="4483530">
                  <a:extLst>
                    <a:ext uri="{9D8B030D-6E8A-4147-A177-3AD203B41FA5}">
                      <a16:colId xmlns:a16="http://schemas.microsoft.com/office/drawing/2014/main" val="1124000068"/>
                    </a:ext>
                  </a:extLst>
                </a:gridCol>
              </a:tblGrid>
              <a:tr h="370840">
                <a:tc gridSpan="2">
                  <a:txBody>
                    <a:bodyPr/>
                    <a:lstStyle/>
                    <a:p>
                      <a:pPr algn="ctr"/>
                      <a:r>
                        <a:rPr lang="en-GB" sz="2200" dirty="0"/>
                        <a:t>Analyse Phase Steps</a:t>
                      </a:r>
                    </a:p>
                  </a:txBody>
                  <a:tcPr anchor="ctr"/>
                </a:tc>
                <a:tc hMerge="1">
                  <a:txBody>
                    <a:bodyPr/>
                    <a:lstStyle/>
                    <a:p>
                      <a:endParaRPr lang="en-GB" dirty="0"/>
                    </a:p>
                  </a:txBody>
                  <a:tcPr/>
                </a:tc>
                <a:extLst>
                  <a:ext uri="{0D108BD9-81ED-4DB2-BD59-A6C34878D82A}">
                    <a16:rowId xmlns:a16="http://schemas.microsoft.com/office/drawing/2014/main" val="1869496639"/>
                  </a:ext>
                </a:extLst>
              </a:tr>
              <a:tr h="370840">
                <a:tc>
                  <a:txBody>
                    <a:bodyPr/>
                    <a:lstStyle/>
                    <a:p>
                      <a:pPr algn="ctr"/>
                      <a:r>
                        <a:rPr lang="en-GB" sz="2200" dirty="0"/>
                        <a:t>1.</a:t>
                      </a:r>
                    </a:p>
                  </a:txBody>
                  <a:tcPr anchor="ctr">
                    <a:lnR w="12700" cap="flat" cmpd="sng" algn="ctr">
                      <a:solidFill>
                        <a:schemeClr val="tx1"/>
                      </a:solidFill>
                      <a:prstDash val="solid"/>
                      <a:round/>
                      <a:headEnd type="none" w="med" len="med"/>
                      <a:tailEnd type="none" w="med" len="med"/>
                    </a:lnR>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200" dirty="0"/>
                        <a:t>Identify and validate root causes in order to focus on eliminating causes rather than treating symptoms.</a:t>
                      </a:r>
                    </a:p>
                  </a:txBody>
                  <a:tcPr anchor="ctr">
                    <a:lnL w="12700" cap="flat" cmpd="sng" algn="ctr">
                      <a:solidFill>
                        <a:schemeClr val="tx1"/>
                      </a:solidFill>
                      <a:prstDash val="solid"/>
                      <a:round/>
                      <a:headEnd type="none" w="med" len="med"/>
                      <a:tailEnd type="none" w="med" len="med"/>
                    </a:lnL>
                  </a:tcPr>
                </a:tc>
                <a:extLst>
                  <a:ext uri="{0D108BD9-81ED-4DB2-BD59-A6C34878D82A}">
                    <a16:rowId xmlns:a16="http://schemas.microsoft.com/office/drawing/2014/main" val="1349227303"/>
                  </a:ext>
                </a:extLst>
              </a:tr>
              <a:tr h="370840">
                <a:tc>
                  <a:txBody>
                    <a:bodyPr/>
                    <a:lstStyle/>
                    <a:p>
                      <a:pPr algn="ctr"/>
                      <a:r>
                        <a:rPr lang="en-GB" sz="2200" dirty="0"/>
                        <a:t>2.</a:t>
                      </a:r>
                    </a:p>
                  </a:txBody>
                  <a:tcPr anchor="ctr">
                    <a:lnR w="12700" cap="flat" cmpd="sng" algn="ctr">
                      <a:solidFill>
                        <a:schemeClr val="tx1"/>
                      </a:solidFill>
                      <a:prstDash val="solid"/>
                      <a:round/>
                      <a:headEnd type="none" w="med" len="med"/>
                      <a:tailEnd type="none" w="med" len="med"/>
                    </a:lnR>
                  </a:tcPr>
                </a:tc>
                <a:tc>
                  <a:txBody>
                    <a:bodyPr/>
                    <a:lstStyle/>
                    <a:p>
                      <a:pPr algn="l"/>
                      <a:r>
                        <a:rPr lang="en-GB" sz="2200" dirty="0"/>
                        <a:t>Continue analysis to the level of actionable root causes</a:t>
                      </a:r>
                    </a:p>
                  </a:txBody>
                  <a:tcPr anchor="ctr">
                    <a:lnL w="12700" cap="flat" cmpd="sng" algn="ctr">
                      <a:solidFill>
                        <a:schemeClr val="tx1"/>
                      </a:solidFill>
                      <a:prstDash val="solid"/>
                      <a:round/>
                      <a:headEnd type="none" w="med" len="med"/>
                      <a:tailEnd type="none" w="med" len="med"/>
                    </a:lnL>
                  </a:tcPr>
                </a:tc>
                <a:extLst>
                  <a:ext uri="{0D108BD9-81ED-4DB2-BD59-A6C34878D82A}">
                    <a16:rowId xmlns:a16="http://schemas.microsoft.com/office/drawing/2014/main" val="2791012725"/>
                  </a:ext>
                </a:extLst>
              </a:tr>
              <a:tr h="370840">
                <a:tc>
                  <a:txBody>
                    <a:bodyPr/>
                    <a:lstStyle/>
                    <a:p>
                      <a:pPr algn="ctr"/>
                      <a:r>
                        <a:rPr lang="en-GB" sz="2200" dirty="0"/>
                        <a:t>3.</a:t>
                      </a:r>
                    </a:p>
                  </a:txBody>
                  <a:tcPr anchor="ctr">
                    <a:lnR w="12700" cap="flat" cmpd="sng" algn="ctr">
                      <a:solidFill>
                        <a:schemeClr val="tx1"/>
                      </a:solidFill>
                      <a:prstDash val="solid"/>
                      <a:round/>
                      <a:headEnd type="none" w="med" len="med"/>
                      <a:tailEnd type="none" w="med" len="med"/>
                    </a:lnR>
                  </a:tcPr>
                </a:tc>
                <a:tc>
                  <a:txBody>
                    <a:bodyPr/>
                    <a:lstStyle/>
                    <a:p>
                      <a:pPr algn="l"/>
                      <a:r>
                        <a:rPr lang="en-GB" sz="2200" dirty="0"/>
                        <a:t>Select the root causes with the greatest impact to improve the CTQ.</a:t>
                      </a:r>
                    </a:p>
                  </a:txBody>
                  <a:tcPr anchor="ctr">
                    <a:lnL w="12700" cap="flat" cmpd="sng" algn="ctr">
                      <a:solidFill>
                        <a:schemeClr val="tx1"/>
                      </a:solidFill>
                      <a:prstDash val="solid"/>
                      <a:round/>
                      <a:headEnd type="none" w="med" len="med"/>
                      <a:tailEnd type="none" w="med" len="med"/>
                    </a:lnL>
                  </a:tcPr>
                </a:tc>
                <a:extLst>
                  <a:ext uri="{0D108BD9-81ED-4DB2-BD59-A6C34878D82A}">
                    <a16:rowId xmlns:a16="http://schemas.microsoft.com/office/drawing/2014/main" val="3031422617"/>
                  </a:ext>
                </a:extLst>
              </a:tr>
            </a:tbl>
          </a:graphicData>
        </a:graphic>
      </p:graphicFrame>
      <p:sp>
        <p:nvSpPr>
          <p:cNvPr id="7" name="TextBox 6">
            <a:extLst>
              <a:ext uri="{FF2B5EF4-FFF2-40B4-BE49-F238E27FC236}">
                <a16:creationId xmlns:a16="http://schemas.microsoft.com/office/drawing/2014/main" id="{A458ACAE-6B73-4F57-8B6F-7F5897B7532E}"/>
              </a:ext>
            </a:extLst>
          </p:cNvPr>
          <p:cNvSpPr txBox="1"/>
          <p:nvPr/>
        </p:nvSpPr>
        <p:spPr>
          <a:xfrm>
            <a:off x="6224338" y="2475203"/>
            <a:ext cx="5117429" cy="3108543"/>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800" b="1" dirty="0"/>
              <a:t>Remember</a:t>
            </a:r>
            <a:r>
              <a:rPr lang="en-GB" sz="2800" dirty="0"/>
              <a:t> : Verified Root Causes will form the foundation for solutions in the Improve Phase failing to find true root causes will cause you to take actions on the wrong things and miss the targeted improvements.</a:t>
            </a:r>
          </a:p>
        </p:txBody>
      </p:sp>
    </p:spTree>
    <p:extLst>
      <p:ext uri="{BB962C8B-B14F-4D97-AF65-F5344CB8AC3E}">
        <p14:creationId xmlns:p14="http://schemas.microsoft.com/office/powerpoint/2010/main" val="425467777"/>
      </p:ext>
    </p:extLst>
  </p:cSld>
  <p:clrMapOvr>
    <a:masterClrMapping/>
  </p:clrMapOvr>
  <p:transition>
    <p:cover dir="rd"/>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9876CE-E3AD-4054-B6AD-259EDF3C0812}"/>
              </a:ext>
            </a:extLst>
          </p:cNvPr>
          <p:cNvSpPr>
            <a:spLocks noGrp="1"/>
          </p:cNvSpPr>
          <p:nvPr>
            <p:ph type="title"/>
          </p:nvPr>
        </p:nvSpPr>
        <p:spPr/>
        <p:txBody>
          <a:bodyPr>
            <a:normAutofit/>
          </a:bodyPr>
          <a:lstStyle/>
          <a:p>
            <a:r>
              <a:rPr lang="en-GB" dirty="0">
                <a:solidFill>
                  <a:schemeClr val="bg1">
                    <a:lumMod val="75000"/>
                  </a:schemeClr>
                </a:solidFill>
              </a:rPr>
              <a:t>DM</a:t>
            </a:r>
            <a:r>
              <a:rPr lang="en-GB" dirty="0"/>
              <a:t>A</a:t>
            </a:r>
            <a:r>
              <a:rPr lang="en-GB" dirty="0">
                <a:solidFill>
                  <a:schemeClr val="bg1">
                    <a:lumMod val="75000"/>
                  </a:schemeClr>
                </a:solidFill>
              </a:rPr>
              <a:t>IC </a:t>
            </a:r>
            <a:r>
              <a:rPr lang="en-GB" dirty="0"/>
              <a:t>- Analyse Phase Tools</a:t>
            </a:r>
            <a:endParaRPr lang="en-GB" i="1" dirty="0"/>
          </a:p>
        </p:txBody>
      </p:sp>
      <p:sp>
        <p:nvSpPr>
          <p:cNvPr id="3" name="Content Placeholder 2">
            <a:extLst>
              <a:ext uri="{FF2B5EF4-FFF2-40B4-BE49-F238E27FC236}">
                <a16:creationId xmlns:a16="http://schemas.microsoft.com/office/drawing/2014/main" id="{C5A4A6AA-E9D9-4A3A-AF3F-7B6DD70A8739}"/>
              </a:ext>
            </a:extLst>
          </p:cNvPr>
          <p:cNvSpPr>
            <a:spLocks noGrp="1"/>
          </p:cNvSpPr>
          <p:nvPr>
            <p:ph idx="1"/>
          </p:nvPr>
        </p:nvSpPr>
        <p:spPr>
          <a:xfrm>
            <a:off x="2823411" y="1474367"/>
            <a:ext cx="8758989" cy="3973430"/>
          </a:xfrm>
        </p:spPr>
        <p:txBody>
          <a:bodyPr>
            <a:normAutofit lnSpcReduction="10000"/>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3300" b="0" i="0" u="none" strike="noStrike" kern="1200" cap="none" spc="0" normalizeH="0" baseline="0" noProof="0" dirty="0">
                <a:ln>
                  <a:noFill/>
                </a:ln>
                <a:solidFill>
                  <a:prstClr val="black"/>
                </a:solidFill>
                <a:effectLst/>
                <a:uLnTx/>
                <a:uFillTx/>
                <a:latin typeface="Myriad Pro"/>
                <a:ea typeface="+mn-ea"/>
                <a:cs typeface="+mn-cs"/>
              </a:rPr>
              <a:t>Some of the tools used in the analyse phase include:</a:t>
            </a:r>
          </a:p>
          <a:p>
            <a:pPr>
              <a:spcBef>
                <a:spcPts val="0"/>
              </a:spcBef>
              <a:buFont typeface="Wingdings" panose="05000000000000000000" pitchFamily="2" charset="2"/>
              <a:buChar char="§"/>
              <a:defRPr/>
            </a:pPr>
            <a:r>
              <a:rPr kumimoji="0" lang="en-GB" sz="3000" b="0" i="0" u="none" strike="noStrike" kern="1200" cap="none" spc="0" normalizeH="0" baseline="0" noProof="0" dirty="0">
                <a:ln>
                  <a:noFill/>
                </a:ln>
                <a:solidFill>
                  <a:prstClr val="black"/>
                </a:solidFill>
                <a:effectLst/>
                <a:uLnTx/>
                <a:uFillTx/>
                <a:latin typeface="Myriad Pro"/>
                <a:ea typeface="+mn-ea"/>
                <a:cs typeface="+mn-cs"/>
              </a:rPr>
              <a:t>Brainstorming &amp; 5 whys</a:t>
            </a:r>
          </a:p>
          <a:p>
            <a:pPr>
              <a:spcBef>
                <a:spcPts val="0"/>
              </a:spcBef>
              <a:buFont typeface="Wingdings" panose="05000000000000000000" pitchFamily="2" charset="2"/>
              <a:buChar char="§"/>
              <a:defRPr/>
            </a:pPr>
            <a:r>
              <a:rPr kumimoji="0" lang="en-GB" sz="3000" b="0" i="0" u="none" strike="noStrike" kern="1200" cap="none" spc="0" normalizeH="0" baseline="0" noProof="0" dirty="0">
                <a:ln>
                  <a:noFill/>
                </a:ln>
                <a:solidFill>
                  <a:prstClr val="black"/>
                </a:solidFill>
                <a:effectLst/>
                <a:uLnTx/>
                <a:uFillTx/>
                <a:latin typeface="Myriad Pro"/>
                <a:ea typeface="+mn-ea"/>
                <a:cs typeface="+mn-cs"/>
              </a:rPr>
              <a:t>Inferential statistics such as correlation and regression analysis (scatter plots)</a:t>
            </a:r>
          </a:p>
          <a:p>
            <a:pPr>
              <a:spcBef>
                <a:spcPts val="0"/>
              </a:spcBef>
              <a:buFont typeface="Wingdings" panose="05000000000000000000" pitchFamily="2" charset="2"/>
              <a:buChar char="§"/>
              <a:defRPr/>
            </a:pPr>
            <a:r>
              <a:rPr kumimoji="0" lang="en-GB" sz="3000" b="0" i="0" u="none" strike="noStrike" kern="1200" cap="none" spc="0" normalizeH="0" baseline="0" noProof="0" dirty="0">
                <a:ln>
                  <a:noFill/>
                </a:ln>
                <a:solidFill>
                  <a:prstClr val="black"/>
                </a:solidFill>
                <a:effectLst/>
                <a:uLnTx/>
                <a:uFillTx/>
                <a:latin typeface="Myriad Pro"/>
                <a:ea typeface="+mn-ea"/>
                <a:cs typeface="+mn-cs"/>
              </a:rPr>
              <a:t>Root cause / cause and effects analysis</a:t>
            </a:r>
          </a:p>
          <a:p>
            <a:pPr>
              <a:spcBef>
                <a:spcPts val="0"/>
              </a:spcBef>
              <a:buFont typeface="Wingdings" panose="05000000000000000000" pitchFamily="2" charset="2"/>
              <a:buChar char="§"/>
              <a:defRPr/>
            </a:pPr>
            <a:r>
              <a:rPr kumimoji="0" lang="en-GB" sz="3000" b="0" i="0" u="none" strike="noStrike" kern="1200" cap="none" spc="0" normalizeH="0" baseline="0" noProof="0" dirty="0">
                <a:ln>
                  <a:noFill/>
                </a:ln>
                <a:solidFill>
                  <a:prstClr val="black"/>
                </a:solidFill>
                <a:effectLst/>
                <a:uLnTx/>
                <a:uFillTx/>
                <a:latin typeface="Myriad Pro"/>
                <a:ea typeface="+mn-ea"/>
                <a:cs typeface="+mn-cs"/>
              </a:rPr>
              <a:t>Hypothesis testing.</a:t>
            </a:r>
          </a:p>
          <a:p>
            <a:pPr>
              <a:spcBef>
                <a:spcPts val="0"/>
              </a:spcBef>
              <a:buFont typeface="Wingdings" panose="05000000000000000000" pitchFamily="2" charset="2"/>
              <a:buChar char="§"/>
              <a:defRPr/>
            </a:pPr>
            <a:r>
              <a:rPr lang="en-GB" sz="3000" dirty="0">
                <a:solidFill>
                  <a:prstClr val="black"/>
                </a:solidFill>
                <a:latin typeface="Myriad Pro"/>
              </a:rPr>
              <a:t>Also affinity diagrams, FMEA, DoE, ANOVA, Chi Square, multivariate analysis etc.</a:t>
            </a:r>
            <a:endParaRPr kumimoji="0" lang="en-GB" sz="3000" b="0" i="0" u="none" strike="noStrike" kern="1200" cap="none" spc="0" normalizeH="0" baseline="0" noProof="0" dirty="0">
              <a:ln>
                <a:noFill/>
              </a:ln>
              <a:solidFill>
                <a:prstClr val="black"/>
              </a:solidFill>
              <a:effectLst/>
              <a:uLnTx/>
              <a:uFillTx/>
              <a:latin typeface="Myriad Pro"/>
              <a:ea typeface="+mn-ea"/>
              <a:cs typeface="+mn-cs"/>
            </a:endParaRPr>
          </a:p>
          <a:p>
            <a:endParaRPr lang="en-GB" dirty="0"/>
          </a:p>
        </p:txBody>
      </p:sp>
      <p:pic>
        <p:nvPicPr>
          <p:cNvPr id="4" name="Picture 2" descr="What is DMAIC? - GO Productivity Lean Six Sigma">
            <a:extLst>
              <a:ext uri="{FF2B5EF4-FFF2-40B4-BE49-F238E27FC236}">
                <a16:creationId xmlns:a16="http://schemas.microsoft.com/office/drawing/2014/main" id="{2D679CCE-4E61-41EB-8BD1-A4FA0478473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0502" r="40808"/>
          <a:stretch/>
        </p:blipFill>
        <p:spPr bwMode="auto">
          <a:xfrm>
            <a:off x="433137" y="1112971"/>
            <a:ext cx="1957137" cy="46962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32046939"/>
      </p:ext>
    </p:extLst>
  </p:cSld>
  <p:clrMapOvr>
    <a:masterClrMapping/>
  </p:clrMapOvr>
  <p:transition>
    <p:cover dir="rd"/>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E6EE59-CEC9-494D-936B-0311A8F03CB4}"/>
              </a:ext>
            </a:extLst>
          </p:cNvPr>
          <p:cNvSpPr>
            <a:spLocks noGrp="1"/>
          </p:cNvSpPr>
          <p:nvPr>
            <p:ph type="title"/>
          </p:nvPr>
        </p:nvSpPr>
        <p:spPr>
          <a:xfrm>
            <a:off x="609600" y="175933"/>
            <a:ext cx="10972800" cy="1143000"/>
          </a:xfrm>
        </p:spPr>
        <p:txBody>
          <a:bodyPr>
            <a:normAutofit fontScale="90000"/>
          </a:bodyPr>
          <a:lstStyle/>
          <a:p>
            <a:r>
              <a:rPr lang="en-GB" dirty="0">
                <a:solidFill>
                  <a:schemeClr val="bg1">
                    <a:lumMod val="75000"/>
                  </a:schemeClr>
                </a:solidFill>
              </a:rPr>
              <a:t>DMA</a:t>
            </a:r>
            <a:r>
              <a:rPr lang="en-GB" dirty="0"/>
              <a:t>I</a:t>
            </a:r>
            <a:r>
              <a:rPr lang="en-GB" dirty="0">
                <a:solidFill>
                  <a:schemeClr val="bg1">
                    <a:lumMod val="75000"/>
                  </a:schemeClr>
                </a:solidFill>
              </a:rPr>
              <a:t>C</a:t>
            </a:r>
            <a:r>
              <a:rPr lang="en-GB" dirty="0"/>
              <a:t> - Improve Phase</a:t>
            </a:r>
            <a:br>
              <a:rPr lang="en-GB" dirty="0"/>
            </a:br>
            <a:r>
              <a:rPr lang="en-GB" sz="2700" i="1" dirty="0"/>
              <a:t>(Improve the problem by selecting the optimal solution)</a:t>
            </a:r>
            <a:endParaRPr lang="en-GB" i="1" dirty="0"/>
          </a:p>
        </p:txBody>
      </p:sp>
      <p:sp>
        <p:nvSpPr>
          <p:cNvPr id="3" name="Content Placeholder 2">
            <a:extLst>
              <a:ext uri="{FF2B5EF4-FFF2-40B4-BE49-F238E27FC236}">
                <a16:creationId xmlns:a16="http://schemas.microsoft.com/office/drawing/2014/main" id="{8723BA83-6101-4216-A984-19B157C6EC94}"/>
              </a:ext>
            </a:extLst>
          </p:cNvPr>
          <p:cNvSpPr>
            <a:spLocks noGrp="1"/>
          </p:cNvSpPr>
          <p:nvPr>
            <p:ph idx="1"/>
          </p:nvPr>
        </p:nvSpPr>
        <p:spPr>
          <a:xfrm>
            <a:off x="609600" y="1302891"/>
            <a:ext cx="10972800" cy="3917032"/>
          </a:xfrm>
        </p:spPr>
        <p:txBody>
          <a:bodyPr/>
          <a:lstStyle/>
          <a:p>
            <a:pPr marL="0" indent="0">
              <a:buNone/>
            </a:pPr>
            <a:r>
              <a:rPr lang="en-GB" dirty="0"/>
              <a:t>Based on the identified root cause(s) in the prior step, directly address the cause with an appropriate improvement.</a:t>
            </a:r>
          </a:p>
        </p:txBody>
      </p:sp>
      <p:graphicFrame>
        <p:nvGraphicFramePr>
          <p:cNvPr id="4" name="Table 4">
            <a:extLst>
              <a:ext uri="{FF2B5EF4-FFF2-40B4-BE49-F238E27FC236}">
                <a16:creationId xmlns:a16="http://schemas.microsoft.com/office/drawing/2014/main" id="{7EAC3DC9-77F9-43D4-8D2E-7913C81DC498}"/>
              </a:ext>
            </a:extLst>
          </p:cNvPr>
          <p:cNvGraphicFramePr>
            <a:graphicFrameLocks noGrp="1"/>
          </p:cNvGraphicFramePr>
          <p:nvPr>
            <p:extLst>
              <p:ext uri="{D42A27DB-BD31-4B8C-83A1-F6EECF244321}">
                <p14:modId xmlns:p14="http://schemas.microsoft.com/office/powerpoint/2010/main" val="1966047451"/>
              </p:ext>
            </p:extLst>
          </p:nvPr>
        </p:nvGraphicFramePr>
        <p:xfrm>
          <a:off x="1556085" y="2446149"/>
          <a:ext cx="9079830" cy="3108960"/>
        </p:xfrm>
        <a:graphic>
          <a:graphicData uri="http://schemas.openxmlformats.org/drawingml/2006/table">
            <a:tbl>
              <a:tblPr firstRow="1" bandRow="1">
                <a:tableStyleId>{74C1A8A3-306A-4EB7-A6B1-4F7E0EB9C5D6}</a:tableStyleId>
              </a:tblPr>
              <a:tblGrid>
                <a:gridCol w="613864">
                  <a:extLst>
                    <a:ext uri="{9D8B030D-6E8A-4147-A177-3AD203B41FA5}">
                      <a16:colId xmlns:a16="http://schemas.microsoft.com/office/drawing/2014/main" val="580076360"/>
                    </a:ext>
                  </a:extLst>
                </a:gridCol>
                <a:gridCol w="8465966">
                  <a:extLst>
                    <a:ext uri="{9D8B030D-6E8A-4147-A177-3AD203B41FA5}">
                      <a16:colId xmlns:a16="http://schemas.microsoft.com/office/drawing/2014/main" val="2829896333"/>
                    </a:ext>
                  </a:extLst>
                </a:gridCol>
              </a:tblGrid>
              <a:tr h="416151">
                <a:tc gridSpan="2">
                  <a:txBody>
                    <a:bodyPr/>
                    <a:lstStyle/>
                    <a:p>
                      <a:pPr algn="ctr"/>
                      <a:r>
                        <a:rPr lang="en-GB" sz="2400" dirty="0"/>
                        <a:t>Improve Steps</a:t>
                      </a:r>
                    </a:p>
                  </a:txBody>
                  <a:tcPr/>
                </a:tc>
                <a:tc hMerge="1">
                  <a:txBody>
                    <a:bodyPr/>
                    <a:lstStyle/>
                    <a:p>
                      <a:endParaRPr lang="en-GB" dirty="0"/>
                    </a:p>
                  </a:txBody>
                  <a:tcPr/>
                </a:tc>
                <a:extLst>
                  <a:ext uri="{0D108BD9-81ED-4DB2-BD59-A6C34878D82A}">
                    <a16:rowId xmlns:a16="http://schemas.microsoft.com/office/drawing/2014/main" val="1635116064"/>
                  </a:ext>
                </a:extLst>
              </a:tr>
              <a:tr h="416151">
                <a:tc>
                  <a:txBody>
                    <a:bodyPr/>
                    <a:lstStyle/>
                    <a:p>
                      <a:pPr algn="ctr"/>
                      <a:r>
                        <a:rPr lang="en-GB" sz="2400" dirty="0"/>
                        <a:t>1.</a:t>
                      </a:r>
                    </a:p>
                  </a:txBody>
                  <a:tcPr anchor="ctr">
                    <a:lnR w="12700" cap="flat" cmpd="sng" algn="ctr">
                      <a:solidFill>
                        <a:schemeClr val="tx1"/>
                      </a:solidFill>
                      <a:prstDash val="solid"/>
                      <a:round/>
                      <a:headEnd type="none" w="med" len="med"/>
                      <a:tailEnd type="none" w="med" len="med"/>
                    </a:lnR>
                  </a:tcPr>
                </a:tc>
                <a:tc>
                  <a:txBody>
                    <a:bodyPr/>
                    <a:lstStyle/>
                    <a:p>
                      <a:pPr algn="l"/>
                      <a:r>
                        <a:rPr lang="en-GB" sz="2400" dirty="0"/>
                        <a:t>Develop potential improvements / solutions for root causes</a:t>
                      </a:r>
                    </a:p>
                  </a:txBody>
                  <a:tcPr>
                    <a:lnL w="12700" cap="flat" cmpd="sng" algn="ctr">
                      <a:solidFill>
                        <a:schemeClr val="tx1"/>
                      </a:solidFill>
                      <a:prstDash val="solid"/>
                      <a:round/>
                      <a:headEnd type="none" w="med" len="med"/>
                      <a:tailEnd type="none" w="med" len="med"/>
                    </a:lnL>
                  </a:tcPr>
                </a:tc>
                <a:extLst>
                  <a:ext uri="{0D108BD9-81ED-4DB2-BD59-A6C34878D82A}">
                    <a16:rowId xmlns:a16="http://schemas.microsoft.com/office/drawing/2014/main" val="4157394355"/>
                  </a:ext>
                </a:extLst>
              </a:tr>
              <a:tr h="416151">
                <a:tc>
                  <a:txBody>
                    <a:bodyPr/>
                    <a:lstStyle/>
                    <a:p>
                      <a:pPr algn="ctr"/>
                      <a:r>
                        <a:rPr lang="en-GB" sz="2400" dirty="0"/>
                        <a:t>2.</a:t>
                      </a:r>
                    </a:p>
                  </a:txBody>
                  <a:tcPr anchor="ctr">
                    <a:lnR w="12700" cap="flat" cmpd="sng" algn="ctr">
                      <a:solidFill>
                        <a:schemeClr val="tx1"/>
                      </a:solidFill>
                      <a:prstDash val="solid"/>
                      <a:round/>
                      <a:headEnd type="none" w="med" len="med"/>
                      <a:tailEnd type="none" w="med" len="med"/>
                    </a:lnR>
                  </a:tcPr>
                </a:tc>
                <a:tc>
                  <a:txBody>
                    <a:bodyPr/>
                    <a:lstStyle/>
                    <a:p>
                      <a:pPr algn="l"/>
                      <a:r>
                        <a:rPr lang="en-GB" sz="2400" dirty="0"/>
                        <a:t>Evaluate all potential solutions for effectiveness</a:t>
                      </a:r>
                    </a:p>
                  </a:txBody>
                  <a:tcPr>
                    <a:lnL w="12700" cap="flat" cmpd="sng" algn="ctr">
                      <a:solidFill>
                        <a:schemeClr val="tx1"/>
                      </a:solidFill>
                      <a:prstDash val="solid"/>
                      <a:round/>
                      <a:headEnd type="none" w="med" len="med"/>
                      <a:tailEnd type="none" w="med" len="med"/>
                    </a:lnL>
                  </a:tcPr>
                </a:tc>
                <a:extLst>
                  <a:ext uri="{0D108BD9-81ED-4DB2-BD59-A6C34878D82A}">
                    <a16:rowId xmlns:a16="http://schemas.microsoft.com/office/drawing/2014/main" val="3265697335"/>
                  </a:ext>
                </a:extLst>
              </a:tr>
              <a:tr h="416151">
                <a:tc>
                  <a:txBody>
                    <a:bodyPr/>
                    <a:lstStyle/>
                    <a:p>
                      <a:pPr algn="ctr"/>
                      <a:r>
                        <a:rPr lang="en-GB" sz="2400" dirty="0"/>
                        <a:t>3.</a:t>
                      </a:r>
                    </a:p>
                  </a:txBody>
                  <a:tcPr anchor="ctr">
                    <a:lnR w="12700" cap="flat" cmpd="sng" algn="ctr">
                      <a:solidFill>
                        <a:schemeClr val="tx1"/>
                      </a:solidFill>
                      <a:prstDash val="solid"/>
                      <a:round/>
                      <a:headEnd type="none" w="med" len="med"/>
                      <a:tailEnd type="none" w="med" len="med"/>
                    </a:lnR>
                  </a:tcPr>
                </a:tc>
                <a:tc>
                  <a:txBody>
                    <a:bodyPr/>
                    <a:lstStyle/>
                    <a:p>
                      <a:pPr algn="l"/>
                      <a:r>
                        <a:rPr lang="en-GB" sz="2400" dirty="0"/>
                        <a:t>Select and implement optimal improvements</a:t>
                      </a:r>
                    </a:p>
                  </a:txBody>
                  <a:tcPr>
                    <a:lnL w="12700" cap="flat" cmpd="sng" algn="ctr">
                      <a:solidFill>
                        <a:schemeClr val="tx1"/>
                      </a:solidFill>
                      <a:prstDash val="solid"/>
                      <a:round/>
                      <a:headEnd type="none" w="med" len="med"/>
                      <a:tailEnd type="none" w="med" len="med"/>
                    </a:lnL>
                  </a:tcPr>
                </a:tc>
                <a:extLst>
                  <a:ext uri="{0D108BD9-81ED-4DB2-BD59-A6C34878D82A}">
                    <a16:rowId xmlns:a16="http://schemas.microsoft.com/office/drawing/2014/main" val="834071191"/>
                  </a:ext>
                </a:extLst>
              </a:tr>
              <a:tr h="416151">
                <a:tc>
                  <a:txBody>
                    <a:bodyPr/>
                    <a:lstStyle/>
                    <a:p>
                      <a:pPr algn="ctr"/>
                      <a:r>
                        <a:rPr lang="en-GB" sz="2400" dirty="0"/>
                        <a:t>4.</a:t>
                      </a:r>
                    </a:p>
                  </a:txBody>
                  <a:tcPr anchor="ctr">
                    <a:lnR w="12700" cap="flat" cmpd="sng" algn="ctr">
                      <a:solidFill>
                        <a:schemeClr val="tx1"/>
                      </a:solidFill>
                      <a:prstDash val="solid"/>
                      <a:round/>
                      <a:headEnd type="none" w="med" len="med"/>
                      <a:tailEnd type="none" w="med" len="med"/>
                    </a:lnR>
                  </a:tcPr>
                </a:tc>
                <a:tc>
                  <a:txBody>
                    <a:bodyPr/>
                    <a:lstStyle/>
                    <a:p>
                      <a:pPr algn="l"/>
                      <a:r>
                        <a:rPr lang="en-GB" sz="2400" dirty="0"/>
                        <a:t>Develop detailed future state process map</a:t>
                      </a:r>
                    </a:p>
                  </a:txBody>
                  <a:tcPr>
                    <a:lnL w="12700" cap="flat" cmpd="sng" algn="ctr">
                      <a:solidFill>
                        <a:schemeClr val="tx1"/>
                      </a:solidFill>
                      <a:prstDash val="solid"/>
                      <a:round/>
                      <a:headEnd type="none" w="med" len="med"/>
                      <a:tailEnd type="none" w="med" len="med"/>
                    </a:lnL>
                  </a:tcPr>
                </a:tc>
                <a:extLst>
                  <a:ext uri="{0D108BD9-81ED-4DB2-BD59-A6C34878D82A}">
                    <a16:rowId xmlns:a16="http://schemas.microsoft.com/office/drawing/2014/main" val="180897736"/>
                  </a:ext>
                </a:extLst>
              </a:tr>
              <a:tr h="718288">
                <a:tc>
                  <a:txBody>
                    <a:bodyPr/>
                    <a:lstStyle/>
                    <a:p>
                      <a:pPr algn="ctr"/>
                      <a:r>
                        <a:rPr lang="en-GB" sz="2400" dirty="0"/>
                        <a:t>5.</a:t>
                      </a:r>
                    </a:p>
                  </a:txBody>
                  <a:tcPr anchor="ctr">
                    <a:lnR w="12700" cap="flat" cmpd="sng" algn="ctr">
                      <a:solidFill>
                        <a:schemeClr val="tx1"/>
                      </a:solidFill>
                      <a:prstDash val="solid"/>
                      <a:round/>
                      <a:headEnd type="none" w="med" len="med"/>
                      <a:tailEnd type="none" w="med" len="med"/>
                    </a:lnR>
                  </a:tcPr>
                </a:tc>
                <a:tc>
                  <a:txBody>
                    <a:bodyPr/>
                    <a:lstStyle/>
                    <a:p>
                      <a:pPr algn="l"/>
                      <a:r>
                        <a:rPr lang="en-GB" sz="2400" dirty="0"/>
                        <a:t>Evaluate improvement against initial  problem statement &amp; update project plan / charter as required</a:t>
                      </a:r>
                    </a:p>
                  </a:txBody>
                  <a:tcPr>
                    <a:lnL w="12700" cap="flat" cmpd="sng" algn="ctr">
                      <a:solidFill>
                        <a:schemeClr val="tx1"/>
                      </a:solidFill>
                      <a:prstDash val="solid"/>
                      <a:round/>
                      <a:headEnd type="none" w="med" len="med"/>
                      <a:tailEnd type="none" w="med" len="med"/>
                    </a:lnL>
                  </a:tcPr>
                </a:tc>
                <a:extLst>
                  <a:ext uri="{0D108BD9-81ED-4DB2-BD59-A6C34878D82A}">
                    <a16:rowId xmlns:a16="http://schemas.microsoft.com/office/drawing/2014/main" val="3929701291"/>
                  </a:ext>
                </a:extLst>
              </a:tr>
            </a:tbl>
          </a:graphicData>
        </a:graphic>
      </p:graphicFrame>
    </p:spTree>
    <p:extLst>
      <p:ext uri="{BB962C8B-B14F-4D97-AF65-F5344CB8AC3E}">
        <p14:creationId xmlns:p14="http://schemas.microsoft.com/office/powerpoint/2010/main" val="2115150006"/>
      </p:ext>
    </p:extLst>
  </p:cSld>
  <p:clrMapOvr>
    <a:masterClrMapping/>
  </p:clrMapOvr>
  <p:transition>
    <p:cover dir="rd"/>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E6EE59-CEC9-494D-936B-0311A8F03CB4}"/>
              </a:ext>
            </a:extLst>
          </p:cNvPr>
          <p:cNvSpPr>
            <a:spLocks noGrp="1"/>
          </p:cNvSpPr>
          <p:nvPr>
            <p:ph type="title"/>
          </p:nvPr>
        </p:nvSpPr>
        <p:spPr/>
        <p:txBody>
          <a:bodyPr>
            <a:normAutofit/>
          </a:bodyPr>
          <a:lstStyle/>
          <a:p>
            <a:r>
              <a:rPr lang="en-GB" dirty="0">
                <a:solidFill>
                  <a:schemeClr val="bg1">
                    <a:lumMod val="75000"/>
                  </a:schemeClr>
                </a:solidFill>
              </a:rPr>
              <a:t>DMA</a:t>
            </a:r>
            <a:r>
              <a:rPr lang="en-GB" dirty="0"/>
              <a:t>I</a:t>
            </a:r>
            <a:r>
              <a:rPr lang="en-GB" dirty="0">
                <a:solidFill>
                  <a:schemeClr val="bg1">
                    <a:lumMod val="75000"/>
                  </a:schemeClr>
                </a:solidFill>
              </a:rPr>
              <a:t>C</a:t>
            </a:r>
            <a:r>
              <a:rPr lang="en-GB" dirty="0"/>
              <a:t> - Improve Phase Tools</a:t>
            </a:r>
            <a:endParaRPr lang="en-GB" i="1" dirty="0"/>
          </a:p>
        </p:txBody>
      </p:sp>
      <p:sp>
        <p:nvSpPr>
          <p:cNvPr id="3" name="Content Placeholder 2">
            <a:extLst>
              <a:ext uri="{FF2B5EF4-FFF2-40B4-BE49-F238E27FC236}">
                <a16:creationId xmlns:a16="http://schemas.microsoft.com/office/drawing/2014/main" id="{8723BA83-6101-4216-A984-19B157C6EC94}"/>
              </a:ext>
            </a:extLst>
          </p:cNvPr>
          <p:cNvSpPr>
            <a:spLocks noGrp="1"/>
          </p:cNvSpPr>
          <p:nvPr>
            <p:ph idx="1"/>
          </p:nvPr>
        </p:nvSpPr>
        <p:spPr>
          <a:xfrm>
            <a:off x="2962441" y="1564988"/>
            <a:ext cx="8518359" cy="4016204"/>
          </a:xfrm>
        </p:spPr>
        <p:txBody>
          <a:bodyPr>
            <a:normAutofit/>
          </a:bodyPr>
          <a:lstStyle/>
          <a:p>
            <a:pPr marL="0" indent="0">
              <a:spcBef>
                <a:spcPts val="0"/>
              </a:spcBef>
              <a:buNone/>
            </a:pPr>
            <a:r>
              <a:rPr lang="en-GB" dirty="0"/>
              <a:t>Listed below are some of the tools typically used during the improvement phase:</a:t>
            </a:r>
          </a:p>
          <a:p>
            <a:pPr>
              <a:spcBef>
                <a:spcPts val="0"/>
              </a:spcBef>
              <a:buFont typeface="Wingdings" panose="05000000000000000000" pitchFamily="2" charset="2"/>
              <a:buChar char="§"/>
            </a:pPr>
            <a:r>
              <a:rPr lang="en-GB" dirty="0"/>
              <a:t>Brainstorming</a:t>
            </a:r>
          </a:p>
          <a:p>
            <a:pPr>
              <a:spcBef>
                <a:spcPts val="0"/>
              </a:spcBef>
              <a:buFont typeface="Wingdings" panose="05000000000000000000" pitchFamily="2" charset="2"/>
              <a:buChar char="§"/>
            </a:pPr>
            <a:r>
              <a:rPr lang="en-GB" dirty="0"/>
              <a:t>Cost / benefit analysis</a:t>
            </a:r>
          </a:p>
          <a:p>
            <a:pPr>
              <a:spcBef>
                <a:spcPts val="0"/>
              </a:spcBef>
              <a:buFont typeface="Wingdings" panose="05000000000000000000" pitchFamily="2" charset="2"/>
              <a:buChar char="§"/>
            </a:pPr>
            <a:r>
              <a:rPr lang="en-GB" dirty="0"/>
              <a:t>DoE &amp; Response Surface Method (RSM)</a:t>
            </a:r>
          </a:p>
          <a:p>
            <a:pPr>
              <a:spcBef>
                <a:spcPts val="0"/>
              </a:spcBef>
              <a:buFont typeface="Wingdings" panose="05000000000000000000" pitchFamily="2" charset="2"/>
              <a:buChar char="§"/>
            </a:pPr>
            <a:r>
              <a:rPr lang="en-GB" dirty="0"/>
              <a:t>Updated FMEA</a:t>
            </a:r>
          </a:p>
          <a:p>
            <a:pPr>
              <a:spcBef>
                <a:spcPts val="0"/>
              </a:spcBef>
              <a:buFont typeface="Wingdings" panose="05000000000000000000" pitchFamily="2" charset="2"/>
              <a:buChar char="§"/>
            </a:pPr>
            <a:r>
              <a:rPr lang="en-GB" dirty="0"/>
              <a:t>Future state process mapping</a:t>
            </a:r>
          </a:p>
          <a:p>
            <a:pPr>
              <a:spcBef>
                <a:spcPts val="0"/>
              </a:spcBef>
              <a:buFont typeface="Wingdings" panose="05000000000000000000" pitchFamily="2" charset="2"/>
              <a:buChar char="§"/>
            </a:pPr>
            <a:r>
              <a:rPr lang="en-GB" dirty="0"/>
              <a:t>Updated project charter</a:t>
            </a:r>
          </a:p>
          <a:p>
            <a:endParaRPr lang="en-GB" dirty="0"/>
          </a:p>
        </p:txBody>
      </p:sp>
      <p:pic>
        <p:nvPicPr>
          <p:cNvPr id="4" name="Picture 2" descr="What is DMAIC? - GO Productivity Lean Six Sigma">
            <a:extLst>
              <a:ext uri="{FF2B5EF4-FFF2-40B4-BE49-F238E27FC236}">
                <a16:creationId xmlns:a16="http://schemas.microsoft.com/office/drawing/2014/main" id="{A572C636-08B7-43D9-8CEB-1EB60CFFEC4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59039" r="22577"/>
          <a:stretch/>
        </p:blipFill>
        <p:spPr bwMode="auto">
          <a:xfrm>
            <a:off x="609600" y="1210604"/>
            <a:ext cx="1936839" cy="47249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36661196"/>
      </p:ext>
    </p:extLst>
  </p:cSld>
  <p:clrMapOvr>
    <a:masterClrMapping/>
  </p:clrMapOvr>
  <p:transition>
    <p:cover dir="rd"/>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E6EE59-CEC9-494D-936B-0311A8F03CB4}"/>
              </a:ext>
            </a:extLst>
          </p:cNvPr>
          <p:cNvSpPr>
            <a:spLocks noGrp="1"/>
          </p:cNvSpPr>
          <p:nvPr>
            <p:ph type="title"/>
          </p:nvPr>
        </p:nvSpPr>
        <p:spPr/>
        <p:txBody>
          <a:bodyPr>
            <a:normAutofit fontScale="90000"/>
          </a:bodyPr>
          <a:lstStyle/>
          <a:p>
            <a:r>
              <a:rPr lang="en-GB" dirty="0">
                <a:solidFill>
                  <a:schemeClr val="bg1">
                    <a:lumMod val="75000"/>
                  </a:schemeClr>
                </a:solidFill>
              </a:rPr>
              <a:t>DMAI</a:t>
            </a:r>
            <a:r>
              <a:rPr lang="en-GB" dirty="0"/>
              <a:t>C - Control Phase</a:t>
            </a:r>
            <a:br>
              <a:rPr lang="en-GB" dirty="0"/>
            </a:br>
            <a:r>
              <a:rPr lang="en-GB" sz="2700" i="1" dirty="0"/>
              <a:t>(Control / sustain the improved process performance to ensure the target(s) are met)</a:t>
            </a:r>
            <a:endParaRPr lang="en-GB" i="1" dirty="0"/>
          </a:p>
        </p:txBody>
      </p:sp>
      <p:sp>
        <p:nvSpPr>
          <p:cNvPr id="3" name="Content Placeholder 2">
            <a:extLst>
              <a:ext uri="{FF2B5EF4-FFF2-40B4-BE49-F238E27FC236}">
                <a16:creationId xmlns:a16="http://schemas.microsoft.com/office/drawing/2014/main" id="{8723BA83-6101-4216-A984-19B157C6EC94}"/>
              </a:ext>
            </a:extLst>
          </p:cNvPr>
          <p:cNvSpPr>
            <a:spLocks noGrp="1"/>
          </p:cNvSpPr>
          <p:nvPr>
            <p:ph idx="1"/>
          </p:nvPr>
        </p:nvSpPr>
        <p:spPr>
          <a:xfrm>
            <a:off x="609600" y="1680410"/>
            <a:ext cx="10972800" cy="3982453"/>
          </a:xfrm>
        </p:spPr>
        <p:txBody>
          <a:bodyPr>
            <a:normAutofit fontScale="92500"/>
          </a:bodyPr>
          <a:lstStyle/>
          <a:p>
            <a:pPr marL="0" indent="0">
              <a:buNone/>
            </a:pPr>
            <a:r>
              <a:rPr lang="en-GB" dirty="0"/>
              <a:t>Involves determining the controls that should be in place to sustain the improvement and thus implement them, the steps include:</a:t>
            </a:r>
          </a:p>
          <a:p>
            <a:pPr>
              <a:buFont typeface="Wingdings" panose="05000000000000000000" pitchFamily="2" charset="2"/>
              <a:buChar char="§"/>
            </a:pPr>
            <a:r>
              <a:rPr lang="en-GB" dirty="0"/>
              <a:t>Define a control plan to prevent reoccurrence</a:t>
            </a:r>
          </a:p>
          <a:p>
            <a:pPr>
              <a:buFont typeface="Wingdings" panose="05000000000000000000" pitchFamily="2" charset="2"/>
              <a:buChar char="§"/>
            </a:pPr>
            <a:r>
              <a:rPr lang="en-GB" dirty="0"/>
              <a:t>Train employees on the new process &amp; procedures / update SOPs.</a:t>
            </a:r>
          </a:p>
          <a:p>
            <a:pPr>
              <a:buFont typeface="Wingdings" panose="05000000000000000000" pitchFamily="2" charset="2"/>
              <a:buChar char="§"/>
            </a:pPr>
            <a:r>
              <a:rPr lang="en-GB" dirty="0"/>
              <a:t>Establish an improvement tracking procedure (monitor variation over time).</a:t>
            </a:r>
          </a:p>
          <a:p>
            <a:pPr>
              <a:buFont typeface="Wingdings" panose="05000000000000000000" pitchFamily="2" charset="2"/>
              <a:buChar char="§"/>
            </a:pPr>
            <a:r>
              <a:rPr lang="en-GB" dirty="0"/>
              <a:t>Document lessons learnt and close project.</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1385084827"/>
      </p:ext>
    </p:extLst>
  </p:cSld>
  <p:clrMapOvr>
    <a:masterClrMapping/>
  </p:clrMapOvr>
  <p:transition>
    <p:cover dir="rd"/>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E6EE59-CEC9-494D-936B-0311A8F03CB4}"/>
              </a:ext>
            </a:extLst>
          </p:cNvPr>
          <p:cNvSpPr>
            <a:spLocks noGrp="1"/>
          </p:cNvSpPr>
          <p:nvPr>
            <p:ph type="title"/>
          </p:nvPr>
        </p:nvSpPr>
        <p:spPr/>
        <p:txBody>
          <a:bodyPr>
            <a:normAutofit/>
          </a:bodyPr>
          <a:lstStyle/>
          <a:p>
            <a:r>
              <a:rPr lang="en-GB" dirty="0">
                <a:solidFill>
                  <a:schemeClr val="bg1">
                    <a:lumMod val="75000"/>
                  </a:schemeClr>
                </a:solidFill>
              </a:rPr>
              <a:t>DMAI</a:t>
            </a:r>
            <a:r>
              <a:rPr lang="en-GB" dirty="0"/>
              <a:t>C - Control Phase Tools</a:t>
            </a:r>
            <a:endParaRPr lang="en-GB" i="1" dirty="0"/>
          </a:p>
        </p:txBody>
      </p:sp>
      <p:sp>
        <p:nvSpPr>
          <p:cNvPr id="3" name="Content Placeholder 2">
            <a:extLst>
              <a:ext uri="{FF2B5EF4-FFF2-40B4-BE49-F238E27FC236}">
                <a16:creationId xmlns:a16="http://schemas.microsoft.com/office/drawing/2014/main" id="{8723BA83-6101-4216-A984-19B157C6EC94}"/>
              </a:ext>
            </a:extLst>
          </p:cNvPr>
          <p:cNvSpPr>
            <a:spLocks noGrp="1"/>
          </p:cNvSpPr>
          <p:nvPr>
            <p:ph idx="1"/>
          </p:nvPr>
        </p:nvSpPr>
        <p:spPr>
          <a:xfrm>
            <a:off x="3248526" y="1583532"/>
            <a:ext cx="7780421" cy="3950367"/>
          </a:xfrm>
        </p:spPr>
        <p:txBody>
          <a:bodyPr>
            <a:normAutofit fontScale="92500" lnSpcReduction="20000"/>
          </a:bodyPr>
          <a:lstStyle/>
          <a:p>
            <a:pPr marL="0" indent="0">
              <a:buNone/>
            </a:pPr>
            <a:r>
              <a:rPr lang="en-GB" dirty="0"/>
              <a:t>Below are some of the tools typically used during the control phase:</a:t>
            </a:r>
          </a:p>
          <a:p>
            <a:pPr>
              <a:buFont typeface="Wingdings" panose="05000000000000000000" pitchFamily="2" charset="2"/>
              <a:buChar char="§"/>
            </a:pPr>
            <a:r>
              <a:rPr lang="en-GB" dirty="0"/>
              <a:t>Statistical process control / Control charts</a:t>
            </a:r>
          </a:p>
          <a:p>
            <a:pPr>
              <a:buFont typeface="Wingdings" panose="05000000000000000000" pitchFamily="2" charset="2"/>
              <a:buChar char="§"/>
            </a:pPr>
            <a:r>
              <a:rPr lang="en-GB" dirty="0"/>
              <a:t>Machine / process capability studies</a:t>
            </a:r>
          </a:p>
          <a:p>
            <a:pPr>
              <a:buFont typeface="Wingdings" panose="05000000000000000000" pitchFamily="2" charset="2"/>
              <a:buChar char="§"/>
            </a:pPr>
            <a:r>
              <a:rPr lang="en-GB" dirty="0"/>
              <a:t>Poka Yoke measures </a:t>
            </a:r>
          </a:p>
          <a:p>
            <a:pPr>
              <a:buFont typeface="Wingdings" panose="05000000000000000000" pitchFamily="2" charset="2"/>
              <a:buChar char="§"/>
            </a:pPr>
            <a:r>
              <a:rPr lang="en-GB" dirty="0"/>
              <a:t>Final FMEAs</a:t>
            </a:r>
          </a:p>
          <a:p>
            <a:pPr>
              <a:buFont typeface="Wingdings" panose="05000000000000000000" pitchFamily="2" charset="2"/>
              <a:buChar char="§"/>
            </a:pPr>
            <a:r>
              <a:rPr lang="en-GB" dirty="0"/>
              <a:t>Scorecards or data monitoring / dashboard systems</a:t>
            </a:r>
          </a:p>
          <a:p>
            <a:pPr>
              <a:buFont typeface="Wingdings" panose="05000000000000000000" pitchFamily="2" charset="2"/>
              <a:buChar char="§"/>
            </a:pPr>
            <a:r>
              <a:rPr lang="en-GB" dirty="0"/>
              <a:t>Finalised project charter with lessons learnt</a:t>
            </a:r>
          </a:p>
        </p:txBody>
      </p:sp>
      <p:pic>
        <p:nvPicPr>
          <p:cNvPr id="4" name="Picture 2" descr="What is DMAIC? - GO Productivity Lean Six Sigma">
            <a:extLst>
              <a:ext uri="{FF2B5EF4-FFF2-40B4-BE49-F238E27FC236}">
                <a16:creationId xmlns:a16="http://schemas.microsoft.com/office/drawing/2014/main" id="{79F9CE9D-7E8C-43FA-B5D4-7B2E290C16A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77270" r="3886"/>
          <a:stretch/>
        </p:blipFill>
        <p:spPr bwMode="auto">
          <a:xfrm>
            <a:off x="721895" y="1210605"/>
            <a:ext cx="1973179" cy="46962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95590924"/>
      </p:ext>
    </p:extLst>
  </p:cSld>
  <p:clrMapOvr>
    <a:masterClrMapping/>
  </p:clrMapOvr>
  <p:transition>
    <p:cover dir="rd"/>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6E85BB-58B1-43FA-AA35-AA7C106A6A0C}"/>
              </a:ext>
            </a:extLst>
          </p:cNvPr>
          <p:cNvSpPr>
            <a:spLocks noGrp="1"/>
          </p:cNvSpPr>
          <p:nvPr>
            <p:ph type="title"/>
          </p:nvPr>
        </p:nvSpPr>
        <p:spPr>
          <a:xfrm>
            <a:off x="609600" y="76200"/>
            <a:ext cx="10972800" cy="1143000"/>
          </a:xfrm>
        </p:spPr>
        <p:txBody>
          <a:bodyPr/>
          <a:lstStyle/>
          <a:p>
            <a:r>
              <a:rPr lang="en-GB" dirty="0"/>
              <a:t>DMAIC vs DMADV</a:t>
            </a:r>
          </a:p>
        </p:txBody>
      </p:sp>
      <p:sp>
        <p:nvSpPr>
          <p:cNvPr id="5" name="Content Placeholder 4">
            <a:extLst>
              <a:ext uri="{FF2B5EF4-FFF2-40B4-BE49-F238E27FC236}">
                <a16:creationId xmlns:a16="http://schemas.microsoft.com/office/drawing/2014/main" id="{41BF2D02-91F2-4823-BFD0-188DABEB3581}"/>
              </a:ext>
            </a:extLst>
          </p:cNvPr>
          <p:cNvSpPr>
            <a:spLocks noGrp="1"/>
          </p:cNvSpPr>
          <p:nvPr>
            <p:ph idx="1"/>
          </p:nvPr>
        </p:nvSpPr>
        <p:spPr>
          <a:xfrm>
            <a:off x="352926" y="1116849"/>
            <a:ext cx="11486148" cy="3917032"/>
          </a:xfrm>
        </p:spPr>
        <p:txBody>
          <a:bodyPr/>
          <a:lstStyle/>
          <a:p>
            <a:pPr>
              <a:buFont typeface="Wingdings" panose="05000000000000000000" pitchFamily="2" charset="2"/>
              <a:buChar char="§"/>
            </a:pPr>
            <a:r>
              <a:rPr lang="en-GB" dirty="0"/>
              <a:t>DMADV is another Major product / process improvement framework within the six sigma methodology. </a:t>
            </a:r>
          </a:p>
        </p:txBody>
      </p:sp>
      <p:sp>
        <p:nvSpPr>
          <p:cNvPr id="3" name="Rectangle 2">
            <a:extLst>
              <a:ext uri="{FF2B5EF4-FFF2-40B4-BE49-F238E27FC236}">
                <a16:creationId xmlns:a16="http://schemas.microsoft.com/office/drawing/2014/main" id="{5D9BD5DE-2A41-4E28-9C0F-33EB3BC59935}"/>
              </a:ext>
            </a:extLst>
          </p:cNvPr>
          <p:cNvSpPr/>
          <p:nvPr/>
        </p:nvSpPr>
        <p:spPr>
          <a:xfrm>
            <a:off x="386849" y="2297949"/>
            <a:ext cx="1892300" cy="3225800"/>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GB" sz="4000" b="1" dirty="0">
                <a:solidFill>
                  <a:schemeClr val="bg1"/>
                </a:solidFill>
              </a:rPr>
              <a:t>D</a:t>
            </a:r>
          </a:p>
          <a:p>
            <a:pPr algn="ctr"/>
            <a:r>
              <a:rPr lang="en-GB" b="1" dirty="0">
                <a:solidFill>
                  <a:schemeClr val="bg1"/>
                </a:solidFill>
              </a:rPr>
              <a:t>Define </a:t>
            </a:r>
            <a:r>
              <a:rPr lang="en-GB" dirty="0">
                <a:solidFill>
                  <a:schemeClr val="bg1"/>
                </a:solidFill>
              </a:rPr>
              <a:t>the goals of the design activity</a:t>
            </a:r>
          </a:p>
          <a:p>
            <a:pPr algn="ctr"/>
            <a:endParaRPr lang="en-GB" dirty="0">
              <a:solidFill>
                <a:schemeClr val="bg1"/>
              </a:solidFill>
            </a:endParaRPr>
          </a:p>
          <a:p>
            <a:pPr marL="285750" indent="-285750">
              <a:buFont typeface="Wingdings" panose="05000000000000000000" pitchFamily="2" charset="2"/>
              <a:buChar char="§"/>
            </a:pPr>
            <a:r>
              <a:rPr lang="en-GB" dirty="0">
                <a:solidFill>
                  <a:schemeClr val="bg1"/>
                </a:solidFill>
              </a:rPr>
              <a:t>QFD</a:t>
            </a:r>
          </a:p>
          <a:p>
            <a:pPr marL="285750" indent="-285750">
              <a:buFont typeface="Wingdings" panose="05000000000000000000" pitchFamily="2" charset="2"/>
              <a:buChar char="§"/>
            </a:pPr>
            <a:r>
              <a:rPr lang="en-GB" dirty="0">
                <a:solidFill>
                  <a:schemeClr val="bg1"/>
                </a:solidFill>
              </a:rPr>
              <a:t>Analytical hierarchy</a:t>
            </a:r>
          </a:p>
          <a:p>
            <a:pPr marL="285750" indent="-285750">
              <a:buFont typeface="Wingdings" panose="05000000000000000000" pitchFamily="2" charset="2"/>
              <a:buChar char="§"/>
            </a:pPr>
            <a:r>
              <a:rPr lang="en-GB" dirty="0">
                <a:solidFill>
                  <a:schemeClr val="bg1"/>
                </a:solidFill>
              </a:rPr>
              <a:t>Interviews</a:t>
            </a:r>
          </a:p>
          <a:p>
            <a:pPr marL="285750" indent="-285750">
              <a:buFont typeface="Wingdings" panose="05000000000000000000" pitchFamily="2" charset="2"/>
              <a:buChar char="§"/>
            </a:pPr>
            <a:r>
              <a:rPr lang="en-GB" dirty="0">
                <a:solidFill>
                  <a:schemeClr val="bg1"/>
                </a:solidFill>
              </a:rPr>
              <a:t>Surveys</a:t>
            </a:r>
          </a:p>
        </p:txBody>
      </p:sp>
      <p:sp>
        <p:nvSpPr>
          <p:cNvPr id="6" name="Rectangle 5">
            <a:extLst>
              <a:ext uri="{FF2B5EF4-FFF2-40B4-BE49-F238E27FC236}">
                <a16:creationId xmlns:a16="http://schemas.microsoft.com/office/drawing/2014/main" id="{F0405767-EC24-4E97-95F1-9CC7E54FC8E2}"/>
              </a:ext>
            </a:extLst>
          </p:cNvPr>
          <p:cNvSpPr/>
          <p:nvPr/>
        </p:nvSpPr>
        <p:spPr>
          <a:xfrm>
            <a:off x="2768349" y="2297949"/>
            <a:ext cx="1892300" cy="3225800"/>
          </a:xfrm>
          <a:prstGeom prst="rect">
            <a:avLst/>
          </a:prstGeom>
          <a:solidFill>
            <a:srgbClr val="003A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GB" sz="4000" b="1" dirty="0"/>
              <a:t>M</a:t>
            </a:r>
          </a:p>
          <a:p>
            <a:pPr algn="ctr"/>
            <a:r>
              <a:rPr lang="en-GB" b="1" dirty="0"/>
              <a:t>Measure</a:t>
            </a:r>
            <a:r>
              <a:rPr lang="en-GB" dirty="0"/>
              <a:t> Critical to Stakeholder Characteristics</a:t>
            </a:r>
          </a:p>
          <a:p>
            <a:pPr algn="ctr"/>
            <a:endParaRPr lang="en-GB" dirty="0"/>
          </a:p>
          <a:p>
            <a:pPr marL="285750" indent="-285750">
              <a:buFont typeface="Wingdings" panose="05000000000000000000" pitchFamily="2" charset="2"/>
              <a:buChar char="§"/>
            </a:pPr>
            <a:r>
              <a:rPr lang="en-GB" dirty="0"/>
              <a:t>Customer requirements to SMART goals</a:t>
            </a:r>
          </a:p>
          <a:p>
            <a:pPr marL="285750" indent="-285750">
              <a:buFont typeface="Wingdings" panose="05000000000000000000" pitchFamily="2" charset="2"/>
              <a:buChar char="§"/>
            </a:pPr>
            <a:r>
              <a:rPr lang="en-GB" dirty="0"/>
              <a:t>Check sheets</a:t>
            </a:r>
          </a:p>
        </p:txBody>
      </p:sp>
      <p:sp>
        <p:nvSpPr>
          <p:cNvPr id="7" name="Rectangle 6">
            <a:extLst>
              <a:ext uri="{FF2B5EF4-FFF2-40B4-BE49-F238E27FC236}">
                <a16:creationId xmlns:a16="http://schemas.microsoft.com/office/drawing/2014/main" id="{7CF5B2B4-CDAE-4D41-960E-6B18C7B6EA19}"/>
              </a:ext>
            </a:extLst>
          </p:cNvPr>
          <p:cNvSpPr/>
          <p:nvPr/>
        </p:nvSpPr>
        <p:spPr>
          <a:xfrm>
            <a:off x="5149850" y="2297949"/>
            <a:ext cx="1892300" cy="3225800"/>
          </a:xfrm>
          <a:prstGeom prst="rect">
            <a:avLst/>
          </a:prstGeom>
          <a:solidFill>
            <a:srgbClr val="346D8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GB" sz="4000" b="1" dirty="0"/>
              <a:t>A</a:t>
            </a:r>
          </a:p>
          <a:p>
            <a:pPr algn="ctr"/>
            <a:r>
              <a:rPr lang="en-GB" b="1" dirty="0"/>
              <a:t>Analyse</a:t>
            </a:r>
            <a:r>
              <a:rPr lang="en-GB" dirty="0"/>
              <a:t> the options available to meet goals</a:t>
            </a:r>
          </a:p>
          <a:p>
            <a:pPr algn="ctr"/>
            <a:endParaRPr lang="en-GB" dirty="0"/>
          </a:p>
          <a:p>
            <a:pPr marL="285750" indent="-285750">
              <a:buFont typeface="Wingdings" panose="05000000000000000000" pitchFamily="2" charset="2"/>
              <a:buChar char="§"/>
            </a:pPr>
            <a:r>
              <a:rPr lang="en-GB" dirty="0"/>
              <a:t>Regression</a:t>
            </a:r>
          </a:p>
          <a:p>
            <a:pPr marL="285750" indent="-285750">
              <a:buFont typeface="Wingdings" panose="05000000000000000000" pitchFamily="2" charset="2"/>
              <a:buChar char="§"/>
            </a:pPr>
            <a:r>
              <a:rPr lang="en-GB" dirty="0"/>
              <a:t>Correlation</a:t>
            </a:r>
          </a:p>
          <a:p>
            <a:pPr marL="285750" indent="-285750">
              <a:buFont typeface="Wingdings" panose="05000000000000000000" pitchFamily="2" charset="2"/>
              <a:buChar char="§"/>
            </a:pPr>
            <a:r>
              <a:rPr lang="en-GB" dirty="0"/>
              <a:t>Hypothesis testing</a:t>
            </a:r>
          </a:p>
          <a:p>
            <a:pPr marL="285750" indent="-285750">
              <a:buFont typeface="Wingdings" panose="05000000000000000000" pitchFamily="2" charset="2"/>
              <a:buChar char="§"/>
            </a:pPr>
            <a:r>
              <a:rPr lang="en-GB" dirty="0"/>
              <a:t>FMEA</a:t>
            </a:r>
          </a:p>
          <a:p>
            <a:pPr algn="ctr"/>
            <a:endParaRPr lang="en-GB" dirty="0"/>
          </a:p>
        </p:txBody>
      </p:sp>
      <p:sp>
        <p:nvSpPr>
          <p:cNvPr id="8" name="Rectangle 7">
            <a:extLst>
              <a:ext uri="{FF2B5EF4-FFF2-40B4-BE49-F238E27FC236}">
                <a16:creationId xmlns:a16="http://schemas.microsoft.com/office/drawing/2014/main" id="{2BDD028C-E637-46E6-B873-2C1A9FFC269D}"/>
              </a:ext>
            </a:extLst>
          </p:cNvPr>
          <p:cNvSpPr/>
          <p:nvPr/>
        </p:nvSpPr>
        <p:spPr>
          <a:xfrm>
            <a:off x="7531351" y="2297949"/>
            <a:ext cx="1892300" cy="3225800"/>
          </a:xfrm>
          <a:prstGeom prst="rect">
            <a:avLst/>
          </a:prstGeom>
          <a:solidFill>
            <a:srgbClr val="2A99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GB" sz="4000" b="1" dirty="0"/>
              <a:t>D</a:t>
            </a:r>
          </a:p>
          <a:p>
            <a:pPr algn="ctr"/>
            <a:r>
              <a:rPr lang="en-GB" b="1" dirty="0"/>
              <a:t>Design</a:t>
            </a:r>
            <a:r>
              <a:rPr lang="en-GB" dirty="0"/>
              <a:t> new products /  processes</a:t>
            </a:r>
          </a:p>
          <a:p>
            <a:pPr algn="ctr"/>
            <a:endParaRPr lang="en-GB" dirty="0"/>
          </a:p>
          <a:p>
            <a:pPr marL="285750" indent="-285750">
              <a:buFont typeface="Wingdings" panose="05000000000000000000" pitchFamily="2" charset="2"/>
              <a:buChar char="§"/>
            </a:pPr>
            <a:r>
              <a:rPr lang="en-GB" dirty="0"/>
              <a:t>Predictive models</a:t>
            </a:r>
          </a:p>
          <a:p>
            <a:pPr marL="285750" indent="-285750">
              <a:buFont typeface="Wingdings" panose="05000000000000000000" pitchFamily="2" charset="2"/>
              <a:buChar char="§"/>
            </a:pPr>
            <a:r>
              <a:rPr lang="en-GB" dirty="0"/>
              <a:t>Simulations</a:t>
            </a:r>
          </a:p>
          <a:p>
            <a:pPr marL="285750" indent="-285750">
              <a:buFont typeface="Wingdings" panose="05000000000000000000" pitchFamily="2" charset="2"/>
              <a:buChar char="§"/>
            </a:pPr>
            <a:r>
              <a:rPr lang="en-GB" dirty="0"/>
              <a:t>Prototypes</a:t>
            </a:r>
          </a:p>
          <a:p>
            <a:pPr marL="285750" indent="-285750">
              <a:buFont typeface="Wingdings" panose="05000000000000000000" pitchFamily="2" charset="2"/>
              <a:buChar char="§"/>
            </a:pPr>
            <a:r>
              <a:rPr lang="en-GB" dirty="0"/>
              <a:t>Pilot runs</a:t>
            </a:r>
          </a:p>
        </p:txBody>
      </p:sp>
      <p:sp>
        <p:nvSpPr>
          <p:cNvPr id="9" name="Rectangle 8">
            <a:extLst>
              <a:ext uri="{FF2B5EF4-FFF2-40B4-BE49-F238E27FC236}">
                <a16:creationId xmlns:a16="http://schemas.microsoft.com/office/drawing/2014/main" id="{C36D5D34-9E63-4DE1-9F0D-B6636D62D0D0}"/>
              </a:ext>
            </a:extLst>
          </p:cNvPr>
          <p:cNvSpPr/>
          <p:nvPr/>
        </p:nvSpPr>
        <p:spPr>
          <a:xfrm>
            <a:off x="9912851" y="2297949"/>
            <a:ext cx="1892300" cy="3225800"/>
          </a:xfrm>
          <a:prstGeom prst="rect">
            <a:avLst/>
          </a:prstGeom>
          <a:solidFill>
            <a:srgbClr val="24B9D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GB" sz="4000" dirty="0"/>
              <a:t>V </a:t>
            </a:r>
          </a:p>
          <a:p>
            <a:pPr algn="ctr"/>
            <a:r>
              <a:rPr lang="en-GB" dirty="0"/>
              <a:t>Verify effectiveness in the real world</a:t>
            </a:r>
          </a:p>
          <a:p>
            <a:pPr algn="ctr"/>
            <a:endParaRPr lang="en-GB" dirty="0"/>
          </a:p>
          <a:p>
            <a:pPr marL="285750" indent="-285750">
              <a:buFont typeface="Wingdings" panose="05000000000000000000" pitchFamily="2" charset="2"/>
              <a:buChar char="§"/>
            </a:pPr>
            <a:r>
              <a:rPr lang="en-GB" dirty="0"/>
              <a:t>Poka Yoke</a:t>
            </a:r>
          </a:p>
          <a:p>
            <a:pPr marL="285750" indent="-285750">
              <a:buFont typeface="Wingdings" panose="05000000000000000000" pitchFamily="2" charset="2"/>
              <a:buChar char="§"/>
            </a:pPr>
            <a:r>
              <a:rPr lang="en-GB" dirty="0"/>
              <a:t>Flagging</a:t>
            </a:r>
          </a:p>
          <a:p>
            <a:pPr marL="285750" indent="-285750">
              <a:buFont typeface="Wingdings" panose="05000000000000000000" pitchFamily="2" charset="2"/>
              <a:buChar char="§"/>
            </a:pPr>
            <a:r>
              <a:rPr lang="en-GB" dirty="0"/>
              <a:t>Control Charts</a:t>
            </a:r>
          </a:p>
          <a:p>
            <a:pPr marL="285750" indent="-285750">
              <a:buFont typeface="Wingdings" panose="05000000000000000000" pitchFamily="2" charset="2"/>
              <a:buChar char="§"/>
            </a:pPr>
            <a:r>
              <a:rPr lang="en-GB" dirty="0"/>
              <a:t>SOPs</a:t>
            </a:r>
          </a:p>
        </p:txBody>
      </p:sp>
    </p:spTree>
    <p:extLst>
      <p:ext uri="{BB962C8B-B14F-4D97-AF65-F5344CB8AC3E}">
        <p14:creationId xmlns:p14="http://schemas.microsoft.com/office/powerpoint/2010/main" val="3923326718"/>
      </p:ext>
    </p:extLst>
  </p:cSld>
  <p:clrMapOvr>
    <a:masterClrMapping/>
  </p:clrMapOvr>
  <p:transition>
    <p:cover dir="rd"/>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6E85BB-58B1-43FA-AA35-AA7C106A6A0C}"/>
              </a:ext>
            </a:extLst>
          </p:cNvPr>
          <p:cNvSpPr>
            <a:spLocks noGrp="1"/>
          </p:cNvSpPr>
          <p:nvPr>
            <p:ph type="title"/>
          </p:nvPr>
        </p:nvSpPr>
        <p:spPr>
          <a:xfrm>
            <a:off x="545431" y="2616827"/>
            <a:ext cx="4475747" cy="1143000"/>
          </a:xfrm>
        </p:spPr>
        <p:txBody>
          <a:bodyPr>
            <a:normAutofit fontScale="90000"/>
          </a:bodyPr>
          <a:lstStyle/>
          <a:p>
            <a:r>
              <a:rPr lang="en-GB" dirty="0"/>
              <a:t>DMAIC vs DMADV</a:t>
            </a:r>
            <a:br>
              <a:rPr lang="en-GB" dirty="0"/>
            </a:br>
            <a:r>
              <a:rPr lang="en-GB" dirty="0"/>
              <a:t> – When to Use</a:t>
            </a:r>
          </a:p>
        </p:txBody>
      </p:sp>
      <p:pic>
        <p:nvPicPr>
          <p:cNvPr id="8194" name="Picture 2" descr="DMAIC vs DMADV – What is the Main Difference?">
            <a:extLst>
              <a:ext uri="{FF2B5EF4-FFF2-40B4-BE49-F238E27FC236}">
                <a16:creationId xmlns:a16="http://schemas.microsoft.com/office/drawing/2014/main" id="{9375243A-62BC-44EE-8A27-5A18E82B383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8669" t="8072" r="5882"/>
          <a:stretch/>
        </p:blipFill>
        <p:spPr bwMode="auto">
          <a:xfrm>
            <a:off x="5626100" y="120927"/>
            <a:ext cx="6452936" cy="5512956"/>
          </a:xfrm>
          <a:prstGeom prst="rect">
            <a:avLst/>
          </a:prstGeom>
          <a:noFill/>
          <a:extLst>
            <a:ext uri="{909E8E84-426E-40DD-AFC4-6F175D3DCCD1}">
              <a14:hiddenFill xmlns:a14="http://schemas.microsoft.com/office/drawing/2010/main">
                <a:solidFill>
                  <a:srgbClr val="FFFFFF"/>
                </a:solidFill>
              </a14:hiddenFill>
            </a:ext>
          </a:extLst>
        </p:spPr>
      </p:pic>
      <p:sp>
        <p:nvSpPr>
          <p:cNvPr id="6" name="Oval 5">
            <a:extLst>
              <a:ext uri="{FF2B5EF4-FFF2-40B4-BE49-F238E27FC236}">
                <a16:creationId xmlns:a16="http://schemas.microsoft.com/office/drawing/2014/main" id="{551714CC-E5DB-4397-B296-14B58F17461F}"/>
              </a:ext>
            </a:extLst>
          </p:cNvPr>
          <p:cNvSpPr/>
          <p:nvPr/>
        </p:nvSpPr>
        <p:spPr>
          <a:xfrm>
            <a:off x="7442200" y="1161244"/>
            <a:ext cx="1358900" cy="1296028"/>
          </a:xfrm>
          <a:prstGeom prst="ellipse">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529327988"/>
      </p:ext>
    </p:extLst>
  </p:cSld>
  <p:clrMapOvr>
    <a:masterClrMapping/>
  </p:clrMapOvr>
  <p:transition>
    <p:cover dir="rd"/>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EC5CA8-6D2E-4A6E-933E-5BCDFA41F76A}"/>
              </a:ext>
            </a:extLst>
          </p:cNvPr>
          <p:cNvSpPr>
            <a:spLocks noGrp="1"/>
          </p:cNvSpPr>
          <p:nvPr>
            <p:ph type="title"/>
          </p:nvPr>
        </p:nvSpPr>
        <p:spPr/>
        <p:txBody>
          <a:bodyPr/>
          <a:lstStyle/>
          <a:p>
            <a:r>
              <a:rPr lang="en-GB" dirty="0"/>
              <a:t>DMAIC vs DMADV – Summary</a:t>
            </a:r>
          </a:p>
        </p:txBody>
      </p:sp>
      <p:sp>
        <p:nvSpPr>
          <p:cNvPr id="3" name="Content Placeholder 2">
            <a:extLst>
              <a:ext uri="{FF2B5EF4-FFF2-40B4-BE49-F238E27FC236}">
                <a16:creationId xmlns:a16="http://schemas.microsoft.com/office/drawing/2014/main" id="{F0B9BB4F-1634-4F98-A1FF-A28873CB9B84}"/>
              </a:ext>
            </a:extLst>
          </p:cNvPr>
          <p:cNvSpPr>
            <a:spLocks noGrp="1"/>
          </p:cNvSpPr>
          <p:nvPr>
            <p:ph idx="1"/>
          </p:nvPr>
        </p:nvSpPr>
        <p:spPr>
          <a:xfrm>
            <a:off x="609600" y="1612901"/>
            <a:ext cx="10972800" cy="3917032"/>
          </a:xfrm>
        </p:spPr>
        <p:txBody>
          <a:bodyPr>
            <a:normAutofit fontScale="92500" lnSpcReduction="20000"/>
          </a:bodyPr>
          <a:lstStyle/>
          <a:p>
            <a:pPr marL="0" indent="0">
              <a:buNone/>
            </a:pPr>
            <a:r>
              <a:rPr lang="en-GB" dirty="0"/>
              <a:t>When to use </a:t>
            </a:r>
            <a:r>
              <a:rPr lang="en-GB" b="1" dirty="0"/>
              <a:t>DMAIC</a:t>
            </a:r>
          </a:p>
          <a:p>
            <a:pPr marL="857250" lvl="1" indent="-457200"/>
            <a:r>
              <a:rPr lang="en-GB" dirty="0"/>
              <a:t>When an existing product / process is not meeting the customer requirements or is generally not performing adequately (requires improvement).</a:t>
            </a:r>
          </a:p>
          <a:p>
            <a:pPr marL="0" indent="0">
              <a:spcBef>
                <a:spcPts val="1800"/>
              </a:spcBef>
              <a:buNone/>
            </a:pPr>
            <a:r>
              <a:rPr lang="en-GB" dirty="0"/>
              <a:t>When to use </a:t>
            </a:r>
            <a:r>
              <a:rPr lang="en-GB" b="1" dirty="0"/>
              <a:t>DMADV </a:t>
            </a:r>
          </a:p>
          <a:p>
            <a:pPr lvl="1"/>
            <a:r>
              <a:rPr lang="en-GB" dirty="0"/>
              <a:t>When a product or process is not yet in existence and needs to be developed.</a:t>
            </a:r>
          </a:p>
          <a:p>
            <a:pPr lvl="1"/>
            <a:r>
              <a:rPr lang="en-GB" dirty="0"/>
              <a:t>An existing process has already been optimised (via DMAIC or other) and still doesn’t meet customer requirements / required sigma level (requires complete process redesign).</a:t>
            </a:r>
          </a:p>
        </p:txBody>
      </p:sp>
    </p:spTree>
    <p:extLst>
      <p:ext uri="{BB962C8B-B14F-4D97-AF65-F5344CB8AC3E}">
        <p14:creationId xmlns:p14="http://schemas.microsoft.com/office/powerpoint/2010/main" val="2909721216"/>
      </p:ext>
    </p:extLst>
  </p:cSld>
  <p:clrMapOvr>
    <a:masterClrMapping/>
  </p:clrMapOvr>
  <p:transition>
    <p:cover dir="rd"/>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583BFB8-7D8F-4529-9DDA-C08F422FE8CE}"/>
              </a:ext>
            </a:extLst>
          </p:cNvPr>
          <p:cNvPicPr>
            <a:picLocks noChangeAspect="1"/>
          </p:cNvPicPr>
          <p:nvPr/>
        </p:nvPicPr>
        <p:blipFill>
          <a:blip r:embed="rId3"/>
          <a:stretch>
            <a:fillRect/>
          </a:stretch>
        </p:blipFill>
        <p:spPr>
          <a:xfrm>
            <a:off x="-1" y="0"/>
            <a:ext cx="12192001" cy="5725205"/>
          </a:xfrm>
          <a:prstGeom prst="rect">
            <a:avLst/>
          </a:prstGeom>
        </p:spPr>
      </p:pic>
      <p:sp>
        <p:nvSpPr>
          <p:cNvPr id="8" name="Rectangle 7">
            <a:extLst>
              <a:ext uri="{FF2B5EF4-FFF2-40B4-BE49-F238E27FC236}">
                <a16:creationId xmlns:a16="http://schemas.microsoft.com/office/drawing/2014/main" id="{018B02E1-7934-4A1E-A577-6358A67DC3E9}"/>
              </a:ext>
            </a:extLst>
          </p:cNvPr>
          <p:cNvSpPr/>
          <p:nvPr/>
        </p:nvSpPr>
        <p:spPr>
          <a:xfrm>
            <a:off x="347474" y="362775"/>
            <a:ext cx="11523684" cy="5107583"/>
          </a:xfrm>
          <a:prstGeom prst="rect">
            <a:avLst/>
          </a:prstGeom>
          <a:solidFill>
            <a:srgbClr val="FFFFFF">
              <a:alpha val="92941"/>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5400"/>
              <a:t>Quality Is Never an Accident</a:t>
            </a:r>
            <a:endParaRPr lang="en-GB" sz="2400" dirty="0">
              <a:solidFill>
                <a:schemeClr val="tx1"/>
              </a:solidFill>
            </a:endParaRPr>
          </a:p>
        </p:txBody>
      </p:sp>
      <p:sp>
        <p:nvSpPr>
          <p:cNvPr id="5" name="Content Placeholder 2">
            <a:extLst>
              <a:ext uri="{FF2B5EF4-FFF2-40B4-BE49-F238E27FC236}">
                <a16:creationId xmlns:a16="http://schemas.microsoft.com/office/drawing/2014/main" id="{EE814CCA-81C4-42AA-826E-FB9FF221B54A}"/>
              </a:ext>
            </a:extLst>
          </p:cNvPr>
          <p:cNvSpPr>
            <a:spLocks noGrp="1"/>
          </p:cNvSpPr>
          <p:nvPr>
            <p:ph idx="1"/>
          </p:nvPr>
        </p:nvSpPr>
        <p:spPr>
          <a:xfrm>
            <a:off x="609599" y="1902816"/>
            <a:ext cx="10972800" cy="3549315"/>
          </a:xfrm>
        </p:spPr>
        <p:txBody>
          <a:bodyPr>
            <a:normAutofit/>
          </a:bodyPr>
          <a:lstStyle/>
          <a:p>
            <a:pPr marL="0" indent="0" algn="ctr">
              <a:spcBef>
                <a:spcPts val="1200"/>
              </a:spcBef>
              <a:buNone/>
            </a:pPr>
            <a:r>
              <a:rPr lang="en-GB" sz="4000" i="1" dirty="0"/>
              <a:t>“Quality is never an accident; it is always the result of high intention, sincere effort, intelligent direction and skilful execution. It represents the wise choice of many alternatives.”</a:t>
            </a:r>
          </a:p>
          <a:p>
            <a:pPr marL="0" indent="0" algn="r">
              <a:spcBef>
                <a:spcPts val="1800"/>
              </a:spcBef>
              <a:buNone/>
            </a:pPr>
            <a:r>
              <a:rPr lang="en-GB" sz="4000" dirty="0"/>
              <a:t> - William A. Foster</a:t>
            </a:r>
          </a:p>
        </p:txBody>
      </p:sp>
      <p:sp>
        <p:nvSpPr>
          <p:cNvPr id="6" name="TextBox 5">
            <a:extLst>
              <a:ext uri="{FF2B5EF4-FFF2-40B4-BE49-F238E27FC236}">
                <a16:creationId xmlns:a16="http://schemas.microsoft.com/office/drawing/2014/main" id="{5750999C-4DAD-4E4E-89EA-655140D4422B}"/>
              </a:ext>
            </a:extLst>
          </p:cNvPr>
          <p:cNvSpPr txBox="1"/>
          <p:nvPr/>
        </p:nvSpPr>
        <p:spPr>
          <a:xfrm>
            <a:off x="2002537" y="717297"/>
            <a:ext cx="8213558" cy="830997"/>
          </a:xfrm>
          <a:prstGeom prst="rect">
            <a:avLst/>
          </a:prstGeom>
          <a:noFill/>
        </p:spPr>
        <p:txBody>
          <a:bodyPr wrap="square">
            <a:spAutoFit/>
          </a:bodyPr>
          <a:lstStyle/>
          <a:p>
            <a:pPr algn="ctr"/>
            <a:r>
              <a:rPr kumimoji="0" lang="en-GB" sz="4800" b="0" i="0" u="none" strike="noStrike" kern="1200" cap="none" spc="0" normalizeH="0" baseline="0" noProof="0" dirty="0">
                <a:ln>
                  <a:noFill/>
                </a:ln>
                <a:solidFill>
                  <a:prstClr val="black"/>
                </a:solidFill>
                <a:effectLst/>
                <a:uLnTx/>
                <a:uFillTx/>
                <a:latin typeface="Myriad Pro"/>
                <a:ea typeface="+mj-ea"/>
                <a:cs typeface="+mj-cs"/>
              </a:rPr>
              <a:t>Quality Is Never an Accident</a:t>
            </a:r>
            <a:r>
              <a:rPr kumimoji="0" lang="en-GB" sz="4400" b="0" i="0" u="none" strike="noStrike" kern="1200" cap="none" spc="0" normalizeH="0" baseline="0" noProof="0" dirty="0">
                <a:ln>
                  <a:noFill/>
                </a:ln>
                <a:solidFill>
                  <a:prstClr val="black"/>
                </a:solidFill>
                <a:effectLst/>
                <a:uLnTx/>
                <a:uFillTx/>
                <a:latin typeface="Myriad Pro"/>
                <a:ea typeface="+mj-ea"/>
                <a:cs typeface="+mj-cs"/>
              </a:rPr>
              <a:t>!</a:t>
            </a:r>
            <a:endParaRPr lang="en-GB" dirty="0"/>
          </a:p>
        </p:txBody>
      </p:sp>
    </p:spTree>
    <p:extLst>
      <p:ext uri="{BB962C8B-B14F-4D97-AF65-F5344CB8AC3E}">
        <p14:creationId xmlns:p14="http://schemas.microsoft.com/office/powerpoint/2010/main" val="3662283524"/>
      </p:ext>
    </p:extLst>
  </p:cSld>
  <p:clrMapOvr>
    <a:masterClrMapping/>
  </p:clrMapOvr>
  <p:transition>
    <p:cover dir="rd"/>
  </p:transition>
</p:sld>
</file>

<file path=ppt/theme/theme1.xml><?xml version="1.0" encoding="utf-8"?>
<a:theme xmlns:a="http://schemas.openxmlformats.org/drawingml/2006/main" name="UWTSD PPT Them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PPT Theme" id="{6EBE88DF-8B41-4CD6-9AA5-F1955B3F6569}" vid="{9192FCEE-239D-4D4F-980E-878814FDBBF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C7F731E7452C854ABE5EB8C94666986C" ma:contentTypeVersion="5" ma:contentTypeDescription="Create a new document." ma:contentTypeScope="" ma:versionID="7716b86f57334a669137951a2b992f11">
  <xsd:schema xmlns:xsd="http://www.w3.org/2001/XMLSchema" xmlns:xs="http://www.w3.org/2001/XMLSchema" xmlns:p="http://schemas.microsoft.com/office/2006/metadata/properties" xmlns:ns2="b1eb68b5-1f4b-46a3-92bd-9f6606ee54a4" targetNamespace="http://schemas.microsoft.com/office/2006/metadata/properties" ma:root="true" ma:fieldsID="928cf922026c5dd000517606d2e5b60e" ns2:_="">
    <xsd:import namespace="b1eb68b5-1f4b-46a3-92bd-9f6606ee54a4"/>
    <xsd:element name="properties">
      <xsd:complexType>
        <xsd:sequence>
          <xsd:element name="documentManagement">
            <xsd:complexType>
              <xsd:all>
                <xsd:element ref="ns2:MediaServiceMetadata" minOccurs="0"/>
                <xsd:element ref="ns2:MediaServiceFastMetadata" minOccurs="0"/>
                <xsd:element ref="ns2:MediaServiceDateTaken" minOccurs="0"/>
                <xsd:element ref="ns2:MediaServiceAutoTags"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1eb68b5-1f4b-46a3-92bd-9f6606ee54a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LengthInSeconds" ma:index="12"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75D29AA1-133D-4792-A0AD-4669A28910D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1eb68b5-1f4b-46a3-92bd-9f6606ee54a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F76D5BD-10F1-4BF6-A542-E8C96A40BD35}">
  <ds:schemaRefs>
    <ds:schemaRef ds:uri="http://schemas.microsoft.com/sharepoint/v3/contenttype/forms"/>
  </ds:schemaRefs>
</ds:datastoreItem>
</file>

<file path=customXml/itemProps3.xml><?xml version="1.0" encoding="utf-8"?>
<ds:datastoreItem xmlns:ds="http://schemas.openxmlformats.org/officeDocument/2006/customXml" ds:itemID="{F9D7A882-B4F1-4C8A-8754-F8E954F94D12}">
  <ds:schemaRefs>
    <ds:schemaRef ds:uri="http://schemas.openxmlformats.org/package/2006/metadata/core-properties"/>
    <ds:schemaRef ds:uri="http://purl.org/dc/elements/1.1/"/>
    <ds:schemaRef ds:uri="http://schemas.microsoft.com/office/2006/documentManagement/types"/>
    <ds:schemaRef ds:uri="http://schemas.microsoft.com/office/2006/metadata/properties"/>
    <ds:schemaRef ds:uri="http://purl.org/dc/terms/"/>
    <ds:schemaRef ds:uri="http://purl.org/dc/dcmitype/"/>
    <ds:schemaRef ds:uri="http://schemas.microsoft.com/office/infopath/2007/PartnerControl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18813</TotalTime>
  <Words>2374</Words>
  <Application>Microsoft Office PowerPoint</Application>
  <PresentationFormat>Widescreen</PresentationFormat>
  <Paragraphs>306</Paragraphs>
  <Slides>35</Slides>
  <Notes>30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35</vt:i4>
      </vt:variant>
    </vt:vector>
  </HeadingPairs>
  <TitlesOfParts>
    <vt:vector size="40" baseType="lpstr">
      <vt:lpstr>Arial</vt:lpstr>
      <vt:lpstr>Calibri</vt:lpstr>
      <vt:lpstr>Myriad Pro</vt:lpstr>
      <vt:lpstr>Wingdings</vt:lpstr>
      <vt:lpstr>UWTSD PPT Theme</vt:lpstr>
      <vt:lpstr>PowerPoint Presentation</vt:lpstr>
      <vt:lpstr>Session Overview</vt:lpstr>
      <vt:lpstr>Industrial Context – Scene Setting</vt:lpstr>
      <vt:lpstr>Question - What is Six Sigma?</vt:lpstr>
      <vt:lpstr>PowerPoint Presentation</vt:lpstr>
      <vt:lpstr>What is Six Sigma?</vt:lpstr>
      <vt:lpstr>What is Six Sigma?</vt:lpstr>
      <vt:lpstr>Common Six Sigma Metrics</vt:lpstr>
      <vt:lpstr>Why Six Sigma?</vt:lpstr>
      <vt:lpstr>How does 6σ = 3.4 DPMO? - Sigma Shift (68 - 95 – 99.7 Rule)</vt:lpstr>
      <vt:lpstr>How Does 6σ = 3.4 DPMO? – 1.5 Sigma Shift (68 - 95 – 99.7 Rule)</vt:lpstr>
      <vt:lpstr>Six Sigma – Belts structure</vt:lpstr>
      <vt:lpstr>History of Six Sigma</vt:lpstr>
      <vt:lpstr>Development of Six Sigma at Motorola</vt:lpstr>
      <vt:lpstr>6σ at Motorola – Short Clip k “Our Quality Stinks”</vt:lpstr>
      <vt:lpstr>6σ after Motorola - Some significant Companies</vt:lpstr>
      <vt:lpstr>Six Sigma vs TQM </vt:lpstr>
      <vt:lpstr>Summary of Foundational Concepts</vt:lpstr>
      <vt:lpstr>The DMAIC Process – The Key Elements of 6σ</vt:lpstr>
      <vt:lpstr>What is the DMAIC Process?</vt:lpstr>
      <vt:lpstr>DMAIC Fundamental Principles</vt:lpstr>
      <vt:lpstr>DMAIC - Define Phase (Define the problem and scope of improvement project)</vt:lpstr>
      <vt:lpstr>DMAIC - Define Phase Key Tools</vt:lpstr>
      <vt:lpstr>DMAIC - Measure Phase (Measure the current performance of the process)</vt:lpstr>
      <vt:lpstr>DMAIC - Measure Phase Tools</vt:lpstr>
      <vt:lpstr>DMAIC - Analyse Phase (Analyse the current performance to isolate the problem)</vt:lpstr>
      <vt:lpstr>DMAIC - Analyse Phase Tools</vt:lpstr>
      <vt:lpstr>DMAIC - Improve Phase (Improve the problem by selecting the optimal solution)</vt:lpstr>
      <vt:lpstr>DMAIC - Improve Phase Tools</vt:lpstr>
      <vt:lpstr>DMAIC - Control Phase (Control / sustain the improved process performance to ensure the target(s) are met)</vt:lpstr>
      <vt:lpstr>DMAIC - Control Phase Tools</vt:lpstr>
      <vt:lpstr>DMAIC vs DMADV</vt:lpstr>
      <vt:lpstr>DMAIC vs DMADV  – When to Use</vt:lpstr>
      <vt:lpstr>DMAIC vs DMADV – Summary</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Automation</dc:title>
  <dc:creator>Jordan Ross Jenkins (P149066)</dc:creator>
  <cp:lastModifiedBy>Jordan</cp:lastModifiedBy>
  <cp:revision>516</cp:revision>
  <dcterms:created xsi:type="dcterms:W3CDTF">2021-01-31T13:51:03Z</dcterms:created>
  <dcterms:modified xsi:type="dcterms:W3CDTF">2022-01-18T19:43:16Z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0x010100C7F731E7452C854ABE5EB8C94666986C</vt:lpwstr>
  </property>
</Properties>
</file>