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 id="2147483720" r:id="rId2"/>
  </p:sldMasterIdLst>
  <p:notesMasterIdLst>
    <p:notesMasterId r:id="rId37"/>
  </p:notesMasterIdLst>
  <p:handoutMasterIdLst>
    <p:handoutMasterId r:id="rId38"/>
  </p:handoutMasterIdLst>
  <p:sldIdLst>
    <p:sldId id="505" r:id="rId3"/>
    <p:sldId id="380" r:id="rId4"/>
    <p:sldId id="506" r:id="rId5"/>
    <p:sldId id="481" r:id="rId6"/>
    <p:sldId id="483" r:id="rId7"/>
    <p:sldId id="453" r:id="rId8"/>
    <p:sldId id="484" r:id="rId9"/>
    <p:sldId id="469" r:id="rId10"/>
    <p:sldId id="470" r:id="rId11"/>
    <p:sldId id="471" r:id="rId12"/>
    <p:sldId id="485" r:id="rId13"/>
    <p:sldId id="472" r:id="rId14"/>
    <p:sldId id="488" r:id="rId15"/>
    <p:sldId id="489" r:id="rId16"/>
    <p:sldId id="477" r:id="rId17"/>
    <p:sldId id="486" r:id="rId18"/>
    <p:sldId id="478" r:id="rId19"/>
    <p:sldId id="475" r:id="rId20"/>
    <p:sldId id="479" r:id="rId21"/>
    <p:sldId id="480" r:id="rId22"/>
    <p:sldId id="504" r:id="rId23"/>
    <p:sldId id="497" r:id="rId24"/>
    <p:sldId id="501" r:id="rId25"/>
    <p:sldId id="502" r:id="rId26"/>
    <p:sldId id="413" r:id="rId27"/>
    <p:sldId id="491" r:id="rId28"/>
    <p:sldId id="498" r:id="rId29"/>
    <p:sldId id="492" r:id="rId30"/>
    <p:sldId id="493" r:id="rId31"/>
    <p:sldId id="494" r:id="rId32"/>
    <p:sldId id="495" r:id="rId33"/>
    <p:sldId id="496" r:id="rId34"/>
    <p:sldId id="503" r:id="rId35"/>
    <p:sldId id="452" r:id="rId36"/>
  </p:sldIdLst>
  <p:sldSz cx="9144000" cy="6858000" type="screen4x3"/>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0F048E-CD5B-F338-7FDE-F3CE399A76F0}" v="50" dt="2020-10-15T22:02:33.546"/>
    <p1510:client id="{E3D8941D-EEF2-6C95-4EEA-5AE35C20A1DE}" v="3" dt="2020-10-16T20:23:44.7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627" autoAdjust="0"/>
    <p:restoredTop sz="94599" autoAdjust="0"/>
  </p:normalViewPr>
  <p:slideViewPr>
    <p:cSldViewPr>
      <p:cViewPr varScale="1">
        <p:scale>
          <a:sx n="68" d="100"/>
          <a:sy n="68" d="100"/>
        </p:scale>
        <p:origin x="1482"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presProps" Target="presProps.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microsoft.com/office/2015/10/relationships/revisionInfo" Target="revisionInfo.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sz="quarter" idx="1"/>
          </p:nvPr>
        </p:nvSpPr>
        <p:spPr>
          <a:xfrm>
            <a:off x="3970938" y="0"/>
            <a:ext cx="3037840" cy="464820"/>
          </a:xfrm>
          <a:prstGeom prst="rect">
            <a:avLst/>
          </a:prstGeom>
        </p:spPr>
        <p:txBody>
          <a:bodyPr vert="horz" lIns="93177" tIns="46589" rIns="93177" bIns="46589" rtlCol="0"/>
          <a:lstStyle>
            <a:lvl1pPr algn="r">
              <a:defRPr sz="1200"/>
            </a:lvl1pPr>
          </a:lstStyle>
          <a:p>
            <a:fld id="{254DF9D3-76A3-4784-A32F-A1516F678DA8}" type="datetimeFigureOut">
              <a:rPr lang="en-US" smtClean="0"/>
              <a:pPr/>
              <a:t>9/7/2023</a:t>
            </a:fld>
            <a:endParaRPr lang="en-US"/>
          </a:p>
        </p:txBody>
      </p:sp>
      <p:sp>
        <p:nvSpPr>
          <p:cNvPr id="4" name="Footer Placeholder 3"/>
          <p:cNvSpPr>
            <a:spLocks noGrp="1"/>
          </p:cNvSpPr>
          <p:nvPr>
            <p:ph type="ftr" sz="quarter" idx="2"/>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a:p>
        </p:txBody>
      </p:sp>
      <p:sp>
        <p:nvSpPr>
          <p:cNvPr id="5" name="Slide Number Placeholder 4"/>
          <p:cNvSpPr>
            <a:spLocks noGrp="1"/>
          </p:cNvSpPr>
          <p:nvPr>
            <p:ph type="sldNum" sz="quarter" idx="3"/>
          </p:nvPr>
        </p:nvSpPr>
        <p:spPr>
          <a:xfrm>
            <a:off x="3970938" y="8829967"/>
            <a:ext cx="3037840" cy="464820"/>
          </a:xfrm>
          <a:prstGeom prst="rect">
            <a:avLst/>
          </a:prstGeom>
        </p:spPr>
        <p:txBody>
          <a:bodyPr vert="horz" lIns="93177" tIns="46589" rIns="93177" bIns="46589" rtlCol="0" anchor="b"/>
          <a:lstStyle>
            <a:lvl1pPr algn="r">
              <a:defRPr sz="1200"/>
            </a:lvl1pPr>
          </a:lstStyle>
          <a:p>
            <a:fld id="{2CCBE8B6-CB6D-45A7-A109-BF9E93826312}" type="slidenum">
              <a:rPr lang="en-US" smtClean="0"/>
              <a:pPr/>
              <a:t>‹#›</a:t>
            </a:fld>
            <a:endParaRPr lang="en-US"/>
          </a:p>
        </p:txBody>
      </p:sp>
    </p:spTree>
    <p:extLst>
      <p:ext uri="{BB962C8B-B14F-4D97-AF65-F5344CB8AC3E}">
        <p14:creationId xmlns:p14="http://schemas.microsoft.com/office/powerpoint/2010/main" val="212810137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8475" cy="46513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970338" y="0"/>
            <a:ext cx="3038475" cy="465138"/>
          </a:xfrm>
          <a:prstGeom prst="rect">
            <a:avLst/>
          </a:prstGeom>
        </p:spPr>
        <p:txBody>
          <a:bodyPr vert="horz" lIns="91440" tIns="45720" rIns="91440" bIns="45720" rtlCol="0"/>
          <a:lstStyle>
            <a:lvl1pPr algn="r">
              <a:defRPr sz="1200"/>
            </a:lvl1pPr>
          </a:lstStyle>
          <a:p>
            <a:fld id="{1AE95DF9-56D5-4D8E-940C-D5EB398DFE18}" type="datetimeFigureOut">
              <a:rPr lang="en-US" smtClean="0"/>
              <a:pPr/>
              <a:t>9/7/2023</a:t>
            </a:fld>
            <a:endParaRPr lang="en-GB"/>
          </a:p>
        </p:txBody>
      </p:sp>
      <p:sp>
        <p:nvSpPr>
          <p:cNvPr id="4" name="Slide Image Placeholder 3"/>
          <p:cNvSpPr>
            <a:spLocks noGrp="1" noRot="1" noChangeAspect="1"/>
          </p:cNvSpPr>
          <p:nvPr>
            <p:ph type="sldImg" idx="2"/>
          </p:nvPr>
        </p:nvSpPr>
        <p:spPr>
          <a:xfrm>
            <a:off x="1181100" y="696913"/>
            <a:ext cx="4648200" cy="34861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701675" y="4416425"/>
            <a:ext cx="5607050" cy="41830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829675"/>
            <a:ext cx="3038475" cy="46513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970338" y="8829675"/>
            <a:ext cx="3038475" cy="465138"/>
          </a:xfrm>
          <a:prstGeom prst="rect">
            <a:avLst/>
          </a:prstGeom>
        </p:spPr>
        <p:txBody>
          <a:bodyPr vert="horz" lIns="91440" tIns="45720" rIns="91440" bIns="45720" rtlCol="0" anchor="b"/>
          <a:lstStyle>
            <a:lvl1pPr algn="r">
              <a:defRPr sz="1200"/>
            </a:lvl1pPr>
          </a:lstStyle>
          <a:p>
            <a:fld id="{D9506848-E713-4259-877D-31A69528E491}" type="slidenum">
              <a:rPr lang="en-GB" smtClean="0"/>
              <a:pPr/>
              <a:t>‹#›</a:t>
            </a:fld>
            <a:endParaRPr lang="en-GB"/>
          </a:p>
        </p:txBody>
      </p:sp>
    </p:spTree>
    <p:extLst>
      <p:ext uri="{BB962C8B-B14F-4D97-AF65-F5344CB8AC3E}">
        <p14:creationId xmlns:p14="http://schemas.microsoft.com/office/powerpoint/2010/main" val="30077867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DC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683568" y="2852936"/>
            <a:ext cx="5832648" cy="1800200"/>
          </a:xfrm>
        </p:spPr>
        <p:txBody>
          <a:bodyPr>
            <a:normAutofit/>
          </a:bodyPr>
          <a:lstStyle>
            <a:lvl1pPr>
              <a:defRPr sz="4000">
                <a:solidFill>
                  <a:schemeClr val="bg1"/>
                </a:solidFill>
              </a:defRPr>
            </a:lvl1pPr>
          </a:lstStyle>
          <a:p>
            <a:r>
              <a:rPr lang="en-US"/>
              <a:t>Click to edit Master title style</a:t>
            </a:r>
            <a:endParaRPr lang="en-GB" dirty="0"/>
          </a:p>
        </p:txBody>
      </p:sp>
      <p:sp>
        <p:nvSpPr>
          <p:cNvPr id="4" name="Date Placeholder 3"/>
          <p:cNvSpPr>
            <a:spLocks noGrp="1"/>
          </p:cNvSpPr>
          <p:nvPr>
            <p:ph type="dt" sz="half" idx="10"/>
          </p:nvPr>
        </p:nvSpPr>
        <p:spPr/>
        <p:txBody>
          <a:bodyPr/>
          <a:lstStyle/>
          <a:p>
            <a:r>
              <a:rPr lang="en-US"/>
              <a:t>TA-AMEN</a:t>
            </a:r>
            <a:endParaRPr lang="en-GB"/>
          </a:p>
        </p:txBody>
      </p:sp>
      <p:sp>
        <p:nvSpPr>
          <p:cNvPr id="5" name="Footer Placeholder 4"/>
          <p:cNvSpPr>
            <a:spLocks noGrp="1"/>
          </p:cNvSpPr>
          <p:nvPr>
            <p:ph type="ftr" sz="quarter" idx="11"/>
          </p:nvPr>
        </p:nvSpPr>
        <p:spPr/>
        <p:txBody>
          <a:bodyPr/>
          <a:lstStyle/>
          <a:p>
            <a:r>
              <a:rPr lang="en-GB"/>
              <a:t>Project Management wk 8-9</a:t>
            </a:r>
          </a:p>
        </p:txBody>
      </p:sp>
      <p:sp>
        <p:nvSpPr>
          <p:cNvPr id="6" name="Slide Number Placeholder 5"/>
          <p:cNvSpPr>
            <a:spLocks noGrp="1"/>
          </p:cNvSpPr>
          <p:nvPr>
            <p:ph type="sldNum" sz="quarter" idx="12"/>
          </p:nvPr>
        </p:nvSpPr>
        <p:spPr/>
        <p:txBody>
          <a:bodyPr/>
          <a:lstStyle/>
          <a:p>
            <a:fld id="{F68DE582-440D-41C7-9541-D8204DCB74FB}" type="slidenum">
              <a:rPr lang="en-GB" smtClean="0"/>
              <a:pPr/>
              <a:t>‹#›</a:t>
            </a:fld>
            <a:endParaRPr lang="en-GB"/>
          </a:p>
        </p:txBody>
      </p:sp>
      <p:pic>
        <p:nvPicPr>
          <p:cNvPr id="8" name="Picture 7" descr="logo.wmf"/>
          <p:cNvPicPr>
            <a:picLocks noChangeAspect="1"/>
          </p:cNvPicPr>
          <p:nvPr/>
        </p:nvPicPr>
        <p:blipFill>
          <a:blip r:embed="rId2" cstate="print"/>
          <a:stretch>
            <a:fillRect/>
          </a:stretch>
        </p:blipFill>
        <p:spPr>
          <a:xfrm>
            <a:off x="6660232" y="2924944"/>
            <a:ext cx="1705689" cy="1272672"/>
          </a:xfrm>
          <a:prstGeom prst="rect">
            <a:avLst/>
          </a:prstGeom>
        </p:spPr>
      </p:pic>
    </p:spTree>
  </p:cSld>
  <p:clrMapOvr>
    <a:masterClrMapping/>
  </p:clrMapOvr>
  <p:hf hd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lvl1pPr>
              <a:buClr>
                <a:srgbClr val="8C8025"/>
              </a:buClr>
              <a:buFont typeface="Wingdings" pitchFamily="2" charset="2"/>
              <a:buChar char="§"/>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r>
              <a:rPr lang="en-US"/>
              <a:t>TA-AMEN</a:t>
            </a:r>
            <a:endParaRPr lang="en-GB"/>
          </a:p>
        </p:txBody>
      </p:sp>
      <p:sp>
        <p:nvSpPr>
          <p:cNvPr id="5" name="Footer Placeholder 4"/>
          <p:cNvSpPr>
            <a:spLocks noGrp="1"/>
          </p:cNvSpPr>
          <p:nvPr>
            <p:ph type="ftr" sz="quarter" idx="11"/>
          </p:nvPr>
        </p:nvSpPr>
        <p:spPr/>
        <p:txBody>
          <a:bodyPr/>
          <a:lstStyle/>
          <a:p>
            <a:r>
              <a:rPr lang="en-GB"/>
              <a:t>Project Management wk 8-9</a:t>
            </a:r>
          </a:p>
        </p:txBody>
      </p:sp>
      <p:sp>
        <p:nvSpPr>
          <p:cNvPr id="6" name="Slide Number Placeholder 5"/>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r>
              <a:rPr lang="en-US"/>
              <a:t>TA-AMEN</a:t>
            </a:r>
            <a:endParaRPr lang="en-GB"/>
          </a:p>
        </p:txBody>
      </p:sp>
      <p:sp>
        <p:nvSpPr>
          <p:cNvPr id="5" name="Footer Placeholder 4"/>
          <p:cNvSpPr>
            <a:spLocks noGrp="1"/>
          </p:cNvSpPr>
          <p:nvPr>
            <p:ph type="ftr" sz="quarter" idx="11"/>
          </p:nvPr>
        </p:nvSpPr>
        <p:spPr/>
        <p:txBody>
          <a:bodyPr/>
          <a:lstStyle/>
          <a:p>
            <a:r>
              <a:rPr lang="en-GB"/>
              <a:t>Project Management wk 8-9</a:t>
            </a:r>
          </a:p>
        </p:txBody>
      </p:sp>
      <p:sp>
        <p:nvSpPr>
          <p:cNvPr id="6" name="Slide Number Placeholder 5"/>
          <p:cNvSpPr>
            <a:spLocks noGrp="1"/>
          </p:cNvSpPr>
          <p:nvPr>
            <p:ph type="sldNum" sz="quarter" idx="12"/>
          </p:nvPr>
        </p:nvSpPr>
        <p:spPr/>
        <p:txBody>
          <a:bodyPr/>
          <a:lstStyle/>
          <a:p>
            <a:fld id="{F68DE582-440D-41C7-9541-D8204DCB74FB}" type="slidenum">
              <a:rPr lang="en-GB" smtClean="0"/>
              <a:pPr/>
              <a:t>‹#›</a:t>
            </a:fld>
            <a:endParaRPr lang="en-GB"/>
          </a:p>
        </p:txBody>
      </p:sp>
      <p:sp>
        <p:nvSpPr>
          <p:cNvPr id="12" name="Rectangle 11"/>
          <p:cNvSpPr/>
          <p:nvPr/>
        </p:nvSpPr>
        <p:spPr>
          <a:xfrm>
            <a:off x="0" y="0"/>
            <a:ext cx="9144000" cy="4653136"/>
          </a:xfrm>
          <a:prstGeom prst="rect">
            <a:avLst/>
          </a:prstGeom>
          <a:solidFill>
            <a:srgbClr val="DC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3" name="Straight Connector 12"/>
          <p:cNvCxnSpPr/>
          <p:nvPr/>
        </p:nvCxnSpPr>
        <p:spPr>
          <a:xfrm>
            <a:off x="0" y="4653136"/>
            <a:ext cx="9144000" cy="0"/>
          </a:xfrm>
          <a:prstGeom prst="line">
            <a:avLst/>
          </a:prstGeom>
          <a:ln w="31750">
            <a:solidFill>
              <a:srgbClr val="8C7F26"/>
            </a:solidFill>
            <a:miter lim="800000"/>
          </a:ln>
        </p:spPr>
        <p:style>
          <a:lnRef idx="1">
            <a:schemeClr val="accent1"/>
          </a:lnRef>
          <a:fillRef idx="0">
            <a:schemeClr val="accent1"/>
          </a:fillRef>
          <a:effectRef idx="0">
            <a:schemeClr val="accent1"/>
          </a:effectRef>
          <a:fontRef idx="minor">
            <a:schemeClr val="tx1"/>
          </a:fontRef>
        </p:style>
      </p:cxnSp>
      <p:sp>
        <p:nvSpPr>
          <p:cNvPr id="15" name="Title 1"/>
          <p:cNvSpPr>
            <a:spLocks noGrp="1"/>
          </p:cNvSpPr>
          <p:nvPr>
            <p:ph type="ctrTitle"/>
          </p:nvPr>
        </p:nvSpPr>
        <p:spPr>
          <a:xfrm>
            <a:off x="683568" y="2852936"/>
            <a:ext cx="5899253" cy="1470025"/>
          </a:xfrm>
        </p:spPr>
        <p:txBody>
          <a:bodyPr>
            <a:normAutofit/>
          </a:bodyPr>
          <a:lstStyle>
            <a:lvl1pPr>
              <a:defRPr sz="4000">
                <a:solidFill>
                  <a:schemeClr val="bg1"/>
                </a:solidFill>
              </a:defRPr>
            </a:lvl1pPr>
          </a:lstStyle>
          <a:p>
            <a:r>
              <a:rPr lang="en-US"/>
              <a:t>Click to edit Master title style</a:t>
            </a:r>
            <a:endParaRPr lang="en-GB" dirty="0"/>
          </a:p>
        </p:txBody>
      </p:sp>
      <p:sp>
        <p:nvSpPr>
          <p:cNvPr id="16" name="Subtitle 2"/>
          <p:cNvSpPr>
            <a:spLocks noGrp="1"/>
          </p:cNvSpPr>
          <p:nvPr>
            <p:ph type="subTitle" idx="1"/>
          </p:nvPr>
        </p:nvSpPr>
        <p:spPr>
          <a:xfrm>
            <a:off x="751810" y="5013176"/>
            <a:ext cx="5836414" cy="792088"/>
          </a:xfrm>
        </p:spPr>
        <p:txBody>
          <a:bodyP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dirty="0"/>
          </a:p>
        </p:txBody>
      </p:sp>
      <p:pic>
        <p:nvPicPr>
          <p:cNvPr id="17" name="Picture 16" descr="logo.wmf"/>
          <p:cNvPicPr>
            <a:picLocks noChangeAspect="1"/>
          </p:cNvPicPr>
          <p:nvPr/>
        </p:nvPicPr>
        <p:blipFill>
          <a:blip r:embed="rId2" cstate="print"/>
          <a:stretch>
            <a:fillRect/>
          </a:stretch>
        </p:blipFill>
        <p:spPr>
          <a:xfrm>
            <a:off x="6660232" y="2924944"/>
            <a:ext cx="1705689" cy="1272672"/>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r>
              <a:rPr lang="en-US"/>
              <a:t>TA-AMEN</a:t>
            </a:r>
            <a:endParaRPr lang="en-GB"/>
          </a:p>
        </p:txBody>
      </p:sp>
      <p:sp>
        <p:nvSpPr>
          <p:cNvPr id="6" name="Footer Placeholder 5"/>
          <p:cNvSpPr>
            <a:spLocks noGrp="1"/>
          </p:cNvSpPr>
          <p:nvPr>
            <p:ph type="ftr" sz="quarter" idx="11"/>
          </p:nvPr>
        </p:nvSpPr>
        <p:spPr/>
        <p:txBody>
          <a:bodyPr/>
          <a:lstStyle/>
          <a:p>
            <a:r>
              <a:rPr lang="en-GB"/>
              <a:t>Project Management wk 8-9</a:t>
            </a:r>
          </a:p>
        </p:txBody>
      </p:sp>
      <p:sp>
        <p:nvSpPr>
          <p:cNvPr id="7" name="Slide Number Placeholder 6"/>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r>
              <a:rPr lang="en-US"/>
              <a:t>TA-AMEN</a:t>
            </a:r>
            <a:endParaRPr lang="en-GB"/>
          </a:p>
        </p:txBody>
      </p:sp>
      <p:sp>
        <p:nvSpPr>
          <p:cNvPr id="8" name="Footer Placeholder 7"/>
          <p:cNvSpPr>
            <a:spLocks noGrp="1"/>
          </p:cNvSpPr>
          <p:nvPr>
            <p:ph type="ftr" sz="quarter" idx="11"/>
          </p:nvPr>
        </p:nvSpPr>
        <p:spPr/>
        <p:txBody>
          <a:bodyPr/>
          <a:lstStyle/>
          <a:p>
            <a:r>
              <a:rPr lang="en-GB"/>
              <a:t>Project Management wk 8-9</a:t>
            </a:r>
          </a:p>
        </p:txBody>
      </p:sp>
      <p:sp>
        <p:nvSpPr>
          <p:cNvPr id="9" name="Slide Number Placeholder 8"/>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r>
              <a:rPr lang="en-US"/>
              <a:t>TA-AMEN</a:t>
            </a:r>
            <a:endParaRPr lang="en-GB"/>
          </a:p>
        </p:txBody>
      </p:sp>
      <p:sp>
        <p:nvSpPr>
          <p:cNvPr id="4" name="Footer Placeholder 3"/>
          <p:cNvSpPr>
            <a:spLocks noGrp="1"/>
          </p:cNvSpPr>
          <p:nvPr>
            <p:ph type="ftr" sz="quarter" idx="11"/>
          </p:nvPr>
        </p:nvSpPr>
        <p:spPr/>
        <p:txBody>
          <a:bodyPr/>
          <a:lstStyle/>
          <a:p>
            <a:r>
              <a:rPr lang="en-GB"/>
              <a:t>Project Management wk 8-9</a:t>
            </a:r>
          </a:p>
        </p:txBody>
      </p:sp>
      <p:sp>
        <p:nvSpPr>
          <p:cNvPr id="5" name="Slide Number Placeholder 4"/>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0" y="0"/>
            <a:ext cx="9144000" cy="148478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descr="logo.wmf"/>
          <p:cNvPicPr>
            <a:picLocks noChangeAspect="1"/>
          </p:cNvPicPr>
          <p:nvPr/>
        </p:nvPicPr>
        <p:blipFill>
          <a:blip r:embed="rId2" cstate="print"/>
          <a:stretch>
            <a:fillRect/>
          </a:stretch>
        </p:blipFill>
        <p:spPr>
          <a:xfrm>
            <a:off x="7452320" y="4865965"/>
            <a:ext cx="1129625" cy="842851"/>
          </a:xfrm>
          <a:prstGeom prst="rect">
            <a:avLst/>
          </a:prstGeom>
        </p:spPr>
      </p:pic>
      <p:sp>
        <p:nvSpPr>
          <p:cNvPr id="7" name="TextBox 6"/>
          <p:cNvSpPr txBox="1"/>
          <p:nvPr/>
        </p:nvSpPr>
        <p:spPr>
          <a:xfrm>
            <a:off x="2051720" y="5802069"/>
            <a:ext cx="6624736" cy="723275"/>
          </a:xfrm>
          <a:prstGeom prst="rect">
            <a:avLst/>
          </a:prstGeom>
          <a:noFill/>
        </p:spPr>
        <p:txBody>
          <a:bodyPr wrap="square" rtlCol="0">
            <a:spAutoFit/>
          </a:bodyPr>
          <a:lstStyle/>
          <a:p>
            <a:pPr algn="r"/>
            <a:r>
              <a:rPr lang="en-GB" sz="1800" dirty="0">
                <a:latin typeface="Gill Sans MT" pitchFamily="34" charset="0"/>
              </a:rPr>
              <a:t>© Copyright London School of Science</a:t>
            </a:r>
            <a:r>
              <a:rPr lang="en-GB" sz="1800" baseline="0" dirty="0">
                <a:latin typeface="Gill Sans MT" pitchFamily="34" charset="0"/>
              </a:rPr>
              <a:t> &amp; Technology 2010</a:t>
            </a:r>
          </a:p>
          <a:p>
            <a:pPr algn="r"/>
            <a:r>
              <a:rPr lang="en-GB" sz="1200" baseline="0" dirty="0">
                <a:latin typeface="Gill Sans MT" pitchFamily="34" charset="0"/>
              </a:rPr>
              <a:t>First Floor, Alperton House Bridgewater Road, Wembley, London, Middlesex HA0 1EH</a:t>
            </a:r>
          </a:p>
          <a:p>
            <a:pPr algn="r"/>
            <a:r>
              <a:rPr lang="de-DE" sz="1100" b="1" baseline="0" dirty="0">
                <a:latin typeface="Gill Sans MT" pitchFamily="34" charset="0"/>
              </a:rPr>
              <a:t>t:</a:t>
            </a:r>
            <a:r>
              <a:rPr lang="de-DE" sz="1100" baseline="0" dirty="0">
                <a:latin typeface="Gill Sans MT" pitchFamily="34" charset="0"/>
              </a:rPr>
              <a:t> +44 (0) 20 8795 3863   </a:t>
            </a:r>
            <a:r>
              <a:rPr lang="de-DE" sz="1100" b="1" baseline="0" dirty="0">
                <a:latin typeface="Gill Sans MT" pitchFamily="34" charset="0"/>
              </a:rPr>
              <a:t>f:</a:t>
            </a:r>
            <a:r>
              <a:rPr lang="de-DE" sz="1100" baseline="0" dirty="0">
                <a:latin typeface="Gill Sans MT" pitchFamily="34" charset="0"/>
              </a:rPr>
              <a:t> +44 (0) 20 8795 3864       </a:t>
            </a:r>
            <a:r>
              <a:rPr lang="de-DE" sz="1100" b="1" baseline="0" dirty="0">
                <a:latin typeface="Gill Sans MT" pitchFamily="34" charset="0"/>
              </a:rPr>
              <a:t>e:</a:t>
            </a:r>
            <a:r>
              <a:rPr lang="de-DE" sz="1100" baseline="0" dirty="0">
                <a:latin typeface="Gill Sans MT" pitchFamily="34" charset="0"/>
              </a:rPr>
              <a:t> info@lsst.com   </a:t>
            </a:r>
            <a:r>
              <a:rPr lang="de-DE" sz="1100" b="1" baseline="0" dirty="0">
                <a:latin typeface="Gill Sans MT" pitchFamily="34" charset="0"/>
              </a:rPr>
              <a:t>w:</a:t>
            </a:r>
            <a:r>
              <a:rPr lang="de-DE" sz="1100" baseline="0" dirty="0">
                <a:latin typeface="Gill Sans MT" pitchFamily="34" charset="0"/>
              </a:rPr>
              <a:t> www.lsst.com</a:t>
            </a:r>
            <a:endParaRPr lang="en-GB" sz="1100" baseline="0" dirty="0">
              <a:latin typeface="Gill Sans MT" pitchFamily="34" charset="0"/>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TA-AMEN</a:t>
            </a:r>
            <a:endParaRPr lang="en-GB"/>
          </a:p>
        </p:txBody>
      </p:sp>
      <p:sp>
        <p:nvSpPr>
          <p:cNvPr id="6" name="Footer Placeholder 5"/>
          <p:cNvSpPr>
            <a:spLocks noGrp="1"/>
          </p:cNvSpPr>
          <p:nvPr>
            <p:ph type="ftr" sz="quarter" idx="11"/>
          </p:nvPr>
        </p:nvSpPr>
        <p:spPr/>
        <p:txBody>
          <a:bodyPr/>
          <a:lstStyle/>
          <a:p>
            <a:r>
              <a:rPr lang="en-GB"/>
              <a:t>Project Management wk 8-9</a:t>
            </a:r>
          </a:p>
        </p:txBody>
      </p:sp>
      <p:sp>
        <p:nvSpPr>
          <p:cNvPr id="7" name="Slide Number Placeholder 6"/>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TA-AMEN</a:t>
            </a:r>
            <a:endParaRPr lang="en-GB"/>
          </a:p>
        </p:txBody>
      </p:sp>
      <p:sp>
        <p:nvSpPr>
          <p:cNvPr id="6" name="Footer Placeholder 5"/>
          <p:cNvSpPr>
            <a:spLocks noGrp="1"/>
          </p:cNvSpPr>
          <p:nvPr>
            <p:ph type="ftr" sz="quarter" idx="11"/>
          </p:nvPr>
        </p:nvSpPr>
        <p:spPr/>
        <p:txBody>
          <a:bodyPr/>
          <a:lstStyle/>
          <a:p>
            <a:r>
              <a:rPr lang="en-GB"/>
              <a:t>Project Management wk 8-9</a:t>
            </a:r>
          </a:p>
        </p:txBody>
      </p:sp>
      <p:sp>
        <p:nvSpPr>
          <p:cNvPr id="7" name="Slide Number Placeholder 6"/>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a:t>TA-AMEN</a:t>
            </a:r>
            <a:endParaRPr lang="en-GB"/>
          </a:p>
        </p:txBody>
      </p:sp>
      <p:sp>
        <p:nvSpPr>
          <p:cNvPr id="5" name="Footer Placeholder 4"/>
          <p:cNvSpPr>
            <a:spLocks noGrp="1"/>
          </p:cNvSpPr>
          <p:nvPr>
            <p:ph type="ftr" sz="quarter" idx="11"/>
          </p:nvPr>
        </p:nvSpPr>
        <p:spPr/>
        <p:txBody>
          <a:bodyPr/>
          <a:lstStyle/>
          <a:p>
            <a:r>
              <a:rPr lang="en-GB"/>
              <a:t>Project Management wk 8-9</a:t>
            </a:r>
          </a:p>
        </p:txBody>
      </p:sp>
      <p:sp>
        <p:nvSpPr>
          <p:cNvPr id="6" name="Slide Number Placeholder 5"/>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a:t>TA-AMEN</a:t>
            </a:r>
            <a:endParaRPr lang="en-GB"/>
          </a:p>
        </p:txBody>
      </p:sp>
      <p:sp>
        <p:nvSpPr>
          <p:cNvPr id="5" name="Footer Placeholder 4"/>
          <p:cNvSpPr>
            <a:spLocks noGrp="1"/>
          </p:cNvSpPr>
          <p:nvPr>
            <p:ph type="ftr" sz="quarter" idx="11"/>
          </p:nvPr>
        </p:nvSpPr>
        <p:spPr/>
        <p:txBody>
          <a:bodyPr/>
          <a:lstStyle/>
          <a:p>
            <a:r>
              <a:rPr lang="en-GB"/>
              <a:t>Project Management wk 8-9</a:t>
            </a:r>
          </a:p>
        </p:txBody>
      </p:sp>
      <p:sp>
        <p:nvSpPr>
          <p:cNvPr id="6" name="Slide Number Placeholder 5"/>
          <p:cNvSpPr>
            <a:spLocks noGrp="1"/>
          </p:cNvSpPr>
          <p:nvPr>
            <p:ph type="sldNum" sz="quarter" idx="12"/>
          </p:nvPr>
        </p:nvSpPr>
        <p:spPr/>
        <p:txBody>
          <a:bodyPr/>
          <a:lstStyle/>
          <a:p>
            <a:fld id="{F68DE582-440D-41C7-9541-D8204DCB74FB}"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07/09/2023</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406358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07/09/2023</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382983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07/09/2023</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622388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07/09/2023</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565448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07/09/2023</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937407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07/09/2023</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18187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07/09/2023</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4515510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07/09/2023</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5277855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07/09/2023</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14950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07/09/2023</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287139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07/09/2023</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304343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wmf"/><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p:cNvSpPr/>
          <p:nvPr/>
        </p:nvSpPr>
        <p:spPr>
          <a:xfrm>
            <a:off x="0" y="0"/>
            <a:ext cx="9144000" cy="1412776"/>
          </a:xfrm>
          <a:prstGeom prst="rect">
            <a:avLst/>
          </a:prstGeom>
          <a:solidFill>
            <a:srgbClr val="DC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a:t>TA-AMEN</a:t>
            </a:r>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Project Management wk 8-9</a:t>
            </a: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8DE582-440D-41C7-9541-D8204DCB74FB}" type="slidenum">
              <a:rPr lang="en-GB" smtClean="0"/>
              <a:pPr/>
              <a:t>‹#›</a:t>
            </a:fld>
            <a:endParaRPr lang="en-GB"/>
          </a:p>
        </p:txBody>
      </p:sp>
      <p:cxnSp>
        <p:nvCxnSpPr>
          <p:cNvPr id="12" name="Straight Connector 11"/>
          <p:cNvCxnSpPr/>
          <p:nvPr/>
        </p:nvCxnSpPr>
        <p:spPr>
          <a:xfrm>
            <a:off x="0" y="1412776"/>
            <a:ext cx="9144000" cy="0"/>
          </a:xfrm>
          <a:prstGeom prst="line">
            <a:avLst/>
          </a:prstGeom>
          <a:ln w="25400">
            <a:solidFill>
              <a:srgbClr val="8C7F26"/>
            </a:solidFill>
            <a:miter lim="800000"/>
          </a:ln>
        </p:spPr>
        <p:style>
          <a:lnRef idx="1">
            <a:schemeClr val="accent1"/>
          </a:lnRef>
          <a:fillRef idx="0">
            <a:schemeClr val="accent1"/>
          </a:fillRef>
          <a:effectRef idx="0">
            <a:schemeClr val="accent1"/>
          </a:effectRef>
          <a:fontRef idx="minor">
            <a:schemeClr val="tx1"/>
          </a:fontRef>
        </p:style>
      </p:cxnSp>
      <p:pic>
        <p:nvPicPr>
          <p:cNvPr id="13" name="Picture 12" descr="logo.wmf"/>
          <p:cNvPicPr>
            <a:picLocks noChangeAspect="1"/>
          </p:cNvPicPr>
          <p:nvPr/>
        </p:nvPicPr>
        <p:blipFill>
          <a:blip r:embed="rId13" cstate="print"/>
          <a:stretch>
            <a:fillRect/>
          </a:stretch>
        </p:blipFill>
        <p:spPr>
          <a:xfrm>
            <a:off x="7740352" y="404664"/>
            <a:ext cx="1129625" cy="842851"/>
          </a:xfrm>
          <a:prstGeom prst="rect">
            <a:avLst/>
          </a:prstGeom>
        </p:spPr>
      </p:pic>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hdr="0"/>
  <p:txStyles>
    <p:titleStyle>
      <a:lvl1pPr algn="l" defTabSz="914400" rtl="0" eaLnBrk="1" latinLnBrk="0" hangingPunct="1">
        <a:spcBef>
          <a:spcPct val="0"/>
        </a:spcBef>
        <a:buNone/>
        <a:defRPr sz="3600" kern="1200">
          <a:solidFill>
            <a:schemeClr val="bg1"/>
          </a:solidFill>
          <a:latin typeface="Cambria" pitchFamily="18" charset="0"/>
          <a:ea typeface="+mj-ea"/>
          <a:cs typeface="+mj-cs"/>
        </a:defRPr>
      </a:lvl1pPr>
    </p:titleStyle>
    <p:bodyStyle>
      <a:lvl1pPr marL="342900" indent="-342900" algn="l" defTabSz="914400" rtl="0" eaLnBrk="1" latinLnBrk="0" hangingPunct="1">
        <a:spcBef>
          <a:spcPct val="20000"/>
        </a:spcBef>
        <a:buClr>
          <a:srgbClr val="8C8025"/>
        </a:buClr>
        <a:buFont typeface="Wingdings" pitchFamily="2" charset="2"/>
        <a:buChar char="§"/>
        <a:defRPr sz="2800" kern="1200">
          <a:solidFill>
            <a:schemeClr val="tx1"/>
          </a:solidFill>
          <a:latin typeface="Gill Sans MT" pitchFamily="34" charset="0"/>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Gill Sans MT" pitchFamily="34" charset="0"/>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Gill Sans MT" pitchFamily="34" charset="0"/>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Gill Sans MT" pitchFamily="34" charset="0"/>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Gill Sans MT"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07/09/2023</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78700948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biologydictionary.net/nervous-system/" TargetMode="External"/><Relationship Id="rId2" Type="http://schemas.openxmlformats.org/officeDocument/2006/relationships/hyperlink" Target="https://biologydictionary.net/body-systems/" TargetMode="External"/><Relationship Id="rId1" Type="http://schemas.openxmlformats.org/officeDocument/2006/relationships/slideLayout" Target="../slideLayouts/slideLayout13.xml"/><Relationship Id="rId4" Type="http://schemas.openxmlformats.org/officeDocument/2006/relationships/hyperlink" Target="https://biologydictionary.net/homeostasis/"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hyperlink" Target="https://biologydictionary.net/nervous-tissue/" TargetMode="Externa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hyperlink" Target="https://biologydictionary.net/autonomic-nervous-system/" TargetMode="Externa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www.saylor.org/site/wp-content/uploads/2010/11/Homeostasis-Overview.pdf"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1052736"/>
            <a:ext cx="7992888" cy="1470025"/>
          </a:xfrm>
        </p:spPr>
        <p:txBody>
          <a:bodyPr>
            <a:normAutofit fontScale="90000"/>
          </a:bodyPr>
          <a:lstStyle/>
          <a:p>
            <a:pPr marL="0" indent="0"/>
            <a:r>
              <a:rPr lang="en-GB" altLang="en-US" dirty="0"/>
              <a:t>INTRODUCTION TO PHYSIOLOGY</a:t>
            </a:r>
            <a:br>
              <a:rPr lang="en-GB" altLang="en-US" dirty="0"/>
            </a:br>
            <a:r>
              <a:rPr lang="en-GB" altLang="en-US" dirty="0"/>
              <a:t>(BMHP5003)</a:t>
            </a:r>
          </a:p>
        </p:txBody>
      </p:sp>
      <p:sp>
        <p:nvSpPr>
          <p:cNvPr id="3" name="TextBox 2">
            <a:extLst>
              <a:ext uri="{FF2B5EF4-FFF2-40B4-BE49-F238E27FC236}">
                <a16:creationId xmlns:a16="http://schemas.microsoft.com/office/drawing/2014/main" id="{9D1C96DE-C090-4E6B-AC0B-470FD4653840}"/>
              </a:ext>
            </a:extLst>
          </p:cNvPr>
          <p:cNvSpPr txBox="1"/>
          <p:nvPr/>
        </p:nvSpPr>
        <p:spPr>
          <a:xfrm>
            <a:off x="2123728" y="3380799"/>
            <a:ext cx="5040560" cy="1569660"/>
          </a:xfrm>
          <a:prstGeom prst="rect">
            <a:avLst/>
          </a:prstGeom>
          <a:noFill/>
        </p:spPr>
        <p:txBody>
          <a:bodyPr wrap="square" rtlCol="0">
            <a:spAutoFit/>
          </a:bodyPr>
          <a:lstStyle/>
          <a:p>
            <a:pPr algn="ctr"/>
            <a:r>
              <a:rPr lang="en-GB" sz="3200" b="1" dirty="0">
                <a:solidFill>
                  <a:prstClr val="black"/>
                </a:solidFill>
              </a:rPr>
              <a:t>WEEK 4: THE NERVOUS SYSTEM</a:t>
            </a:r>
          </a:p>
          <a:p>
            <a:pPr algn="ctr"/>
            <a:r>
              <a:rPr lang="en-GB" sz="3200" b="1" dirty="0">
                <a:solidFill>
                  <a:prstClr val="black"/>
                </a:solidFill>
              </a:rPr>
              <a:t>Mumtaz Goolam</a:t>
            </a:r>
          </a:p>
        </p:txBody>
      </p:sp>
    </p:spTree>
    <p:extLst>
      <p:ext uri="{BB962C8B-B14F-4D97-AF65-F5344CB8AC3E}">
        <p14:creationId xmlns:p14="http://schemas.microsoft.com/office/powerpoint/2010/main" val="27436634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Objective of the Session</a:t>
            </a:r>
          </a:p>
        </p:txBody>
      </p:sp>
      <p:sp>
        <p:nvSpPr>
          <p:cNvPr id="3" name="Content Placeholder 2"/>
          <p:cNvSpPr>
            <a:spLocks noGrp="1"/>
          </p:cNvSpPr>
          <p:nvPr>
            <p:ph idx="1"/>
          </p:nvPr>
        </p:nvSpPr>
        <p:spPr/>
        <p:txBody>
          <a:bodyPr>
            <a:normAutofit/>
          </a:bodyPr>
          <a:lstStyle/>
          <a:p>
            <a:pPr marL="0" indent="0" eaLnBrk="1" hangingPunct="1">
              <a:lnSpc>
                <a:spcPct val="90000"/>
              </a:lnSpc>
              <a:buClr>
                <a:schemeClr val="accent2"/>
              </a:buClr>
              <a:buFontTx/>
              <a:buNone/>
              <a:defRPr/>
            </a:pPr>
            <a:endParaRPr lang="en-US" u="sng" dirty="0">
              <a:solidFill>
                <a:schemeClr val="accent2"/>
              </a:solidFill>
              <a:latin typeface="Tahoma" panose="020B0604030504040204" pitchFamily="34" charset="0"/>
              <a:ea typeface="Tahoma" pitchFamily="34" charset="0"/>
              <a:cs typeface="Tahoma" pitchFamily="34" charset="0"/>
            </a:endParaRPr>
          </a:p>
          <a:p>
            <a:pPr eaLnBrk="1" hangingPunct="1">
              <a:lnSpc>
                <a:spcPct val="90000"/>
              </a:lnSpc>
              <a:buClr>
                <a:schemeClr val="accent2"/>
              </a:buClr>
              <a:buNone/>
              <a:defRPr/>
            </a:pPr>
            <a:endParaRPr lang="en-US" dirty="0">
              <a:latin typeface="Tahoma" panose="020B0604030504040204" pitchFamily="34" charset="0"/>
              <a:ea typeface="Tahoma" pitchFamily="34" charset="0"/>
              <a:cs typeface="Tahoma" pitchFamily="34" charset="0"/>
            </a:endParaRPr>
          </a:p>
          <a:p>
            <a:pPr eaLnBrk="1" hangingPunct="1">
              <a:lnSpc>
                <a:spcPct val="90000"/>
              </a:lnSpc>
              <a:buClr>
                <a:schemeClr val="accent2"/>
              </a:buClr>
              <a:buNone/>
              <a:defRPr/>
            </a:pPr>
            <a:r>
              <a:rPr lang="en-US" dirty="0">
                <a:latin typeface="Tahoma" panose="020B0604030504040204" pitchFamily="34" charset="0"/>
                <a:ea typeface="Tahoma" pitchFamily="34" charset="0"/>
                <a:cs typeface="Tahoma" pitchFamily="34" charset="0"/>
              </a:rPr>
              <a:t>By the end of the lesson students will be able to</a:t>
            </a:r>
          </a:p>
          <a:p>
            <a:pPr>
              <a:lnSpc>
                <a:spcPct val="90000"/>
              </a:lnSpc>
              <a:buClr>
                <a:schemeClr val="accent2"/>
              </a:buClr>
              <a:buFont typeface="Arial" pitchFamily="34" charset="0"/>
              <a:buChar char="•"/>
              <a:defRPr/>
            </a:pPr>
            <a:r>
              <a:rPr lang="en-GB" dirty="0">
                <a:latin typeface="Tahoma" pitchFamily="34" charset="0"/>
                <a:ea typeface="Tahoma" pitchFamily="34" charset="0"/>
                <a:cs typeface="Tahoma" pitchFamily="34" charset="0"/>
              </a:rPr>
              <a:t>Discus the function of the nervous systems in relation to the principle of homeostasis</a:t>
            </a:r>
          </a:p>
          <a:p>
            <a:pPr>
              <a:lnSpc>
                <a:spcPct val="90000"/>
              </a:lnSpc>
              <a:buClr>
                <a:schemeClr val="accent2"/>
              </a:buClr>
              <a:buNone/>
              <a:defRPr/>
            </a:pPr>
            <a:endParaRPr lang="en-GB" dirty="0">
              <a:latin typeface="Tahoma" panose="020B0604030504040204" pitchFamily="34" charset="0"/>
            </a:endParaRPr>
          </a:p>
          <a:p>
            <a:pPr>
              <a:lnSpc>
                <a:spcPct val="90000"/>
              </a:lnSpc>
              <a:buClr>
                <a:schemeClr val="accent2"/>
              </a:buClr>
              <a:buNone/>
              <a:defRPr/>
            </a:pPr>
            <a:endParaRPr lang="en-GB" dirty="0">
              <a:latin typeface="Tahoma" panose="020B0604030504040204" pitchFamily="34" charset="0"/>
            </a:endParaRPr>
          </a:p>
          <a:p>
            <a:pPr>
              <a:lnSpc>
                <a:spcPct val="90000"/>
              </a:lnSpc>
              <a:buClr>
                <a:schemeClr val="accent2"/>
              </a:buClr>
              <a:buNone/>
              <a:defRPr/>
            </a:pPr>
            <a:endParaRPr lang="en-US" dirty="0">
              <a:latin typeface="Tahoma" panose="020B0604030504040204" pitchFamily="34" charset="0"/>
            </a:endParaRPr>
          </a:p>
          <a:p>
            <a:endParaRPr lang="en-GB" dirty="0"/>
          </a:p>
        </p:txBody>
      </p:sp>
    </p:spTree>
    <p:extLst>
      <p:ext uri="{BB962C8B-B14F-4D97-AF65-F5344CB8AC3E}">
        <p14:creationId xmlns:p14="http://schemas.microsoft.com/office/powerpoint/2010/main" val="30466966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463" y="0"/>
            <a:ext cx="9107487" cy="6669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750483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4068"/>
            <a:ext cx="9200269" cy="6900203"/>
          </a:xfrm>
          <a:prstGeom prst="rect">
            <a:avLst/>
          </a:prstGeom>
        </p:spPr>
      </p:pic>
    </p:spTree>
    <p:extLst>
      <p:ext uri="{BB962C8B-B14F-4D97-AF65-F5344CB8AC3E}">
        <p14:creationId xmlns:p14="http://schemas.microsoft.com/office/powerpoint/2010/main" val="34941365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7185086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dirty="0"/>
              <a:t>Nervous and endocrine systems and homeostasis</a:t>
            </a:r>
            <a:br>
              <a:rPr lang="en-US" dirty="0"/>
            </a:br>
            <a:endParaRPr lang="en-GB" dirty="0"/>
          </a:p>
        </p:txBody>
      </p:sp>
      <p:sp>
        <p:nvSpPr>
          <p:cNvPr id="3" name="Content Placeholder 2"/>
          <p:cNvSpPr>
            <a:spLocks noGrp="1"/>
          </p:cNvSpPr>
          <p:nvPr>
            <p:ph idx="1"/>
          </p:nvPr>
        </p:nvSpPr>
        <p:spPr/>
        <p:txBody>
          <a:bodyPr>
            <a:normAutofit fontScale="85000" lnSpcReduction="10000"/>
          </a:bodyPr>
          <a:lstStyle/>
          <a:p>
            <a:r>
              <a:rPr lang="en-US" dirty="0"/>
              <a:t>All of the organs and organ </a:t>
            </a:r>
            <a:r>
              <a:rPr lang="en-US" b="1" dirty="0"/>
              <a:t>systems</a:t>
            </a:r>
            <a:r>
              <a:rPr lang="en-US" dirty="0"/>
              <a:t> of the human body </a:t>
            </a:r>
            <a:r>
              <a:rPr lang="en-US" b="1" dirty="0"/>
              <a:t>work together</a:t>
            </a:r>
            <a:r>
              <a:rPr lang="en-US" dirty="0"/>
              <a:t> like a well-oiled machine. </a:t>
            </a:r>
          </a:p>
          <a:p>
            <a:endParaRPr lang="en-US" dirty="0"/>
          </a:p>
          <a:p>
            <a:r>
              <a:rPr lang="en-US" dirty="0"/>
              <a:t>This is because they are closely regulated by the </a:t>
            </a:r>
            <a:r>
              <a:rPr lang="en-US" b="1" dirty="0"/>
              <a:t>nervous</a:t>
            </a:r>
            <a:r>
              <a:rPr lang="en-US" dirty="0"/>
              <a:t> and </a:t>
            </a:r>
            <a:r>
              <a:rPr lang="en-US" b="1" dirty="0"/>
              <a:t>endocrine systems</a:t>
            </a:r>
            <a:r>
              <a:rPr lang="en-US" dirty="0"/>
              <a:t>. </a:t>
            </a:r>
          </a:p>
          <a:p>
            <a:endParaRPr lang="en-US" dirty="0"/>
          </a:p>
          <a:p>
            <a:r>
              <a:rPr lang="en-US" dirty="0"/>
              <a:t>The </a:t>
            </a:r>
            <a:r>
              <a:rPr lang="en-US" b="1" dirty="0"/>
              <a:t>nervous system</a:t>
            </a:r>
            <a:r>
              <a:rPr lang="en-US" dirty="0"/>
              <a:t> controls virtually all body activities, and the </a:t>
            </a:r>
            <a:r>
              <a:rPr lang="en-US" b="1" dirty="0"/>
              <a:t>endocrine system</a:t>
            </a:r>
            <a:r>
              <a:rPr lang="en-US" dirty="0"/>
              <a:t> secretes hormones that regulate these activities.</a:t>
            </a:r>
            <a:endParaRPr lang="en-GB"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6</a:t>
            </a:fld>
            <a:endParaRPr lang="en-GB" dirty="0"/>
          </a:p>
        </p:txBody>
      </p:sp>
    </p:spTree>
    <p:extLst>
      <p:ext uri="{BB962C8B-B14F-4D97-AF65-F5344CB8AC3E}">
        <p14:creationId xmlns:p14="http://schemas.microsoft.com/office/powerpoint/2010/main" val="28024667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2883150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dirty="0"/>
              <a:t>Overview of the nervous system: </a:t>
            </a:r>
            <a:br>
              <a:rPr lang="en-US" dirty="0"/>
            </a:br>
            <a:r>
              <a:rPr lang="en-US" dirty="0"/>
              <a:t>homeostasis</a:t>
            </a:r>
            <a:endParaRPr lang="en-GB" dirty="0"/>
          </a:p>
        </p:txBody>
      </p:sp>
      <p:sp>
        <p:nvSpPr>
          <p:cNvPr id="3" name="Content Placeholder 2"/>
          <p:cNvSpPr>
            <a:spLocks noGrp="1"/>
          </p:cNvSpPr>
          <p:nvPr>
            <p:ph idx="1"/>
          </p:nvPr>
        </p:nvSpPr>
        <p:spPr/>
        <p:txBody>
          <a:bodyPr>
            <a:normAutofit fontScale="92500" lnSpcReduction="20000"/>
          </a:bodyPr>
          <a:lstStyle/>
          <a:p>
            <a:endParaRPr lang="en-GB" dirty="0"/>
          </a:p>
          <a:p>
            <a:r>
              <a:rPr lang="en-US" dirty="0"/>
              <a:t>Of all the </a:t>
            </a:r>
            <a:r>
              <a:rPr lang="en-US" dirty="0">
                <a:hlinkClick r:id="rId2" tooltip="body systems"/>
              </a:rPr>
              <a:t>body systems</a:t>
            </a:r>
            <a:r>
              <a:rPr lang="en-US" dirty="0"/>
              <a:t>, the </a:t>
            </a:r>
            <a:r>
              <a:rPr lang="en-US" dirty="0">
                <a:hlinkClick r:id="rId3" tooltip="nervous system"/>
              </a:rPr>
              <a:t>nervous system</a:t>
            </a:r>
            <a:r>
              <a:rPr lang="en-US" dirty="0"/>
              <a:t> is the major control system of </a:t>
            </a:r>
            <a:r>
              <a:rPr lang="en-US" dirty="0">
                <a:hlinkClick r:id="rId4" tooltip="homeostasis"/>
              </a:rPr>
              <a:t>homeostasis</a:t>
            </a:r>
            <a:r>
              <a:rPr lang="en-US" dirty="0"/>
              <a:t>. </a:t>
            </a:r>
          </a:p>
          <a:p>
            <a:endParaRPr lang="en-US" dirty="0"/>
          </a:p>
          <a:p>
            <a:r>
              <a:rPr lang="en-US" dirty="0"/>
              <a:t>It provides monitoring, response, and regulation of all systems in the human body and other organisms. </a:t>
            </a:r>
          </a:p>
          <a:p>
            <a:r>
              <a:rPr lang="en-US" dirty="0"/>
              <a:t>It functions from the tiny level of individual cells to affecting the whole body at once.</a:t>
            </a:r>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8</a:t>
            </a:fld>
            <a:endParaRPr lang="en-GB" dirty="0"/>
          </a:p>
        </p:txBody>
      </p:sp>
    </p:spTree>
    <p:extLst>
      <p:ext uri="{BB962C8B-B14F-4D97-AF65-F5344CB8AC3E}">
        <p14:creationId xmlns:p14="http://schemas.microsoft.com/office/powerpoint/2010/main" val="22214187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dirty="0"/>
              <a:t>Overview of the nervous system: </a:t>
            </a:r>
            <a:br>
              <a:rPr lang="en-US" dirty="0"/>
            </a:br>
            <a:r>
              <a:rPr lang="en-US" dirty="0"/>
              <a:t>homeostasis</a:t>
            </a:r>
            <a:endParaRPr lang="en-GB" dirty="0"/>
          </a:p>
        </p:txBody>
      </p:sp>
      <p:sp>
        <p:nvSpPr>
          <p:cNvPr id="3" name="Content Placeholder 2"/>
          <p:cNvSpPr>
            <a:spLocks noGrp="1"/>
          </p:cNvSpPr>
          <p:nvPr>
            <p:ph idx="1"/>
          </p:nvPr>
        </p:nvSpPr>
        <p:spPr/>
        <p:txBody>
          <a:bodyPr>
            <a:normAutofit fontScale="77500" lnSpcReduction="20000"/>
          </a:bodyPr>
          <a:lstStyle/>
          <a:p>
            <a:r>
              <a:rPr lang="en-US" dirty="0"/>
              <a:t>Receptors inside and outside the body are constantly monitoring conditions and watching for changes. </a:t>
            </a:r>
          </a:p>
          <a:p>
            <a:r>
              <a:rPr lang="en-US" dirty="0"/>
              <a:t>When a body system leaves a set point and falls outside its normal range, signals are sent through the nervous system which trigger responses to bring the system back into the normal range of functioning. </a:t>
            </a:r>
          </a:p>
          <a:p>
            <a:r>
              <a:rPr lang="en-US" dirty="0"/>
              <a:t>This is the process of homeostasis. </a:t>
            </a:r>
          </a:p>
          <a:p>
            <a:r>
              <a:rPr lang="en-US" dirty="0"/>
              <a:t>These complicated and intricate processes have evolved over millions of years</a:t>
            </a:r>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9</a:t>
            </a:fld>
            <a:endParaRPr lang="en-GB" dirty="0"/>
          </a:p>
        </p:txBody>
      </p:sp>
    </p:spTree>
    <p:extLst>
      <p:ext uri="{BB962C8B-B14F-4D97-AF65-F5344CB8AC3E}">
        <p14:creationId xmlns:p14="http://schemas.microsoft.com/office/powerpoint/2010/main" val="17793120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dirty="0"/>
              <a:t>Overview of the nervous system: </a:t>
            </a:r>
            <a:br>
              <a:rPr lang="en-US" dirty="0"/>
            </a:br>
            <a:r>
              <a:rPr lang="en-US" dirty="0"/>
              <a:t>homeostasis</a:t>
            </a:r>
            <a:endParaRPr lang="en-GB" dirty="0"/>
          </a:p>
        </p:txBody>
      </p:sp>
      <p:sp>
        <p:nvSpPr>
          <p:cNvPr id="3" name="Content Placeholder 2"/>
          <p:cNvSpPr>
            <a:spLocks noGrp="1"/>
          </p:cNvSpPr>
          <p:nvPr>
            <p:ph idx="1"/>
          </p:nvPr>
        </p:nvSpPr>
        <p:spPr/>
        <p:txBody>
          <a:bodyPr>
            <a:normAutofit fontScale="77500" lnSpcReduction="20000"/>
          </a:bodyPr>
          <a:lstStyle/>
          <a:p>
            <a:r>
              <a:rPr lang="en-US" dirty="0"/>
              <a:t>For example, </a:t>
            </a:r>
            <a:r>
              <a:rPr lang="en-US" dirty="0" err="1"/>
              <a:t>thermoreceptors</a:t>
            </a:r>
            <a:r>
              <a:rPr lang="en-US" dirty="0"/>
              <a:t> and mechanoreceptors in the skin sense changes in temperature and pressure, respectively. </a:t>
            </a:r>
          </a:p>
          <a:p>
            <a:r>
              <a:rPr lang="en-US" dirty="0"/>
              <a:t>Then, signals sent from them to the brain make it possible to detect situations that could cause injury or death. </a:t>
            </a:r>
          </a:p>
          <a:p>
            <a:r>
              <a:rPr lang="en-US" dirty="0"/>
              <a:t>In addition, nerves make muscles contract which moves the bones of the skeleton, making it possible to evade predators and/or fight. </a:t>
            </a:r>
          </a:p>
          <a:p>
            <a:r>
              <a:rPr lang="en-US" dirty="0"/>
              <a:t>This ability to perceive the environment and reacting to it is critical to maintaining homeostasis in the body.</a:t>
            </a:r>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10</a:t>
            </a:fld>
            <a:endParaRPr lang="en-GB"/>
          </a:p>
        </p:txBody>
      </p:sp>
    </p:spTree>
    <p:extLst>
      <p:ext uri="{BB962C8B-B14F-4D97-AF65-F5344CB8AC3E}">
        <p14:creationId xmlns:p14="http://schemas.microsoft.com/office/powerpoint/2010/main" val="17288299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1520" y="116632"/>
            <a:ext cx="8892480" cy="6552728"/>
          </a:xfrm>
          <a:prstGeom prst="rect">
            <a:avLst/>
          </a:prstGeom>
        </p:spPr>
      </p:pic>
    </p:spTree>
    <p:extLst>
      <p:ext uri="{BB962C8B-B14F-4D97-AF65-F5344CB8AC3E}">
        <p14:creationId xmlns:p14="http://schemas.microsoft.com/office/powerpoint/2010/main" val="36269116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Nervous system: vision</a:t>
            </a:r>
            <a:endParaRPr lang="en-GB" dirty="0"/>
          </a:p>
        </p:txBody>
      </p:sp>
      <p:sp>
        <p:nvSpPr>
          <p:cNvPr id="3" name="Content Placeholder 2"/>
          <p:cNvSpPr>
            <a:spLocks noGrp="1"/>
          </p:cNvSpPr>
          <p:nvPr>
            <p:ph idx="1"/>
          </p:nvPr>
        </p:nvSpPr>
        <p:spPr/>
        <p:txBody>
          <a:bodyPr>
            <a:normAutofit fontScale="77500" lnSpcReduction="20000"/>
          </a:bodyPr>
          <a:lstStyle/>
          <a:p>
            <a:r>
              <a:rPr lang="en-US" dirty="0"/>
              <a:t>The nervous system is intricately involved in visual perception which also helps maintain homeostasis. </a:t>
            </a:r>
          </a:p>
          <a:p>
            <a:r>
              <a:rPr lang="en-US" dirty="0"/>
              <a:t>In humans, there is a thin layer of </a:t>
            </a:r>
            <a:r>
              <a:rPr lang="en-US" dirty="0">
                <a:hlinkClick r:id="rId2" tooltip="nervous tissue"/>
              </a:rPr>
              <a:t>nervous tissue</a:t>
            </a:r>
            <a:r>
              <a:rPr lang="en-US" dirty="0"/>
              <a:t> called the retina covering the rear of the inside of the eye. </a:t>
            </a:r>
          </a:p>
          <a:p>
            <a:r>
              <a:rPr lang="en-US" dirty="0"/>
              <a:t>This tissue is populated with millions of photoreceptor cells, ganglion cells, and bipolar cells. </a:t>
            </a:r>
          </a:p>
          <a:p>
            <a:r>
              <a:rPr lang="en-US" dirty="0"/>
              <a:t>The cells detect light and transmit electrical information to the brain via the optic nerve which results in a visual picture. </a:t>
            </a:r>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12</a:t>
            </a:fld>
            <a:endParaRPr lang="en-GB"/>
          </a:p>
        </p:txBody>
      </p:sp>
    </p:spTree>
    <p:extLst>
      <p:ext uri="{BB962C8B-B14F-4D97-AF65-F5344CB8AC3E}">
        <p14:creationId xmlns:p14="http://schemas.microsoft.com/office/powerpoint/2010/main" val="4380573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9512" y="116632"/>
            <a:ext cx="8856983" cy="6624736"/>
          </a:xfrm>
          <a:prstGeom prst="rect">
            <a:avLst/>
          </a:prstGeom>
        </p:spPr>
      </p:pic>
    </p:spTree>
    <p:extLst>
      <p:ext uri="{BB962C8B-B14F-4D97-AF65-F5344CB8AC3E}">
        <p14:creationId xmlns:p14="http://schemas.microsoft.com/office/powerpoint/2010/main" val="3903468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504" y="116632"/>
            <a:ext cx="8856984" cy="6624736"/>
          </a:xfrm>
          <a:prstGeom prst="rect">
            <a:avLst/>
          </a:prstGeom>
        </p:spPr>
      </p:pic>
    </p:spTree>
    <p:extLst>
      <p:ext uri="{BB962C8B-B14F-4D97-AF65-F5344CB8AC3E}">
        <p14:creationId xmlns:p14="http://schemas.microsoft.com/office/powerpoint/2010/main" val="40280674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Nervous system: vision</a:t>
            </a:r>
            <a:endParaRPr lang="en-GB" dirty="0"/>
          </a:p>
        </p:txBody>
      </p:sp>
      <p:sp>
        <p:nvSpPr>
          <p:cNvPr id="3" name="Content Placeholder 2"/>
          <p:cNvSpPr>
            <a:spLocks noGrp="1"/>
          </p:cNvSpPr>
          <p:nvPr>
            <p:ph idx="1"/>
          </p:nvPr>
        </p:nvSpPr>
        <p:spPr/>
        <p:txBody>
          <a:bodyPr>
            <a:normAutofit/>
          </a:bodyPr>
          <a:lstStyle/>
          <a:p>
            <a:r>
              <a:rPr lang="en-US" dirty="0"/>
              <a:t>Pupil dilation is also controlled by the nervous system, optimizing the amount of light entering the eye for best vision. </a:t>
            </a:r>
          </a:p>
          <a:p>
            <a:r>
              <a:rPr lang="en-US" dirty="0"/>
              <a:t>Vision allows animals to see and escape danger and find food and mates.</a:t>
            </a:r>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15</a:t>
            </a:fld>
            <a:endParaRPr lang="en-GB"/>
          </a:p>
        </p:txBody>
      </p:sp>
    </p:spTree>
    <p:extLst>
      <p:ext uri="{BB962C8B-B14F-4D97-AF65-F5344CB8AC3E}">
        <p14:creationId xmlns:p14="http://schemas.microsoft.com/office/powerpoint/2010/main" val="26010220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9512" y="188640"/>
            <a:ext cx="8784975" cy="6552728"/>
          </a:xfrm>
          <a:prstGeom prst="rect">
            <a:avLst/>
          </a:prstGeom>
        </p:spPr>
      </p:pic>
    </p:spTree>
    <p:extLst>
      <p:ext uri="{BB962C8B-B14F-4D97-AF65-F5344CB8AC3E}">
        <p14:creationId xmlns:p14="http://schemas.microsoft.com/office/powerpoint/2010/main" val="2723722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dirty="0"/>
              <a:t>Nervous system: core temperature</a:t>
            </a:r>
            <a:endParaRPr lang="en-GB" dirty="0"/>
          </a:p>
        </p:txBody>
      </p:sp>
      <p:sp>
        <p:nvSpPr>
          <p:cNvPr id="3" name="Content Placeholder 2"/>
          <p:cNvSpPr>
            <a:spLocks noGrp="1"/>
          </p:cNvSpPr>
          <p:nvPr>
            <p:ph idx="1"/>
          </p:nvPr>
        </p:nvSpPr>
        <p:spPr/>
        <p:txBody>
          <a:bodyPr>
            <a:normAutofit lnSpcReduction="10000"/>
          </a:bodyPr>
          <a:lstStyle/>
          <a:p>
            <a:r>
              <a:rPr lang="en-US" dirty="0"/>
              <a:t>The nervous system is also responsible for regulating the core temperature of the body. </a:t>
            </a:r>
          </a:p>
          <a:p>
            <a:r>
              <a:rPr lang="en-US" dirty="0"/>
              <a:t>When conditions are too warm and body temperature rises, the blood vessels dilate causing heat loss to the environment. </a:t>
            </a:r>
          </a:p>
          <a:p>
            <a:r>
              <a:rPr lang="en-US" dirty="0"/>
              <a:t>Nerves trigger sweat glands to release fluid that evaporates and cools the skin. </a:t>
            </a:r>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17</a:t>
            </a:fld>
            <a:endParaRPr lang="en-GB"/>
          </a:p>
        </p:txBody>
      </p:sp>
    </p:spTree>
    <p:extLst>
      <p:ext uri="{BB962C8B-B14F-4D97-AF65-F5344CB8AC3E}">
        <p14:creationId xmlns:p14="http://schemas.microsoft.com/office/powerpoint/2010/main" val="8789625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dirty="0"/>
              <a:t>Nervous system: core temperature</a:t>
            </a:r>
            <a:endParaRPr lang="en-GB" dirty="0"/>
          </a:p>
        </p:txBody>
      </p:sp>
      <p:sp>
        <p:nvSpPr>
          <p:cNvPr id="3" name="Content Placeholder 2"/>
          <p:cNvSpPr>
            <a:spLocks noGrp="1"/>
          </p:cNvSpPr>
          <p:nvPr>
            <p:ph idx="1"/>
          </p:nvPr>
        </p:nvSpPr>
        <p:spPr/>
        <p:txBody>
          <a:bodyPr>
            <a:normAutofit/>
          </a:bodyPr>
          <a:lstStyle/>
          <a:p>
            <a:r>
              <a:rPr lang="en-US" dirty="0"/>
              <a:t>Conversely, a drop in core temperature makes blood vessels constrict to conserve heat. </a:t>
            </a:r>
          </a:p>
          <a:p>
            <a:r>
              <a:rPr lang="en-US" dirty="0"/>
              <a:t>The nervous system also triggers muscles to shiver to generate heat and warm the body.</a:t>
            </a:r>
            <a:endParaRPr lang="en-GB" dirty="0"/>
          </a:p>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18</a:t>
            </a:fld>
            <a:endParaRPr lang="en-GB"/>
          </a:p>
        </p:txBody>
      </p:sp>
    </p:spTree>
    <p:extLst>
      <p:ext uri="{BB962C8B-B14F-4D97-AF65-F5344CB8AC3E}">
        <p14:creationId xmlns:p14="http://schemas.microsoft.com/office/powerpoint/2010/main" val="39533572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Autonomic nervous system</a:t>
            </a:r>
          </a:p>
        </p:txBody>
      </p:sp>
      <p:sp>
        <p:nvSpPr>
          <p:cNvPr id="3" name="Content Placeholder 2"/>
          <p:cNvSpPr>
            <a:spLocks noGrp="1"/>
          </p:cNvSpPr>
          <p:nvPr>
            <p:ph idx="1"/>
          </p:nvPr>
        </p:nvSpPr>
        <p:spPr/>
        <p:txBody>
          <a:bodyPr>
            <a:normAutofit fontScale="77500" lnSpcReduction="20000"/>
          </a:bodyPr>
          <a:lstStyle/>
          <a:p>
            <a:r>
              <a:rPr lang="en-US" dirty="0"/>
              <a:t>The </a:t>
            </a:r>
            <a:r>
              <a:rPr lang="en-US" dirty="0">
                <a:hlinkClick r:id="rId2" tooltip="autonomic nervous system"/>
              </a:rPr>
              <a:t>autonomic nervous system</a:t>
            </a:r>
            <a:r>
              <a:rPr lang="en-US" dirty="0"/>
              <a:t> is composes of sympathetic and parasympathetic nervous systems which both have critical homeostatic functions. </a:t>
            </a:r>
          </a:p>
          <a:p>
            <a:r>
              <a:rPr lang="en-US" dirty="0"/>
              <a:t>The </a:t>
            </a:r>
            <a:r>
              <a:rPr lang="en-US" dirty="0">
                <a:solidFill>
                  <a:srgbClr val="FF0000"/>
                </a:solidFill>
              </a:rPr>
              <a:t>sympathetic system innervates the heart and increases heart rate and the force of its contractions.</a:t>
            </a:r>
            <a:r>
              <a:rPr lang="en-US" dirty="0"/>
              <a:t> </a:t>
            </a:r>
          </a:p>
          <a:p>
            <a:r>
              <a:rPr lang="en-US" dirty="0"/>
              <a:t>It also controls the </a:t>
            </a:r>
            <a:r>
              <a:rPr lang="en-US" dirty="0">
                <a:solidFill>
                  <a:srgbClr val="7030A0"/>
                </a:solidFill>
              </a:rPr>
              <a:t>constriction of blood vessels and dilation of bronchioles in the lungs. </a:t>
            </a:r>
          </a:p>
          <a:p>
            <a:r>
              <a:rPr lang="en-US" dirty="0"/>
              <a:t>The </a:t>
            </a:r>
            <a:r>
              <a:rPr lang="en-US" dirty="0">
                <a:solidFill>
                  <a:srgbClr val="00B0F0"/>
                </a:solidFill>
              </a:rPr>
              <a:t>parasympathetic system has the opposite effects on the heart and lungs but is has no effect on blood vessels.</a:t>
            </a:r>
            <a:endParaRPr lang="en-GB" dirty="0">
              <a:solidFill>
                <a:srgbClr val="00B0F0"/>
              </a:solidFill>
            </a:endParaRPr>
          </a:p>
        </p:txBody>
      </p:sp>
      <p:sp>
        <p:nvSpPr>
          <p:cNvPr id="6" name="Slide Number Placeholder 5"/>
          <p:cNvSpPr>
            <a:spLocks noGrp="1"/>
          </p:cNvSpPr>
          <p:nvPr>
            <p:ph type="sldNum" sz="quarter" idx="12"/>
          </p:nvPr>
        </p:nvSpPr>
        <p:spPr/>
        <p:txBody>
          <a:bodyPr/>
          <a:lstStyle/>
          <a:p>
            <a:fld id="{F68DE582-440D-41C7-9541-D8204DCB74FB}" type="slidenum">
              <a:rPr lang="en-GB" smtClean="0"/>
              <a:pPr/>
              <a:t>19</a:t>
            </a:fld>
            <a:endParaRPr lang="en-GB"/>
          </a:p>
        </p:txBody>
      </p:sp>
    </p:spTree>
    <p:extLst>
      <p:ext uri="{BB962C8B-B14F-4D97-AF65-F5344CB8AC3E}">
        <p14:creationId xmlns:p14="http://schemas.microsoft.com/office/powerpoint/2010/main" val="3934606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8846"/>
            <a:ext cx="9144000" cy="6760307"/>
          </a:xfrm>
          <a:prstGeom prst="rect">
            <a:avLst/>
          </a:prstGeom>
        </p:spPr>
      </p:pic>
    </p:spTree>
    <p:extLst>
      <p:ext uri="{BB962C8B-B14F-4D97-AF65-F5344CB8AC3E}">
        <p14:creationId xmlns:p14="http://schemas.microsoft.com/office/powerpoint/2010/main" val="30220258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1520" y="1556792"/>
            <a:ext cx="8712967" cy="5040560"/>
          </a:xfrm>
          <a:prstGeom prst="rect">
            <a:avLst/>
          </a:prstGeom>
        </p:spPr>
      </p:pic>
      <p:sp>
        <p:nvSpPr>
          <p:cNvPr id="4" name="Rectangle 3"/>
          <p:cNvSpPr/>
          <p:nvPr/>
        </p:nvSpPr>
        <p:spPr>
          <a:xfrm>
            <a:off x="1979712" y="908720"/>
            <a:ext cx="6264696" cy="504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Nervous system diseases</a:t>
            </a:r>
          </a:p>
        </p:txBody>
      </p:sp>
    </p:spTree>
    <p:extLst>
      <p:ext uri="{BB962C8B-B14F-4D97-AF65-F5344CB8AC3E}">
        <p14:creationId xmlns:p14="http://schemas.microsoft.com/office/powerpoint/2010/main" val="17770781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1520" y="116632"/>
            <a:ext cx="8640960" cy="6624736"/>
          </a:xfrm>
          <a:prstGeom prst="rect">
            <a:avLst/>
          </a:prstGeom>
        </p:spPr>
      </p:pic>
    </p:spTree>
    <p:extLst>
      <p:ext uri="{BB962C8B-B14F-4D97-AF65-F5344CB8AC3E}">
        <p14:creationId xmlns:p14="http://schemas.microsoft.com/office/powerpoint/2010/main" val="18112331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Location of Endocrine system</a:t>
            </a:r>
          </a:p>
        </p:txBody>
      </p:sp>
      <p:sp>
        <p:nvSpPr>
          <p:cNvPr id="3" name="Content Placeholder 2"/>
          <p:cNvSpPr>
            <a:spLocks noGrp="1"/>
          </p:cNvSpPr>
          <p:nvPr>
            <p:ph idx="1"/>
          </p:nvPr>
        </p:nvSpPr>
        <p:spPr/>
        <p:txBody>
          <a:bodyPr>
            <a:normAutofit fontScale="70000" lnSpcReduction="20000"/>
          </a:bodyPr>
          <a:lstStyle/>
          <a:p>
            <a:r>
              <a:rPr lang="en-US" b="1" dirty="0"/>
              <a:t>Hypothalamus</a:t>
            </a:r>
            <a:r>
              <a:rPr lang="en-US" dirty="0"/>
              <a:t> - The hypothalamus links our endocrine and nervous systems together. The hypothalamus drives the endocrine system.</a:t>
            </a:r>
          </a:p>
          <a:p>
            <a:r>
              <a:rPr lang="en-US" b="1" dirty="0"/>
              <a:t>Pituitary gland</a:t>
            </a:r>
            <a:r>
              <a:rPr lang="en-US" dirty="0"/>
              <a:t> - The pituitary gland receives signals from the hypothalamus. This gland has two lobes, the posterior and anterior lobes. The posterior lobe secretes hormones that are made by the hypothalamus. The anterior lobe produces its own hormones, several of which act on other endocrine glands.</a:t>
            </a:r>
          </a:p>
          <a:p>
            <a:r>
              <a:rPr lang="en-US" b="1" dirty="0"/>
              <a:t>Thyroid gland</a:t>
            </a:r>
            <a:r>
              <a:rPr lang="en-US" dirty="0"/>
              <a:t> - The thyroid gland is critical to the healthy development and maturation of vertebrates and regulates metabolism.</a:t>
            </a:r>
          </a:p>
          <a:p>
            <a:endParaRPr lang="en-GB"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23</a:t>
            </a:fld>
            <a:endParaRPr lang="en-GB"/>
          </a:p>
        </p:txBody>
      </p:sp>
    </p:spTree>
    <p:extLst>
      <p:ext uri="{BB962C8B-B14F-4D97-AF65-F5344CB8AC3E}">
        <p14:creationId xmlns:p14="http://schemas.microsoft.com/office/powerpoint/2010/main" val="34602476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Location of Endocrine system</a:t>
            </a:r>
          </a:p>
        </p:txBody>
      </p:sp>
      <p:sp>
        <p:nvSpPr>
          <p:cNvPr id="3" name="Content Placeholder 2"/>
          <p:cNvSpPr>
            <a:spLocks noGrp="1"/>
          </p:cNvSpPr>
          <p:nvPr>
            <p:ph idx="1"/>
          </p:nvPr>
        </p:nvSpPr>
        <p:spPr/>
        <p:txBody>
          <a:bodyPr>
            <a:normAutofit fontScale="62500" lnSpcReduction="20000"/>
          </a:bodyPr>
          <a:lstStyle/>
          <a:p>
            <a:r>
              <a:rPr lang="en-US" b="1" dirty="0"/>
              <a:t>Adrenal glands</a:t>
            </a:r>
            <a:r>
              <a:rPr lang="en-US" dirty="0"/>
              <a:t> - The adrenal gland is made up of two glands: the cortex and medulla. These glands produce hormones in response to stress and regulate blood pressure, glucose metabolism, and the body's salt and water balance.</a:t>
            </a:r>
          </a:p>
          <a:p>
            <a:r>
              <a:rPr lang="en-US" b="1" dirty="0"/>
              <a:t>Pancreas</a:t>
            </a:r>
            <a:r>
              <a:rPr lang="en-US" dirty="0"/>
              <a:t> - The pancreas is responsible for producing glucagon and insulin. Both hormones help regulate the concentration of glucose (sugar) in the blood.</a:t>
            </a:r>
          </a:p>
          <a:p>
            <a:r>
              <a:rPr lang="en-US" b="1" dirty="0"/>
              <a:t>Gonads</a:t>
            </a:r>
            <a:r>
              <a:rPr lang="en-US" dirty="0"/>
              <a:t> - The male reproductive gonads, or testes, and female reproductive gonads, or ovaries, produce steroids that affect growth and development and also regulate reproductive cycles and behaviors. The major categories of gonadal steroids are androgens, estrogens, and </a:t>
            </a:r>
            <a:r>
              <a:rPr lang="en-US" dirty="0" err="1"/>
              <a:t>progestins</a:t>
            </a:r>
            <a:r>
              <a:rPr lang="en-US" dirty="0"/>
              <a:t>, all of which are found in both males and females but at different levels.</a:t>
            </a:r>
          </a:p>
          <a:p>
            <a:endParaRPr lang="en-GB"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24</a:t>
            </a:fld>
            <a:endParaRPr lang="en-GB"/>
          </a:p>
        </p:txBody>
      </p:sp>
    </p:spTree>
    <p:extLst>
      <p:ext uri="{BB962C8B-B14F-4D97-AF65-F5344CB8AC3E}">
        <p14:creationId xmlns:p14="http://schemas.microsoft.com/office/powerpoint/2010/main" val="22972330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Endocrine system</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US" dirty="0"/>
              <a:t>The endocrine systems, also referred to as hormone system, comprise:</a:t>
            </a:r>
          </a:p>
          <a:p>
            <a:pPr marL="0" indent="0">
              <a:buNone/>
            </a:pPr>
            <a:endParaRPr lang="en-US" dirty="0"/>
          </a:p>
          <a:p>
            <a:r>
              <a:rPr lang="en-US" dirty="0"/>
              <a:t>glands located throughout the body;</a:t>
            </a:r>
          </a:p>
          <a:p>
            <a:r>
              <a:rPr lang="en-US" dirty="0"/>
              <a:t>hormones that are made by the glands and released into the bloodstream or the fluid surrounding cells; and</a:t>
            </a:r>
          </a:p>
          <a:p>
            <a:r>
              <a:rPr lang="en-US" dirty="0"/>
              <a:t>receptors in various organs and tissues that </a:t>
            </a:r>
            <a:r>
              <a:rPr lang="en-US" dirty="0" err="1"/>
              <a:t>recognise</a:t>
            </a:r>
            <a:r>
              <a:rPr lang="en-US" dirty="0"/>
              <a:t> and respond to the hormones.</a:t>
            </a:r>
          </a:p>
          <a:p>
            <a:pPr marL="0" indent="0">
              <a:buNone/>
            </a:pPr>
            <a:endParaRPr lang="en-US" dirty="0"/>
          </a:p>
          <a:p>
            <a:endParaRPr lang="en-US" dirty="0"/>
          </a:p>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25</a:t>
            </a:fld>
            <a:endParaRPr lang="en-GB"/>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Endocrine system</a:t>
            </a:r>
            <a:endParaRPr lang="en-GB" dirty="0"/>
          </a:p>
        </p:txBody>
      </p:sp>
      <p:sp>
        <p:nvSpPr>
          <p:cNvPr id="3" name="Content Placeholder 2"/>
          <p:cNvSpPr>
            <a:spLocks noGrp="1"/>
          </p:cNvSpPr>
          <p:nvPr>
            <p:ph idx="1"/>
          </p:nvPr>
        </p:nvSpPr>
        <p:spPr/>
        <p:txBody>
          <a:bodyPr>
            <a:normAutofit fontScale="92500" lnSpcReduction="20000"/>
          </a:bodyPr>
          <a:lstStyle/>
          <a:p>
            <a:endParaRPr lang="en-GB" dirty="0"/>
          </a:p>
          <a:p>
            <a:r>
              <a:rPr lang="en-US" dirty="0"/>
              <a:t>Hormones act as chemical messengers that are released into the blood stream to act on an organ in another part of the body. </a:t>
            </a:r>
          </a:p>
          <a:p>
            <a:r>
              <a:rPr lang="en-US" dirty="0"/>
              <a:t>Although hormones reach all parts of the body, only target cells with compatible receptors are equipped to respond. </a:t>
            </a:r>
          </a:p>
          <a:p>
            <a:r>
              <a:rPr lang="en-US" dirty="0"/>
              <a:t>Over 50 hormones have been identified in humans and other vertebrates.</a:t>
            </a:r>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26</a:t>
            </a:fld>
            <a:endParaRPr lang="en-GB"/>
          </a:p>
        </p:txBody>
      </p:sp>
    </p:spTree>
    <p:extLst>
      <p:ext uri="{BB962C8B-B14F-4D97-AF65-F5344CB8AC3E}">
        <p14:creationId xmlns:p14="http://schemas.microsoft.com/office/powerpoint/2010/main" val="28142947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504" y="116632"/>
            <a:ext cx="8856983" cy="6552728"/>
          </a:xfrm>
          <a:prstGeom prst="rect">
            <a:avLst/>
          </a:prstGeom>
        </p:spPr>
      </p:pic>
    </p:spTree>
    <p:extLst>
      <p:ext uri="{BB962C8B-B14F-4D97-AF65-F5344CB8AC3E}">
        <p14:creationId xmlns:p14="http://schemas.microsoft.com/office/powerpoint/2010/main" val="32495929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Endocrine system: functioning</a:t>
            </a:r>
            <a:endParaRPr lang="en-GB" dirty="0"/>
          </a:p>
        </p:txBody>
      </p:sp>
      <p:sp>
        <p:nvSpPr>
          <p:cNvPr id="3" name="Content Placeholder 2"/>
          <p:cNvSpPr>
            <a:spLocks noGrp="1"/>
          </p:cNvSpPr>
          <p:nvPr>
            <p:ph idx="1"/>
          </p:nvPr>
        </p:nvSpPr>
        <p:spPr/>
        <p:txBody>
          <a:bodyPr>
            <a:normAutofit fontScale="85000" lnSpcReduction="10000"/>
          </a:bodyPr>
          <a:lstStyle/>
          <a:p>
            <a:r>
              <a:rPr lang="en-US" dirty="0"/>
              <a:t>Hormones control or regulate many biological processes and are often produced in exceptionally low amounts within the body. Examples of such processes include:</a:t>
            </a:r>
          </a:p>
          <a:p>
            <a:r>
              <a:rPr lang="en-US" dirty="0"/>
              <a:t>blood sugar control (insulin);</a:t>
            </a:r>
          </a:p>
          <a:p>
            <a:r>
              <a:rPr lang="en-US" dirty="0"/>
              <a:t>differentiation, growth, and function of reproductive organs (testosterone (T) and estradiol); and</a:t>
            </a:r>
          </a:p>
          <a:p>
            <a:r>
              <a:rPr lang="en-US" dirty="0"/>
              <a:t>body growth and energy production (growth hormone and thyroid hormone).</a:t>
            </a:r>
          </a:p>
          <a:p>
            <a:endParaRPr lang="en-GB" dirty="0"/>
          </a:p>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28</a:t>
            </a:fld>
            <a:endParaRPr lang="en-GB"/>
          </a:p>
        </p:txBody>
      </p:sp>
    </p:spTree>
    <p:extLst>
      <p:ext uri="{BB962C8B-B14F-4D97-AF65-F5344CB8AC3E}">
        <p14:creationId xmlns:p14="http://schemas.microsoft.com/office/powerpoint/2010/main" val="40881390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Endocrine system: hormones</a:t>
            </a:r>
            <a:endParaRPr lang="en-GB" dirty="0"/>
          </a:p>
        </p:txBody>
      </p:sp>
      <p:sp>
        <p:nvSpPr>
          <p:cNvPr id="3" name="Content Placeholder 2"/>
          <p:cNvSpPr>
            <a:spLocks noGrp="1"/>
          </p:cNvSpPr>
          <p:nvPr>
            <p:ph idx="1"/>
          </p:nvPr>
        </p:nvSpPr>
        <p:spPr/>
        <p:txBody>
          <a:bodyPr>
            <a:normAutofit fontScale="85000" lnSpcReduction="10000"/>
          </a:bodyPr>
          <a:lstStyle/>
          <a:p>
            <a:r>
              <a:rPr lang="en-US" dirty="0"/>
              <a:t>Much like a lock and key, many hormones act by binding to receptors that are produced within cells. </a:t>
            </a:r>
          </a:p>
          <a:p>
            <a:r>
              <a:rPr lang="en-US" dirty="0"/>
              <a:t>When a hormone binds to a receptor, the receptor carries out the hormone's instructions, either by altering the cell's existing proteins or turning on genes that will build a new protein. </a:t>
            </a:r>
          </a:p>
          <a:p>
            <a:r>
              <a:rPr lang="en-US" dirty="0"/>
              <a:t>The hormone-receptor complex switches on or switches off specific biological processes in cells, tissues, and organs.</a:t>
            </a:r>
            <a:endParaRPr lang="en-GB" dirty="0"/>
          </a:p>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29</a:t>
            </a:fld>
            <a:endParaRPr lang="en-GB"/>
          </a:p>
        </p:txBody>
      </p:sp>
    </p:spTree>
    <p:extLst>
      <p:ext uri="{BB962C8B-B14F-4D97-AF65-F5344CB8AC3E}">
        <p14:creationId xmlns:p14="http://schemas.microsoft.com/office/powerpoint/2010/main" val="9658406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Endocrine system: examples</a:t>
            </a:r>
            <a:endParaRPr lang="en-GB" dirty="0"/>
          </a:p>
        </p:txBody>
      </p:sp>
      <p:sp>
        <p:nvSpPr>
          <p:cNvPr id="3" name="Content Placeholder 2"/>
          <p:cNvSpPr>
            <a:spLocks noGrp="1"/>
          </p:cNvSpPr>
          <p:nvPr>
            <p:ph idx="1"/>
          </p:nvPr>
        </p:nvSpPr>
        <p:spPr/>
        <p:txBody>
          <a:bodyPr>
            <a:normAutofit fontScale="92500" lnSpcReduction="10000"/>
          </a:bodyPr>
          <a:lstStyle/>
          <a:p>
            <a:r>
              <a:rPr lang="en-US" dirty="0"/>
              <a:t>Estrogens are the group of hormones responsible for female sexual development. </a:t>
            </a:r>
          </a:p>
          <a:p>
            <a:r>
              <a:rPr lang="en-US" dirty="0"/>
              <a:t>They are produced primarily by the ovaries and in small amounts by the adrenal glands.</a:t>
            </a:r>
          </a:p>
          <a:p>
            <a:r>
              <a:rPr lang="en-US" dirty="0"/>
              <a:t>Androgens are responsible for male sex characteristics. Testosterone, the sex hormone produced by the testicles, is an androgen.</a:t>
            </a:r>
          </a:p>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30</a:t>
            </a:fld>
            <a:endParaRPr lang="en-GB"/>
          </a:p>
        </p:txBody>
      </p:sp>
    </p:spTree>
    <p:extLst>
      <p:ext uri="{BB962C8B-B14F-4D97-AF65-F5344CB8AC3E}">
        <p14:creationId xmlns:p14="http://schemas.microsoft.com/office/powerpoint/2010/main" val="8621623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Endocrine system: examples</a:t>
            </a:r>
            <a:endParaRPr lang="en-GB" dirty="0"/>
          </a:p>
        </p:txBody>
      </p:sp>
      <p:sp>
        <p:nvSpPr>
          <p:cNvPr id="3" name="Content Placeholder 2"/>
          <p:cNvSpPr>
            <a:spLocks noGrp="1"/>
          </p:cNvSpPr>
          <p:nvPr>
            <p:ph idx="1"/>
          </p:nvPr>
        </p:nvSpPr>
        <p:spPr/>
        <p:txBody>
          <a:bodyPr>
            <a:normAutofit/>
          </a:bodyPr>
          <a:lstStyle/>
          <a:p>
            <a:r>
              <a:rPr lang="en-US" dirty="0"/>
              <a:t>The thyroid gland secretes two main hormones, thyroxine and triiodothyronine, into the bloodstream. </a:t>
            </a:r>
          </a:p>
          <a:p>
            <a:r>
              <a:rPr lang="en-US" dirty="0"/>
              <a:t>These thyroid hormones stimulate all the cells in the body and control biological processes such as growth, reproduction, development, and metabolism.</a:t>
            </a:r>
          </a:p>
          <a:p>
            <a:endParaRPr lang="en-GB" dirty="0"/>
          </a:p>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31</a:t>
            </a:fld>
            <a:endParaRPr lang="en-GB"/>
          </a:p>
        </p:txBody>
      </p:sp>
    </p:spTree>
    <p:extLst>
      <p:ext uri="{BB962C8B-B14F-4D97-AF65-F5344CB8AC3E}">
        <p14:creationId xmlns:p14="http://schemas.microsoft.com/office/powerpoint/2010/main" val="343238648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Endocrine system: examples</a:t>
            </a:r>
            <a:endParaRPr lang="en-GB" dirty="0"/>
          </a:p>
        </p:txBody>
      </p:sp>
      <p:sp>
        <p:nvSpPr>
          <p:cNvPr id="3" name="Content Placeholder 2"/>
          <p:cNvSpPr>
            <a:spLocks noGrp="1"/>
          </p:cNvSpPr>
          <p:nvPr>
            <p:ph idx="1"/>
          </p:nvPr>
        </p:nvSpPr>
        <p:spPr/>
        <p:txBody>
          <a:bodyPr>
            <a:normAutofit fontScale="70000" lnSpcReduction="20000"/>
          </a:bodyPr>
          <a:lstStyle/>
          <a:p>
            <a:r>
              <a:rPr lang="en-US" dirty="0"/>
              <a:t>The endocrine system, made up of all the body's different hormones, regulates all biological processes in the body </a:t>
            </a:r>
          </a:p>
          <a:p>
            <a:r>
              <a:rPr lang="en-US" dirty="0"/>
              <a:t>That is, from conception through adulthood and into old age, </a:t>
            </a:r>
          </a:p>
          <a:p>
            <a:r>
              <a:rPr lang="en-US" dirty="0"/>
              <a:t>This includes the development of the brain and nervous system, the growth and function of the reproductive system, as well as the metabolism and blood sugar levels. </a:t>
            </a:r>
          </a:p>
          <a:p>
            <a:r>
              <a:rPr lang="en-US" dirty="0"/>
              <a:t>The female ovaries, male testes, and pituitary, thyroid, and adrenal glands are major constituents of the endocrine system.</a:t>
            </a:r>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32</a:t>
            </a:fld>
            <a:endParaRPr lang="en-GB"/>
          </a:p>
        </p:txBody>
      </p:sp>
    </p:spTree>
    <p:extLst>
      <p:ext uri="{BB962C8B-B14F-4D97-AF65-F5344CB8AC3E}">
        <p14:creationId xmlns:p14="http://schemas.microsoft.com/office/powerpoint/2010/main" val="10443468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Endocrine system: dysfunction </a:t>
            </a:r>
            <a:endParaRPr lang="en-GB" dirty="0"/>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5497" y="0"/>
            <a:ext cx="9145016" cy="6813376"/>
          </a:xfrm>
        </p:spPr>
      </p:pic>
      <p:sp>
        <p:nvSpPr>
          <p:cNvPr id="4" name="Date Placeholder 3"/>
          <p:cNvSpPr>
            <a:spLocks noGrp="1"/>
          </p:cNvSpPr>
          <p:nvPr>
            <p:ph type="dt" sz="half" idx="10"/>
          </p:nvPr>
        </p:nvSpPr>
        <p:spPr/>
        <p:txBody>
          <a:bodyPr/>
          <a:lstStyle/>
          <a:p>
            <a:r>
              <a:rPr lang="en-US"/>
              <a:t>TA-AMEN</a:t>
            </a:r>
            <a:endParaRPr lang="en-GB"/>
          </a:p>
        </p:txBody>
      </p:sp>
      <p:sp>
        <p:nvSpPr>
          <p:cNvPr id="5" name="Footer Placeholder 4"/>
          <p:cNvSpPr>
            <a:spLocks noGrp="1"/>
          </p:cNvSpPr>
          <p:nvPr>
            <p:ph type="ftr" sz="quarter" idx="11"/>
          </p:nvPr>
        </p:nvSpPr>
        <p:spPr/>
        <p:txBody>
          <a:bodyPr/>
          <a:lstStyle/>
          <a:p>
            <a:r>
              <a:rPr lang="en-GB"/>
              <a:t>Project Management wk 8-9</a:t>
            </a:r>
          </a:p>
        </p:txBody>
      </p:sp>
      <p:sp>
        <p:nvSpPr>
          <p:cNvPr id="6" name="Slide Number Placeholder 5"/>
          <p:cNvSpPr>
            <a:spLocks noGrp="1"/>
          </p:cNvSpPr>
          <p:nvPr>
            <p:ph type="sldNum" sz="quarter" idx="12"/>
          </p:nvPr>
        </p:nvSpPr>
        <p:spPr/>
        <p:txBody>
          <a:bodyPr/>
          <a:lstStyle/>
          <a:p>
            <a:fld id="{F68DE582-440D-41C7-9541-D8204DCB74FB}" type="slidenum">
              <a:rPr lang="en-GB" smtClean="0"/>
              <a:pPr/>
              <a:t>33</a:t>
            </a:fld>
            <a:endParaRPr lang="en-GB"/>
          </a:p>
        </p:txBody>
      </p:sp>
    </p:spTree>
    <p:extLst>
      <p:ext uri="{BB962C8B-B14F-4D97-AF65-F5344CB8AC3E}">
        <p14:creationId xmlns:p14="http://schemas.microsoft.com/office/powerpoint/2010/main" val="90935948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Useful online reading</a:t>
            </a:r>
          </a:p>
        </p:txBody>
      </p:sp>
      <p:sp>
        <p:nvSpPr>
          <p:cNvPr id="3" name="Content Placeholder 2"/>
          <p:cNvSpPr>
            <a:spLocks noGrp="1"/>
          </p:cNvSpPr>
          <p:nvPr>
            <p:ph idx="1"/>
          </p:nvPr>
        </p:nvSpPr>
        <p:spPr/>
        <p:txBody>
          <a:bodyPr>
            <a:normAutofit fontScale="62500" lnSpcReduction="20000"/>
          </a:bodyPr>
          <a:lstStyle/>
          <a:p>
            <a:r>
              <a:rPr lang="en-GB" dirty="0"/>
              <a:t>Creative Commons Org. (2011). </a:t>
            </a:r>
            <a:r>
              <a:rPr lang="en-GB" i="1" dirty="0"/>
              <a:t>Human physiology/homeostasis</a:t>
            </a:r>
            <a:r>
              <a:rPr lang="en-GB" dirty="0"/>
              <a:t> [pdf]. Available at: </a:t>
            </a:r>
            <a:r>
              <a:rPr lang="en-GB" dirty="0">
                <a:hlinkClick r:id="rId2"/>
              </a:rPr>
              <a:t>https://www.saylor.org/site/wp-content/uploads/2010/11/Homeostasis-Overview.pdf</a:t>
            </a:r>
            <a:r>
              <a:rPr lang="en-GB" dirty="0"/>
              <a:t>  [Accessed on 8 October 2018). </a:t>
            </a:r>
          </a:p>
          <a:p>
            <a:r>
              <a:rPr lang="en-GB" dirty="0"/>
              <a:t>Khan Academy. (2018). </a:t>
            </a:r>
            <a:r>
              <a:rPr lang="en-US" i="1" dirty="0"/>
              <a:t>The nervous and endocrine systems review</a:t>
            </a:r>
            <a:r>
              <a:rPr lang="en-US" dirty="0"/>
              <a:t> [online].  </a:t>
            </a:r>
            <a:r>
              <a:rPr lang="en-GB" dirty="0"/>
              <a:t>&lt;https://www.khanacademy.org/science/high-school-biology/hs-human-body-systems/hs-the-nervous-and-endocrine-systems/a/hs-the-nervous-and-endocrine-systems-review&gt; [Accessed on 8 October 2018]. </a:t>
            </a:r>
          </a:p>
          <a:p>
            <a:r>
              <a:rPr lang="en-GB" dirty="0" err="1"/>
              <a:t>OpenStax</a:t>
            </a:r>
            <a:r>
              <a:rPr lang="en-GB" dirty="0"/>
              <a:t> College. (2018). </a:t>
            </a:r>
            <a:r>
              <a:rPr lang="en-GB" i="1" dirty="0"/>
              <a:t>Anatomy &amp; Physiology</a:t>
            </a:r>
            <a:r>
              <a:rPr lang="en-GB" dirty="0"/>
              <a:t> [online]. Available at: &lt;http://cnx.org/contents/14fb4ad7-39a1-4eee-ab6e-3ef2482e3e22@8.119&gt; [Accessed on 8 October 2018]. </a:t>
            </a:r>
          </a:p>
        </p:txBody>
      </p:sp>
      <p:sp>
        <p:nvSpPr>
          <p:cNvPr id="4" name="Date Placeholder 3"/>
          <p:cNvSpPr>
            <a:spLocks noGrp="1"/>
          </p:cNvSpPr>
          <p:nvPr>
            <p:ph type="dt" sz="half" idx="10"/>
          </p:nvPr>
        </p:nvSpPr>
        <p:spPr/>
        <p:txBody>
          <a:bodyPr/>
          <a:lstStyle/>
          <a:p>
            <a:r>
              <a:rPr lang="en-US"/>
              <a:t>TA-AMEN</a:t>
            </a:r>
            <a:endParaRPr lang="en-GB"/>
          </a:p>
        </p:txBody>
      </p:sp>
      <p:sp>
        <p:nvSpPr>
          <p:cNvPr id="5" name="Footer Placeholder 4"/>
          <p:cNvSpPr>
            <a:spLocks noGrp="1"/>
          </p:cNvSpPr>
          <p:nvPr>
            <p:ph type="ftr" sz="quarter" idx="11"/>
          </p:nvPr>
        </p:nvSpPr>
        <p:spPr/>
        <p:txBody>
          <a:bodyPr/>
          <a:lstStyle/>
          <a:p>
            <a:r>
              <a:rPr lang="en-GB"/>
              <a:t>Project Management wk 8-9</a:t>
            </a:r>
          </a:p>
        </p:txBody>
      </p:sp>
      <p:sp>
        <p:nvSpPr>
          <p:cNvPr id="6" name="Slide Number Placeholder 5"/>
          <p:cNvSpPr>
            <a:spLocks noGrp="1"/>
          </p:cNvSpPr>
          <p:nvPr>
            <p:ph type="sldNum" sz="quarter" idx="12"/>
          </p:nvPr>
        </p:nvSpPr>
        <p:spPr/>
        <p:txBody>
          <a:bodyPr/>
          <a:lstStyle/>
          <a:p>
            <a:fld id="{F68DE582-440D-41C7-9541-D8204DCB74FB}" type="slidenum">
              <a:rPr lang="en-GB" smtClean="0"/>
              <a:pPr/>
              <a:t>34</a:t>
            </a:fld>
            <a:endParaRPr lang="en-GB"/>
          </a:p>
        </p:txBody>
      </p:sp>
    </p:spTree>
    <p:extLst>
      <p:ext uri="{BB962C8B-B14F-4D97-AF65-F5344CB8AC3E}">
        <p14:creationId xmlns:p14="http://schemas.microsoft.com/office/powerpoint/2010/main" val="2305037445"/>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Theme1</Template>
  <TotalTime>2134</TotalTime>
  <Words>1456</Words>
  <Application>Microsoft Office PowerPoint</Application>
  <PresentationFormat>On-screen Show (4:3)</PresentationFormat>
  <Paragraphs>123</Paragraphs>
  <Slides>34</Slides>
  <Notes>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34</vt:i4>
      </vt:variant>
    </vt:vector>
  </HeadingPairs>
  <TitlesOfParts>
    <vt:vector size="43" baseType="lpstr">
      <vt:lpstr>Myriad Pro</vt:lpstr>
      <vt:lpstr>Arial</vt:lpstr>
      <vt:lpstr>Calibri</vt:lpstr>
      <vt:lpstr>Cambria</vt:lpstr>
      <vt:lpstr>Gill Sans MT</vt:lpstr>
      <vt:lpstr>Tahoma</vt:lpstr>
      <vt:lpstr>Wingdings</vt:lpstr>
      <vt:lpstr>Theme1</vt:lpstr>
      <vt:lpstr>20140311PresentationUWTSDTemplate</vt:lpstr>
      <vt:lpstr>INTRODUCTION TO PHYSIOLOGY (BMHP5003)</vt:lpstr>
      <vt:lpstr>Objective of the Session</vt:lpstr>
      <vt:lpstr>PowerPoint Presentation</vt:lpstr>
      <vt:lpstr>PowerPoint Presentation</vt:lpstr>
      <vt:lpstr>PowerPoint Presentation</vt:lpstr>
      <vt:lpstr>Nervous and endocrine systems and homeostasis </vt:lpstr>
      <vt:lpstr>PowerPoint Presentation</vt:lpstr>
      <vt:lpstr>Overview of the nervous system:  homeostasis</vt:lpstr>
      <vt:lpstr>Overview of the nervous system:  homeostasis</vt:lpstr>
      <vt:lpstr>Overview of the nervous system:  homeostasis</vt:lpstr>
      <vt:lpstr>PowerPoint Presentation</vt:lpstr>
      <vt:lpstr>Nervous system: vision</vt:lpstr>
      <vt:lpstr>PowerPoint Presentation</vt:lpstr>
      <vt:lpstr>PowerPoint Presentation</vt:lpstr>
      <vt:lpstr>Nervous system: vision</vt:lpstr>
      <vt:lpstr>PowerPoint Presentation</vt:lpstr>
      <vt:lpstr>Nervous system: core temperature</vt:lpstr>
      <vt:lpstr>Nervous system: core temperature</vt:lpstr>
      <vt:lpstr>Autonomic nervous system</vt:lpstr>
      <vt:lpstr>PowerPoint Presentation</vt:lpstr>
      <vt:lpstr>PowerPoint Presentation</vt:lpstr>
      <vt:lpstr>PowerPoint Presentation</vt:lpstr>
      <vt:lpstr>Location of Endocrine system</vt:lpstr>
      <vt:lpstr>Location of Endocrine system</vt:lpstr>
      <vt:lpstr>Endocrine system</vt:lpstr>
      <vt:lpstr>Endocrine system</vt:lpstr>
      <vt:lpstr>PowerPoint Presentation</vt:lpstr>
      <vt:lpstr>Endocrine system: functioning</vt:lpstr>
      <vt:lpstr>Endocrine system: hormones</vt:lpstr>
      <vt:lpstr>Endocrine system: examples</vt:lpstr>
      <vt:lpstr>Endocrine system: examples</vt:lpstr>
      <vt:lpstr>Endocrine system: examples</vt:lpstr>
      <vt:lpstr>Endocrine system: dysfunction </vt:lpstr>
      <vt:lpstr>Useful online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Strategy  Week 7</dc:title>
  <dc:creator>Pamela</dc:creator>
  <cp:lastModifiedBy>Rachael Rivers</cp:lastModifiedBy>
  <cp:revision>324</cp:revision>
  <dcterms:created xsi:type="dcterms:W3CDTF">2012-03-14T14:40:52Z</dcterms:created>
  <dcterms:modified xsi:type="dcterms:W3CDTF">2023-09-07T13:23:34Z</dcterms:modified>
</cp:coreProperties>
</file>