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60"/>
  </p:notesMasterIdLst>
  <p:sldIdLst>
    <p:sldId id="257" r:id="rId5"/>
    <p:sldId id="693" r:id="rId6"/>
    <p:sldId id="707" r:id="rId7"/>
    <p:sldId id="710" r:id="rId8"/>
    <p:sldId id="700" r:id="rId9"/>
    <p:sldId id="715" r:id="rId10"/>
    <p:sldId id="692" r:id="rId11"/>
    <p:sldId id="571" r:id="rId12"/>
    <p:sldId id="711" r:id="rId13"/>
    <p:sldId id="716" r:id="rId14"/>
    <p:sldId id="727" r:id="rId15"/>
    <p:sldId id="725" r:id="rId16"/>
    <p:sldId id="712" r:id="rId17"/>
    <p:sldId id="718" r:id="rId18"/>
    <p:sldId id="581" r:id="rId19"/>
    <p:sldId id="719" r:id="rId20"/>
    <p:sldId id="677" r:id="rId21"/>
    <p:sldId id="705" r:id="rId22"/>
    <p:sldId id="708" r:id="rId23"/>
    <p:sldId id="706" r:id="rId24"/>
    <p:sldId id="714" r:id="rId25"/>
    <p:sldId id="724" r:id="rId26"/>
    <p:sldId id="728" r:id="rId27"/>
    <p:sldId id="579" r:id="rId28"/>
    <p:sldId id="681" r:id="rId29"/>
    <p:sldId id="676" r:id="rId30"/>
    <p:sldId id="678" r:id="rId31"/>
    <p:sldId id="679" r:id="rId32"/>
    <p:sldId id="595" r:id="rId33"/>
    <p:sldId id="702" r:id="rId34"/>
    <p:sldId id="703" r:id="rId35"/>
    <p:sldId id="685" r:id="rId36"/>
    <p:sldId id="697" r:id="rId37"/>
    <p:sldId id="686" r:id="rId38"/>
    <p:sldId id="687" r:id="rId39"/>
    <p:sldId id="688" r:id="rId40"/>
    <p:sldId id="690" r:id="rId41"/>
    <p:sldId id="689" r:id="rId42"/>
    <p:sldId id="696" r:id="rId43"/>
    <p:sldId id="704" r:id="rId44"/>
    <p:sldId id="631" r:id="rId45"/>
    <p:sldId id="682" r:id="rId46"/>
    <p:sldId id="667" r:id="rId47"/>
    <p:sldId id="256" r:id="rId48"/>
    <p:sldId id="268" r:id="rId49"/>
    <p:sldId id="574" r:id="rId50"/>
    <p:sldId id="335" r:id="rId51"/>
    <p:sldId id="321" r:id="rId52"/>
    <p:sldId id="322" r:id="rId53"/>
    <p:sldId id="328" r:id="rId54"/>
    <p:sldId id="324" r:id="rId55"/>
    <p:sldId id="331" r:id="rId56"/>
    <p:sldId id="330" r:id="rId57"/>
    <p:sldId id="325" r:id="rId58"/>
    <p:sldId id="32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2727" autoAdjust="0"/>
  </p:normalViewPr>
  <p:slideViewPr>
    <p:cSldViewPr snapToGrid="0">
      <p:cViewPr varScale="1">
        <p:scale>
          <a:sx n="82" d="100"/>
          <a:sy n="82" d="100"/>
        </p:scale>
        <p:origin x="102"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23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8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6F049B-D787-4BCA-AD19-831ED71DF705}" type="doc">
      <dgm:prSet loTypeId="urn:microsoft.com/office/officeart/2016/7/layout/HorizontalActionList" loCatId="List" qsTypeId="urn:microsoft.com/office/officeart/2005/8/quickstyle/simple1#465" qsCatId="simple" csTypeId="urn:microsoft.com/office/officeart/2005/8/colors/accent1_2#231" csCatId="accent1"/>
      <dgm:spPr/>
      <dgm:t>
        <a:bodyPr/>
        <a:lstStyle/>
        <a:p>
          <a:endParaRPr lang="en-US"/>
        </a:p>
      </dgm:t>
    </dgm:pt>
    <dgm:pt modelId="{7DA00D07-74BA-4840-9DF4-A4AA79102157}">
      <dgm:prSet/>
      <dgm:spPr/>
      <dgm:t>
        <a:bodyPr/>
        <a:lstStyle/>
        <a:p>
          <a:r>
            <a:rPr lang="en-US"/>
            <a:t>Hype</a:t>
          </a:r>
        </a:p>
      </dgm:t>
    </dgm:pt>
    <dgm:pt modelId="{17F69002-8C06-4BB8-84DF-2FB7E4F61EF4}" type="parTrans" cxnId="{955047DB-4CA8-48EA-AF8B-8ADD5C258B12}">
      <dgm:prSet/>
      <dgm:spPr/>
      <dgm:t>
        <a:bodyPr/>
        <a:lstStyle/>
        <a:p>
          <a:endParaRPr lang="en-US"/>
        </a:p>
      </dgm:t>
    </dgm:pt>
    <dgm:pt modelId="{08E9F1D7-5703-42F2-BFCB-DE11AA82B10C}" type="sibTrans" cxnId="{955047DB-4CA8-48EA-AF8B-8ADD5C258B12}">
      <dgm:prSet/>
      <dgm:spPr/>
      <dgm:t>
        <a:bodyPr/>
        <a:lstStyle/>
        <a:p>
          <a:endParaRPr lang="en-US"/>
        </a:p>
      </dgm:t>
    </dgm:pt>
    <dgm:pt modelId="{7EDE0C00-24B6-4175-BF72-504EA96FB54B}">
      <dgm:prSet/>
      <dgm:spPr/>
      <dgm:t>
        <a:bodyPr/>
        <a:lstStyle/>
        <a:p>
          <a:r>
            <a:rPr lang="en-US"/>
            <a:t>Hype Cycles help you:</a:t>
          </a:r>
          <a:br>
            <a:rPr lang="en-US"/>
          </a:br>
          <a:endParaRPr lang="en-US"/>
        </a:p>
      </dgm:t>
    </dgm:pt>
    <dgm:pt modelId="{DEA940A2-1602-449E-AEBD-F677E4BE31EC}" type="parTrans" cxnId="{E006AF44-D8E1-40FC-A698-FC3AB25B73C1}">
      <dgm:prSet/>
      <dgm:spPr/>
      <dgm:t>
        <a:bodyPr/>
        <a:lstStyle/>
        <a:p>
          <a:endParaRPr lang="en-US"/>
        </a:p>
      </dgm:t>
    </dgm:pt>
    <dgm:pt modelId="{B5563F0B-0CCD-45CC-9B3E-FBE27ED16D45}" type="sibTrans" cxnId="{E006AF44-D8E1-40FC-A698-FC3AB25B73C1}">
      <dgm:prSet/>
      <dgm:spPr/>
      <dgm:t>
        <a:bodyPr/>
        <a:lstStyle/>
        <a:p>
          <a:endParaRPr lang="en-US"/>
        </a:p>
      </dgm:t>
    </dgm:pt>
    <dgm:pt modelId="{9022986F-D30D-4862-AF47-D3BD4A9E5355}">
      <dgm:prSet/>
      <dgm:spPr/>
      <dgm:t>
        <a:bodyPr/>
        <a:lstStyle/>
        <a:p>
          <a:r>
            <a:rPr lang="en-US"/>
            <a:t>Separate</a:t>
          </a:r>
        </a:p>
      </dgm:t>
    </dgm:pt>
    <dgm:pt modelId="{3000D7B3-1D69-41BD-8388-085A80BCA358}" type="parTrans" cxnId="{527625FF-5847-4BFB-9311-A655EE8D925D}">
      <dgm:prSet/>
      <dgm:spPr/>
      <dgm:t>
        <a:bodyPr/>
        <a:lstStyle/>
        <a:p>
          <a:endParaRPr lang="en-US"/>
        </a:p>
      </dgm:t>
    </dgm:pt>
    <dgm:pt modelId="{C75CA594-87CA-4CC7-AEAF-359C65F87E1C}" type="sibTrans" cxnId="{527625FF-5847-4BFB-9311-A655EE8D925D}">
      <dgm:prSet/>
      <dgm:spPr/>
      <dgm:t>
        <a:bodyPr/>
        <a:lstStyle/>
        <a:p>
          <a:endParaRPr lang="en-US"/>
        </a:p>
      </dgm:t>
    </dgm:pt>
    <dgm:pt modelId="{90B69231-DD30-4508-8887-51EFA66C1695}">
      <dgm:prSet/>
      <dgm:spPr/>
      <dgm:t>
        <a:bodyPr/>
        <a:lstStyle/>
        <a:p>
          <a:r>
            <a:rPr lang="en-US"/>
            <a:t>Separate hype from the real drivers of a technology’s commercial promise</a:t>
          </a:r>
          <a:br>
            <a:rPr lang="en-US"/>
          </a:br>
          <a:endParaRPr lang="en-US"/>
        </a:p>
      </dgm:t>
    </dgm:pt>
    <dgm:pt modelId="{AE3EDDC4-C500-42BC-9870-B90FB94C87B9}" type="parTrans" cxnId="{3A3EF818-451B-43AA-BC0F-733F1CABB9B4}">
      <dgm:prSet/>
      <dgm:spPr/>
      <dgm:t>
        <a:bodyPr/>
        <a:lstStyle/>
        <a:p>
          <a:endParaRPr lang="en-US"/>
        </a:p>
      </dgm:t>
    </dgm:pt>
    <dgm:pt modelId="{26C55C68-3507-47AD-9B3D-0B9DB09D1F25}" type="sibTrans" cxnId="{3A3EF818-451B-43AA-BC0F-733F1CABB9B4}">
      <dgm:prSet/>
      <dgm:spPr/>
      <dgm:t>
        <a:bodyPr/>
        <a:lstStyle/>
        <a:p>
          <a:endParaRPr lang="en-US"/>
        </a:p>
      </dgm:t>
    </dgm:pt>
    <dgm:pt modelId="{F805482E-11EF-4747-953C-F09B6443F409}">
      <dgm:prSet/>
      <dgm:spPr/>
      <dgm:t>
        <a:bodyPr/>
        <a:lstStyle/>
        <a:p>
          <a:r>
            <a:rPr lang="en-US"/>
            <a:t>Reduce</a:t>
          </a:r>
        </a:p>
      </dgm:t>
    </dgm:pt>
    <dgm:pt modelId="{2F65D010-66E5-4EE1-BC94-2406C7C39B89}" type="parTrans" cxnId="{B1606F18-88CB-4D5F-BD29-B94F3F5A3323}">
      <dgm:prSet/>
      <dgm:spPr/>
      <dgm:t>
        <a:bodyPr/>
        <a:lstStyle/>
        <a:p>
          <a:endParaRPr lang="en-US"/>
        </a:p>
      </dgm:t>
    </dgm:pt>
    <dgm:pt modelId="{06D18793-B652-404A-B121-1C119B75F743}" type="sibTrans" cxnId="{B1606F18-88CB-4D5F-BD29-B94F3F5A3323}">
      <dgm:prSet/>
      <dgm:spPr/>
      <dgm:t>
        <a:bodyPr/>
        <a:lstStyle/>
        <a:p>
          <a:endParaRPr lang="en-US"/>
        </a:p>
      </dgm:t>
    </dgm:pt>
    <dgm:pt modelId="{61106872-3C36-4A7D-B003-610922ACF9E6}">
      <dgm:prSet/>
      <dgm:spPr/>
      <dgm:t>
        <a:bodyPr/>
        <a:lstStyle/>
        <a:p>
          <a:r>
            <a:rPr lang="en-US"/>
            <a:t>Reduce the risk of your technology investment decisions </a:t>
          </a:r>
          <a:br>
            <a:rPr lang="en-US"/>
          </a:br>
          <a:endParaRPr lang="en-US"/>
        </a:p>
      </dgm:t>
    </dgm:pt>
    <dgm:pt modelId="{7244C101-F546-419D-A893-9EA34C8C0687}" type="parTrans" cxnId="{F28B41A3-2542-4E8F-B030-48352D83D85F}">
      <dgm:prSet/>
      <dgm:spPr/>
      <dgm:t>
        <a:bodyPr/>
        <a:lstStyle/>
        <a:p>
          <a:endParaRPr lang="en-US"/>
        </a:p>
      </dgm:t>
    </dgm:pt>
    <dgm:pt modelId="{98E8C2DF-E397-4B2E-AC8A-2B7624381C80}" type="sibTrans" cxnId="{F28B41A3-2542-4E8F-B030-48352D83D85F}">
      <dgm:prSet/>
      <dgm:spPr/>
      <dgm:t>
        <a:bodyPr/>
        <a:lstStyle/>
        <a:p>
          <a:endParaRPr lang="en-US"/>
        </a:p>
      </dgm:t>
    </dgm:pt>
    <dgm:pt modelId="{A962D303-F7A0-42E5-A7D0-3BA4513DC72D}">
      <dgm:prSet/>
      <dgm:spPr/>
      <dgm:t>
        <a:bodyPr/>
        <a:lstStyle/>
        <a:p>
          <a:r>
            <a:rPr lang="en-US"/>
            <a:t>Compare</a:t>
          </a:r>
        </a:p>
      </dgm:t>
    </dgm:pt>
    <dgm:pt modelId="{8C325195-CECE-41AD-A739-ED34390BAB6C}" type="parTrans" cxnId="{D508DF43-CFC5-4F60-8527-ADFB37D029C8}">
      <dgm:prSet/>
      <dgm:spPr/>
      <dgm:t>
        <a:bodyPr/>
        <a:lstStyle/>
        <a:p>
          <a:endParaRPr lang="en-US"/>
        </a:p>
      </dgm:t>
    </dgm:pt>
    <dgm:pt modelId="{23E1F8AE-4B6D-4A52-A3EF-183EFE167DFE}" type="sibTrans" cxnId="{D508DF43-CFC5-4F60-8527-ADFB37D029C8}">
      <dgm:prSet/>
      <dgm:spPr/>
      <dgm:t>
        <a:bodyPr/>
        <a:lstStyle/>
        <a:p>
          <a:endParaRPr lang="en-US"/>
        </a:p>
      </dgm:t>
    </dgm:pt>
    <dgm:pt modelId="{B89A37DE-05EC-4D7C-B9B8-9016112BAF82}">
      <dgm:prSet/>
      <dgm:spPr/>
      <dgm:t>
        <a:bodyPr/>
        <a:lstStyle/>
        <a:p>
          <a:r>
            <a:rPr lang="en-US" dirty="0"/>
            <a:t>Compare your understanding of a technology’s business value with the objectivity of experienced IT analysts</a:t>
          </a:r>
        </a:p>
      </dgm:t>
    </dgm:pt>
    <dgm:pt modelId="{208039D0-1D38-4A39-87BB-877D0C5C9024}" type="parTrans" cxnId="{1F9199B1-3866-48D4-B49B-986CF42E1CE5}">
      <dgm:prSet/>
      <dgm:spPr/>
      <dgm:t>
        <a:bodyPr/>
        <a:lstStyle/>
        <a:p>
          <a:endParaRPr lang="en-US"/>
        </a:p>
      </dgm:t>
    </dgm:pt>
    <dgm:pt modelId="{C7C00F95-2802-4283-B1EF-9871F19C3450}" type="sibTrans" cxnId="{1F9199B1-3866-48D4-B49B-986CF42E1CE5}">
      <dgm:prSet/>
      <dgm:spPr/>
      <dgm:t>
        <a:bodyPr/>
        <a:lstStyle/>
        <a:p>
          <a:endParaRPr lang="en-US"/>
        </a:p>
      </dgm:t>
    </dgm:pt>
    <dgm:pt modelId="{8486CE37-7DE5-418C-BC44-EC38A1A092EC}" type="pres">
      <dgm:prSet presAssocID="{6A6F049B-D787-4BCA-AD19-831ED71DF705}" presName="Name0" presStyleCnt="0">
        <dgm:presLayoutVars>
          <dgm:dir/>
          <dgm:animLvl val="lvl"/>
          <dgm:resizeHandles val="exact"/>
        </dgm:presLayoutVars>
      </dgm:prSet>
      <dgm:spPr/>
    </dgm:pt>
    <dgm:pt modelId="{4C91AE59-30BD-4BB6-B4B7-FC1C737A13DD}" type="pres">
      <dgm:prSet presAssocID="{7DA00D07-74BA-4840-9DF4-A4AA79102157}" presName="composite" presStyleCnt="0"/>
      <dgm:spPr/>
    </dgm:pt>
    <dgm:pt modelId="{CE76B6E2-8FBC-4087-956C-7083D2091A9D}" type="pres">
      <dgm:prSet presAssocID="{7DA00D07-74BA-4840-9DF4-A4AA79102157}" presName="parTx" presStyleLbl="alignNode1" presStyleIdx="0" presStyleCnt="4">
        <dgm:presLayoutVars>
          <dgm:chMax val="0"/>
          <dgm:chPref val="0"/>
        </dgm:presLayoutVars>
      </dgm:prSet>
      <dgm:spPr/>
    </dgm:pt>
    <dgm:pt modelId="{CEB24F86-8E32-46A9-ADA1-FEB925623CD4}" type="pres">
      <dgm:prSet presAssocID="{7DA00D07-74BA-4840-9DF4-A4AA79102157}" presName="desTx" presStyleLbl="alignAccFollowNode1" presStyleIdx="0" presStyleCnt="4">
        <dgm:presLayoutVars/>
      </dgm:prSet>
      <dgm:spPr/>
    </dgm:pt>
    <dgm:pt modelId="{351EEA85-3F95-42C6-B6BE-38AB5186057B}" type="pres">
      <dgm:prSet presAssocID="{08E9F1D7-5703-42F2-BFCB-DE11AA82B10C}" presName="space" presStyleCnt="0"/>
      <dgm:spPr/>
    </dgm:pt>
    <dgm:pt modelId="{9FA3020C-2CE5-4146-BBC0-4D0E7D2ADB7B}" type="pres">
      <dgm:prSet presAssocID="{9022986F-D30D-4862-AF47-D3BD4A9E5355}" presName="composite" presStyleCnt="0"/>
      <dgm:spPr/>
    </dgm:pt>
    <dgm:pt modelId="{6C9D6E08-D3C0-473F-8FF8-D4C44D44A170}" type="pres">
      <dgm:prSet presAssocID="{9022986F-D30D-4862-AF47-D3BD4A9E5355}" presName="parTx" presStyleLbl="alignNode1" presStyleIdx="1" presStyleCnt="4">
        <dgm:presLayoutVars>
          <dgm:chMax val="0"/>
          <dgm:chPref val="0"/>
        </dgm:presLayoutVars>
      </dgm:prSet>
      <dgm:spPr/>
    </dgm:pt>
    <dgm:pt modelId="{7A9B8B68-FBE4-4609-B8E8-A6C688B89BA7}" type="pres">
      <dgm:prSet presAssocID="{9022986F-D30D-4862-AF47-D3BD4A9E5355}" presName="desTx" presStyleLbl="alignAccFollowNode1" presStyleIdx="1" presStyleCnt="4">
        <dgm:presLayoutVars/>
      </dgm:prSet>
      <dgm:spPr/>
    </dgm:pt>
    <dgm:pt modelId="{B0DD3472-88FC-494B-9BC6-8CEB84CC6C66}" type="pres">
      <dgm:prSet presAssocID="{C75CA594-87CA-4CC7-AEAF-359C65F87E1C}" presName="space" presStyleCnt="0"/>
      <dgm:spPr/>
    </dgm:pt>
    <dgm:pt modelId="{9FFAF258-3B1F-41A6-B50A-12D9131C00A3}" type="pres">
      <dgm:prSet presAssocID="{F805482E-11EF-4747-953C-F09B6443F409}" presName="composite" presStyleCnt="0"/>
      <dgm:spPr/>
    </dgm:pt>
    <dgm:pt modelId="{65EE5B1B-00C9-46D3-A498-38ED84F90262}" type="pres">
      <dgm:prSet presAssocID="{F805482E-11EF-4747-953C-F09B6443F409}" presName="parTx" presStyleLbl="alignNode1" presStyleIdx="2" presStyleCnt="4">
        <dgm:presLayoutVars>
          <dgm:chMax val="0"/>
          <dgm:chPref val="0"/>
        </dgm:presLayoutVars>
      </dgm:prSet>
      <dgm:spPr/>
    </dgm:pt>
    <dgm:pt modelId="{E9AC6109-2EB7-4D5F-A168-22137FFBD777}" type="pres">
      <dgm:prSet presAssocID="{F805482E-11EF-4747-953C-F09B6443F409}" presName="desTx" presStyleLbl="alignAccFollowNode1" presStyleIdx="2" presStyleCnt="4">
        <dgm:presLayoutVars/>
      </dgm:prSet>
      <dgm:spPr/>
    </dgm:pt>
    <dgm:pt modelId="{D3740884-7B2B-4115-A950-D07415FCDFF0}" type="pres">
      <dgm:prSet presAssocID="{06D18793-B652-404A-B121-1C119B75F743}" presName="space" presStyleCnt="0"/>
      <dgm:spPr/>
    </dgm:pt>
    <dgm:pt modelId="{930984EF-60AE-4DDB-AB3B-A94DFEEEE8A1}" type="pres">
      <dgm:prSet presAssocID="{A962D303-F7A0-42E5-A7D0-3BA4513DC72D}" presName="composite" presStyleCnt="0"/>
      <dgm:spPr/>
    </dgm:pt>
    <dgm:pt modelId="{80F5B2FA-44F6-449E-8EC9-AB0AC0C91287}" type="pres">
      <dgm:prSet presAssocID="{A962D303-F7A0-42E5-A7D0-3BA4513DC72D}" presName="parTx" presStyleLbl="alignNode1" presStyleIdx="3" presStyleCnt="4">
        <dgm:presLayoutVars>
          <dgm:chMax val="0"/>
          <dgm:chPref val="0"/>
        </dgm:presLayoutVars>
      </dgm:prSet>
      <dgm:spPr/>
    </dgm:pt>
    <dgm:pt modelId="{588015D7-0D23-4118-895A-BBACEFD826C7}" type="pres">
      <dgm:prSet presAssocID="{A962D303-F7A0-42E5-A7D0-3BA4513DC72D}" presName="desTx" presStyleLbl="alignAccFollowNode1" presStyleIdx="3" presStyleCnt="4">
        <dgm:presLayoutVars/>
      </dgm:prSet>
      <dgm:spPr/>
    </dgm:pt>
  </dgm:ptLst>
  <dgm:cxnLst>
    <dgm:cxn modelId="{B1606F18-88CB-4D5F-BD29-B94F3F5A3323}" srcId="{6A6F049B-D787-4BCA-AD19-831ED71DF705}" destId="{F805482E-11EF-4747-953C-F09B6443F409}" srcOrd="2" destOrd="0" parTransId="{2F65D010-66E5-4EE1-BC94-2406C7C39B89}" sibTransId="{06D18793-B652-404A-B121-1C119B75F743}"/>
    <dgm:cxn modelId="{3A3EF818-451B-43AA-BC0F-733F1CABB9B4}" srcId="{9022986F-D30D-4862-AF47-D3BD4A9E5355}" destId="{90B69231-DD30-4508-8887-51EFA66C1695}" srcOrd="0" destOrd="0" parTransId="{AE3EDDC4-C500-42BC-9870-B90FB94C87B9}" sibTransId="{26C55C68-3507-47AD-9B3D-0B9DB09D1F25}"/>
    <dgm:cxn modelId="{10B4BD1A-B324-48B5-BD61-D1EC86503597}" type="presOf" srcId="{61106872-3C36-4A7D-B003-610922ACF9E6}" destId="{E9AC6109-2EB7-4D5F-A168-22137FFBD777}" srcOrd="0" destOrd="0" presId="urn:microsoft.com/office/officeart/2016/7/layout/HorizontalActionList"/>
    <dgm:cxn modelId="{F959ED40-3D15-4C74-ACCE-97630FC9DD09}" type="presOf" srcId="{A962D303-F7A0-42E5-A7D0-3BA4513DC72D}" destId="{80F5B2FA-44F6-449E-8EC9-AB0AC0C91287}" srcOrd="0" destOrd="0" presId="urn:microsoft.com/office/officeart/2016/7/layout/HorizontalActionList"/>
    <dgm:cxn modelId="{D508DF43-CFC5-4F60-8527-ADFB37D029C8}" srcId="{6A6F049B-D787-4BCA-AD19-831ED71DF705}" destId="{A962D303-F7A0-42E5-A7D0-3BA4513DC72D}" srcOrd="3" destOrd="0" parTransId="{8C325195-CECE-41AD-A739-ED34390BAB6C}" sibTransId="{23E1F8AE-4B6D-4A52-A3EF-183EFE167DFE}"/>
    <dgm:cxn modelId="{E006AF44-D8E1-40FC-A698-FC3AB25B73C1}" srcId="{7DA00D07-74BA-4840-9DF4-A4AA79102157}" destId="{7EDE0C00-24B6-4175-BF72-504EA96FB54B}" srcOrd="0" destOrd="0" parTransId="{DEA940A2-1602-449E-AEBD-F677E4BE31EC}" sibTransId="{B5563F0B-0CCD-45CC-9B3E-FBE27ED16D45}"/>
    <dgm:cxn modelId="{61B98E68-21B0-47FB-B43D-7F6923618C0A}" type="presOf" srcId="{7EDE0C00-24B6-4175-BF72-504EA96FB54B}" destId="{CEB24F86-8E32-46A9-ADA1-FEB925623CD4}" srcOrd="0" destOrd="0" presId="urn:microsoft.com/office/officeart/2016/7/layout/HorizontalActionList"/>
    <dgm:cxn modelId="{4B946D52-D093-4AA3-BFA6-1D53A34D7C55}" type="presOf" srcId="{7DA00D07-74BA-4840-9DF4-A4AA79102157}" destId="{CE76B6E2-8FBC-4087-956C-7083D2091A9D}" srcOrd="0" destOrd="0" presId="urn:microsoft.com/office/officeart/2016/7/layout/HorizontalActionList"/>
    <dgm:cxn modelId="{55BC3258-5FDE-4D5F-88C9-725E7A63EEA3}" type="presOf" srcId="{B89A37DE-05EC-4D7C-B9B8-9016112BAF82}" destId="{588015D7-0D23-4118-895A-BBACEFD826C7}" srcOrd="0" destOrd="0" presId="urn:microsoft.com/office/officeart/2016/7/layout/HorizontalActionList"/>
    <dgm:cxn modelId="{D34BAF7F-B3A8-4009-AA9D-600924D16C16}" type="presOf" srcId="{90B69231-DD30-4508-8887-51EFA66C1695}" destId="{7A9B8B68-FBE4-4609-B8E8-A6C688B89BA7}" srcOrd="0" destOrd="0" presId="urn:microsoft.com/office/officeart/2016/7/layout/HorizontalActionList"/>
    <dgm:cxn modelId="{55FBE780-4A6F-4E32-A26B-A0ED7141C77F}" type="presOf" srcId="{9022986F-D30D-4862-AF47-D3BD4A9E5355}" destId="{6C9D6E08-D3C0-473F-8FF8-D4C44D44A170}" srcOrd="0" destOrd="0" presId="urn:microsoft.com/office/officeart/2016/7/layout/HorizontalActionList"/>
    <dgm:cxn modelId="{F928E09E-85DE-4DBA-9B02-1414A48A28E1}" type="presOf" srcId="{F805482E-11EF-4747-953C-F09B6443F409}" destId="{65EE5B1B-00C9-46D3-A498-38ED84F90262}" srcOrd="0" destOrd="0" presId="urn:microsoft.com/office/officeart/2016/7/layout/HorizontalActionList"/>
    <dgm:cxn modelId="{F28B41A3-2542-4E8F-B030-48352D83D85F}" srcId="{F805482E-11EF-4747-953C-F09B6443F409}" destId="{61106872-3C36-4A7D-B003-610922ACF9E6}" srcOrd="0" destOrd="0" parTransId="{7244C101-F546-419D-A893-9EA34C8C0687}" sibTransId="{98E8C2DF-E397-4B2E-AC8A-2B7624381C80}"/>
    <dgm:cxn modelId="{1F9199B1-3866-48D4-B49B-986CF42E1CE5}" srcId="{A962D303-F7A0-42E5-A7D0-3BA4513DC72D}" destId="{B89A37DE-05EC-4D7C-B9B8-9016112BAF82}" srcOrd="0" destOrd="0" parTransId="{208039D0-1D38-4A39-87BB-877D0C5C9024}" sibTransId="{C7C00F95-2802-4283-B1EF-9871F19C3450}"/>
    <dgm:cxn modelId="{955047DB-4CA8-48EA-AF8B-8ADD5C258B12}" srcId="{6A6F049B-D787-4BCA-AD19-831ED71DF705}" destId="{7DA00D07-74BA-4840-9DF4-A4AA79102157}" srcOrd="0" destOrd="0" parTransId="{17F69002-8C06-4BB8-84DF-2FB7E4F61EF4}" sibTransId="{08E9F1D7-5703-42F2-BFCB-DE11AA82B10C}"/>
    <dgm:cxn modelId="{F6A280F2-147C-46D2-85F8-893A4CBCF107}" type="presOf" srcId="{6A6F049B-D787-4BCA-AD19-831ED71DF705}" destId="{8486CE37-7DE5-418C-BC44-EC38A1A092EC}" srcOrd="0" destOrd="0" presId="urn:microsoft.com/office/officeart/2016/7/layout/HorizontalActionList"/>
    <dgm:cxn modelId="{527625FF-5847-4BFB-9311-A655EE8D925D}" srcId="{6A6F049B-D787-4BCA-AD19-831ED71DF705}" destId="{9022986F-D30D-4862-AF47-D3BD4A9E5355}" srcOrd="1" destOrd="0" parTransId="{3000D7B3-1D69-41BD-8388-085A80BCA358}" sibTransId="{C75CA594-87CA-4CC7-AEAF-359C65F87E1C}"/>
    <dgm:cxn modelId="{5D26A210-016B-4AF3-BF66-A5C0BF4AA0E3}" type="presParOf" srcId="{8486CE37-7DE5-418C-BC44-EC38A1A092EC}" destId="{4C91AE59-30BD-4BB6-B4B7-FC1C737A13DD}" srcOrd="0" destOrd="0" presId="urn:microsoft.com/office/officeart/2016/7/layout/HorizontalActionList"/>
    <dgm:cxn modelId="{AE68FD66-611B-4FE0-93BB-FEFF2BDBA206}" type="presParOf" srcId="{4C91AE59-30BD-4BB6-B4B7-FC1C737A13DD}" destId="{CE76B6E2-8FBC-4087-956C-7083D2091A9D}" srcOrd="0" destOrd="0" presId="urn:microsoft.com/office/officeart/2016/7/layout/HorizontalActionList"/>
    <dgm:cxn modelId="{9E8D760F-E74B-4C33-95C2-FA88F1C374C0}" type="presParOf" srcId="{4C91AE59-30BD-4BB6-B4B7-FC1C737A13DD}" destId="{CEB24F86-8E32-46A9-ADA1-FEB925623CD4}" srcOrd="1" destOrd="0" presId="urn:microsoft.com/office/officeart/2016/7/layout/HorizontalActionList"/>
    <dgm:cxn modelId="{15380AED-96A6-4B5C-80B3-958164117988}" type="presParOf" srcId="{8486CE37-7DE5-418C-BC44-EC38A1A092EC}" destId="{351EEA85-3F95-42C6-B6BE-38AB5186057B}" srcOrd="1" destOrd="0" presId="urn:microsoft.com/office/officeart/2016/7/layout/HorizontalActionList"/>
    <dgm:cxn modelId="{38218200-0393-42A7-9DE5-26550056BFD1}" type="presParOf" srcId="{8486CE37-7DE5-418C-BC44-EC38A1A092EC}" destId="{9FA3020C-2CE5-4146-BBC0-4D0E7D2ADB7B}" srcOrd="2" destOrd="0" presId="urn:microsoft.com/office/officeart/2016/7/layout/HorizontalActionList"/>
    <dgm:cxn modelId="{7C51CC2C-DE77-4DB8-916F-D21290BE583B}" type="presParOf" srcId="{9FA3020C-2CE5-4146-BBC0-4D0E7D2ADB7B}" destId="{6C9D6E08-D3C0-473F-8FF8-D4C44D44A170}" srcOrd="0" destOrd="0" presId="urn:microsoft.com/office/officeart/2016/7/layout/HorizontalActionList"/>
    <dgm:cxn modelId="{B9F8B0CE-666F-49C3-BCA6-F7045D659556}" type="presParOf" srcId="{9FA3020C-2CE5-4146-BBC0-4D0E7D2ADB7B}" destId="{7A9B8B68-FBE4-4609-B8E8-A6C688B89BA7}" srcOrd="1" destOrd="0" presId="urn:microsoft.com/office/officeart/2016/7/layout/HorizontalActionList"/>
    <dgm:cxn modelId="{99106438-4082-4A6E-A21B-F2E17AD04099}" type="presParOf" srcId="{8486CE37-7DE5-418C-BC44-EC38A1A092EC}" destId="{B0DD3472-88FC-494B-9BC6-8CEB84CC6C66}" srcOrd="3" destOrd="0" presId="urn:microsoft.com/office/officeart/2016/7/layout/HorizontalActionList"/>
    <dgm:cxn modelId="{EEBADE03-A747-4D07-A920-C466DDB1A5C4}" type="presParOf" srcId="{8486CE37-7DE5-418C-BC44-EC38A1A092EC}" destId="{9FFAF258-3B1F-41A6-B50A-12D9131C00A3}" srcOrd="4" destOrd="0" presId="urn:microsoft.com/office/officeart/2016/7/layout/HorizontalActionList"/>
    <dgm:cxn modelId="{9E7707EE-35A3-4259-B35C-14604210C15B}" type="presParOf" srcId="{9FFAF258-3B1F-41A6-B50A-12D9131C00A3}" destId="{65EE5B1B-00C9-46D3-A498-38ED84F90262}" srcOrd="0" destOrd="0" presId="urn:microsoft.com/office/officeart/2016/7/layout/HorizontalActionList"/>
    <dgm:cxn modelId="{785622CC-5621-4C23-ABA1-A1ABF5FB76A5}" type="presParOf" srcId="{9FFAF258-3B1F-41A6-B50A-12D9131C00A3}" destId="{E9AC6109-2EB7-4D5F-A168-22137FFBD777}" srcOrd="1" destOrd="0" presId="urn:microsoft.com/office/officeart/2016/7/layout/HorizontalActionList"/>
    <dgm:cxn modelId="{3A5D57CC-A135-4E24-B0BE-30C461336C75}" type="presParOf" srcId="{8486CE37-7DE5-418C-BC44-EC38A1A092EC}" destId="{D3740884-7B2B-4115-A950-D07415FCDFF0}" srcOrd="5" destOrd="0" presId="urn:microsoft.com/office/officeart/2016/7/layout/HorizontalActionList"/>
    <dgm:cxn modelId="{5C674F13-7804-468C-A39E-256B5BA7AB83}" type="presParOf" srcId="{8486CE37-7DE5-418C-BC44-EC38A1A092EC}" destId="{930984EF-60AE-4DDB-AB3B-A94DFEEEE8A1}" srcOrd="6" destOrd="0" presId="urn:microsoft.com/office/officeart/2016/7/layout/HorizontalActionList"/>
    <dgm:cxn modelId="{F98D2CE7-3EE1-4D4F-88FD-C7DA19D0243A}" type="presParOf" srcId="{930984EF-60AE-4DDB-AB3B-A94DFEEEE8A1}" destId="{80F5B2FA-44F6-449E-8EC9-AB0AC0C91287}" srcOrd="0" destOrd="0" presId="urn:microsoft.com/office/officeart/2016/7/layout/HorizontalActionList"/>
    <dgm:cxn modelId="{A9DF3B2B-6CA1-43AE-84EA-F04A8F5DF28D}" type="presParOf" srcId="{930984EF-60AE-4DDB-AB3B-A94DFEEEE8A1}" destId="{588015D7-0D23-4118-895A-BBACEFD826C7}" srcOrd="1" destOrd="0" presId="urn:microsoft.com/office/officeart/2016/7/layout/HorizontalAction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2AD99C-568B-4BDA-879E-B1EA6EBAE80F}" type="doc">
      <dgm:prSet loTypeId="urn:microsoft.com/office/officeart/2005/8/layout/vProcess5" loCatId="process" qsTypeId="urn:microsoft.com/office/officeart/2005/8/quickstyle/simple1#466" qsCatId="simple" csTypeId="urn:microsoft.com/office/officeart/2005/8/colors/colorful2#87" csCatId="colorful"/>
      <dgm:spPr/>
      <dgm:t>
        <a:bodyPr/>
        <a:lstStyle/>
        <a:p>
          <a:endParaRPr lang="en-US"/>
        </a:p>
      </dgm:t>
    </dgm:pt>
    <dgm:pt modelId="{68552007-F9CF-411D-9153-CCA5E422D8E6}">
      <dgm:prSet/>
      <dgm:spPr/>
      <dgm:t>
        <a:bodyPr/>
        <a:lstStyle/>
        <a:p>
          <a:r>
            <a:rPr lang="en-GB" b="0" i="0"/>
            <a:t>A TOWS analysis takes a SWOT analysis one step further to help you take action with your findings. </a:t>
          </a:r>
          <a:endParaRPr lang="en-US"/>
        </a:p>
      </dgm:t>
    </dgm:pt>
    <dgm:pt modelId="{45AB92F7-C356-417F-AA4D-183006771EBD}" type="parTrans" cxnId="{ACC5DD29-C574-4EF7-A064-B7E75483E458}">
      <dgm:prSet/>
      <dgm:spPr/>
      <dgm:t>
        <a:bodyPr/>
        <a:lstStyle/>
        <a:p>
          <a:endParaRPr lang="en-US"/>
        </a:p>
      </dgm:t>
    </dgm:pt>
    <dgm:pt modelId="{A0AD55B8-0C7D-44A6-94B8-69FAF46F2897}" type="sibTrans" cxnId="{ACC5DD29-C574-4EF7-A064-B7E75483E458}">
      <dgm:prSet/>
      <dgm:spPr/>
      <dgm:t>
        <a:bodyPr/>
        <a:lstStyle/>
        <a:p>
          <a:endParaRPr lang="en-US"/>
        </a:p>
      </dgm:t>
    </dgm:pt>
    <dgm:pt modelId="{03D651A6-5039-486D-B6A1-D78F1493DC5C}">
      <dgm:prSet/>
      <dgm:spPr/>
      <dgm:t>
        <a:bodyPr/>
        <a:lstStyle/>
        <a:p>
          <a:r>
            <a:rPr lang="en-GB" b="0" i="0"/>
            <a:t>The TOWS acronym uses the same elements as </a:t>
          </a:r>
          <a:r>
            <a:rPr lang="en-GB"/>
            <a:t>SWOT</a:t>
          </a:r>
          <a:r>
            <a:rPr lang="en-GB" b="0" i="0"/>
            <a:t>, but in reverse order. It combines internal and external forces to come up with productive ideas of how to best use the information. </a:t>
          </a:r>
          <a:endParaRPr lang="en-US"/>
        </a:p>
      </dgm:t>
    </dgm:pt>
    <dgm:pt modelId="{667080B4-28D3-49DB-9EBB-085166E0A1D8}" type="parTrans" cxnId="{3CB0FA46-99FA-4F63-83FC-A98B19C781C3}">
      <dgm:prSet/>
      <dgm:spPr/>
      <dgm:t>
        <a:bodyPr/>
        <a:lstStyle/>
        <a:p>
          <a:endParaRPr lang="en-US"/>
        </a:p>
      </dgm:t>
    </dgm:pt>
    <dgm:pt modelId="{89E979E1-5273-46A8-AAF3-DBB405AEF596}" type="sibTrans" cxnId="{3CB0FA46-99FA-4F63-83FC-A98B19C781C3}">
      <dgm:prSet/>
      <dgm:spPr/>
      <dgm:t>
        <a:bodyPr/>
        <a:lstStyle/>
        <a:p>
          <a:endParaRPr lang="en-US"/>
        </a:p>
      </dgm:t>
    </dgm:pt>
    <dgm:pt modelId="{002B318C-E82D-4EF7-94CA-EC11F02D7C09}">
      <dgm:prSet/>
      <dgm:spPr/>
      <dgm:t>
        <a:bodyPr/>
        <a:lstStyle/>
        <a:p>
          <a:r>
            <a:rPr lang="en-GB" b="0" i="0"/>
            <a:t>The main purpose of a TOWS is to reduce threats, take advantage of opportunities, exploit strengths, and remove weaknesses.  </a:t>
          </a:r>
          <a:endParaRPr lang="en-US"/>
        </a:p>
      </dgm:t>
    </dgm:pt>
    <dgm:pt modelId="{26652FB2-824D-41E8-9A7C-A168F5793E7B}" type="parTrans" cxnId="{47BBB00F-CEDB-423E-AA13-5D4880BDF490}">
      <dgm:prSet/>
      <dgm:spPr/>
      <dgm:t>
        <a:bodyPr/>
        <a:lstStyle/>
        <a:p>
          <a:endParaRPr lang="en-US"/>
        </a:p>
      </dgm:t>
    </dgm:pt>
    <dgm:pt modelId="{862AC650-75D0-46B4-8EFD-1C3D3B5D4D04}" type="sibTrans" cxnId="{47BBB00F-CEDB-423E-AA13-5D4880BDF490}">
      <dgm:prSet/>
      <dgm:spPr/>
      <dgm:t>
        <a:bodyPr/>
        <a:lstStyle/>
        <a:p>
          <a:endParaRPr lang="en-US"/>
        </a:p>
      </dgm:t>
    </dgm:pt>
    <dgm:pt modelId="{545F3D9C-3759-4087-B8FB-3E4AEF5DF2EA}" type="pres">
      <dgm:prSet presAssocID="{DC2AD99C-568B-4BDA-879E-B1EA6EBAE80F}" presName="outerComposite" presStyleCnt="0">
        <dgm:presLayoutVars>
          <dgm:chMax val="5"/>
          <dgm:dir/>
          <dgm:resizeHandles val="exact"/>
        </dgm:presLayoutVars>
      </dgm:prSet>
      <dgm:spPr/>
    </dgm:pt>
    <dgm:pt modelId="{D1B365F3-5C8D-4CFB-A83D-01D523D86344}" type="pres">
      <dgm:prSet presAssocID="{DC2AD99C-568B-4BDA-879E-B1EA6EBAE80F}" presName="dummyMaxCanvas" presStyleCnt="0">
        <dgm:presLayoutVars/>
      </dgm:prSet>
      <dgm:spPr/>
    </dgm:pt>
    <dgm:pt modelId="{EC317FB4-8DFB-48DB-8582-AF88126A9841}" type="pres">
      <dgm:prSet presAssocID="{DC2AD99C-568B-4BDA-879E-B1EA6EBAE80F}" presName="ThreeNodes_1" presStyleLbl="node1" presStyleIdx="0" presStyleCnt="3">
        <dgm:presLayoutVars>
          <dgm:bulletEnabled val="1"/>
        </dgm:presLayoutVars>
      </dgm:prSet>
      <dgm:spPr/>
    </dgm:pt>
    <dgm:pt modelId="{18200C55-C64C-41B0-985B-B07C05EA13AE}" type="pres">
      <dgm:prSet presAssocID="{DC2AD99C-568B-4BDA-879E-B1EA6EBAE80F}" presName="ThreeNodes_2" presStyleLbl="node1" presStyleIdx="1" presStyleCnt="3">
        <dgm:presLayoutVars>
          <dgm:bulletEnabled val="1"/>
        </dgm:presLayoutVars>
      </dgm:prSet>
      <dgm:spPr/>
    </dgm:pt>
    <dgm:pt modelId="{D0624089-DDD8-4EFB-BCCC-A77EAC3F50AE}" type="pres">
      <dgm:prSet presAssocID="{DC2AD99C-568B-4BDA-879E-B1EA6EBAE80F}" presName="ThreeNodes_3" presStyleLbl="node1" presStyleIdx="2" presStyleCnt="3">
        <dgm:presLayoutVars>
          <dgm:bulletEnabled val="1"/>
        </dgm:presLayoutVars>
      </dgm:prSet>
      <dgm:spPr/>
    </dgm:pt>
    <dgm:pt modelId="{01CD7470-DA74-4EB1-AF20-16929E78176C}" type="pres">
      <dgm:prSet presAssocID="{DC2AD99C-568B-4BDA-879E-B1EA6EBAE80F}" presName="ThreeConn_1-2" presStyleLbl="fgAccFollowNode1" presStyleIdx="0" presStyleCnt="2">
        <dgm:presLayoutVars>
          <dgm:bulletEnabled val="1"/>
        </dgm:presLayoutVars>
      </dgm:prSet>
      <dgm:spPr/>
    </dgm:pt>
    <dgm:pt modelId="{47314C24-22AC-4623-B317-04FC2FD0714F}" type="pres">
      <dgm:prSet presAssocID="{DC2AD99C-568B-4BDA-879E-B1EA6EBAE80F}" presName="ThreeConn_2-3" presStyleLbl="fgAccFollowNode1" presStyleIdx="1" presStyleCnt="2">
        <dgm:presLayoutVars>
          <dgm:bulletEnabled val="1"/>
        </dgm:presLayoutVars>
      </dgm:prSet>
      <dgm:spPr/>
    </dgm:pt>
    <dgm:pt modelId="{1669E862-A1C7-4ABF-BCF8-7D9F791C61FD}" type="pres">
      <dgm:prSet presAssocID="{DC2AD99C-568B-4BDA-879E-B1EA6EBAE80F}" presName="ThreeNodes_1_text" presStyleLbl="node1" presStyleIdx="2" presStyleCnt="3">
        <dgm:presLayoutVars>
          <dgm:bulletEnabled val="1"/>
        </dgm:presLayoutVars>
      </dgm:prSet>
      <dgm:spPr/>
    </dgm:pt>
    <dgm:pt modelId="{52EBCA5B-30F7-4A21-939E-6D3310775137}" type="pres">
      <dgm:prSet presAssocID="{DC2AD99C-568B-4BDA-879E-B1EA6EBAE80F}" presName="ThreeNodes_2_text" presStyleLbl="node1" presStyleIdx="2" presStyleCnt="3">
        <dgm:presLayoutVars>
          <dgm:bulletEnabled val="1"/>
        </dgm:presLayoutVars>
      </dgm:prSet>
      <dgm:spPr/>
    </dgm:pt>
    <dgm:pt modelId="{782F7E68-D25D-432E-8B0E-B51CADCD6590}" type="pres">
      <dgm:prSet presAssocID="{DC2AD99C-568B-4BDA-879E-B1EA6EBAE80F}" presName="ThreeNodes_3_text" presStyleLbl="node1" presStyleIdx="2" presStyleCnt="3">
        <dgm:presLayoutVars>
          <dgm:bulletEnabled val="1"/>
        </dgm:presLayoutVars>
      </dgm:prSet>
      <dgm:spPr/>
    </dgm:pt>
  </dgm:ptLst>
  <dgm:cxnLst>
    <dgm:cxn modelId="{47BBB00F-CEDB-423E-AA13-5D4880BDF490}" srcId="{DC2AD99C-568B-4BDA-879E-B1EA6EBAE80F}" destId="{002B318C-E82D-4EF7-94CA-EC11F02D7C09}" srcOrd="2" destOrd="0" parTransId="{26652FB2-824D-41E8-9A7C-A168F5793E7B}" sibTransId="{862AC650-75D0-46B4-8EFD-1C3D3B5D4D04}"/>
    <dgm:cxn modelId="{4B173424-0F47-4EE3-8D95-45483CA13DA7}" type="presOf" srcId="{002B318C-E82D-4EF7-94CA-EC11F02D7C09}" destId="{782F7E68-D25D-432E-8B0E-B51CADCD6590}" srcOrd="1" destOrd="0" presId="urn:microsoft.com/office/officeart/2005/8/layout/vProcess5"/>
    <dgm:cxn modelId="{ACC5DD29-C574-4EF7-A064-B7E75483E458}" srcId="{DC2AD99C-568B-4BDA-879E-B1EA6EBAE80F}" destId="{68552007-F9CF-411D-9153-CCA5E422D8E6}" srcOrd="0" destOrd="0" parTransId="{45AB92F7-C356-417F-AA4D-183006771EBD}" sibTransId="{A0AD55B8-0C7D-44A6-94B8-69FAF46F2897}"/>
    <dgm:cxn modelId="{3CB0FA46-99FA-4F63-83FC-A98B19C781C3}" srcId="{DC2AD99C-568B-4BDA-879E-B1EA6EBAE80F}" destId="{03D651A6-5039-486D-B6A1-D78F1493DC5C}" srcOrd="1" destOrd="0" parTransId="{667080B4-28D3-49DB-9EBB-085166E0A1D8}" sibTransId="{89E979E1-5273-46A8-AAF3-DBB405AEF596}"/>
    <dgm:cxn modelId="{0F20E751-FDA3-46BA-A3E6-6110807AB3CE}" type="presOf" srcId="{03D651A6-5039-486D-B6A1-D78F1493DC5C}" destId="{18200C55-C64C-41B0-985B-B07C05EA13AE}" srcOrd="0" destOrd="0" presId="urn:microsoft.com/office/officeart/2005/8/layout/vProcess5"/>
    <dgm:cxn modelId="{D2D1CD78-5628-402D-8781-B308EA470AD6}" type="presOf" srcId="{03D651A6-5039-486D-B6A1-D78F1493DC5C}" destId="{52EBCA5B-30F7-4A21-939E-6D3310775137}" srcOrd="1" destOrd="0" presId="urn:microsoft.com/office/officeart/2005/8/layout/vProcess5"/>
    <dgm:cxn modelId="{1B0D8682-A4EE-4FC7-A4AE-274CDBDE978C}" type="presOf" srcId="{002B318C-E82D-4EF7-94CA-EC11F02D7C09}" destId="{D0624089-DDD8-4EFB-BCCC-A77EAC3F50AE}" srcOrd="0" destOrd="0" presId="urn:microsoft.com/office/officeart/2005/8/layout/vProcess5"/>
    <dgm:cxn modelId="{E24EB784-9981-472E-8E17-9133A532A02A}" type="presOf" srcId="{DC2AD99C-568B-4BDA-879E-B1EA6EBAE80F}" destId="{545F3D9C-3759-4087-B8FB-3E4AEF5DF2EA}" srcOrd="0" destOrd="0" presId="urn:microsoft.com/office/officeart/2005/8/layout/vProcess5"/>
    <dgm:cxn modelId="{230FB5A4-D09E-47DA-A39A-CF52210757B0}" type="presOf" srcId="{89E979E1-5273-46A8-AAF3-DBB405AEF596}" destId="{47314C24-22AC-4623-B317-04FC2FD0714F}" srcOrd="0" destOrd="0" presId="urn:microsoft.com/office/officeart/2005/8/layout/vProcess5"/>
    <dgm:cxn modelId="{5EC75DB5-0995-4187-BAE8-866CC23DB983}" type="presOf" srcId="{A0AD55B8-0C7D-44A6-94B8-69FAF46F2897}" destId="{01CD7470-DA74-4EB1-AF20-16929E78176C}" srcOrd="0" destOrd="0" presId="urn:microsoft.com/office/officeart/2005/8/layout/vProcess5"/>
    <dgm:cxn modelId="{039753BF-402F-4EC4-9937-FDDA39891F9E}" type="presOf" srcId="{68552007-F9CF-411D-9153-CCA5E422D8E6}" destId="{1669E862-A1C7-4ABF-BCF8-7D9F791C61FD}" srcOrd="1" destOrd="0" presId="urn:microsoft.com/office/officeart/2005/8/layout/vProcess5"/>
    <dgm:cxn modelId="{C9CCACED-A5F2-4681-8E0D-63AC5C0C26EE}" type="presOf" srcId="{68552007-F9CF-411D-9153-CCA5E422D8E6}" destId="{EC317FB4-8DFB-48DB-8582-AF88126A9841}" srcOrd="0" destOrd="0" presId="urn:microsoft.com/office/officeart/2005/8/layout/vProcess5"/>
    <dgm:cxn modelId="{0BA28F64-4DC0-4BD1-98F6-AE59B52DE1F6}" type="presParOf" srcId="{545F3D9C-3759-4087-B8FB-3E4AEF5DF2EA}" destId="{D1B365F3-5C8D-4CFB-A83D-01D523D86344}" srcOrd="0" destOrd="0" presId="urn:microsoft.com/office/officeart/2005/8/layout/vProcess5"/>
    <dgm:cxn modelId="{095766A4-1ADC-4654-A051-433F9B272C1D}" type="presParOf" srcId="{545F3D9C-3759-4087-B8FB-3E4AEF5DF2EA}" destId="{EC317FB4-8DFB-48DB-8582-AF88126A9841}" srcOrd="1" destOrd="0" presId="urn:microsoft.com/office/officeart/2005/8/layout/vProcess5"/>
    <dgm:cxn modelId="{B24AF5D1-9C2C-4F71-B888-E6254881EB9C}" type="presParOf" srcId="{545F3D9C-3759-4087-B8FB-3E4AEF5DF2EA}" destId="{18200C55-C64C-41B0-985B-B07C05EA13AE}" srcOrd="2" destOrd="0" presId="urn:microsoft.com/office/officeart/2005/8/layout/vProcess5"/>
    <dgm:cxn modelId="{764D438F-ED99-4ADF-9332-B6F88E831342}" type="presParOf" srcId="{545F3D9C-3759-4087-B8FB-3E4AEF5DF2EA}" destId="{D0624089-DDD8-4EFB-BCCC-A77EAC3F50AE}" srcOrd="3" destOrd="0" presId="urn:microsoft.com/office/officeart/2005/8/layout/vProcess5"/>
    <dgm:cxn modelId="{E7460CBC-E735-400E-9D80-B2EB750AA4BE}" type="presParOf" srcId="{545F3D9C-3759-4087-B8FB-3E4AEF5DF2EA}" destId="{01CD7470-DA74-4EB1-AF20-16929E78176C}" srcOrd="4" destOrd="0" presId="urn:microsoft.com/office/officeart/2005/8/layout/vProcess5"/>
    <dgm:cxn modelId="{40C36200-44C3-4336-AC48-CECA6256A3A6}" type="presParOf" srcId="{545F3D9C-3759-4087-B8FB-3E4AEF5DF2EA}" destId="{47314C24-22AC-4623-B317-04FC2FD0714F}" srcOrd="5" destOrd="0" presId="urn:microsoft.com/office/officeart/2005/8/layout/vProcess5"/>
    <dgm:cxn modelId="{45D6EB96-B77F-4DC7-B39A-74AC394B1A7C}" type="presParOf" srcId="{545F3D9C-3759-4087-B8FB-3E4AEF5DF2EA}" destId="{1669E862-A1C7-4ABF-BCF8-7D9F791C61FD}" srcOrd="6" destOrd="0" presId="urn:microsoft.com/office/officeart/2005/8/layout/vProcess5"/>
    <dgm:cxn modelId="{C680775B-0BAA-45D5-BDB3-5F8E058B5B3B}" type="presParOf" srcId="{545F3D9C-3759-4087-B8FB-3E4AEF5DF2EA}" destId="{52EBCA5B-30F7-4A21-939E-6D3310775137}" srcOrd="7" destOrd="0" presId="urn:microsoft.com/office/officeart/2005/8/layout/vProcess5"/>
    <dgm:cxn modelId="{5E239033-DEC5-4938-A04E-DC8F906AA18C}" type="presParOf" srcId="{545F3D9C-3759-4087-B8FB-3E4AEF5DF2EA}" destId="{782F7E68-D25D-432E-8B0E-B51CADCD659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6B6E2-8FBC-4087-956C-7083D2091A9D}">
      <dsp:nvSpPr>
        <dsp:cNvPr id="0" name=""/>
        <dsp:cNvSpPr/>
      </dsp:nvSpPr>
      <dsp:spPr>
        <a:xfrm>
          <a:off x="9379" y="141229"/>
          <a:ext cx="1781498" cy="534449"/>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778" tIns="140778" rIns="140778" bIns="140778" numCol="1" spcCol="1270" anchor="ctr" anchorCtr="0">
          <a:noAutofit/>
        </a:bodyPr>
        <a:lstStyle/>
        <a:p>
          <a:pPr marL="0" lvl="0" indent="0" algn="ctr" defTabSz="844550">
            <a:lnSpc>
              <a:spcPct val="90000"/>
            </a:lnSpc>
            <a:spcBef>
              <a:spcPct val="0"/>
            </a:spcBef>
            <a:spcAft>
              <a:spcPct val="35000"/>
            </a:spcAft>
            <a:buNone/>
          </a:pPr>
          <a:r>
            <a:rPr lang="en-US" sz="1900" kern="1200"/>
            <a:t>Hype</a:t>
          </a:r>
        </a:p>
      </dsp:txBody>
      <dsp:txXfrm>
        <a:off x="9379" y="141229"/>
        <a:ext cx="1781498" cy="534449"/>
      </dsp:txXfrm>
    </dsp:sp>
    <dsp:sp modelId="{CEB24F86-8E32-46A9-ADA1-FEB925623CD4}">
      <dsp:nvSpPr>
        <dsp:cNvPr id="0" name=""/>
        <dsp:cNvSpPr/>
      </dsp:nvSpPr>
      <dsp:spPr>
        <a:xfrm>
          <a:off x="9379" y="675678"/>
          <a:ext cx="1781498" cy="1046816"/>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972" tIns="175972" rIns="175972" bIns="175972" numCol="1" spcCol="1270" anchor="t" anchorCtr="0">
          <a:noAutofit/>
        </a:bodyPr>
        <a:lstStyle/>
        <a:p>
          <a:pPr marL="0" lvl="0" indent="0" algn="l" defTabSz="488950">
            <a:lnSpc>
              <a:spcPct val="90000"/>
            </a:lnSpc>
            <a:spcBef>
              <a:spcPct val="0"/>
            </a:spcBef>
            <a:spcAft>
              <a:spcPct val="35000"/>
            </a:spcAft>
            <a:buNone/>
          </a:pPr>
          <a:r>
            <a:rPr lang="en-US" sz="1100" kern="1200"/>
            <a:t>Hype Cycles help you:</a:t>
          </a:r>
          <a:br>
            <a:rPr lang="en-US" sz="1100" kern="1200"/>
          </a:br>
          <a:endParaRPr lang="en-US" sz="1100" kern="1200"/>
        </a:p>
      </dsp:txBody>
      <dsp:txXfrm>
        <a:off x="9379" y="675678"/>
        <a:ext cx="1781498" cy="1046816"/>
      </dsp:txXfrm>
    </dsp:sp>
    <dsp:sp modelId="{6C9D6E08-D3C0-473F-8FF8-D4C44D44A170}">
      <dsp:nvSpPr>
        <dsp:cNvPr id="0" name=""/>
        <dsp:cNvSpPr/>
      </dsp:nvSpPr>
      <dsp:spPr>
        <a:xfrm>
          <a:off x="1898667" y="141229"/>
          <a:ext cx="1781498" cy="534449"/>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778" tIns="140778" rIns="140778" bIns="140778" numCol="1" spcCol="1270" anchor="ctr" anchorCtr="0">
          <a:noAutofit/>
        </a:bodyPr>
        <a:lstStyle/>
        <a:p>
          <a:pPr marL="0" lvl="0" indent="0" algn="ctr" defTabSz="844550">
            <a:lnSpc>
              <a:spcPct val="90000"/>
            </a:lnSpc>
            <a:spcBef>
              <a:spcPct val="0"/>
            </a:spcBef>
            <a:spcAft>
              <a:spcPct val="35000"/>
            </a:spcAft>
            <a:buNone/>
          </a:pPr>
          <a:r>
            <a:rPr lang="en-US" sz="1900" kern="1200"/>
            <a:t>Separate</a:t>
          </a:r>
        </a:p>
      </dsp:txBody>
      <dsp:txXfrm>
        <a:off x="1898667" y="141229"/>
        <a:ext cx="1781498" cy="534449"/>
      </dsp:txXfrm>
    </dsp:sp>
    <dsp:sp modelId="{7A9B8B68-FBE4-4609-B8E8-A6C688B89BA7}">
      <dsp:nvSpPr>
        <dsp:cNvPr id="0" name=""/>
        <dsp:cNvSpPr/>
      </dsp:nvSpPr>
      <dsp:spPr>
        <a:xfrm>
          <a:off x="1898667" y="675678"/>
          <a:ext cx="1781498" cy="1046816"/>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972" tIns="175972" rIns="175972" bIns="175972" numCol="1" spcCol="1270" anchor="t" anchorCtr="0">
          <a:noAutofit/>
        </a:bodyPr>
        <a:lstStyle/>
        <a:p>
          <a:pPr marL="0" lvl="0" indent="0" algn="l" defTabSz="488950">
            <a:lnSpc>
              <a:spcPct val="90000"/>
            </a:lnSpc>
            <a:spcBef>
              <a:spcPct val="0"/>
            </a:spcBef>
            <a:spcAft>
              <a:spcPct val="35000"/>
            </a:spcAft>
            <a:buNone/>
          </a:pPr>
          <a:r>
            <a:rPr lang="en-US" sz="1100" kern="1200"/>
            <a:t>Separate hype from the real drivers of a technology’s commercial promise</a:t>
          </a:r>
          <a:br>
            <a:rPr lang="en-US" sz="1100" kern="1200"/>
          </a:br>
          <a:endParaRPr lang="en-US" sz="1100" kern="1200"/>
        </a:p>
      </dsp:txBody>
      <dsp:txXfrm>
        <a:off x="1898667" y="675678"/>
        <a:ext cx="1781498" cy="1046816"/>
      </dsp:txXfrm>
    </dsp:sp>
    <dsp:sp modelId="{65EE5B1B-00C9-46D3-A498-38ED84F90262}">
      <dsp:nvSpPr>
        <dsp:cNvPr id="0" name=""/>
        <dsp:cNvSpPr/>
      </dsp:nvSpPr>
      <dsp:spPr>
        <a:xfrm>
          <a:off x="3787955" y="141229"/>
          <a:ext cx="1781498" cy="534449"/>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778" tIns="140778" rIns="140778" bIns="140778" numCol="1" spcCol="1270" anchor="ctr" anchorCtr="0">
          <a:noAutofit/>
        </a:bodyPr>
        <a:lstStyle/>
        <a:p>
          <a:pPr marL="0" lvl="0" indent="0" algn="ctr" defTabSz="844550">
            <a:lnSpc>
              <a:spcPct val="90000"/>
            </a:lnSpc>
            <a:spcBef>
              <a:spcPct val="0"/>
            </a:spcBef>
            <a:spcAft>
              <a:spcPct val="35000"/>
            </a:spcAft>
            <a:buNone/>
          </a:pPr>
          <a:r>
            <a:rPr lang="en-US" sz="1900" kern="1200"/>
            <a:t>Reduce</a:t>
          </a:r>
        </a:p>
      </dsp:txBody>
      <dsp:txXfrm>
        <a:off x="3787955" y="141229"/>
        <a:ext cx="1781498" cy="534449"/>
      </dsp:txXfrm>
    </dsp:sp>
    <dsp:sp modelId="{E9AC6109-2EB7-4D5F-A168-22137FFBD777}">
      <dsp:nvSpPr>
        <dsp:cNvPr id="0" name=""/>
        <dsp:cNvSpPr/>
      </dsp:nvSpPr>
      <dsp:spPr>
        <a:xfrm>
          <a:off x="3787955" y="675678"/>
          <a:ext cx="1781498" cy="1046816"/>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972" tIns="175972" rIns="175972" bIns="175972" numCol="1" spcCol="1270" anchor="t" anchorCtr="0">
          <a:noAutofit/>
        </a:bodyPr>
        <a:lstStyle/>
        <a:p>
          <a:pPr marL="0" lvl="0" indent="0" algn="l" defTabSz="488950">
            <a:lnSpc>
              <a:spcPct val="90000"/>
            </a:lnSpc>
            <a:spcBef>
              <a:spcPct val="0"/>
            </a:spcBef>
            <a:spcAft>
              <a:spcPct val="35000"/>
            </a:spcAft>
            <a:buNone/>
          </a:pPr>
          <a:r>
            <a:rPr lang="en-US" sz="1100" kern="1200"/>
            <a:t>Reduce the risk of your technology investment decisions </a:t>
          </a:r>
          <a:br>
            <a:rPr lang="en-US" sz="1100" kern="1200"/>
          </a:br>
          <a:endParaRPr lang="en-US" sz="1100" kern="1200"/>
        </a:p>
      </dsp:txBody>
      <dsp:txXfrm>
        <a:off x="3787955" y="675678"/>
        <a:ext cx="1781498" cy="1046816"/>
      </dsp:txXfrm>
    </dsp:sp>
    <dsp:sp modelId="{80F5B2FA-44F6-449E-8EC9-AB0AC0C91287}">
      <dsp:nvSpPr>
        <dsp:cNvPr id="0" name=""/>
        <dsp:cNvSpPr/>
      </dsp:nvSpPr>
      <dsp:spPr>
        <a:xfrm>
          <a:off x="5677243" y="141229"/>
          <a:ext cx="1781498" cy="534449"/>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778" tIns="140778" rIns="140778" bIns="140778" numCol="1" spcCol="1270" anchor="ctr" anchorCtr="0">
          <a:noAutofit/>
        </a:bodyPr>
        <a:lstStyle/>
        <a:p>
          <a:pPr marL="0" lvl="0" indent="0" algn="ctr" defTabSz="844550">
            <a:lnSpc>
              <a:spcPct val="90000"/>
            </a:lnSpc>
            <a:spcBef>
              <a:spcPct val="0"/>
            </a:spcBef>
            <a:spcAft>
              <a:spcPct val="35000"/>
            </a:spcAft>
            <a:buNone/>
          </a:pPr>
          <a:r>
            <a:rPr lang="en-US" sz="1900" kern="1200"/>
            <a:t>Compare</a:t>
          </a:r>
        </a:p>
      </dsp:txBody>
      <dsp:txXfrm>
        <a:off x="5677243" y="141229"/>
        <a:ext cx="1781498" cy="534449"/>
      </dsp:txXfrm>
    </dsp:sp>
    <dsp:sp modelId="{588015D7-0D23-4118-895A-BBACEFD826C7}">
      <dsp:nvSpPr>
        <dsp:cNvPr id="0" name=""/>
        <dsp:cNvSpPr/>
      </dsp:nvSpPr>
      <dsp:spPr>
        <a:xfrm>
          <a:off x="5677243" y="675678"/>
          <a:ext cx="1781498" cy="1046816"/>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972" tIns="175972" rIns="175972" bIns="175972" numCol="1" spcCol="1270" anchor="t" anchorCtr="0">
          <a:noAutofit/>
        </a:bodyPr>
        <a:lstStyle/>
        <a:p>
          <a:pPr marL="0" lvl="0" indent="0" algn="l" defTabSz="488950">
            <a:lnSpc>
              <a:spcPct val="90000"/>
            </a:lnSpc>
            <a:spcBef>
              <a:spcPct val="0"/>
            </a:spcBef>
            <a:spcAft>
              <a:spcPct val="35000"/>
            </a:spcAft>
            <a:buNone/>
          </a:pPr>
          <a:r>
            <a:rPr lang="en-US" sz="1100" kern="1200" dirty="0"/>
            <a:t>Compare your understanding of a technology’s business value with the objectivity of experienced IT analysts</a:t>
          </a:r>
        </a:p>
      </dsp:txBody>
      <dsp:txXfrm>
        <a:off x="5677243" y="675678"/>
        <a:ext cx="1781498" cy="10468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17FB4-8DFB-48DB-8582-AF88126A9841}">
      <dsp:nvSpPr>
        <dsp:cNvPr id="0" name=""/>
        <dsp:cNvSpPr/>
      </dsp:nvSpPr>
      <dsp:spPr>
        <a:xfrm>
          <a:off x="0" y="0"/>
          <a:ext cx="9375457" cy="1144284"/>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A TOWS analysis takes a SWOT analysis one step further to help you take action with your findings. </a:t>
          </a:r>
          <a:endParaRPr lang="en-US" sz="2200" kern="1200"/>
        </a:p>
      </dsp:txBody>
      <dsp:txXfrm>
        <a:off x="33515" y="33515"/>
        <a:ext cx="8140685" cy="1077254"/>
      </dsp:txXfrm>
    </dsp:sp>
    <dsp:sp modelId="{18200C55-C64C-41B0-985B-B07C05EA13AE}">
      <dsp:nvSpPr>
        <dsp:cNvPr id="0" name=""/>
        <dsp:cNvSpPr/>
      </dsp:nvSpPr>
      <dsp:spPr>
        <a:xfrm>
          <a:off x="827246" y="1334998"/>
          <a:ext cx="9375457" cy="1144284"/>
        </a:xfrm>
        <a:prstGeom prst="roundRect">
          <a:avLst>
            <a:gd name="adj" fmla="val 10000"/>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TOWS acronym uses the same elements as </a:t>
          </a:r>
          <a:r>
            <a:rPr lang="en-GB" sz="2200" kern="1200"/>
            <a:t>SWOT</a:t>
          </a:r>
          <a:r>
            <a:rPr lang="en-GB" sz="2200" b="0" i="0" kern="1200"/>
            <a:t>, but in reverse order. It combines internal and external forces to come up with productive ideas of how to best use the information. </a:t>
          </a:r>
          <a:endParaRPr lang="en-US" sz="2200" kern="1200"/>
        </a:p>
      </dsp:txBody>
      <dsp:txXfrm>
        <a:off x="860761" y="1368513"/>
        <a:ext cx="7737396" cy="1077254"/>
      </dsp:txXfrm>
    </dsp:sp>
    <dsp:sp modelId="{D0624089-DDD8-4EFB-BCCC-A77EAC3F50AE}">
      <dsp:nvSpPr>
        <dsp:cNvPr id="0" name=""/>
        <dsp:cNvSpPr/>
      </dsp:nvSpPr>
      <dsp:spPr>
        <a:xfrm>
          <a:off x="1654492" y="2669996"/>
          <a:ext cx="9375457" cy="1144284"/>
        </a:xfrm>
        <a:prstGeom prst="roundRect">
          <a:avLst>
            <a:gd name="adj" fmla="val 10000"/>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main purpose of a TOWS is to reduce threats, take advantage of opportunities, exploit strengths, and remove weaknesses.  </a:t>
          </a:r>
          <a:endParaRPr lang="en-US" sz="2200" kern="1200"/>
        </a:p>
      </dsp:txBody>
      <dsp:txXfrm>
        <a:off x="1688007" y="2703511"/>
        <a:ext cx="7737396" cy="1077254"/>
      </dsp:txXfrm>
    </dsp:sp>
    <dsp:sp modelId="{01CD7470-DA74-4EB1-AF20-16929E78176C}">
      <dsp:nvSpPr>
        <dsp:cNvPr id="0" name=""/>
        <dsp:cNvSpPr/>
      </dsp:nvSpPr>
      <dsp:spPr>
        <a:xfrm>
          <a:off x="8631672" y="867748"/>
          <a:ext cx="743784" cy="743784"/>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9023" y="867748"/>
        <a:ext cx="409082" cy="559697"/>
      </dsp:txXfrm>
    </dsp:sp>
    <dsp:sp modelId="{47314C24-22AC-4623-B317-04FC2FD0714F}">
      <dsp:nvSpPr>
        <dsp:cNvPr id="0" name=""/>
        <dsp:cNvSpPr/>
      </dsp:nvSpPr>
      <dsp:spPr>
        <a:xfrm>
          <a:off x="9458918" y="2195118"/>
          <a:ext cx="743784" cy="743784"/>
        </a:xfrm>
        <a:prstGeom prst="downArrow">
          <a:avLst>
            <a:gd name="adj1" fmla="val 55000"/>
            <a:gd name="adj2" fmla="val 45000"/>
          </a:avLst>
        </a:prstGeom>
        <a:solidFill>
          <a:schemeClr val="accent2">
            <a:tint val="40000"/>
            <a:alpha val="90000"/>
            <a:hueOff val="-1841865"/>
            <a:satOff val="12270"/>
            <a:lumOff val="1122"/>
            <a:alphaOff val="0"/>
          </a:schemeClr>
        </a:solidFill>
        <a:ln w="22225" cap="rnd"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26269" y="2195118"/>
        <a:ext cx="409082" cy="559697"/>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46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6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1</a:t>
            </a:fld>
            <a:endParaRPr lang="en-GB"/>
          </a:p>
        </p:txBody>
      </p:sp>
    </p:spTree>
    <p:extLst>
      <p:ext uri="{BB962C8B-B14F-4D97-AF65-F5344CB8AC3E}">
        <p14:creationId xmlns:p14="http://schemas.microsoft.com/office/powerpoint/2010/main" val="929784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10/12/2026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10/12/2026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10/12/2026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10/12/2026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10/12/2026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10/12/2026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10/12/2026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9SlhLhSHRyM?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I7iDCTJ8yfA?t=205" TargetMode="External"/><Relationship Id="rId2" Type="http://schemas.openxmlformats.org/officeDocument/2006/relationships/hyperlink" Target="https://www.bbc.co.uk/news/articles/czx415erwkwo#:~:text=However%2C%20the%20IMF's%202025%20prediction,grow%20by%201.4%25%20next%20year" TargetMode="Externa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hyperlink" Target="https://youtu.be/G0ntay7n0Ow"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mf.org/external/datamapper/NGDP_RPCH@WEO/OEMDC/ADVEC/WEOWORLD"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imf.org/en/Publications/WEO/Issues/2025/01/17/world-economic-outlook-update-january-2025"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mf.org/en/Publications/WEO/Issues/2024/07/16/world-economic-outlook-update-july-2024"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hyperlink" Target="https://www.gartner.com/en/documents/3887767" TargetMode="External"/><Relationship Id="rId7" Type="http://schemas.openxmlformats.org/officeDocument/2006/relationships/diagramData" Target="../diagrams/data1.xml"/><Relationship Id="rId2" Type="http://schemas.openxmlformats.org/officeDocument/2006/relationships/hyperlink" Target="https://www.gartner.co.uk/en/methodologies/gartner-hype-cycle" TargetMode="External"/><Relationship Id="rId1" Type="http://schemas.openxmlformats.org/officeDocument/2006/relationships/slideLayout" Target="../slideLayouts/slideLayout4.xml"/><Relationship Id="rId6" Type="http://schemas.openxmlformats.org/officeDocument/2006/relationships/hyperlink" Target="https://www.gartner.com/en/newsroom/press-releases/2025-08-05-gartner-hype-cycle-identifies-top-ai-innovations-in-2025" TargetMode="External"/><Relationship Id="rId11" Type="http://schemas.microsoft.com/office/2007/relationships/diagramDrawing" Target="../diagrams/drawing1.xml"/><Relationship Id="rId5" Type="http://schemas.openxmlformats.org/officeDocument/2006/relationships/image" Target="../media/image18.png"/><Relationship Id="rId10" Type="http://schemas.openxmlformats.org/officeDocument/2006/relationships/diagramColors" Target="../diagrams/colors1.xml"/><Relationship Id="rId4" Type="http://schemas.openxmlformats.org/officeDocument/2006/relationships/hyperlink" Target="https://www.gartner.com/en/articles/what-s-new-in-the-2023-gartner-hype-cycle-for-emerging-technologies" TargetMode="External"/><Relationship Id="rId9"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jB1RDz9jaj0?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pb80hJdE1Mk?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gartner.com/en/newsroom/press-releases/2025-08-05-gartner-hype-cycle-identifies-top-ai-innovations-in-2025"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youtu.be/F0KQ-h6v3-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Dfp23xSqpdk" TargetMode="External"/><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youtu.be/30oFuYiYOp0"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0" name="Rectangle 3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638620" y="863695"/>
            <a:ext cx="3511233" cy="3779995"/>
          </a:xfrm>
        </p:spPr>
        <p:txBody>
          <a:bodyPr vert="horz" lIns="91440" tIns="45720" rIns="91440" bIns="45720" rtlCol="0" anchor="ctr">
            <a:normAutofit/>
          </a:bodyPr>
          <a:lstStyle/>
          <a:p>
            <a:r>
              <a:rPr lang="en-US" dirty="0">
                <a:solidFill>
                  <a:srgbClr val="FFFFFF"/>
                </a:solidFill>
              </a:rPr>
              <a:t>MBA Marketing management</a:t>
            </a:r>
            <a:br>
              <a:rPr lang="en-US">
                <a:solidFill>
                  <a:srgbClr val="FFFFFF"/>
                </a:solidFill>
              </a:rPr>
            </a:br>
            <a:r>
              <a:rPr lang="en-US" i="0">
                <a:solidFill>
                  <a:srgbClr val="FFFFFF"/>
                </a:solidFill>
                <a:effectLst/>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638621" y="4739780"/>
            <a:ext cx="3511233" cy="1147054"/>
          </a:xfrm>
        </p:spPr>
        <p:txBody>
          <a:bodyPr vert="horz" lIns="91440" tIns="45720" rIns="91440" bIns="45720" rtlCol="0" anchor="t">
            <a:normAutofit/>
          </a:bodyPr>
          <a:lstStyle/>
          <a:p>
            <a:r>
              <a:rPr lang="en-US" sz="2000" dirty="0">
                <a:solidFill>
                  <a:srgbClr val="FFFFFF">
                    <a:alpha val="75000"/>
                  </a:srgbClr>
                </a:solidFill>
              </a:rPr>
              <a:t>Gwyneth jones</a:t>
            </a:r>
          </a:p>
          <a:p>
            <a:r>
              <a:rPr lang="en-US" sz="2000" dirty="0">
                <a:solidFill>
                  <a:srgbClr val="FFFFFF">
                    <a:alpha val="75000"/>
                  </a:srgbClr>
                </a:solidFill>
              </a:rPr>
              <a:t>OCTOBER 2026</a:t>
            </a:r>
          </a:p>
        </p:txBody>
      </p:sp>
      <p:sp>
        <p:nvSpPr>
          <p:cNvPr id="42" name="Rectangle 4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3" cstate="screen">
            <a:extLst>
              <a:ext uri="{28A0092B-C50C-407E-A947-70E740481C1C}">
                <a14:useLocalDpi xmlns:a14="http://schemas.microsoft.com/office/drawing/2010/main"/>
              </a:ext>
            </a:extLst>
          </a:blip>
          <a:srcRect l="13109" r="6417" b="2"/>
          <a:stretch>
            <a:fillRect/>
          </a:stretch>
        </p:blipFill>
        <p:spPr>
          <a:xfrm>
            <a:off x="4654295" y="457200"/>
            <a:ext cx="7086151" cy="5899650"/>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9" y="4381442"/>
            <a:ext cx="4664670" cy="523220"/>
          </a:xfrm>
          <a:prstGeom prst="rect">
            <a:avLst/>
          </a:prstGeom>
          <a:noFill/>
        </p:spPr>
        <p:txBody>
          <a:bodyPr wrap="square" rtlCol="0">
            <a:spAutoFit/>
          </a:bodyPr>
          <a:lstStyle/>
          <a:p>
            <a:pPr algn="ctr">
              <a:spcAft>
                <a:spcPts val="600"/>
              </a:spcAft>
            </a:pPr>
            <a:r>
              <a:rPr lang="en-GB" sz="2800" b="1">
                <a:solidFill>
                  <a:srgbClr val="FFC000"/>
                </a:solidFill>
              </a:rPr>
              <a:t>The Marketing Environment</a:t>
            </a:r>
          </a:p>
        </p:txBody>
      </p:sp>
    </p:spTree>
    <p:extLst>
      <p:ext uri="{BB962C8B-B14F-4D97-AF65-F5344CB8AC3E}">
        <p14:creationId xmlns:p14="http://schemas.microsoft.com/office/powerpoint/2010/main" val="24758055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81475D4-1E63-4B2F-D926-782558687E03}"/>
              </a:ext>
            </a:extLst>
          </p:cNvPr>
          <p:cNvSpPr>
            <a:spLocks noGrp="1"/>
          </p:cNvSpPr>
          <p:nvPr>
            <p:ph type="title"/>
          </p:nvPr>
        </p:nvSpPr>
        <p:spPr>
          <a:xfrm>
            <a:off x="601255" y="702155"/>
            <a:ext cx="3409783" cy="1300365"/>
          </a:xfrm>
        </p:spPr>
        <p:txBody>
          <a:bodyPr>
            <a:normAutofit/>
          </a:bodyPr>
          <a:lstStyle/>
          <a:p>
            <a:r>
              <a:rPr lang="en-GB">
                <a:solidFill>
                  <a:srgbClr val="FFFFFF"/>
                </a:solidFill>
              </a:rPr>
              <a:t>The Marketing environment</a:t>
            </a:r>
          </a:p>
        </p:txBody>
      </p:sp>
      <p:sp>
        <p:nvSpPr>
          <p:cNvPr id="3" name="Content Placeholder 2">
            <a:extLst>
              <a:ext uri="{FF2B5EF4-FFF2-40B4-BE49-F238E27FC236}">
                <a16:creationId xmlns:a16="http://schemas.microsoft.com/office/drawing/2014/main" id="{A853736B-E4CE-9D43-13D4-9B7513A8641B}"/>
              </a:ext>
            </a:extLst>
          </p:cNvPr>
          <p:cNvSpPr>
            <a:spLocks noGrp="1"/>
          </p:cNvSpPr>
          <p:nvPr>
            <p:ph idx="1"/>
          </p:nvPr>
        </p:nvSpPr>
        <p:spPr>
          <a:xfrm>
            <a:off x="601255" y="2177142"/>
            <a:ext cx="3409782" cy="3823607"/>
          </a:xfrm>
        </p:spPr>
        <p:txBody>
          <a:bodyPr>
            <a:normAutofit lnSpcReduction="10000"/>
          </a:bodyPr>
          <a:lstStyle/>
          <a:p>
            <a:pPr marL="0" indent="0">
              <a:lnSpc>
                <a:spcPct val="100000"/>
              </a:lnSpc>
              <a:buNone/>
            </a:pPr>
            <a:r>
              <a:rPr lang="en-GB" altLang="en-US" b="1" dirty="0">
                <a:solidFill>
                  <a:srgbClr val="FFFFFF"/>
                </a:solidFill>
              </a:rPr>
              <a:t>The </a:t>
            </a:r>
            <a:r>
              <a:rPr lang="en-GB" altLang="en-US" b="1" i="1" dirty="0">
                <a:solidFill>
                  <a:srgbClr val="FFFFFF"/>
                </a:solidFill>
              </a:rPr>
              <a:t>Marketing Environment </a:t>
            </a:r>
            <a:r>
              <a:rPr lang="en-GB" altLang="en-US" b="1" dirty="0">
                <a:solidFill>
                  <a:srgbClr val="FFFFFF"/>
                </a:solidFill>
              </a:rPr>
              <a:t>consists of external forces which affect an organisation’s capability to operate effectively in providing products and services to its chosen markets.</a:t>
            </a:r>
          </a:p>
          <a:p>
            <a:pPr marL="0" indent="0">
              <a:lnSpc>
                <a:spcPct val="100000"/>
              </a:lnSpc>
              <a:buNone/>
            </a:pPr>
            <a:endParaRPr lang="en-GB" altLang="en-US" sz="1000" b="1" dirty="0">
              <a:solidFill>
                <a:srgbClr val="FFFFFF"/>
              </a:solidFill>
            </a:endParaRPr>
          </a:p>
          <a:p>
            <a:pPr marL="0" indent="0">
              <a:lnSpc>
                <a:spcPct val="100000"/>
              </a:lnSpc>
              <a:buNone/>
            </a:pPr>
            <a:r>
              <a:rPr lang="en-GB" altLang="en-US" b="1" dirty="0">
                <a:solidFill>
                  <a:srgbClr val="FFFFFF"/>
                </a:solidFill>
              </a:rPr>
              <a:t>It can be classified into:</a:t>
            </a:r>
          </a:p>
          <a:p>
            <a:pPr marL="285750" indent="-285750">
              <a:lnSpc>
                <a:spcPct val="100000"/>
              </a:lnSpc>
              <a:buClr>
                <a:schemeClr val="tx2"/>
              </a:buClr>
              <a:buFont typeface="Wingdings" panose="05000000000000000000" pitchFamily="2" charset="2"/>
              <a:buChar char="§"/>
            </a:pPr>
            <a:r>
              <a:rPr lang="en-GB" altLang="en-US" b="1" dirty="0">
                <a:solidFill>
                  <a:srgbClr val="FFFFFF"/>
                </a:solidFill>
              </a:rPr>
              <a:t>The macro-environment (external environment)</a:t>
            </a:r>
          </a:p>
          <a:p>
            <a:pPr marL="285750" indent="-285750">
              <a:lnSpc>
                <a:spcPct val="100000"/>
              </a:lnSpc>
              <a:buClr>
                <a:schemeClr val="tx2"/>
              </a:buClr>
              <a:buFont typeface="Wingdings" panose="05000000000000000000" pitchFamily="2" charset="2"/>
              <a:buChar char="§"/>
            </a:pPr>
            <a:r>
              <a:rPr lang="en-GB" altLang="en-US" b="1" dirty="0">
                <a:solidFill>
                  <a:srgbClr val="FFFFFF"/>
                </a:solidFill>
              </a:rPr>
              <a:t>The micro-environment (immediate external environment)</a:t>
            </a:r>
            <a:endParaRPr lang="en-GB" dirty="0">
              <a:solidFill>
                <a:srgbClr val="FFFFFF"/>
              </a:solidFill>
            </a:endParaRPr>
          </a:p>
        </p:txBody>
      </p:sp>
      <p:pic>
        <p:nvPicPr>
          <p:cNvPr id="8" name="Picture 7" descr="Young plant in the morning light">
            <a:extLst>
              <a:ext uri="{FF2B5EF4-FFF2-40B4-BE49-F238E27FC236}">
                <a16:creationId xmlns:a16="http://schemas.microsoft.com/office/drawing/2014/main" id="{068189B1-B8FD-51FA-1C7F-9102B0C654B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308732" y="1005840"/>
            <a:ext cx="7611124" cy="5080425"/>
          </a:xfrm>
          <a:prstGeom prst="rect">
            <a:avLst/>
          </a:prstGeom>
        </p:spPr>
      </p:pic>
      <p:sp>
        <p:nvSpPr>
          <p:cNvPr id="4" name="Footer Placeholder 3">
            <a:extLst>
              <a:ext uri="{FF2B5EF4-FFF2-40B4-BE49-F238E27FC236}">
                <a16:creationId xmlns:a16="http://schemas.microsoft.com/office/drawing/2014/main" id="{B602007A-CB31-23D7-685D-A54731DB4A6F}"/>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E7B667"/>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31563EE-CDB1-9A2C-27E5-DD681AB6BA9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E7B667"/>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E7B667"/>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8308943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80" y="650033"/>
            <a:ext cx="3477574" cy="999961"/>
          </a:xfrm>
        </p:spPr>
        <p:txBody>
          <a:bodyPr>
            <a:normAutofit/>
          </a:bodyPr>
          <a:lstStyle/>
          <a:p>
            <a:r>
              <a:rPr lang="en-GB" dirty="0">
                <a:solidFill>
                  <a:srgbClr val="FFFFFF"/>
                </a:solidFill>
              </a:rPr>
              <a:t>Marketing planning process</a:t>
            </a:r>
          </a:p>
        </p:txBody>
      </p:sp>
      <p:sp>
        <p:nvSpPr>
          <p:cNvPr id="3083" name="Rectangle 308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85" name="Rectangle 308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087" name="Rectangle 308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671513" y="1875691"/>
            <a:ext cx="3477574" cy="4332275"/>
          </a:xfrm>
        </p:spPr>
        <p:txBody>
          <a:bodyPr anchor="t">
            <a:noAutofit/>
          </a:bodyPr>
          <a:lstStyle/>
          <a:p>
            <a:r>
              <a:rPr lang="en-GB" sz="2000" dirty="0">
                <a:solidFill>
                  <a:srgbClr val="FFFFFF"/>
                </a:solidFill>
              </a:rPr>
              <a:t>Largely linear: follow steps in order to make well-informed decisions</a:t>
            </a:r>
          </a:p>
          <a:p>
            <a:r>
              <a:rPr lang="en-GB" sz="2000" dirty="0">
                <a:solidFill>
                  <a:srgbClr val="FFFFFF"/>
                </a:solidFill>
              </a:rPr>
              <a:t>Understand core strategy and strategic plan to ensure branding is aligned</a:t>
            </a:r>
          </a:p>
          <a:p>
            <a:r>
              <a:rPr lang="en-GB" sz="2000" dirty="0">
                <a:solidFill>
                  <a:srgbClr val="FFFFFF"/>
                </a:solidFill>
              </a:rPr>
              <a:t>Situation analysis is key to recognising changing market conditions and customer preferences</a:t>
            </a:r>
          </a:p>
          <a:p>
            <a:r>
              <a:rPr lang="en-GB" sz="2000" dirty="0">
                <a:solidFill>
                  <a:srgbClr val="FFFFFF"/>
                </a:solidFill>
              </a:rPr>
              <a:t>Flexibility required to adapt</a:t>
            </a:r>
          </a:p>
        </p:txBody>
      </p:sp>
      <p:pic>
        <p:nvPicPr>
          <p:cNvPr id="3074" name="Picture 2" descr="SOSTAC ® Marketing Model – Top Ranked Planning System">
            <a:extLst>
              <a:ext uri="{FF2B5EF4-FFF2-40B4-BE49-F238E27FC236}">
                <a16:creationId xmlns:a16="http://schemas.microsoft.com/office/drawing/2014/main" id="{6AF65184-3FEA-C394-DD8F-33CE6E4B02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1825" r="2" b="19509"/>
          <a:stretch>
            <a:fillRect/>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27384849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6BCDE-9889-CEB4-8775-3F65119662D4}"/>
              </a:ext>
            </a:extLst>
          </p:cNvPr>
          <p:cNvSpPr>
            <a:spLocks noGrp="1"/>
          </p:cNvSpPr>
          <p:nvPr>
            <p:ph type="title"/>
          </p:nvPr>
        </p:nvSpPr>
        <p:spPr/>
        <p:txBody>
          <a:bodyPr/>
          <a:lstStyle/>
          <a:p>
            <a:endParaRPr lang="en-GB"/>
          </a:p>
        </p:txBody>
      </p:sp>
      <p:pic>
        <p:nvPicPr>
          <p:cNvPr id="6" name="Online Media 5" title="SOSTAC®  Plan in 3 mins with Go-To">
            <a:hlinkClick r:id="" action="ppaction://media"/>
            <a:extLst>
              <a:ext uri="{FF2B5EF4-FFF2-40B4-BE49-F238E27FC236}">
                <a16:creationId xmlns:a16="http://schemas.microsoft.com/office/drawing/2014/main" id="{B45D170B-AFE8-326F-062F-8741C04ECD99}"/>
              </a:ext>
            </a:extLst>
          </p:cNvPr>
          <p:cNvPicPr>
            <a:picLocks noGrp="1" noRot="1" noChangeAspect="1"/>
          </p:cNvPicPr>
          <p:nvPr>
            <p:ph idx="1"/>
            <a:videoFile r:link="rId1"/>
          </p:nvPr>
        </p:nvPicPr>
        <p:blipFill>
          <a:blip r:embed="rId3"/>
          <a:stretch>
            <a:fillRect/>
          </a:stretch>
        </p:blipFill>
        <p:spPr>
          <a:xfrm>
            <a:off x="0" y="-111331"/>
            <a:ext cx="12212059" cy="6900370"/>
          </a:xfrm>
          <a:prstGeom prst="rect">
            <a:avLst/>
          </a:prstGeom>
        </p:spPr>
      </p:pic>
      <p:sp>
        <p:nvSpPr>
          <p:cNvPr id="4" name="Footer Placeholder 3">
            <a:extLst>
              <a:ext uri="{FF2B5EF4-FFF2-40B4-BE49-F238E27FC236}">
                <a16:creationId xmlns:a16="http://schemas.microsoft.com/office/drawing/2014/main" id="{3DBB66A2-018B-D1CE-6AC4-DB4C528A8DF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615D1F7-A319-CE69-F3F1-D46F7B8FAA3E}"/>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4279394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fontScale="90000"/>
          </a:bodyPr>
          <a:lstStyle/>
          <a:p>
            <a:r>
              <a:rPr lang="en-GB">
                <a:solidFill>
                  <a:srgbClr val="FFFFFF"/>
                </a:solidFill>
              </a:rPr>
              <a:t>The macro, micro and internal marketing environment</a:t>
            </a:r>
            <a:endParaRPr lang="en-GB" dirty="0">
              <a:solidFill>
                <a:srgbClr val="FFFFFF"/>
              </a:solidFill>
            </a:endParaRP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sz="2400" dirty="0">
                <a:solidFill>
                  <a:srgbClr val="FFFFFF"/>
                </a:solidFill>
              </a:rPr>
              <a:t>The Business Environment consists of several layers, with the organisation in the centre</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2025</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10" name="Picture 9">
            <a:extLst>
              <a:ext uri="{FF2B5EF4-FFF2-40B4-BE49-F238E27FC236}">
                <a16:creationId xmlns:a16="http://schemas.microsoft.com/office/drawing/2014/main" id="{E7770789-4E95-BA30-A4FF-5BC27F62F4CD}"/>
              </a:ext>
            </a:extLst>
          </p:cNvPr>
          <p:cNvPicPr>
            <a:picLocks noChangeAspect="1"/>
          </p:cNvPicPr>
          <p:nvPr/>
        </p:nvPicPr>
        <p:blipFill rotWithShape="1">
          <a:blip r:embed="rId2"/>
          <a:srcRect l="24444" t="29852" r="20617" b="9478"/>
          <a:stretch/>
        </p:blipFill>
        <p:spPr>
          <a:xfrm>
            <a:off x="4316734" y="651389"/>
            <a:ext cx="7647584" cy="5908252"/>
          </a:xfrm>
          <a:prstGeom prst="rect">
            <a:avLst/>
          </a:prstGeom>
        </p:spPr>
      </p:pic>
    </p:spTree>
    <p:extLst>
      <p:ext uri="{BB962C8B-B14F-4D97-AF65-F5344CB8AC3E}">
        <p14:creationId xmlns:p14="http://schemas.microsoft.com/office/powerpoint/2010/main" val="260080052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fontScale="90000"/>
          </a:bodyPr>
          <a:lstStyle/>
          <a:p>
            <a:r>
              <a:rPr lang="en-GB">
                <a:solidFill>
                  <a:srgbClr val="FFFFFF"/>
                </a:solidFill>
              </a:rPr>
              <a:t>The macro, micro and internal marketing environment</a:t>
            </a:r>
            <a:endParaRPr lang="en-GB" dirty="0">
              <a:solidFill>
                <a:srgbClr val="FFFFFF"/>
              </a:solidFill>
            </a:endParaRP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sz="2400" dirty="0">
                <a:solidFill>
                  <a:srgbClr val="FFFFFF"/>
                </a:solidFill>
              </a:rPr>
              <a:t>The Business Environment can be evaluated externally and internally.</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2024</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A picture containing text, screenshot, software, web page&#10;&#10;Description automatically generated">
            <a:extLst>
              <a:ext uri="{FF2B5EF4-FFF2-40B4-BE49-F238E27FC236}">
                <a16:creationId xmlns:a16="http://schemas.microsoft.com/office/drawing/2014/main" id="{C37A3AB2-2310-AF6B-8E2D-0051C182933B}"/>
              </a:ext>
            </a:extLst>
          </p:cNvPr>
          <p:cNvPicPr>
            <a:picLocks noChangeAspect="1"/>
          </p:cNvPicPr>
          <p:nvPr/>
        </p:nvPicPr>
        <p:blipFill rotWithShape="1">
          <a:blip r:embed="rId2"/>
          <a:srcRect l="9289" t="30898" r="44142" b="20871"/>
          <a:stretch/>
        </p:blipFill>
        <p:spPr bwMode="auto">
          <a:xfrm>
            <a:off x="4241830" y="758849"/>
            <a:ext cx="7539131" cy="559610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6693207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CF6E28-51C9-3D5E-A85B-906D588155E5}"/>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Environmental scanning</a:t>
            </a:r>
          </a:p>
        </p:txBody>
      </p:sp>
      <p:sp>
        <p:nvSpPr>
          <p:cNvPr id="3" name="Content Placeholder 2">
            <a:extLst>
              <a:ext uri="{FF2B5EF4-FFF2-40B4-BE49-F238E27FC236}">
                <a16:creationId xmlns:a16="http://schemas.microsoft.com/office/drawing/2014/main" id="{8D586AC3-092D-17A0-1114-D56E85934A24}"/>
              </a:ext>
            </a:extLst>
          </p:cNvPr>
          <p:cNvSpPr>
            <a:spLocks noGrp="1"/>
          </p:cNvSpPr>
          <p:nvPr>
            <p:ph idx="1"/>
          </p:nvPr>
        </p:nvSpPr>
        <p:spPr>
          <a:xfrm>
            <a:off x="601255" y="2177142"/>
            <a:ext cx="3409782" cy="3823607"/>
          </a:xfrm>
        </p:spPr>
        <p:txBody>
          <a:bodyPr>
            <a:normAutofit/>
          </a:bodyPr>
          <a:lstStyle/>
          <a:p>
            <a:r>
              <a:rPr lang="en-GB" sz="2200" b="1" i="1" dirty="0">
                <a:solidFill>
                  <a:srgbClr val="00B0F0"/>
                </a:solidFill>
              </a:rPr>
              <a:t>Environmental scanning </a:t>
            </a:r>
            <a:r>
              <a:rPr lang="en-GB" sz="2200" dirty="0">
                <a:solidFill>
                  <a:srgbClr val="FFFFFF"/>
                </a:solidFill>
              </a:rPr>
              <a:t>in marketing is defined as a comprehensive review of the external environment </a:t>
            </a:r>
          </a:p>
          <a:p>
            <a:r>
              <a:rPr lang="en-GB" sz="2200" dirty="0">
                <a:solidFill>
                  <a:srgbClr val="FFFFFF"/>
                </a:solidFill>
              </a:rPr>
              <a:t>The purpose is to uncover factors that influence future decisions</a:t>
            </a:r>
          </a:p>
          <a:p>
            <a:endParaRPr lang="en-GB" dirty="0">
              <a:solidFill>
                <a:srgbClr val="FFFFFF"/>
              </a:solidFill>
            </a:endParaRPr>
          </a:p>
        </p:txBody>
      </p:sp>
      <p:sp>
        <p:nvSpPr>
          <p:cNvPr id="4" name="Footer Placeholder 3">
            <a:extLst>
              <a:ext uri="{FF2B5EF4-FFF2-40B4-BE49-F238E27FC236}">
                <a16:creationId xmlns:a16="http://schemas.microsoft.com/office/drawing/2014/main" id="{A6DAA0D0-A3E3-EA83-40C4-FF165DD3CA9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srgbClr val="465359"/>
                </a:solidFill>
                <a:effectLst/>
                <a:uLnTx/>
                <a:uFillTx/>
                <a:latin typeface="Franklin Gothic Book" panose="020B0502020104020203"/>
                <a:ea typeface="+mn-ea"/>
                <a:cs typeface="+mn-cs"/>
              </a:rPr>
              <a:t>(Fahy &amp; Jobber, 2025)</a:t>
            </a:r>
          </a:p>
        </p:txBody>
      </p:sp>
      <p:sp>
        <p:nvSpPr>
          <p:cNvPr id="5" name="Slide Number Placeholder 4">
            <a:extLst>
              <a:ext uri="{FF2B5EF4-FFF2-40B4-BE49-F238E27FC236}">
                <a16:creationId xmlns:a16="http://schemas.microsoft.com/office/drawing/2014/main" id="{04B2ECD7-5DC4-1BF3-13DD-2B3548690FC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grpSp>
        <p:nvGrpSpPr>
          <p:cNvPr id="6" name="Group 5">
            <a:extLst>
              <a:ext uri="{FF2B5EF4-FFF2-40B4-BE49-F238E27FC236}">
                <a16:creationId xmlns:a16="http://schemas.microsoft.com/office/drawing/2014/main" id="{D1102874-909E-795F-B1D4-15151D7E414B}"/>
              </a:ext>
            </a:extLst>
          </p:cNvPr>
          <p:cNvGrpSpPr/>
          <p:nvPr/>
        </p:nvGrpSpPr>
        <p:grpSpPr>
          <a:xfrm>
            <a:off x="5022489" y="2568696"/>
            <a:ext cx="5845319" cy="2272805"/>
            <a:chOff x="4856117" y="3265447"/>
            <a:chExt cx="5845319" cy="2272805"/>
          </a:xfrm>
        </p:grpSpPr>
        <p:sp>
          <p:nvSpPr>
            <p:cNvPr id="7" name="Line 15">
              <a:extLst>
                <a:ext uri="{FF2B5EF4-FFF2-40B4-BE49-F238E27FC236}">
                  <a16:creationId xmlns:a16="http://schemas.microsoft.com/office/drawing/2014/main" id="{F1356892-2426-0112-3E1C-FA0B25301A2C}"/>
                </a:ext>
              </a:extLst>
            </p:cNvPr>
            <p:cNvSpPr>
              <a:spLocks noChangeShapeType="1"/>
            </p:cNvSpPr>
            <p:nvPr/>
          </p:nvSpPr>
          <p:spPr bwMode="auto">
            <a:xfrm flipH="1">
              <a:off x="5871411" y="3660950"/>
              <a:ext cx="849193" cy="1085177"/>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9" name="Line 16">
              <a:extLst>
                <a:ext uri="{FF2B5EF4-FFF2-40B4-BE49-F238E27FC236}">
                  <a16:creationId xmlns:a16="http://schemas.microsoft.com/office/drawing/2014/main" id="{5769E7FB-A254-54C5-5FF7-EC1F0F99652E}"/>
                </a:ext>
              </a:extLst>
            </p:cNvPr>
            <p:cNvSpPr>
              <a:spLocks noChangeShapeType="1"/>
            </p:cNvSpPr>
            <p:nvPr/>
          </p:nvSpPr>
          <p:spPr bwMode="auto">
            <a:xfrm>
              <a:off x="8808836" y="3660987"/>
              <a:ext cx="952785" cy="1085177"/>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 name="Line 17">
              <a:extLst>
                <a:ext uri="{FF2B5EF4-FFF2-40B4-BE49-F238E27FC236}">
                  <a16:creationId xmlns:a16="http://schemas.microsoft.com/office/drawing/2014/main" id="{10F74767-2B12-24BB-DA8F-0F49490B3396}"/>
                </a:ext>
              </a:extLst>
            </p:cNvPr>
            <p:cNvSpPr>
              <a:spLocks noChangeShapeType="1"/>
            </p:cNvSpPr>
            <p:nvPr/>
          </p:nvSpPr>
          <p:spPr bwMode="auto">
            <a:xfrm flipV="1">
              <a:off x="6944349" y="4986322"/>
              <a:ext cx="1668855" cy="0"/>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 name="Rectangle 18">
              <a:extLst>
                <a:ext uri="{FF2B5EF4-FFF2-40B4-BE49-F238E27FC236}">
                  <a16:creationId xmlns:a16="http://schemas.microsoft.com/office/drawing/2014/main" id="{ACBBA73E-AC22-5BA0-E2C8-28925F54F099}"/>
                </a:ext>
              </a:extLst>
            </p:cNvPr>
            <p:cNvSpPr>
              <a:spLocks noChangeArrowheads="1"/>
            </p:cNvSpPr>
            <p:nvPr/>
          </p:nvSpPr>
          <p:spPr bwMode="auto">
            <a:xfrm>
              <a:off x="5691024" y="3660913"/>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2" name="Rectangle 19">
              <a:extLst>
                <a:ext uri="{FF2B5EF4-FFF2-40B4-BE49-F238E27FC236}">
                  <a16:creationId xmlns:a16="http://schemas.microsoft.com/office/drawing/2014/main" id="{8AAEE93A-7862-DC84-9ABA-AB72F366C96F}"/>
                </a:ext>
              </a:extLst>
            </p:cNvPr>
            <p:cNvSpPr>
              <a:spLocks noChangeArrowheads="1"/>
            </p:cNvSpPr>
            <p:nvPr/>
          </p:nvSpPr>
          <p:spPr bwMode="auto">
            <a:xfrm>
              <a:off x="9374898" y="3621314"/>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4" name="Rectangle 20">
              <a:extLst>
                <a:ext uri="{FF2B5EF4-FFF2-40B4-BE49-F238E27FC236}">
                  <a16:creationId xmlns:a16="http://schemas.microsoft.com/office/drawing/2014/main" id="{A0320D77-A20F-F57F-2652-C8380D0CF2E6}"/>
                </a:ext>
              </a:extLst>
            </p:cNvPr>
            <p:cNvSpPr>
              <a:spLocks noChangeArrowheads="1"/>
            </p:cNvSpPr>
            <p:nvPr/>
          </p:nvSpPr>
          <p:spPr bwMode="auto">
            <a:xfrm>
              <a:off x="7518155" y="4890578"/>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6" name="Rectangle 15">
              <a:extLst>
                <a:ext uri="{FF2B5EF4-FFF2-40B4-BE49-F238E27FC236}">
                  <a16:creationId xmlns:a16="http://schemas.microsoft.com/office/drawing/2014/main" id="{9209DA77-7FCD-100E-A764-FF3C7741E06E}"/>
                </a:ext>
              </a:extLst>
            </p:cNvPr>
            <p:cNvSpPr/>
            <p:nvPr/>
          </p:nvSpPr>
          <p:spPr>
            <a:xfrm>
              <a:off x="4856117" y="4746164"/>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Strategy</a:t>
              </a:r>
            </a:p>
          </p:txBody>
        </p:sp>
        <p:sp>
          <p:nvSpPr>
            <p:cNvPr id="18" name="Rectangle 17">
              <a:extLst>
                <a:ext uri="{FF2B5EF4-FFF2-40B4-BE49-F238E27FC236}">
                  <a16:creationId xmlns:a16="http://schemas.microsoft.com/office/drawing/2014/main" id="{51756965-642C-0A82-90F4-94CB53397A1A}"/>
                </a:ext>
              </a:extLst>
            </p:cNvPr>
            <p:cNvSpPr/>
            <p:nvPr/>
          </p:nvSpPr>
          <p:spPr>
            <a:xfrm>
              <a:off x="8613204" y="4746164"/>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Organisation</a:t>
              </a:r>
            </a:p>
          </p:txBody>
        </p:sp>
        <p:sp>
          <p:nvSpPr>
            <p:cNvPr id="20" name="Rectangle 19">
              <a:extLst>
                <a:ext uri="{FF2B5EF4-FFF2-40B4-BE49-F238E27FC236}">
                  <a16:creationId xmlns:a16="http://schemas.microsoft.com/office/drawing/2014/main" id="{6FB01183-FC77-BE84-EF21-5E2A38E23021}"/>
                </a:ext>
              </a:extLst>
            </p:cNvPr>
            <p:cNvSpPr/>
            <p:nvPr/>
          </p:nvSpPr>
          <p:spPr>
            <a:xfrm>
              <a:off x="6720604" y="3265447"/>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Environment</a:t>
              </a:r>
            </a:p>
          </p:txBody>
        </p:sp>
      </p:grpSp>
      <p:sp>
        <p:nvSpPr>
          <p:cNvPr id="22" name="TextBox 21">
            <a:extLst>
              <a:ext uri="{FF2B5EF4-FFF2-40B4-BE49-F238E27FC236}">
                <a16:creationId xmlns:a16="http://schemas.microsoft.com/office/drawing/2014/main" id="{ED637E38-CBAE-EF74-4B38-F30E8391D4C3}"/>
              </a:ext>
            </a:extLst>
          </p:cNvPr>
          <p:cNvSpPr txBox="1"/>
          <p:nvPr/>
        </p:nvSpPr>
        <p:spPr>
          <a:xfrm>
            <a:off x="5262107" y="1042738"/>
            <a:ext cx="5366085" cy="461665"/>
          </a:xfrm>
          <a:prstGeom prst="rect">
            <a:avLst/>
          </a:prstGeom>
          <a:noFill/>
        </p:spPr>
        <p:txBody>
          <a:bodyPr wrap="square" rtlCol="0">
            <a:spAutoFit/>
          </a:bodyPr>
          <a:lstStyle/>
          <a:p>
            <a:pPr algn="ctr"/>
            <a:r>
              <a:rPr lang="en-GB" sz="2400" b="1" dirty="0">
                <a:solidFill>
                  <a:srgbClr val="0070C0"/>
                </a:solidFill>
              </a:rPr>
              <a:t>Analysing the External Environment</a:t>
            </a:r>
          </a:p>
        </p:txBody>
      </p:sp>
    </p:spTree>
    <p:extLst>
      <p:ext uri="{BB962C8B-B14F-4D97-AF65-F5344CB8AC3E}">
        <p14:creationId xmlns:p14="http://schemas.microsoft.com/office/powerpoint/2010/main" val="97498350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6"/>
            <a:ext cx="3409783" cy="1126644"/>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442376" y="1929756"/>
            <a:ext cx="3707477" cy="4070993"/>
          </a:xfrm>
        </p:spPr>
        <p:txBody>
          <a:bodyPr>
            <a:normAutofit fontScale="92500" lnSpcReduction="10000"/>
          </a:bodyPr>
          <a:lstStyle/>
          <a:p>
            <a:r>
              <a:rPr lang="en-GB" sz="1800" dirty="0">
                <a:solidFill>
                  <a:srgbClr val="FFFFFF"/>
                </a:solidFill>
              </a:rPr>
              <a:t>PESTEL OR PESTLE is a strategic framework</a:t>
            </a:r>
          </a:p>
          <a:p>
            <a:r>
              <a:rPr lang="en-GB" sz="1800" dirty="0">
                <a:solidFill>
                  <a:srgbClr val="FFFFFF"/>
                </a:solidFill>
              </a:rPr>
              <a:t>Also known as STEP or STEEPLE,</a:t>
            </a:r>
          </a:p>
          <a:p>
            <a:r>
              <a:rPr lang="en-GB" sz="1800" dirty="0">
                <a:solidFill>
                  <a:srgbClr val="FFFFFF"/>
                </a:solidFill>
              </a:rPr>
              <a:t>Guides analysis of macro-environment (external)</a:t>
            </a:r>
          </a:p>
          <a:p>
            <a:r>
              <a:rPr lang="en-GB" sz="1800" dirty="0">
                <a:solidFill>
                  <a:srgbClr val="FFFFFF"/>
                </a:solidFill>
              </a:rPr>
              <a:t>Changes in the external environment play a big part in determining marketing planning and shaping strategy</a:t>
            </a:r>
          </a:p>
          <a:p>
            <a:r>
              <a:rPr lang="en-GB" sz="1800" dirty="0">
                <a:solidFill>
                  <a:srgbClr val="FFFFFF"/>
                </a:solidFill>
              </a:rPr>
              <a:t>These factors do not include market forces such as the effect of increasingly more intensive competition.</a:t>
            </a:r>
            <a:r>
              <a:rPr lang="en-GB" dirty="0">
                <a:solidFill>
                  <a:srgbClr val="FFFFFF"/>
                </a:solidFill>
              </a:rPr>
              <a:t> </a:t>
            </a:r>
            <a:r>
              <a:rPr lang="en-GB" altLang="en-US" sz="1300" b="0" i="1" dirty="0">
                <a:cs typeface="Arial" panose="020B0604020202020204" pitchFamily="34" charset="0"/>
              </a:rPr>
              <a:t>(Blythe &amp; </a:t>
            </a:r>
            <a:r>
              <a:rPr lang="en-GB" altLang="en-US" sz="1300" b="0" i="1" dirty="0" err="1">
                <a:cs typeface="Arial" panose="020B0604020202020204" pitchFamily="34" charset="0"/>
              </a:rPr>
              <a:t>Megicks</a:t>
            </a:r>
            <a:r>
              <a:rPr lang="en-GB" altLang="en-US" sz="1300" b="0" i="1" dirty="0">
                <a:cs typeface="Arial" panose="020B0604020202020204" pitchFamily="34" charset="0"/>
              </a:rPr>
              <a:t> (2025)</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56820" y="18287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spTree>
    <p:extLst>
      <p:ext uri="{BB962C8B-B14F-4D97-AF65-F5344CB8AC3E}">
        <p14:creationId xmlns:p14="http://schemas.microsoft.com/office/powerpoint/2010/main" val="352873880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56" name="Rectangle 415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581193" y="702156"/>
            <a:ext cx="6309003" cy="653313"/>
          </a:xfrm>
        </p:spPr>
        <p:txBody>
          <a:bodyPr>
            <a:normAutofit/>
          </a:bodyPr>
          <a:lstStyle/>
          <a:p>
            <a:r>
              <a:rPr lang="en-GB" dirty="0">
                <a:solidFill>
                  <a:schemeClr val="tx1"/>
                </a:solidFill>
              </a:rPr>
              <a:t>Pestle: Political factors</a:t>
            </a:r>
          </a:p>
        </p:txBody>
      </p:sp>
      <p:sp>
        <p:nvSpPr>
          <p:cNvPr id="4158" name="Rectangle 415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446534" y="1355470"/>
            <a:ext cx="6892112" cy="4800374"/>
          </a:xfrm>
        </p:spPr>
        <p:txBody>
          <a:bodyPr>
            <a:normAutofit/>
          </a:bodyPr>
          <a:lstStyle/>
          <a:p>
            <a:pPr marL="0" indent="0">
              <a:lnSpc>
                <a:spcPct val="100000"/>
              </a:lnSpc>
              <a:buNone/>
            </a:pPr>
            <a:r>
              <a:rPr lang="en-GB" sz="2000" b="1" dirty="0"/>
              <a:t>Political factors include:</a:t>
            </a:r>
          </a:p>
          <a:p>
            <a:pPr>
              <a:lnSpc>
                <a:spcPct val="100000"/>
              </a:lnSpc>
            </a:pPr>
            <a:r>
              <a:rPr lang="en-GB" sz="2000" dirty="0"/>
              <a:t>Government policies</a:t>
            </a:r>
          </a:p>
          <a:p>
            <a:pPr>
              <a:lnSpc>
                <a:spcPct val="100000"/>
              </a:lnSpc>
            </a:pPr>
            <a:r>
              <a:rPr lang="en-GB" sz="2000" dirty="0"/>
              <a:t>Geopolitical tensions – Conflicts in Ukraine and Iran</a:t>
            </a:r>
          </a:p>
          <a:p>
            <a:pPr>
              <a:lnSpc>
                <a:spcPct val="100000"/>
              </a:lnSpc>
            </a:pPr>
            <a:r>
              <a:rPr lang="en-GB" sz="2000" dirty="0"/>
              <a:t>Taxation changes</a:t>
            </a:r>
          </a:p>
          <a:p>
            <a:pPr>
              <a:lnSpc>
                <a:spcPct val="100000"/>
              </a:lnSpc>
            </a:pPr>
            <a:r>
              <a:rPr lang="en-GB" sz="2000" dirty="0"/>
              <a:t>Post BREXIT dynamics - </a:t>
            </a:r>
            <a:r>
              <a:rPr lang="en-GB" sz="2000" dirty="0">
                <a:solidFill>
                  <a:schemeClr val="tx1"/>
                </a:solidFill>
              </a:rPr>
              <a:t>new tariffs and customs checks on imported goods - increased costs and supply chain complexities, impacting pricing strategies and market positioning.</a:t>
            </a:r>
          </a:p>
          <a:p>
            <a:pPr>
              <a:lnSpc>
                <a:spcPct val="100000"/>
              </a:lnSpc>
            </a:pPr>
            <a:r>
              <a:rPr lang="en-GB" sz="2000" dirty="0"/>
              <a:t>Foreign trade regulations – tariffs </a:t>
            </a:r>
          </a:p>
          <a:p>
            <a:pPr>
              <a:lnSpc>
                <a:spcPct val="100000"/>
              </a:lnSpc>
            </a:pPr>
            <a:r>
              <a:rPr lang="en-GB" sz="2000" dirty="0"/>
              <a:t>Political risk in foreign markets</a:t>
            </a:r>
          </a:p>
          <a:p>
            <a:pPr>
              <a:lnSpc>
                <a:spcPct val="100000"/>
              </a:lnSpc>
            </a:pPr>
            <a:r>
              <a:rPr lang="en-GB" sz="2000" dirty="0"/>
              <a:t>Exposure to civil society organisations </a:t>
            </a:r>
            <a:br>
              <a:rPr lang="en-GB" sz="2000" dirty="0"/>
            </a:br>
            <a:r>
              <a:rPr lang="en-GB" sz="2000" dirty="0"/>
              <a:t>(e.g. lobbyists, campaign groups, social media)</a:t>
            </a:r>
            <a:endParaRPr lang="en-GB" sz="2000" dirty="0">
              <a:solidFill>
                <a:schemeClr val="tx2"/>
              </a:solidFill>
            </a:endParaRPr>
          </a:p>
          <a:p>
            <a:endParaRPr lang="en-GB" dirty="0">
              <a:solidFill>
                <a:schemeClr val="tx2"/>
              </a:solidFill>
            </a:endParaRPr>
          </a:p>
        </p:txBody>
      </p:sp>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3" y="6321261"/>
            <a:ext cx="4277410" cy="37261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GB" b="0" i="0" u="none" strike="noStrike" kern="1200" cap="all" spc="0" normalizeH="0" baseline="0" noProof="0" dirty="0">
                <a:ln>
                  <a:noFill/>
                </a:ln>
                <a:solidFill>
                  <a:schemeClr val="tx1">
                    <a:lumMod val="75000"/>
                    <a:lumOff val="25000"/>
                    <a:alpha val="75000"/>
                  </a:schemeClr>
                </a:solidFill>
                <a:effectLst/>
                <a:uLnTx/>
                <a:uFillTx/>
                <a:latin typeface="Franklin Gothic Book" panose="020B0502020104020203"/>
                <a:ea typeface="+mn-ea"/>
                <a:cs typeface="+mn-cs"/>
              </a:rPr>
              <a:t>Johnson, Whittington, Scholes, Angwin, </a:t>
            </a:r>
            <a:r>
              <a:rPr kumimoji="0" lang="en-GB" b="0" i="0" u="none" strike="noStrike" kern="1200" cap="all" spc="0" normalizeH="0" baseline="0" noProof="0" dirty="0" err="1">
                <a:ln>
                  <a:noFill/>
                </a:ln>
                <a:solidFill>
                  <a:schemeClr val="tx1">
                    <a:lumMod val="75000"/>
                    <a:lumOff val="25000"/>
                    <a:alpha val="75000"/>
                  </a:schemeClr>
                </a:solidFill>
                <a:effectLst/>
                <a:uLnTx/>
                <a:uFillTx/>
                <a:latin typeface="Franklin Gothic Book" panose="020B0502020104020203"/>
                <a:ea typeface="+mn-ea"/>
                <a:cs typeface="+mn-cs"/>
              </a:rPr>
              <a:t>Regner</a:t>
            </a:r>
            <a:r>
              <a:rPr kumimoji="0" lang="en-GB" b="0" i="0" u="none" strike="noStrike" kern="1200" cap="all" spc="0" normalizeH="0" baseline="0" noProof="0" dirty="0">
                <a:ln>
                  <a:noFill/>
                </a:ln>
                <a:solidFill>
                  <a:schemeClr val="tx1">
                    <a:lumMod val="75000"/>
                    <a:lumOff val="25000"/>
                    <a:alpha val="75000"/>
                  </a:schemeClr>
                </a:solidFill>
                <a:effectLst/>
                <a:uLnTx/>
                <a:uFillTx/>
                <a:latin typeface="Franklin Gothic Book" panose="020B0502020104020203"/>
                <a:ea typeface="+mn-ea"/>
                <a:cs typeface="+mn-cs"/>
              </a:rPr>
              <a:t> (2022)</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78EDFD"/>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solidFill>
                <a:srgbClr val="78EDFD"/>
              </a:solidFill>
              <a:effectLst/>
              <a:uLnTx/>
              <a:uFillTx/>
              <a:latin typeface="Franklin Gothic Book" panose="020B0502020104020203"/>
              <a:ea typeface="+mn-ea"/>
              <a:cs typeface="+mn-cs"/>
            </a:endParaRPr>
          </a:p>
        </p:txBody>
      </p:sp>
      <p:pic>
        <p:nvPicPr>
          <p:cNvPr id="6" name="Picture 5" descr="Digital numbers art">
            <a:extLst>
              <a:ext uri="{FF2B5EF4-FFF2-40B4-BE49-F238E27FC236}">
                <a16:creationId xmlns:a16="http://schemas.microsoft.com/office/drawing/2014/main" id="{16640589-1681-AD49-3A76-6DDCDCF5AD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4104" r="33115" b="2"/>
          <a:stretch>
            <a:fillRect/>
          </a:stretch>
        </p:blipFill>
        <p:spPr>
          <a:xfrm>
            <a:off x="7521283" y="10"/>
            <a:ext cx="4670717" cy="6857990"/>
          </a:xfrm>
          <a:prstGeom prst="rect">
            <a:avLst/>
          </a:prstGeom>
        </p:spPr>
      </p:pic>
    </p:spTree>
    <p:extLst>
      <p:ext uri="{BB962C8B-B14F-4D97-AF65-F5344CB8AC3E}">
        <p14:creationId xmlns:p14="http://schemas.microsoft.com/office/powerpoint/2010/main" val="1386585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2" name="Rectangle 414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581193" y="702156"/>
            <a:ext cx="6309003" cy="657721"/>
          </a:xfrm>
        </p:spPr>
        <p:txBody>
          <a:bodyPr>
            <a:normAutofit/>
          </a:bodyPr>
          <a:lstStyle/>
          <a:p>
            <a:r>
              <a:rPr lang="en-GB" dirty="0">
                <a:solidFill>
                  <a:schemeClr val="tx1"/>
                </a:solidFill>
              </a:rPr>
              <a:t>Pestle: Economic factors</a:t>
            </a:r>
          </a:p>
        </p:txBody>
      </p:sp>
      <p:sp>
        <p:nvSpPr>
          <p:cNvPr id="4144" name="Rectangle 414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446534" y="1509836"/>
            <a:ext cx="6675120" cy="4646008"/>
          </a:xfrm>
        </p:spPr>
        <p:txBody>
          <a:bodyPr>
            <a:normAutofit fontScale="77500" lnSpcReduction="20000"/>
          </a:bodyPr>
          <a:lstStyle/>
          <a:p>
            <a:r>
              <a:rPr lang="en-GB" sz="2600" dirty="0">
                <a:solidFill>
                  <a:schemeClr val="tx1"/>
                </a:solidFill>
              </a:rPr>
              <a:t>The general state of both national and international economies can have a profound effect on an individual organisation’s prosperity</a:t>
            </a:r>
          </a:p>
          <a:p>
            <a:endParaRPr lang="en-GB" sz="2600" dirty="0">
              <a:solidFill>
                <a:schemeClr val="tx1"/>
              </a:solidFill>
            </a:endParaRPr>
          </a:p>
          <a:p>
            <a:r>
              <a:rPr lang="en-GB" sz="2600" dirty="0">
                <a:solidFill>
                  <a:schemeClr val="tx1"/>
                </a:solidFill>
              </a:rPr>
              <a:t>Three major economic influences on the organisation’s environment of companies:</a:t>
            </a:r>
          </a:p>
          <a:p>
            <a:pPr lvl="1"/>
            <a:r>
              <a:rPr lang="en-GB" sz="2600" dirty="0">
                <a:solidFill>
                  <a:schemeClr val="tx1"/>
                </a:solidFill>
              </a:rPr>
              <a:t>Economic growth and unemployment</a:t>
            </a:r>
          </a:p>
          <a:p>
            <a:pPr lvl="1"/>
            <a:r>
              <a:rPr lang="en-GB" sz="2600" dirty="0">
                <a:solidFill>
                  <a:schemeClr val="tx1"/>
                </a:solidFill>
              </a:rPr>
              <a:t>Interest and exchange rates</a:t>
            </a:r>
          </a:p>
          <a:p>
            <a:pPr lvl="1"/>
            <a:r>
              <a:rPr lang="en-GB" sz="2600" dirty="0">
                <a:solidFill>
                  <a:schemeClr val="tx1"/>
                </a:solidFill>
              </a:rPr>
              <a:t>Taxation and inflation – more cautious consumer spending, </a:t>
            </a:r>
          </a:p>
          <a:p>
            <a:pPr lvl="1"/>
            <a:r>
              <a:rPr lang="en-GB" sz="1600" dirty="0">
                <a:solidFill>
                  <a:schemeClr val="tx1"/>
                </a:solidFill>
                <a:hlinkClick r:id="rId2"/>
              </a:rPr>
              <a:t>https://www.bbc.co.uk/news/articles/czx415erwkwo#:~:text=However%2C%20the%20IMF's%202025%20prediction,grow%20by%201.4%25%20next%20year</a:t>
            </a:r>
            <a:r>
              <a:rPr lang="en-GB" sz="1600" dirty="0">
                <a:solidFill>
                  <a:schemeClr val="tx1"/>
                </a:solidFill>
              </a:rPr>
              <a:t>.</a:t>
            </a:r>
          </a:p>
          <a:p>
            <a:pPr lvl="1"/>
            <a:r>
              <a:rPr lang="en-GB" sz="1600" dirty="0">
                <a:solidFill>
                  <a:schemeClr val="tx1"/>
                </a:solidFill>
                <a:hlinkClick r:id="rId3"/>
              </a:rPr>
              <a:t>https://youtu.be/I7iDCTJ8yfA?t=205</a:t>
            </a:r>
            <a:endParaRPr lang="en-GB" sz="1600" dirty="0">
              <a:solidFill>
                <a:schemeClr val="tx1"/>
              </a:solidFill>
            </a:endParaRPr>
          </a:p>
          <a:p>
            <a:pPr lvl="1"/>
            <a:r>
              <a:rPr lang="en-GB" sz="1600" dirty="0">
                <a:solidFill>
                  <a:schemeClr val="tx1"/>
                </a:solidFill>
                <a:hlinkClick r:id="rId4"/>
              </a:rPr>
              <a:t>https://youtu.be/G0ntay7n0Ow</a:t>
            </a:r>
            <a:endParaRPr lang="en-GB" sz="1600" dirty="0">
              <a:solidFill>
                <a:schemeClr val="tx1"/>
              </a:solidFill>
            </a:endParaRPr>
          </a:p>
          <a:p>
            <a:pPr marL="324000" lvl="1" indent="0">
              <a:buNone/>
            </a:pPr>
            <a:endParaRPr lang="en-GB" sz="1600" dirty="0">
              <a:solidFill>
                <a:schemeClr val="tx1"/>
              </a:solidFill>
            </a:endParaRPr>
          </a:p>
          <a:p>
            <a:endParaRPr lang="en-GB" dirty="0">
              <a:solidFill>
                <a:schemeClr val="tx2"/>
              </a:solidFill>
            </a:endParaRPr>
          </a:p>
        </p:txBody>
      </p:sp>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321262"/>
            <a:ext cx="5995587" cy="288270"/>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lang="en-GB" dirty="0">
                <a:solidFill>
                  <a:srgbClr val="8E6E3A"/>
                </a:solidFill>
              </a:rPr>
              <a:t>https://www.imf.org/en/publications/weo/issues/2026/04/14/world-economic-outlook-april-2026</a:t>
            </a:r>
            <a:endParaRPr kumimoji="0" lang="en-US" b="0" i="0" u="none" strike="noStrike" kern="1200" cap="all" spc="0" normalizeH="0" baseline="0" noProof="0" dirty="0">
              <a:ln>
                <a:noFill/>
              </a:ln>
              <a:solidFill>
                <a:srgbClr val="8E6E3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8E6E3A"/>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solidFill>
                <a:srgbClr val="8E6E3A"/>
              </a:solidFill>
              <a:effectLst/>
              <a:uLnTx/>
              <a:uFillTx/>
              <a:latin typeface="Franklin Gothic Book" panose="020B0502020104020203"/>
              <a:ea typeface="+mn-ea"/>
              <a:cs typeface="+mn-cs"/>
            </a:endParaRPr>
          </a:p>
        </p:txBody>
      </p:sp>
      <p:pic>
        <p:nvPicPr>
          <p:cNvPr id="1030" name="Picture 6" descr="What Next for the Global Economy? - NIESR">
            <a:extLst>
              <a:ext uri="{FF2B5EF4-FFF2-40B4-BE49-F238E27FC236}">
                <a16:creationId xmlns:a16="http://schemas.microsoft.com/office/drawing/2014/main" id="{6973FFA7-1D15-A3F8-2B0E-809E590E76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5273" r="16620"/>
          <a:stretch>
            <a:fillRect/>
          </a:stretch>
        </p:blipFill>
        <p:spPr bwMode="auto">
          <a:xfrm>
            <a:off x="7521283" y="10"/>
            <a:ext cx="467071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462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A9F971-3DC4-051B-1942-E51A488C76BD}"/>
            </a:ext>
          </a:extLst>
        </p:cNvPr>
        <p:cNvGrpSpPr/>
        <p:nvPr/>
      </p:nvGrpSpPr>
      <p:grpSpPr>
        <a:xfrm>
          <a:off x="0" y="0"/>
          <a:ext cx="0" cy="0"/>
          <a:chOff x="0" y="0"/>
          <a:chExt cx="0" cy="0"/>
        </a:xfrm>
      </p:grpSpPr>
      <p:sp>
        <p:nvSpPr>
          <p:cNvPr id="3115" name="Rectangle 3114">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7" name="Rectangle 3116">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9" name="Rectangle 3118">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Content Placeholder 6">
            <a:extLst>
              <a:ext uri="{FF2B5EF4-FFF2-40B4-BE49-F238E27FC236}">
                <a16:creationId xmlns:a16="http://schemas.microsoft.com/office/drawing/2014/main" id="{CBD20966-50F6-028D-3FCE-3EB8C21E12C3}"/>
              </a:ext>
            </a:extLst>
          </p:cNvPr>
          <p:cNvPicPr>
            <a:picLocks noGrp="1" noChangeAspect="1"/>
          </p:cNvPicPr>
          <p:nvPr>
            <p:ph idx="1"/>
          </p:nvPr>
        </p:nvPicPr>
        <p:blipFill>
          <a:blip r:embed="rId2"/>
          <a:srcRect/>
          <a:stretch>
            <a:fillRect/>
          </a:stretch>
        </p:blipFill>
        <p:spPr>
          <a:xfrm>
            <a:off x="20" y="10"/>
            <a:ext cx="12191980" cy="6857990"/>
          </a:xfrm>
          <a:prstGeom prst="rect">
            <a:avLst/>
          </a:prstGeom>
        </p:spPr>
      </p:pic>
      <p:sp>
        <p:nvSpPr>
          <p:cNvPr id="4" name="Footer Placeholder 3">
            <a:extLst>
              <a:ext uri="{FF2B5EF4-FFF2-40B4-BE49-F238E27FC236}">
                <a16:creationId xmlns:a16="http://schemas.microsoft.com/office/drawing/2014/main" id="{F99FBE16-A377-5D69-D10C-72674DE8C522}"/>
              </a:ext>
            </a:extLst>
          </p:cNvPr>
          <p:cNvSpPr>
            <a:spLocks noGrp="1"/>
          </p:cNvSpPr>
          <p:nvPr>
            <p:ph type="ftr" sz="quarter" idx="11"/>
          </p:nvPr>
        </p:nvSpPr>
        <p:spPr>
          <a:xfrm>
            <a:off x="140677" y="5884986"/>
            <a:ext cx="9061938" cy="327032"/>
          </a:xfrm>
        </p:spPr>
        <p:txBody>
          <a:bodyPr vert="horz" lIns="91440" tIns="45720" rIns="91440" bIns="45720" rtlCol="0" anchor="ctr">
            <a:noAutofit/>
          </a:bodyPr>
          <a:lstStyle/>
          <a:p>
            <a:pPr defTabSz="457200">
              <a:spcAft>
                <a:spcPts val="600"/>
              </a:spcAft>
            </a:pPr>
            <a:r>
              <a:rPr lang="en-US" sz="1200" kern="1200" cap="all" dirty="0">
                <a:solidFill>
                  <a:srgbClr val="FFFFFF"/>
                </a:solidFill>
                <a:latin typeface="+mn-lt"/>
                <a:ea typeface="+mn-ea"/>
                <a:cs typeface="+mn-cs"/>
              </a:rPr>
              <a:t>https://www.imf.org/en/publications/weo/issues/2026/07/08/world-economic-outlook-update-july-2026</a:t>
            </a:r>
          </a:p>
        </p:txBody>
      </p:sp>
      <p:sp>
        <p:nvSpPr>
          <p:cNvPr id="5" name="Slide Number Placeholder 4">
            <a:extLst>
              <a:ext uri="{FF2B5EF4-FFF2-40B4-BE49-F238E27FC236}">
                <a16:creationId xmlns:a16="http://schemas.microsoft.com/office/drawing/2014/main" id="{696C5028-A87C-3C56-271A-6FBD4E2AA95C}"/>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11</a:t>
            </a:fld>
            <a:endParaRPr lang="en-US">
              <a:solidFill>
                <a:srgbClr val="FFFFFF"/>
              </a:solidFill>
            </a:endParaRPr>
          </a:p>
        </p:txBody>
      </p:sp>
    </p:spTree>
    <p:extLst>
      <p:ext uri="{BB962C8B-B14F-4D97-AF65-F5344CB8AC3E}">
        <p14:creationId xmlns:p14="http://schemas.microsoft.com/office/powerpoint/2010/main" val="3395504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B9DC1C-6BEA-CBFC-59EC-D36741814B1B}"/>
            </a:ext>
          </a:extLst>
        </p:cNvPr>
        <p:cNvGrpSpPr/>
        <p:nvPr/>
      </p:nvGrpSpPr>
      <p:grpSpPr>
        <a:xfrm>
          <a:off x="0" y="0"/>
          <a:ext cx="0" cy="0"/>
          <a:chOff x="0" y="0"/>
          <a:chExt cx="0" cy="0"/>
        </a:xfrm>
      </p:grpSpPr>
      <p:sp>
        <p:nvSpPr>
          <p:cNvPr id="3097" name="Rectangle 3096">
            <a:extLst>
              <a:ext uri="{FF2B5EF4-FFF2-40B4-BE49-F238E27FC236}">
                <a16:creationId xmlns:a16="http://schemas.microsoft.com/office/drawing/2014/main" id="{17516DC3-A3EB-236B-2773-AF4ED703F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9" name="Rectangle 3098">
            <a:extLst>
              <a:ext uri="{FF2B5EF4-FFF2-40B4-BE49-F238E27FC236}">
                <a16:creationId xmlns:a16="http://schemas.microsoft.com/office/drawing/2014/main" id="{B20B3FC0-5F04-8A80-A6C2-41F4F1A9B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1" name="Rectangle 3100">
            <a:extLst>
              <a:ext uri="{FF2B5EF4-FFF2-40B4-BE49-F238E27FC236}">
                <a16:creationId xmlns:a16="http://schemas.microsoft.com/office/drawing/2014/main" id="{1C6ADABC-BACC-0353-1525-477B2D237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a:extLst>
              <a:ext uri="{FF2B5EF4-FFF2-40B4-BE49-F238E27FC236}">
                <a16:creationId xmlns:a16="http://schemas.microsoft.com/office/drawing/2014/main" id="{4D85C66D-EC20-358C-D6F8-9447307623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20106"/>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A7589DCA-CCAD-FE69-842E-503D50C48625}"/>
              </a:ext>
            </a:extLst>
          </p:cNvPr>
          <p:cNvSpPr>
            <a:spLocks noGrp="1"/>
          </p:cNvSpPr>
          <p:nvPr>
            <p:ph type="ftr" sz="quarter" idx="11"/>
          </p:nvPr>
        </p:nvSpPr>
        <p:spPr>
          <a:xfrm>
            <a:off x="581192" y="5732586"/>
            <a:ext cx="9977108" cy="444263"/>
          </a:xfrm>
        </p:spPr>
        <p:txBody>
          <a:bodyPr vert="horz" lIns="91440" tIns="45720" rIns="91440" bIns="45720" rtlCol="0" anchor="ctr">
            <a:normAutofit fontScale="70000" lnSpcReduction="20000"/>
          </a:bodyPr>
          <a:lstStyle/>
          <a:p>
            <a:pPr defTabSz="457200"/>
            <a:r>
              <a:rPr lang="en-US" sz="1200" kern="1200" cap="all" dirty="0">
                <a:solidFill>
                  <a:srgbClr val="FFFFFF"/>
                </a:solidFill>
                <a:latin typeface="+mn-lt"/>
                <a:ea typeface="+mn-ea"/>
                <a:cs typeface="+mn-cs"/>
                <a:hlinkClick r:id="rId3"/>
              </a:rPr>
              <a:t>https://www.imf.org/external/datamapper/NGDP_RPCH@WEO/OEMDC/ADVEC/WEOWORLD</a:t>
            </a:r>
            <a:endParaRPr lang="en-US" sz="1200" kern="1200" cap="all" dirty="0">
              <a:solidFill>
                <a:srgbClr val="FFFFFF"/>
              </a:solidFill>
              <a:latin typeface="+mn-lt"/>
              <a:ea typeface="+mn-ea"/>
              <a:cs typeface="+mn-cs"/>
            </a:endParaRPr>
          </a:p>
          <a:p>
            <a:pPr defTabSz="457200"/>
            <a:endParaRPr lang="en-US" sz="1200" kern="1200" cap="all" dirty="0">
              <a:solidFill>
                <a:srgbClr val="FFFFFF"/>
              </a:solidFill>
              <a:latin typeface="+mn-lt"/>
              <a:ea typeface="+mn-ea"/>
              <a:cs typeface="+mn-cs"/>
            </a:endParaRPr>
          </a:p>
          <a:p>
            <a:pPr defTabSz="457200"/>
            <a:r>
              <a:rPr lang="en-US" sz="1200" kern="1200" cap="all" dirty="0">
                <a:solidFill>
                  <a:srgbClr val="FFFFFF"/>
                </a:solidFill>
                <a:latin typeface="+mn-lt"/>
                <a:ea typeface="+mn-ea"/>
                <a:cs typeface="+mn-cs"/>
              </a:rPr>
              <a:t>European Economic Outlook – released October 16</a:t>
            </a:r>
            <a:r>
              <a:rPr lang="en-US" sz="1200" kern="1200" cap="all" baseline="30000" dirty="0">
                <a:solidFill>
                  <a:srgbClr val="FFFFFF"/>
                </a:solidFill>
                <a:latin typeface="+mn-lt"/>
                <a:ea typeface="+mn-ea"/>
                <a:cs typeface="+mn-cs"/>
              </a:rPr>
              <a:t>th</a:t>
            </a:r>
            <a:r>
              <a:rPr lang="en-US" sz="1200" kern="1200" cap="all" dirty="0">
                <a:solidFill>
                  <a:srgbClr val="FFFFFF"/>
                </a:solidFill>
                <a:latin typeface="+mn-lt"/>
                <a:ea typeface="+mn-ea"/>
                <a:cs typeface="+mn-cs"/>
              </a:rPr>
              <a:t> 2026   </a:t>
            </a:r>
            <a:r>
              <a:rPr lang="en-US" sz="1200" dirty="0">
                <a:solidFill>
                  <a:srgbClr val="FFFFFF"/>
                </a:solidFill>
              </a:rPr>
              <a:t>-  https://www.imf.org/en/publications/reo?year=2026&amp;series=6BB6EB5E8A3E4A3B8062250E2C107E68&amp;sortBy=Date</a:t>
            </a:r>
            <a:endParaRPr lang="en-US" sz="1200" kern="1200" cap="all" dirty="0">
              <a:solidFill>
                <a:srgbClr val="FFFFFF"/>
              </a:solidFill>
              <a:latin typeface="+mn-lt"/>
              <a:ea typeface="+mn-ea"/>
              <a:cs typeface="+mn-cs"/>
            </a:endParaRPr>
          </a:p>
          <a:p>
            <a:pPr defTabSz="457200"/>
            <a:endParaRPr lang="en-US" sz="900" kern="1200" cap="all" dirty="0">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08B47F5A-BF96-C658-B44C-DAA9D637D902}"/>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12</a:t>
            </a:fld>
            <a:endParaRPr lang="en-US">
              <a:solidFill>
                <a:srgbClr val="FFFFFF"/>
              </a:solidFill>
            </a:endParaRPr>
          </a:p>
        </p:txBody>
      </p:sp>
    </p:spTree>
    <p:extLst>
      <p:ext uri="{BB962C8B-B14F-4D97-AF65-F5344CB8AC3E}">
        <p14:creationId xmlns:p14="http://schemas.microsoft.com/office/powerpoint/2010/main" val="2752228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2063">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6" name="Rectangle 2065">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8" name="Rectangle 2067">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a:extLst>
              <a:ext uri="{FF2B5EF4-FFF2-40B4-BE49-F238E27FC236}">
                <a16:creationId xmlns:a16="http://schemas.microsoft.com/office/drawing/2014/main" id="{ACE0D4ED-5708-F2DE-1655-3F95E73943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A44D75F2-9A72-4816-AC44-204028D9B0C7}"/>
              </a:ext>
            </a:extLst>
          </p:cNvPr>
          <p:cNvSpPr>
            <a:spLocks noGrp="1"/>
          </p:cNvSpPr>
          <p:nvPr>
            <p:ph type="ftr" sz="quarter" idx="11"/>
          </p:nvPr>
        </p:nvSpPr>
        <p:spPr>
          <a:xfrm>
            <a:off x="3677698" y="6423914"/>
            <a:ext cx="7174522" cy="365125"/>
          </a:xfrm>
        </p:spPr>
        <p:txBody>
          <a:bodyPr vert="horz" lIns="91440" tIns="45720" rIns="91440" bIns="45720" rtlCol="0" anchor="ctr">
            <a:noAutofit/>
          </a:bodyPr>
          <a:lstStyle/>
          <a:p>
            <a:pPr defTabSz="457200"/>
            <a:r>
              <a:rPr lang="en-GB" sz="1200" dirty="0">
                <a:hlinkClick r:id="rId3"/>
              </a:rPr>
              <a:t>World Economic Outlook Update, January 2025: Global Growth: Divergent and Uncertain</a:t>
            </a:r>
            <a:endParaRPr lang="en-US" sz="1200" kern="1200" cap="all" dirty="0">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D53CC6B4-49CC-E6EE-909F-7710CBE4AA2F}"/>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13</a:t>
            </a:fld>
            <a:endParaRPr lang="en-US">
              <a:solidFill>
                <a:srgbClr val="FFFFFF"/>
              </a:solidFill>
            </a:endParaRPr>
          </a:p>
        </p:txBody>
      </p:sp>
    </p:spTree>
    <p:extLst>
      <p:ext uri="{BB962C8B-B14F-4D97-AF65-F5344CB8AC3E}">
        <p14:creationId xmlns:p14="http://schemas.microsoft.com/office/powerpoint/2010/main" val="1211155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5" name="Rectangle 4104">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7" name="Rectangle 4106">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098" name="Picture 2">
            <a:extLst>
              <a:ext uri="{FF2B5EF4-FFF2-40B4-BE49-F238E27FC236}">
                <a16:creationId xmlns:a16="http://schemas.microsoft.com/office/drawing/2014/main" id="{EBA6B5C5-D45A-4BA4-D32C-548A07A843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102A2F12-657B-5871-6534-010DDCD0E797}"/>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B3838426-2B62-DF17-A090-B843A9A857F0}"/>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14</a:t>
            </a:fld>
            <a:endParaRPr lang="en-US">
              <a:solidFill>
                <a:srgbClr val="FFFFFF"/>
              </a:solidFill>
            </a:endParaRPr>
          </a:p>
        </p:txBody>
      </p:sp>
    </p:spTree>
    <p:extLst>
      <p:ext uri="{BB962C8B-B14F-4D97-AF65-F5344CB8AC3E}">
        <p14:creationId xmlns:p14="http://schemas.microsoft.com/office/powerpoint/2010/main" val="4215748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6"/>
            <a:ext cx="3409783" cy="962522"/>
          </a:xfrm>
        </p:spPr>
        <p:txBody>
          <a:bodyPr>
            <a:normAutofit/>
          </a:bodyPr>
          <a:lstStyle/>
          <a:p>
            <a:r>
              <a:rPr lang="en-GB" dirty="0">
                <a:solidFill>
                  <a:srgbClr val="FFFFFF"/>
                </a:solidFill>
              </a:rPr>
              <a:t>Pestle: Socio-cultural factors</a:t>
            </a: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1839300"/>
            <a:ext cx="3409782" cy="4161450"/>
          </a:xfrm>
        </p:spPr>
        <p:txBody>
          <a:bodyPr>
            <a:noAutofit/>
          </a:bodyPr>
          <a:lstStyle/>
          <a:p>
            <a:r>
              <a:rPr lang="en-GB" sz="2000" dirty="0">
                <a:solidFill>
                  <a:srgbClr val="FFFFFF"/>
                </a:solidFill>
              </a:rPr>
              <a:t>To understand your market, you have to understand socio-cultural trends</a:t>
            </a:r>
          </a:p>
          <a:p>
            <a:r>
              <a:rPr lang="en-GB" sz="2000" dirty="0">
                <a:solidFill>
                  <a:srgbClr val="FFFFFF"/>
                </a:solidFill>
              </a:rPr>
              <a:t>Including factors such as:</a:t>
            </a:r>
          </a:p>
          <a:p>
            <a:pPr lvl="1"/>
            <a:r>
              <a:rPr lang="en-GB" sz="2000" dirty="0">
                <a:solidFill>
                  <a:srgbClr val="FFFFFF"/>
                </a:solidFill>
              </a:rPr>
              <a:t>seasonal shifts in demand based on cultural peculiarities or</a:t>
            </a:r>
            <a:br>
              <a:rPr lang="en-GB" sz="2000" dirty="0">
                <a:solidFill>
                  <a:srgbClr val="FFFFFF"/>
                </a:solidFill>
              </a:rPr>
            </a:br>
            <a:r>
              <a:rPr lang="en-GB" sz="2000" dirty="0">
                <a:solidFill>
                  <a:srgbClr val="FFFFFF"/>
                </a:solidFill>
              </a:rPr>
              <a:t>age of a population</a:t>
            </a:r>
          </a:p>
          <a:p>
            <a:pPr lvl="1"/>
            <a:r>
              <a:rPr lang="en-GB" sz="2000" dirty="0">
                <a:solidFill>
                  <a:srgbClr val="FFFFFF"/>
                </a:solidFill>
              </a:rPr>
              <a:t>income level</a:t>
            </a:r>
          </a:p>
          <a:p>
            <a:pPr lvl="1"/>
            <a:r>
              <a:rPr lang="en-GB" sz="2000" dirty="0">
                <a:solidFill>
                  <a:srgbClr val="FFFFFF"/>
                </a:solidFill>
              </a:rPr>
              <a:t>health concerns</a:t>
            </a: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2" y="601200"/>
            <a:ext cx="6673646" cy="3307609"/>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FD784D"/>
                </a:solidFill>
                <a:effectLst/>
                <a:uLnTx/>
                <a:uFillTx/>
                <a:latin typeface="Franklin Gothic Book" panose="020B0502020104020203"/>
                <a:ea typeface="+mn-ea"/>
                <a:cs typeface="+mn-cs"/>
              </a:rPr>
              <a:t>https://population.un.org/wpp/downloads?folder=Standard%20Projections&amp;group=Population</a:t>
            </a: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92231" y="3774832"/>
            <a:ext cx="6673646" cy="2839606"/>
          </a:xfrm>
          <a:prstGeom prst="rect">
            <a:avLst/>
          </a:prstGeom>
        </p:spPr>
      </p:pic>
    </p:spTree>
    <p:extLst>
      <p:ext uri="{BB962C8B-B14F-4D97-AF65-F5344CB8AC3E}">
        <p14:creationId xmlns:p14="http://schemas.microsoft.com/office/powerpoint/2010/main" val="347008525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9" name="Rectangle 414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581192" y="702156"/>
            <a:ext cx="11029616" cy="728525"/>
          </a:xfrm>
        </p:spPr>
        <p:txBody>
          <a:bodyPr>
            <a:normAutofit/>
          </a:bodyPr>
          <a:lstStyle/>
          <a:p>
            <a:r>
              <a:rPr lang="en-GB" dirty="0"/>
              <a:t>More cultural factors</a:t>
            </a:r>
          </a:p>
        </p:txBody>
      </p:sp>
      <p:sp>
        <p:nvSpPr>
          <p:cNvPr id="4151" name="Rectangle 415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53" name="Rectangle 415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55" name="Rectangle 415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57" name="Rectangle 415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amily lighting candles">
            <a:extLst>
              <a:ext uri="{FF2B5EF4-FFF2-40B4-BE49-F238E27FC236}">
                <a16:creationId xmlns:a16="http://schemas.microsoft.com/office/drawing/2014/main" id="{69691CD0-FEAE-ED23-D65A-9F0F3CA46EF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2994" y="2524412"/>
            <a:ext cx="5011716" cy="3357849"/>
          </a:xfrm>
          <a:prstGeom prst="rect">
            <a:avLst/>
          </a:prstGeom>
        </p:spPr>
      </p:pic>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6335805" y="1580640"/>
            <a:ext cx="5275003" cy="4645539"/>
          </a:xfrm>
        </p:spPr>
        <p:txBody>
          <a:bodyPr>
            <a:normAutofit fontScale="92500"/>
          </a:bodyPr>
          <a:lstStyle/>
          <a:p>
            <a:r>
              <a:rPr lang="en-GB" sz="2400" dirty="0">
                <a:solidFill>
                  <a:schemeClr val="tx1"/>
                </a:solidFill>
              </a:rPr>
              <a:t>Culture is the combination of values, beliefs, and attitudes that is possessed by a national group or sub-group</a:t>
            </a:r>
          </a:p>
          <a:p>
            <a:endParaRPr lang="en-GB" sz="900" dirty="0">
              <a:solidFill>
                <a:schemeClr val="tx1"/>
              </a:solidFill>
            </a:endParaRPr>
          </a:p>
          <a:p>
            <a:r>
              <a:rPr lang="en-GB" sz="2400" dirty="0">
                <a:solidFill>
                  <a:schemeClr val="tx1"/>
                </a:solidFill>
              </a:rPr>
              <a:t>Rapid movement of global population has meant that ethnically based subcultures have sprung up in most developed countries</a:t>
            </a:r>
          </a:p>
          <a:p>
            <a:endParaRPr lang="en-GB" sz="900" dirty="0">
              <a:solidFill>
                <a:schemeClr val="tx1"/>
              </a:solidFill>
            </a:endParaRPr>
          </a:p>
          <a:p>
            <a:r>
              <a:rPr lang="en-GB" sz="2400" dirty="0">
                <a:solidFill>
                  <a:schemeClr val="tx1"/>
                </a:solidFill>
              </a:rPr>
              <a:t>This has created potentially lucrative niche markets for products and services</a:t>
            </a:r>
          </a:p>
          <a:p>
            <a:endParaRPr lang="en-GB" dirty="0">
              <a:solidFill>
                <a:schemeClr val="tx1"/>
              </a:solidFill>
            </a:endParaRPr>
          </a:p>
        </p:txBody>
      </p:sp>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GB" dirty="0">
                <a:solidFill>
                  <a:srgbClr val="B17618"/>
                </a:solidFill>
                <a:hlinkClick r:id="rId3">
                  <a:extLst>
                    <a:ext uri="{A12FA001-AC4F-418D-AE19-62706E023703}">
                      <ahyp:hlinkClr xmlns:ahyp="http://schemas.microsoft.com/office/drawing/2018/hyperlinkcolor" val="tx"/>
                    </a:ext>
                  </a:extLst>
                </a:hlinkClick>
              </a:rPr>
              <a:t>)</a:t>
            </a:r>
            <a:endParaRPr kumimoji="0" lang="en-US" b="0" i="0" u="none" strike="noStrike" kern="1200" cap="all" spc="0" normalizeH="0" baseline="0" noProof="0" dirty="0">
              <a:ln>
                <a:noFill/>
              </a:ln>
              <a:solidFill>
                <a:srgbClr val="B1761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B17618"/>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solidFill>
                <a:srgbClr val="B1761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34779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581193" y="702156"/>
            <a:ext cx="6309003" cy="734192"/>
          </a:xfrm>
        </p:spPr>
        <p:txBody>
          <a:bodyPr>
            <a:normAutofit/>
          </a:bodyPr>
          <a:lstStyle/>
          <a:p>
            <a:r>
              <a:rPr lang="en-GB" dirty="0">
                <a:solidFill>
                  <a:schemeClr val="tx1"/>
                </a:solidFill>
              </a:rPr>
              <a:t>Technological factors</a:t>
            </a:r>
          </a:p>
        </p:txBody>
      </p:sp>
      <p:sp>
        <p:nvSpPr>
          <p:cNvPr id="50" name="Rectangle 4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581194" y="1738366"/>
            <a:ext cx="6309003" cy="4580618"/>
          </a:xfrm>
        </p:spPr>
        <p:txBody>
          <a:bodyPr>
            <a:normAutofit lnSpcReduction="10000"/>
          </a:bodyPr>
          <a:lstStyle/>
          <a:p>
            <a:r>
              <a:rPr lang="en-GB" sz="2000" dirty="0">
                <a:solidFill>
                  <a:schemeClr val="tx1"/>
                </a:solidFill>
              </a:rPr>
              <a:t>Technological innovations are of growing concern</a:t>
            </a:r>
          </a:p>
          <a:p>
            <a:r>
              <a:rPr lang="en-GB" sz="2000" dirty="0">
                <a:solidFill>
                  <a:schemeClr val="tx1"/>
                </a:solidFill>
              </a:rPr>
              <a:t>Can be highly disruptive and lead to big increases in profit margins</a:t>
            </a:r>
          </a:p>
          <a:p>
            <a:r>
              <a:rPr lang="en-GB" sz="2000" dirty="0">
                <a:solidFill>
                  <a:schemeClr val="tx1"/>
                </a:solidFill>
              </a:rPr>
              <a:t>Automation is a cornerstone of technological considerations  </a:t>
            </a:r>
          </a:p>
          <a:p>
            <a:pPr lvl="1"/>
            <a:r>
              <a:rPr lang="en-GB" sz="2000" dirty="0">
                <a:solidFill>
                  <a:schemeClr val="tx1"/>
                </a:solidFill>
              </a:rPr>
              <a:t>Artificial Intelligence</a:t>
            </a:r>
          </a:p>
          <a:p>
            <a:pPr lvl="1"/>
            <a:r>
              <a:rPr lang="en-GB" sz="2000" dirty="0">
                <a:solidFill>
                  <a:schemeClr val="tx1"/>
                </a:solidFill>
              </a:rPr>
              <a:t>Cyber security concerns</a:t>
            </a:r>
          </a:p>
          <a:p>
            <a:pPr lvl="1"/>
            <a:r>
              <a:rPr lang="en-GB" sz="2000" dirty="0">
                <a:solidFill>
                  <a:schemeClr val="tx1"/>
                </a:solidFill>
              </a:rPr>
              <a:t>Data analytics</a:t>
            </a:r>
          </a:p>
          <a:p>
            <a:pPr lvl="1"/>
            <a:r>
              <a:rPr lang="en-GB" sz="2000" dirty="0">
                <a:solidFill>
                  <a:schemeClr val="tx1"/>
                </a:solidFill>
              </a:rPr>
              <a:t>Self-service scanners in supermarkets</a:t>
            </a:r>
          </a:p>
          <a:p>
            <a:pPr lvl="1"/>
            <a:r>
              <a:rPr lang="en-GB" sz="2000" dirty="0">
                <a:solidFill>
                  <a:schemeClr val="tx1"/>
                </a:solidFill>
              </a:rPr>
              <a:t>Online shopping</a:t>
            </a:r>
          </a:p>
          <a:p>
            <a:r>
              <a:rPr lang="en-GB" sz="2000" dirty="0">
                <a:solidFill>
                  <a:schemeClr val="tx1"/>
                </a:solidFill>
              </a:rPr>
              <a:t>Not all innovations are guaranteed to be beneficial!</a:t>
            </a:r>
          </a:p>
          <a:p>
            <a:endParaRPr lang="en-GB" dirty="0">
              <a:solidFill>
                <a:schemeClr val="tx2"/>
              </a:solidFill>
            </a:endParaRPr>
          </a:p>
        </p:txBody>
      </p:sp>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3" y="6318984"/>
            <a:ext cx="42774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dirty="0">
              <a:ln>
                <a:noFill/>
              </a:ln>
              <a:solidFill>
                <a:srgbClr val="B08847"/>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B08847"/>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solidFill>
                <a:srgbClr val="B08847"/>
              </a:solidFill>
              <a:effectLst/>
              <a:uLnTx/>
              <a:uFillTx/>
              <a:latin typeface="Franklin Gothic Book" panose="020B0502020104020203"/>
              <a:ea typeface="+mn-ea"/>
              <a:cs typeface="+mn-cs"/>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1455" r="25933"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4227733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06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06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Rectangle 207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E4AC05-E2E4-E3B3-8FF3-B9C58D7781E4}"/>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a:solidFill>
                  <a:srgbClr val="FFFFFF"/>
                </a:solidFill>
              </a:rPr>
              <a:t>Gartner’s Hype Cycle</a:t>
            </a:r>
          </a:p>
        </p:txBody>
      </p:sp>
      <p:sp>
        <p:nvSpPr>
          <p:cNvPr id="3" name="Content Placeholder 2">
            <a:extLst>
              <a:ext uri="{FF2B5EF4-FFF2-40B4-BE49-F238E27FC236}">
                <a16:creationId xmlns:a16="http://schemas.microsoft.com/office/drawing/2014/main" id="{9E676AA4-45C2-D798-9779-6B4CA5B367F6}"/>
              </a:ext>
            </a:extLst>
          </p:cNvPr>
          <p:cNvSpPr>
            <a:spLocks noGrp="1"/>
          </p:cNvSpPr>
          <p:nvPr>
            <p:ph sz="half" idx="1"/>
          </p:nvPr>
        </p:nvSpPr>
        <p:spPr>
          <a:xfrm>
            <a:off x="601255" y="2177142"/>
            <a:ext cx="3409782" cy="3823607"/>
          </a:xfrm>
        </p:spPr>
        <p:txBody>
          <a:bodyPr vert="horz" lIns="91440" tIns="45720" rIns="91440" bIns="45720" rtlCol="0" anchor="ctr">
            <a:normAutofit fontScale="92500" lnSpcReduction="20000"/>
          </a:bodyPr>
          <a:lstStyle/>
          <a:p>
            <a:endParaRPr lang="en-US" dirty="0">
              <a:solidFill>
                <a:srgbClr val="FFFFFF"/>
              </a:solidFill>
            </a:endParaRPr>
          </a:p>
          <a:p>
            <a:pPr marL="0" indent="0">
              <a:buNone/>
            </a:pPr>
            <a:endParaRPr lang="en-US" dirty="0">
              <a:solidFill>
                <a:srgbClr val="FFFFFF"/>
              </a:solidFill>
            </a:endParaRPr>
          </a:p>
          <a:p>
            <a:r>
              <a:rPr lang="en-US" dirty="0">
                <a:solidFill>
                  <a:srgbClr val="FFFFFF"/>
                </a:solidFill>
              </a:rPr>
              <a:t>Used to evaluate emerging technologies</a:t>
            </a:r>
          </a:p>
          <a:p>
            <a:r>
              <a:rPr lang="en-US" dirty="0">
                <a:solidFill>
                  <a:srgbClr val="FFFFFF"/>
                </a:solidFill>
              </a:rPr>
              <a:t> </a:t>
            </a:r>
            <a:r>
              <a:rPr lang="en-US" dirty="0">
                <a:solidFill>
                  <a:srgbClr val="FFFFFF"/>
                </a:solidFill>
                <a:hlinkClick r:id="rId2"/>
              </a:rPr>
              <a:t>Gartner Hype Cycle Research Methodology | Gartner</a:t>
            </a:r>
            <a:endParaRPr lang="en-US" dirty="0">
              <a:solidFill>
                <a:srgbClr val="FFFFFF"/>
              </a:solidFill>
            </a:endParaRPr>
          </a:p>
          <a:p>
            <a:endParaRPr lang="en-US" dirty="0">
              <a:solidFill>
                <a:srgbClr val="FFFFFF"/>
              </a:solidFill>
            </a:endParaRPr>
          </a:p>
          <a:p>
            <a:r>
              <a:rPr lang="en-GB" dirty="0">
                <a:hlinkClick r:id="rId3"/>
              </a:rPr>
              <a:t>Understanding Gartner’s Hype Cycles</a:t>
            </a:r>
            <a:endParaRPr lang="en-GB" dirty="0"/>
          </a:p>
          <a:p>
            <a:r>
              <a:rPr lang="en-GB" dirty="0">
                <a:hlinkClick r:id="rId4"/>
              </a:rPr>
              <a:t>4 Exciting New Trends in the Gartner Emerging Technologies Hype Cycle</a:t>
            </a:r>
            <a:endParaRPr lang="en-US" dirty="0">
              <a:solidFill>
                <a:srgbClr val="FFFFFF"/>
              </a:solidFill>
            </a:endParaRPr>
          </a:p>
          <a:p>
            <a:endParaRPr lang="en-US" dirty="0">
              <a:solidFill>
                <a:srgbClr val="FFFFFF"/>
              </a:solidFill>
            </a:endParaRPr>
          </a:p>
        </p:txBody>
      </p:sp>
      <p:pic>
        <p:nvPicPr>
          <p:cNvPr id="2052" name="Picture 4" descr="The Hype Cycle">
            <a:extLst>
              <a:ext uri="{FF2B5EF4-FFF2-40B4-BE49-F238E27FC236}">
                <a16:creationId xmlns:a16="http://schemas.microsoft.com/office/drawing/2014/main" id="{4C42EBCC-06FE-3270-361B-C5D006C2BF59}"/>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tretch>
            <a:fillRect/>
          </a:stretch>
        </p:blipFill>
        <p:spPr bwMode="auto">
          <a:xfrm>
            <a:off x="4097572" y="770794"/>
            <a:ext cx="7647895" cy="408060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B35F77A-DCAA-9CA9-26A7-D867FE2C815A}"/>
              </a:ext>
            </a:extLst>
          </p:cNvPr>
          <p:cNvSpPr>
            <a:spLocks noGrp="1"/>
          </p:cNvSpPr>
          <p:nvPr>
            <p:ph type="ftr" sz="quarter" idx="11"/>
          </p:nvPr>
        </p:nvSpPr>
        <p:spPr>
          <a:xfrm>
            <a:off x="581192" y="6400800"/>
            <a:ext cx="6917210" cy="365125"/>
          </a:xfrm>
        </p:spPr>
        <p:txBody>
          <a:bodyPr vert="horz" lIns="91440" tIns="45720" rIns="91440" bIns="45720" rtlCol="0" anchor="ctr">
            <a:normAutofit lnSpcReduction="10000"/>
          </a:bodyPr>
          <a:lstStyle/>
          <a:p>
            <a:pPr defTabSz="457200"/>
            <a:r>
              <a:rPr lang="en-US" sz="900" kern="1200" cap="all" dirty="0">
                <a:solidFill>
                  <a:srgbClr val="465359"/>
                </a:solidFill>
                <a:latin typeface="+mn-lt"/>
                <a:ea typeface="+mn-ea"/>
                <a:cs typeface="+mn-cs"/>
                <a:hlinkClick r:id="rId6"/>
              </a:rPr>
              <a:t>https://www.gartner.com/en/newsroom/press-releases/2025-08-05-gartner-hype-cycle-identifies-top-ai-innovations-in-2025</a:t>
            </a:r>
            <a:r>
              <a:rPr lang="en-US" sz="900" kern="1200" cap="all" dirty="0">
                <a:solidFill>
                  <a:srgbClr val="465359"/>
                </a:solidFill>
                <a:latin typeface="+mn-lt"/>
                <a:ea typeface="+mn-ea"/>
                <a:cs typeface="+mn-cs"/>
              </a:rPr>
              <a:t> </a:t>
            </a:r>
          </a:p>
        </p:txBody>
      </p:sp>
      <p:sp>
        <p:nvSpPr>
          <p:cNvPr id="5" name="Slide Number Placeholder 4">
            <a:extLst>
              <a:ext uri="{FF2B5EF4-FFF2-40B4-BE49-F238E27FC236}">
                <a16:creationId xmlns:a16="http://schemas.microsoft.com/office/drawing/2014/main" id="{C94F84AB-EAC7-E48B-DFBB-1B3A7F692EF8}"/>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465359"/>
                </a:solidFill>
              </a:rPr>
              <a:pPr defTabSz="457200">
                <a:spcAft>
                  <a:spcPts val="600"/>
                </a:spcAft>
              </a:pPr>
              <a:t>18</a:t>
            </a:fld>
            <a:endParaRPr lang="en-US">
              <a:solidFill>
                <a:srgbClr val="465359"/>
              </a:solidFill>
            </a:endParaRPr>
          </a:p>
        </p:txBody>
      </p:sp>
      <p:graphicFrame>
        <p:nvGraphicFramePr>
          <p:cNvPr id="2075" name="TextBox 8">
            <a:extLst>
              <a:ext uri="{FF2B5EF4-FFF2-40B4-BE49-F238E27FC236}">
                <a16:creationId xmlns:a16="http://schemas.microsoft.com/office/drawing/2014/main" id="{ED855C2B-70FC-F13C-9B2E-C38932DA128D}"/>
              </a:ext>
            </a:extLst>
          </p:cNvPr>
          <p:cNvGraphicFramePr/>
          <p:nvPr>
            <p:extLst>
              <p:ext uri="{D42A27DB-BD31-4B8C-83A1-F6EECF244321}">
                <p14:modId xmlns:p14="http://schemas.microsoft.com/office/powerpoint/2010/main" val="764372865"/>
              </p:ext>
            </p:extLst>
          </p:nvPr>
        </p:nvGraphicFramePr>
        <p:xfrm>
          <a:off x="4277345" y="4902199"/>
          <a:ext cx="7468122" cy="18637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5892304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FF215BD-2907-26DC-A783-9080733CFCE0}"/>
              </a:ext>
            </a:extLst>
          </p:cNvPr>
          <p:cNvSpPr>
            <a:spLocks noGrp="1"/>
          </p:cNvSpPr>
          <p:nvPr>
            <p:ph type="title"/>
          </p:nvPr>
        </p:nvSpPr>
        <p:spPr>
          <a:xfrm>
            <a:off x="406400" y="702156"/>
            <a:ext cx="11204408" cy="791364"/>
          </a:xfrm>
        </p:spPr>
        <p:txBody>
          <a:bodyPr/>
          <a:lstStyle/>
          <a:p>
            <a:r>
              <a:rPr lang="en-GB" dirty="0"/>
              <a:t>How Do hype cycles work?</a:t>
            </a:r>
          </a:p>
        </p:txBody>
      </p:sp>
      <p:sp>
        <p:nvSpPr>
          <p:cNvPr id="8" name="Content Placeholder 7">
            <a:extLst>
              <a:ext uri="{FF2B5EF4-FFF2-40B4-BE49-F238E27FC236}">
                <a16:creationId xmlns:a16="http://schemas.microsoft.com/office/drawing/2014/main" id="{D7EC9233-80B4-64AF-8934-1B9BC34976F2}"/>
              </a:ext>
            </a:extLst>
          </p:cNvPr>
          <p:cNvSpPr>
            <a:spLocks noGrp="1"/>
          </p:cNvSpPr>
          <p:nvPr>
            <p:ph idx="1"/>
          </p:nvPr>
        </p:nvSpPr>
        <p:spPr>
          <a:xfrm>
            <a:off x="81280" y="1564640"/>
            <a:ext cx="11998960" cy="4859274"/>
          </a:xfrm>
        </p:spPr>
        <p:txBody>
          <a:bodyPr>
            <a:normAutofit fontScale="92500" lnSpcReduction="10000"/>
          </a:bodyPr>
          <a:lstStyle/>
          <a:p>
            <a:pPr algn="l"/>
            <a:r>
              <a:rPr lang="en-GB" b="0" i="0" dirty="0">
                <a:solidFill>
                  <a:srgbClr val="000000"/>
                </a:solidFill>
                <a:effectLst/>
                <a:latin typeface="Graphik Web"/>
              </a:rPr>
              <a:t>Each Hype Cycle drills down into the five key phases of a technology’s life cycle.</a:t>
            </a:r>
          </a:p>
          <a:p>
            <a:pPr algn="l">
              <a:buFont typeface="Arial" panose="020B0604020202020204" pitchFamily="34" charset="0"/>
              <a:buChar char="•"/>
            </a:pPr>
            <a:r>
              <a:rPr lang="en-GB" b="1" i="0" dirty="0">
                <a:solidFill>
                  <a:srgbClr val="000000"/>
                </a:solidFill>
                <a:effectLst/>
                <a:latin typeface="Graphik Web"/>
              </a:rPr>
              <a:t>Innovation Trigger:</a:t>
            </a:r>
            <a:r>
              <a:rPr lang="en-GB" b="0" i="0" dirty="0">
                <a:solidFill>
                  <a:srgbClr val="000000"/>
                </a:solidFill>
                <a:effectLst/>
                <a:latin typeface="Graphik Web"/>
              </a:rPr>
              <a:t> A potential technology breakthrough kicks things off. Early proof-of-concept stories and media interest trigger significant publicity. Often no usable products exist and commercial viability is unproven.</a:t>
            </a:r>
            <a:br>
              <a:rPr lang="en-GB" b="0" i="0" dirty="0">
                <a:solidFill>
                  <a:srgbClr val="000000"/>
                </a:solidFill>
                <a:effectLst/>
                <a:latin typeface="Graphik Web"/>
              </a:rPr>
            </a:br>
            <a:endParaRPr lang="en-GB" b="0" i="0" dirty="0">
              <a:solidFill>
                <a:srgbClr val="000000"/>
              </a:solidFill>
              <a:effectLst/>
              <a:latin typeface="Graphik Web"/>
            </a:endParaRPr>
          </a:p>
          <a:p>
            <a:pPr algn="l">
              <a:buFont typeface="Arial" panose="020B0604020202020204" pitchFamily="34" charset="0"/>
              <a:buChar char="•"/>
            </a:pPr>
            <a:r>
              <a:rPr lang="en-GB" b="1" i="0" dirty="0">
                <a:solidFill>
                  <a:srgbClr val="000000"/>
                </a:solidFill>
                <a:effectLst/>
                <a:latin typeface="Graphik Web"/>
              </a:rPr>
              <a:t>Peak of Inflated Expectations:</a:t>
            </a:r>
            <a:r>
              <a:rPr lang="en-GB" b="0" i="0" dirty="0">
                <a:solidFill>
                  <a:srgbClr val="000000"/>
                </a:solidFill>
                <a:effectLst/>
                <a:latin typeface="Graphik Web"/>
              </a:rPr>
              <a:t> Early publicity produces a number of success stories — often accompanied by scores of failures. Some companies take action; many do not.</a:t>
            </a:r>
            <a:br>
              <a:rPr lang="en-GB" b="0" i="0" dirty="0">
                <a:solidFill>
                  <a:srgbClr val="000000"/>
                </a:solidFill>
                <a:effectLst/>
                <a:latin typeface="Graphik Web"/>
              </a:rPr>
            </a:br>
            <a:endParaRPr lang="en-GB" b="0" i="0" dirty="0">
              <a:solidFill>
                <a:srgbClr val="000000"/>
              </a:solidFill>
              <a:effectLst/>
              <a:latin typeface="Graphik Web"/>
            </a:endParaRPr>
          </a:p>
          <a:p>
            <a:pPr algn="l">
              <a:buFont typeface="Arial" panose="020B0604020202020204" pitchFamily="34" charset="0"/>
              <a:buChar char="•"/>
            </a:pPr>
            <a:r>
              <a:rPr lang="en-GB" b="1" i="0" dirty="0">
                <a:solidFill>
                  <a:srgbClr val="000000"/>
                </a:solidFill>
                <a:effectLst/>
                <a:latin typeface="Graphik Web"/>
              </a:rPr>
              <a:t>Trough of Disillusionment:</a:t>
            </a:r>
            <a:r>
              <a:rPr lang="en-GB" b="0" i="0" dirty="0">
                <a:solidFill>
                  <a:srgbClr val="000000"/>
                </a:solidFill>
                <a:effectLst/>
                <a:latin typeface="Graphik Web"/>
              </a:rPr>
              <a:t> Interest wanes as experiments and implementations fail to deliver. Producers of the technology shake out or fail. Investments continue only if the surviving providers improve their products to the satisfaction of early adopters.</a:t>
            </a:r>
            <a:br>
              <a:rPr lang="en-GB" b="0" i="0" dirty="0">
                <a:solidFill>
                  <a:srgbClr val="000000"/>
                </a:solidFill>
                <a:effectLst/>
                <a:latin typeface="Graphik Web"/>
              </a:rPr>
            </a:br>
            <a:endParaRPr lang="en-GB" b="0" i="0" dirty="0">
              <a:solidFill>
                <a:srgbClr val="000000"/>
              </a:solidFill>
              <a:effectLst/>
              <a:latin typeface="Graphik Web"/>
            </a:endParaRPr>
          </a:p>
          <a:p>
            <a:pPr algn="l">
              <a:buFont typeface="Arial" panose="020B0604020202020204" pitchFamily="34" charset="0"/>
              <a:buChar char="•"/>
            </a:pPr>
            <a:r>
              <a:rPr lang="en-GB" b="1" i="0" dirty="0">
                <a:solidFill>
                  <a:srgbClr val="000000"/>
                </a:solidFill>
                <a:effectLst/>
                <a:latin typeface="Graphik Web"/>
              </a:rPr>
              <a:t>Slope of Enlightenment:</a:t>
            </a:r>
            <a:r>
              <a:rPr lang="en-GB" b="0" i="0" dirty="0">
                <a:solidFill>
                  <a:srgbClr val="000000"/>
                </a:solidFill>
                <a:effectLst/>
                <a:latin typeface="Graphik Web"/>
              </a:rPr>
              <a:t> More instances of how the technology can benefit the enterprise start to crystallise and become more widely understood. Second- and third-generation products appear from technology providers. More enterprises fund pilots; conservative companies remain cautious.</a:t>
            </a:r>
            <a:br>
              <a:rPr lang="en-GB" b="0" i="0" dirty="0">
                <a:solidFill>
                  <a:srgbClr val="000000"/>
                </a:solidFill>
                <a:effectLst/>
                <a:latin typeface="Graphik Web"/>
              </a:rPr>
            </a:br>
            <a:endParaRPr lang="en-GB" b="0" i="0" dirty="0">
              <a:solidFill>
                <a:srgbClr val="000000"/>
              </a:solidFill>
              <a:effectLst/>
              <a:latin typeface="Graphik Web"/>
            </a:endParaRPr>
          </a:p>
          <a:p>
            <a:pPr algn="l">
              <a:buFont typeface="Arial" panose="020B0604020202020204" pitchFamily="34" charset="0"/>
              <a:buChar char="•"/>
            </a:pPr>
            <a:r>
              <a:rPr lang="en-GB" b="1" i="0" dirty="0">
                <a:solidFill>
                  <a:srgbClr val="000000"/>
                </a:solidFill>
                <a:effectLst/>
                <a:latin typeface="Graphik Web"/>
              </a:rPr>
              <a:t>Plateau of Productivity:</a:t>
            </a:r>
            <a:r>
              <a:rPr lang="en-GB" b="0" i="0" dirty="0">
                <a:solidFill>
                  <a:srgbClr val="000000"/>
                </a:solidFill>
                <a:effectLst/>
                <a:latin typeface="Graphik Web"/>
              </a:rPr>
              <a:t> Mainstream adoption starts to take off. Criteria for assessing provider viability are more clearly defined. The technology’s broad market applicability and relevance are clearly paying off.</a:t>
            </a:r>
          </a:p>
          <a:p>
            <a:endParaRPr lang="en-GB" dirty="0"/>
          </a:p>
        </p:txBody>
      </p:sp>
      <p:sp>
        <p:nvSpPr>
          <p:cNvPr id="5" name="Footer Placeholder 4">
            <a:extLst>
              <a:ext uri="{FF2B5EF4-FFF2-40B4-BE49-F238E27FC236}">
                <a16:creationId xmlns:a16="http://schemas.microsoft.com/office/drawing/2014/main" id="{2351D7C6-76C3-91E8-CDFB-3AF1049A29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0409D9-7F94-BE4F-F75C-EF9898DE9BB8}"/>
              </a:ext>
            </a:extLst>
          </p:cNvPr>
          <p:cNvSpPr>
            <a:spLocks noGrp="1"/>
          </p:cNvSpPr>
          <p:nvPr>
            <p:ph type="sldNum" sz="quarter" idx="12"/>
          </p:nvPr>
        </p:nvSpPr>
        <p:spPr/>
        <p:txBody>
          <a:bodyPr/>
          <a:lstStyle/>
          <a:p>
            <a:fld id="{3A98EE3D-8CD1-4C3F-BD1C-C98C9596463C}" type="slidenum">
              <a:rPr lang="en-US" smtClean="0"/>
              <a:t>19</a:t>
            </a:fld>
            <a:endParaRPr lang="en-US" dirty="0"/>
          </a:p>
        </p:txBody>
      </p:sp>
    </p:spTree>
    <p:extLst>
      <p:ext uri="{BB962C8B-B14F-4D97-AF65-F5344CB8AC3E}">
        <p14:creationId xmlns:p14="http://schemas.microsoft.com/office/powerpoint/2010/main" val="3399640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33CD9-C6C7-EE35-BA97-1BE6540F8D73}"/>
              </a:ext>
            </a:extLst>
          </p:cNvPr>
          <p:cNvSpPr>
            <a:spLocks noGrp="1"/>
          </p:cNvSpPr>
          <p:nvPr>
            <p:ph type="title"/>
          </p:nvPr>
        </p:nvSpPr>
        <p:spPr/>
        <p:txBody>
          <a:bodyPr/>
          <a:lstStyle/>
          <a:p>
            <a:endParaRPr lang="en-GB"/>
          </a:p>
        </p:txBody>
      </p:sp>
      <p:pic>
        <p:nvPicPr>
          <p:cNvPr id="7" name="Online Media 6" title="Gartner Hype Cycles, Explained">
            <a:hlinkClick r:id="" action="ppaction://media"/>
            <a:extLst>
              <a:ext uri="{FF2B5EF4-FFF2-40B4-BE49-F238E27FC236}">
                <a16:creationId xmlns:a16="http://schemas.microsoft.com/office/drawing/2014/main" id="{0F3CB3E4-306D-6AB9-F10E-0BE025C0D33D}"/>
              </a:ext>
            </a:extLst>
          </p:cNvPr>
          <p:cNvPicPr>
            <a:picLocks noGrp="1" noRot="1" noChangeAspect="1"/>
          </p:cNvPicPr>
          <p:nvPr>
            <p:ph idx="1"/>
            <a:videoFile r:link="rId1"/>
          </p:nvPr>
        </p:nvPicPr>
        <p:blipFill>
          <a:blip r:embed="rId3"/>
          <a:stretch>
            <a:fillRect/>
          </a:stretch>
        </p:blipFill>
        <p:spPr>
          <a:xfrm>
            <a:off x="0" y="-31036"/>
            <a:ext cx="12192000" cy="6889036"/>
          </a:xfrm>
          <a:prstGeom prst="rect">
            <a:avLst/>
          </a:prstGeom>
        </p:spPr>
      </p:pic>
      <p:sp>
        <p:nvSpPr>
          <p:cNvPr id="4" name="Footer Placeholder 3">
            <a:extLst>
              <a:ext uri="{FF2B5EF4-FFF2-40B4-BE49-F238E27FC236}">
                <a16:creationId xmlns:a16="http://schemas.microsoft.com/office/drawing/2014/main" id="{8097C259-EC58-AEA5-D038-90C66196036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6709C4D-4386-459C-5028-604EAC088D3D}"/>
              </a:ext>
            </a:extLst>
          </p:cNvPr>
          <p:cNvSpPr>
            <a:spLocks noGrp="1"/>
          </p:cNvSpPr>
          <p:nvPr>
            <p:ph type="sldNum" sz="quarter" idx="12"/>
          </p:nvPr>
        </p:nvSpPr>
        <p:spPr/>
        <p:txBody>
          <a:bodyPr/>
          <a:lstStyle/>
          <a:p>
            <a:fld id="{3A98EE3D-8CD1-4C3F-BD1C-C98C9596463C}" type="slidenum">
              <a:rPr lang="en-US" smtClean="0"/>
              <a:t>20</a:t>
            </a:fld>
            <a:endParaRPr lang="en-US" dirty="0"/>
          </a:p>
        </p:txBody>
      </p:sp>
    </p:spTree>
    <p:extLst>
      <p:ext uri="{BB962C8B-B14F-4D97-AF65-F5344CB8AC3E}">
        <p14:creationId xmlns:p14="http://schemas.microsoft.com/office/powerpoint/2010/main" val="291180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8" name="Rectangle 2067">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0" name="Rectangle 2069">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2" name="Rectangle 2071">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4" name="Rectangle 2073">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D5C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6" name="Rectangle 2075">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The 4 Biggest Challenges for IT Leaders in 2026">
            <a:hlinkClick r:id="" action="ppaction://media"/>
            <a:extLst>
              <a:ext uri="{FF2B5EF4-FFF2-40B4-BE49-F238E27FC236}">
                <a16:creationId xmlns:a16="http://schemas.microsoft.com/office/drawing/2014/main" id="{8B865432-F4E8-C031-B716-95FBB2D273A3}"/>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
        <p:nvSpPr>
          <p:cNvPr id="4" name="Footer Placeholder 3">
            <a:extLst>
              <a:ext uri="{FF2B5EF4-FFF2-40B4-BE49-F238E27FC236}">
                <a16:creationId xmlns:a16="http://schemas.microsoft.com/office/drawing/2014/main" id="{68F63706-9B9C-62B2-0D68-A74BC20063EA}"/>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spcAft>
                <a:spcPts val="600"/>
              </a:spcAft>
            </a:pPr>
            <a:r>
              <a:rPr lang="en-US" kern="1200" cap="all" dirty="0">
                <a:solidFill>
                  <a:schemeClr val="bg1"/>
                </a:solidFill>
                <a:latin typeface="+mn-lt"/>
                <a:ea typeface="+mn-ea"/>
                <a:cs typeface="+mn-cs"/>
              </a:rPr>
              <a:t>https://www.gartner.com/en/information-technology</a:t>
            </a:r>
          </a:p>
        </p:txBody>
      </p:sp>
      <p:sp>
        <p:nvSpPr>
          <p:cNvPr id="5" name="Slide Number Placeholder 4">
            <a:extLst>
              <a:ext uri="{FF2B5EF4-FFF2-40B4-BE49-F238E27FC236}">
                <a16:creationId xmlns:a16="http://schemas.microsoft.com/office/drawing/2014/main" id="{E454143C-7A5E-4406-D8E8-DF67E54548C2}"/>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solidFill>
              </a:rPr>
              <a:pPr defTabSz="457200">
                <a:spcAft>
                  <a:spcPts val="600"/>
                </a:spcAft>
              </a:pPr>
              <a:t>21</a:t>
            </a:fld>
            <a:endParaRPr lang="en-US">
              <a:solidFill>
                <a:schemeClr val="bg1"/>
              </a:solidFill>
            </a:endParaRPr>
          </a:p>
        </p:txBody>
      </p:sp>
    </p:spTree>
    <p:extLst>
      <p:ext uri="{BB962C8B-B14F-4D97-AF65-F5344CB8AC3E}">
        <p14:creationId xmlns:p14="http://schemas.microsoft.com/office/powerpoint/2010/main" val="180634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2" name="Rectangle 207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4" name="Rectangle 208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5" name="Rectangle 208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6" name="Rectangle 208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87" name="Rectangle 208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Alt Text for SEO]">
            <a:extLst>
              <a:ext uri="{FF2B5EF4-FFF2-40B4-BE49-F238E27FC236}">
                <a16:creationId xmlns:a16="http://schemas.microsoft.com/office/drawing/2014/main" id="{2A8E60FC-E250-FDEC-B175-A647B0DE62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b="5462"/>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88" name="Rectangle 2087">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4CAD10-342A-3A52-1BAF-0D380C7402F3}"/>
              </a:ext>
            </a:extLst>
          </p:cNvPr>
          <p:cNvSpPr>
            <a:spLocks noGrp="1"/>
          </p:cNvSpPr>
          <p:nvPr>
            <p:ph type="title"/>
          </p:nvPr>
        </p:nvSpPr>
        <p:spPr>
          <a:xfrm>
            <a:off x="7526215" y="136526"/>
            <a:ext cx="4349262" cy="1541549"/>
          </a:xfrm>
        </p:spPr>
        <p:txBody>
          <a:bodyPr vert="horz" lIns="91440" tIns="45720" rIns="91440" bIns="45720" rtlCol="0" anchor="b">
            <a:normAutofit fontScale="90000"/>
          </a:bodyPr>
          <a:lstStyle/>
          <a:p>
            <a:r>
              <a:rPr lang="en-US" sz="3200" dirty="0">
                <a:solidFill>
                  <a:srgbClr val="FF0000"/>
                </a:solidFill>
              </a:rPr>
              <a:t>Gartner Hype Cycle for artificial Intelligence 2025</a:t>
            </a:r>
          </a:p>
        </p:txBody>
      </p:sp>
      <p:sp>
        <p:nvSpPr>
          <p:cNvPr id="4" name="Footer Placeholder 3">
            <a:extLst>
              <a:ext uri="{FF2B5EF4-FFF2-40B4-BE49-F238E27FC236}">
                <a16:creationId xmlns:a16="http://schemas.microsoft.com/office/drawing/2014/main" id="{70047841-A4E2-4EBD-EFC3-C69A2C9B211E}"/>
              </a:ext>
            </a:extLst>
          </p:cNvPr>
          <p:cNvSpPr>
            <a:spLocks noGrp="1"/>
          </p:cNvSpPr>
          <p:nvPr>
            <p:ph type="ftr" sz="quarter" idx="11"/>
          </p:nvPr>
        </p:nvSpPr>
        <p:spPr>
          <a:xfrm>
            <a:off x="8490857" y="6356350"/>
            <a:ext cx="3476730" cy="365125"/>
          </a:xfrm>
        </p:spPr>
        <p:txBody>
          <a:bodyPr vert="horz" lIns="91440" tIns="45720" rIns="91440" bIns="45720" rtlCol="0" anchor="ctr">
            <a:normAutofit/>
          </a:bodyPr>
          <a:lstStyle/>
          <a:p>
            <a:pPr algn="r" defTabSz="457200">
              <a:lnSpc>
                <a:spcPct val="90000"/>
              </a:lnSpc>
              <a:spcAft>
                <a:spcPts val="600"/>
              </a:spcAft>
            </a:pPr>
            <a:r>
              <a:rPr lang="en-US" kern="1200" cap="all" dirty="0">
                <a:solidFill>
                  <a:schemeClr val="bg1"/>
                </a:solidFill>
                <a:latin typeface="+mn-lt"/>
                <a:ea typeface="+mn-ea"/>
                <a:cs typeface="+mn-cs"/>
                <a:hlinkClick r:id="rId3"/>
              </a:rPr>
              <a:t>Gartner Hype Cycle Identifies Top AI Innovations in 2025</a:t>
            </a:r>
            <a:endParaRPr lang="en-US" kern="1200" cap="all" dirty="0">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DA8A5B8A-AA5C-A4C2-EF75-3D97E13C8624}"/>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200">
                <a:solidFill>
                  <a:schemeClr val="bg1"/>
                </a:solidFill>
              </a:rPr>
              <a:pPr defTabSz="457200">
                <a:spcAft>
                  <a:spcPts val="600"/>
                </a:spcAft>
              </a:pPr>
              <a:t>22</a:t>
            </a:fld>
            <a:endParaRPr lang="en-US" sz="1200">
              <a:solidFill>
                <a:schemeClr val="bg1"/>
              </a:solidFill>
            </a:endParaRPr>
          </a:p>
        </p:txBody>
      </p:sp>
    </p:spTree>
    <p:extLst>
      <p:ext uri="{BB962C8B-B14F-4D97-AF65-F5344CB8AC3E}">
        <p14:creationId xmlns:p14="http://schemas.microsoft.com/office/powerpoint/2010/main" val="9256649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Content Placeholder 6">
            <a:extLst>
              <a:ext uri="{FF2B5EF4-FFF2-40B4-BE49-F238E27FC236}">
                <a16:creationId xmlns:a16="http://schemas.microsoft.com/office/drawing/2014/main" id="{2C7AEF12-A666-B3EE-C253-7BE5D1508445}"/>
              </a:ext>
            </a:extLst>
          </p:cNvPr>
          <p:cNvPicPr>
            <a:picLocks noGrp="1" noChangeAspect="1"/>
          </p:cNvPicPr>
          <p:nvPr>
            <p:ph idx="1"/>
          </p:nvPr>
        </p:nvPicPr>
        <p:blipFill>
          <a:blip r:embed="rId2"/>
          <a:srcRect/>
          <a:stretch>
            <a:fillRect/>
          </a:stretch>
        </p:blipFill>
        <p:spPr>
          <a:xfrm>
            <a:off x="20" y="10"/>
            <a:ext cx="12191980" cy="6857990"/>
          </a:xfrm>
          <a:prstGeom prst="rect">
            <a:avLst/>
          </a:prstGeom>
        </p:spPr>
      </p:pic>
      <p:sp>
        <p:nvSpPr>
          <p:cNvPr id="4" name="Footer Placeholder 3">
            <a:extLst>
              <a:ext uri="{FF2B5EF4-FFF2-40B4-BE49-F238E27FC236}">
                <a16:creationId xmlns:a16="http://schemas.microsoft.com/office/drawing/2014/main" id="{031B535A-0A2E-79AC-5644-42E4C603441D}"/>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9D292C3B-DEC1-7B1A-7720-88B42130599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23</a:t>
            </a:fld>
            <a:endParaRPr lang="en-US">
              <a:solidFill>
                <a:srgbClr val="FFFFFF"/>
              </a:solidFill>
            </a:endParaRPr>
          </a:p>
        </p:txBody>
      </p:sp>
    </p:spTree>
    <p:extLst>
      <p:ext uri="{BB962C8B-B14F-4D97-AF65-F5344CB8AC3E}">
        <p14:creationId xmlns:p14="http://schemas.microsoft.com/office/powerpoint/2010/main" val="1077341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581193" y="702156"/>
            <a:ext cx="6309003" cy="653313"/>
          </a:xfrm>
        </p:spPr>
        <p:txBody>
          <a:bodyPr>
            <a:normAutofit/>
          </a:bodyPr>
          <a:lstStyle/>
          <a:p>
            <a:r>
              <a:rPr lang="en-GB" dirty="0">
                <a:solidFill>
                  <a:schemeClr val="tx1"/>
                </a:solidFill>
              </a:rPr>
              <a:t>Ecological factors</a:t>
            </a:r>
          </a:p>
        </p:txBody>
      </p:sp>
      <p:sp>
        <p:nvSpPr>
          <p:cNvPr id="64" name="Rectangle 6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581192" y="1720594"/>
            <a:ext cx="6309005" cy="4235543"/>
          </a:xfrm>
        </p:spPr>
        <p:txBody>
          <a:bodyPr>
            <a:noAutofit/>
          </a:bodyPr>
          <a:lstStyle/>
          <a:p>
            <a:pPr>
              <a:lnSpc>
                <a:spcPct val="100000"/>
              </a:lnSpc>
              <a:buClr>
                <a:srgbClr val="6586A8"/>
              </a:buClr>
            </a:pPr>
            <a:r>
              <a:rPr lang="en-GB" sz="2000" dirty="0">
                <a:solidFill>
                  <a:schemeClr val="tx1"/>
                </a:solidFill>
              </a:rPr>
              <a:t>Climate change</a:t>
            </a:r>
          </a:p>
          <a:p>
            <a:pPr>
              <a:lnSpc>
                <a:spcPct val="100000"/>
              </a:lnSpc>
              <a:buClr>
                <a:srgbClr val="6586A8"/>
              </a:buClr>
            </a:pPr>
            <a:r>
              <a:rPr lang="en-GB" sz="2000" dirty="0">
                <a:solidFill>
                  <a:schemeClr val="tx1"/>
                </a:solidFill>
              </a:rPr>
              <a:t>Pollution</a:t>
            </a:r>
          </a:p>
          <a:p>
            <a:pPr>
              <a:lnSpc>
                <a:spcPct val="100000"/>
              </a:lnSpc>
              <a:buClr>
                <a:srgbClr val="6586A8"/>
              </a:buClr>
            </a:pPr>
            <a:r>
              <a:rPr lang="en-GB" sz="2000" dirty="0">
                <a:solidFill>
                  <a:schemeClr val="tx1"/>
                </a:solidFill>
              </a:rPr>
              <a:t>Conservation of scarce resources</a:t>
            </a:r>
          </a:p>
          <a:p>
            <a:pPr>
              <a:lnSpc>
                <a:spcPct val="100000"/>
              </a:lnSpc>
              <a:buClr>
                <a:srgbClr val="6586A8"/>
              </a:buClr>
            </a:pPr>
            <a:r>
              <a:rPr lang="en-GB" sz="2000" dirty="0">
                <a:solidFill>
                  <a:schemeClr val="tx1"/>
                </a:solidFill>
              </a:rPr>
              <a:t>Recyclable and non-wasteful packaging</a:t>
            </a:r>
          </a:p>
          <a:p>
            <a:pPr>
              <a:lnSpc>
                <a:spcPct val="100000"/>
              </a:lnSpc>
              <a:buClr>
                <a:srgbClr val="6586A8"/>
              </a:buClr>
            </a:pPr>
            <a:r>
              <a:rPr lang="en-GB" sz="2000" dirty="0">
                <a:solidFill>
                  <a:schemeClr val="tx1"/>
                </a:solidFill>
              </a:rPr>
              <a:t>Use of environmentally friendly ingredients</a:t>
            </a:r>
          </a:p>
          <a:p>
            <a:pPr>
              <a:lnSpc>
                <a:spcPct val="100000"/>
              </a:lnSpc>
              <a:buClr>
                <a:srgbClr val="6586A8"/>
              </a:buClr>
            </a:pPr>
            <a:r>
              <a:rPr lang="en-GB" sz="2000" dirty="0">
                <a:solidFill>
                  <a:schemeClr val="tx1"/>
                </a:solidFill>
              </a:rPr>
              <a:t>Animal testing of new products</a:t>
            </a:r>
          </a:p>
          <a:p>
            <a:pPr>
              <a:lnSpc>
                <a:spcPct val="100000"/>
              </a:lnSpc>
              <a:buClr>
                <a:srgbClr val="6586A8"/>
              </a:buClr>
            </a:pPr>
            <a:r>
              <a:rPr lang="en-GB" sz="2000" dirty="0">
                <a:solidFill>
                  <a:schemeClr val="tx1"/>
                </a:solidFill>
              </a:rPr>
              <a:t>Use of environmentally friendly ingredients</a:t>
            </a:r>
          </a:p>
          <a:p>
            <a:pPr>
              <a:lnSpc>
                <a:spcPct val="100000"/>
              </a:lnSpc>
              <a:buClr>
                <a:srgbClr val="6586A8"/>
              </a:buClr>
            </a:pPr>
            <a:r>
              <a:rPr lang="en-GB" sz="2000" dirty="0">
                <a:solidFill>
                  <a:schemeClr val="tx1"/>
                </a:solidFill>
              </a:rPr>
              <a:t>Corporate Social Responsibility (CSR)</a:t>
            </a:r>
          </a:p>
          <a:p>
            <a:pPr>
              <a:lnSpc>
                <a:spcPct val="100000"/>
              </a:lnSpc>
              <a:buClr>
                <a:srgbClr val="6586A8"/>
              </a:buClr>
            </a:pPr>
            <a:r>
              <a:rPr lang="en-GB" sz="2000" dirty="0">
                <a:solidFill>
                  <a:schemeClr val="tx1"/>
                </a:solidFill>
              </a:rPr>
              <a:t>Marketing ethics</a:t>
            </a:r>
          </a:p>
          <a:p>
            <a:pPr>
              <a:lnSpc>
                <a:spcPct val="100000"/>
              </a:lnSpc>
              <a:buClr>
                <a:srgbClr val="6586A8"/>
              </a:buClr>
            </a:pPr>
            <a:r>
              <a:rPr lang="en-GB" sz="2000" dirty="0">
                <a:solidFill>
                  <a:schemeClr val="tx1"/>
                </a:solidFill>
              </a:rPr>
              <a:t>Consumer movement</a:t>
            </a:r>
          </a:p>
        </p:txBody>
      </p:sp>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321262"/>
            <a:ext cx="6452653" cy="365124"/>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dirty="0">
              <a:ln>
                <a:noFill/>
              </a:ln>
              <a:solidFill>
                <a:srgbClr val="7AAF2E"/>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7AAF2E"/>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24</a:t>
            </a:fld>
            <a:endParaRPr kumimoji="0" lang="en-US" b="0" i="0" u="none" strike="noStrike" kern="1200" cap="none" spc="0" normalizeH="0" baseline="0" noProof="0">
              <a:ln>
                <a:noFill/>
              </a:ln>
              <a:solidFill>
                <a:srgbClr val="7AAF2E"/>
              </a:solidFill>
              <a:effectLst/>
              <a:uLnTx/>
              <a:uFillTx/>
              <a:latin typeface="Franklin Gothic Book" panose="020B0502020104020203"/>
              <a:ea typeface="+mn-ea"/>
              <a:cs typeface="+mn-cs"/>
            </a:endParaRP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4174" r="33384"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782913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marL="0" indent="0">
              <a:lnSpc>
                <a:spcPct val="100000"/>
              </a:lnSpc>
              <a:buClr>
                <a:srgbClr val="6586A8"/>
              </a:buClr>
              <a:buNone/>
            </a:pPr>
            <a:r>
              <a:rPr lang="en-GB" sz="1800" b="1" dirty="0">
                <a:solidFill>
                  <a:srgbClr val="FFFFFF"/>
                </a:solidFill>
              </a:rPr>
              <a:t>Corporate Social Responsibility (CSR)</a:t>
            </a:r>
          </a:p>
          <a:p>
            <a:pPr>
              <a:lnSpc>
                <a:spcPct val="100000"/>
              </a:lnSpc>
              <a:buClr>
                <a:srgbClr val="6586A8"/>
              </a:buClr>
            </a:pPr>
            <a:endParaRPr lang="en-GB" sz="1200" dirty="0">
              <a:solidFill>
                <a:srgbClr val="FFFFFF"/>
              </a:solidFill>
            </a:endParaRPr>
          </a:p>
          <a:p>
            <a:pPr>
              <a:lnSpc>
                <a:spcPct val="100000"/>
              </a:lnSpc>
              <a:buClr>
                <a:srgbClr val="6586A8"/>
              </a:buClr>
            </a:pPr>
            <a:r>
              <a:rPr lang="en-GB" sz="1800" dirty="0">
                <a:solidFill>
                  <a:srgbClr val="FFFFFF"/>
                </a:solidFill>
              </a:rPr>
              <a:t>CSR is a management concept</a:t>
            </a:r>
          </a:p>
          <a:p>
            <a:pPr>
              <a:lnSpc>
                <a:spcPct val="100000"/>
              </a:lnSpc>
              <a:buClr>
                <a:srgbClr val="6586A8"/>
              </a:buClr>
            </a:pPr>
            <a:r>
              <a:rPr lang="en-GB" sz="1800" dirty="0">
                <a:solidFill>
                  <a:srgbClr val="FFFFFF"/>
                </a:solidFill>
              </a:rPr>
              <a:t>Companies integrate social and environmental concerns in their business  operations and interactions with their stakeholders</a:t>
            </a:r>
          </a:p>
        </p:txBody>
      </p:sp>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United nations industrial development organization</a:t>
            </a: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9" name="Text Placeholder 3">
            <a:extLst>
              <a:ext uri="{FF2B5EF4-FFF2-40B4-BE49-F238E27FC236}">
                <a16:creationId xmlns:a16="http://schemas.microsoft.com/office/drawing/2014/main" id="{88449070-5E72-D518-E745-4B21777D30EE}"/>
              </a:ext>
            </a:extLst>
          </p:cNvPr>
          <p:cNvSpPr txBox="1">
            <a:spLocks/>
          </p:cNvSpPr>
          <p:nvPr/>
        </p:nvSpPr>
        <p:spPr>
          <a:xfrm>
            <a:off x="4661010" y="1765937"/>
            <a:ext cx="6949797" cy="922724"/>
          </a:xfrm>
          <a:prstGeom prst="rect">
            <a:avLst/>
          </a:prstGeom>
          <a:solidFill>
            <a:srgbClr val="FFFFFF"/>
          </a:solidFill>
          <a:ln w="57150" cap="rnd" cmpd="sng" algn="ctr">
            <a:solidFill>
              <a:srgbClr val="4495A2"/>
            </a:solidFill>
            <a:prstDash val="solid"/>
            <a:miter lim="800000"/>
          </a:ln>
          <a:effectLst/>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2500" b="1" i="0" u="none" strike="noStrike" kern="1200" cap="none" spc="0" normalizeH="0" baseline="0" noProof="0" dirty="0">
                <a:ln>
                  <a:noFill/>
                </a:ln>
                <a:solidFill>
                  <a:srgbClr val="000000"/>
                </a:solidFill>
                <a:effectLst/>
                <a:uLnTx/>
                <a:uFillTx/>
                <a:latin typeface="Franklin Gothic Book"/>
                <a:ea typeface="+mn-ea"/>
                <a:cs typeface="+mn-cs"/>
              </a:rPr>
              <a:t>Which company would you consider as an ethical company – and why?</a:t>
            </a:r>
            <a:endParaRPr kumimoji="0" lang="en-US" sz="1000" b="1" i="0" u="none" strike="noStrike" kern="1200" cap="none" spc="0" normalizeH="0" baseline="0" noProof="0" dirty="0">
              <a:ln>
                <a:noFill/>
              </a:ln>
              <a:solidFill>
                <a:srgbClr val="000000"/>
              </a:solidFill>
              <a:effectLst/>
              <a:uLnTx/>
              <a:uFillTx/>
              <a:latin typeface="Franklin Gothic Book"/>
              <a:ea typeface="+mn-ea"/>
              <a:cs typeface="+mn-cs"/>
            </a:endParaRPr>
          </a:p>
        </p:txBody>
      </p:sp>
      <p:sp>
        <p:nvSpPr>
          <p:cNvPr id="6" name="Text Placeholder 3">
            <a:extLst>
              <a:ext uri="{FF2B5EF4-FFF2-40B4-BE49-F238E27FC236}">
                <a16:creationId xmlns:a16="http://schemas.microsoft.com/office/drawing/2014/main" id="{721104E7-8D2F-CB2F-3623-4C1B4EF8E70B}"/>
              </a:ext>
            </a:extLst>
          </p:cNvPr>
          <p:cNvSpPr txBox="1">
            <a:spLocks/>
          </p:cNvSpPr>
          <p:nvPr/>
        </p:nvSpPr>
        <p:spPr>
          <a:xfrm>
            <a:off x="4661009" y="3085122"/>
            <a:ext cx="6949797" cy="1369476"/>
          </a:xfrm>
          <a:prstGeom prst="rect">
            <a:avLst/>
          </a:prstGeom>
          <a:solidFill>
            <a:srgbClr val="FFFFFF"/>
          </a:solidFill>
          <a:ln w="57150" cap="rnd" cmpd="sng" algn="ctr">
            <a:solidFill>
              <a:srgbClr val="4495A2"/>
            </a:solidFill>
            <a:prstDash val="solid"/>
            <a:miter lim="800000"/>
          </a:ln>
          <a:effectLst/>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2500" b="1" i="0" u="none" strike="noStrike" kern="1200" cap="none" spc="0" normalizeH="0" baseline="0" noProof="0" dirty="0">
                <a:ln>
                  <a:noFill/>
                </a:ln>
                <a:solidFill>
                  <a:srgbClr val="000000"/>
                </a:solidFill>
                <a:effectLst/>
                <a:uLnTx/>
                <a:uFillTx/>
                <a:latin typeface="Franklin Gothic Book"/>
                <a:ea typeface="+mn-ea"/>
                <a:cs typeface="+mn-cs"/>
              </a:rPr>
              <a:t>To what degree do you feel your purchasing decisions are influenced by ethical / social and/or environmental factors?</a:t>
            </a:r>
          </a:p>
        </p:txBody>
      </p:sp>
    </p:spTree>
    <p:extLst>
      <p:ext uri="{BB962C8B-B14F-4D97-AF65-F5344CB8AC3E}">
        <p14:creationId xmlns:p14="http://schemas.microsoft.com/office/powerpoint/2010/main" val="16310834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581193" y="702156"/>
            <a:ext cx="6309003" cy="710100"/>
          </a:xfrm>
        </p:spPr>
        <p:txBody>
          <a:bodyPr>
            <a:normAutofit/>
          </a:bodyPr>
          <a:lstStyle/>
          <a:p>
            <a:r>
              <a:rPr lang="en-GB" dirty="0">
                <a:solidFill>
                  <a:schemeClr val="tx1"/>
                </a:solidFill>
              </a:rPr>
              <a:t>Legal factors</a:t>
            </a:r>
          </a:p>
        </p:txBody>
      </p:sp>
      <p:sp>
        <p:nvSpPr>
          <p:cNvPr id="27" name="Rectangle 26">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581194" y="1562215"/>
            <a:ext cx="6309001" cy="4296584"/>
          </a:xfrm>
        </p:spPr>
        <p:txBody>
          <a:bodyPr>
            <a:normAutofit fontScale="85000" lnSpcReduction="20000"/>
          </a:bodyPr>
          <a:lstStyle/>
          <a:p>
            <a:r>
              <a:rPr lang="en-GB" sz="2400" dirty="0">
                <a:solidFill>
                  <a:schemeClr val="tx1"/>
                </a:solidFill>
              </a:rPr>
              <a:t>Health and safety</a:t>
            </a:r>
          </a:p>
          <a:p>
            <a:r>
              <a:rPr lang="en-GB" sz="2400" dirty="0">
                <a:solidFill>
                  <a:schemeClr val="tx1"/>
                </a:solidFill>
              </a:rPr>
              <a:t>Equal opportunities</a:t>
            </a:r>
          </a:p>
          <a:p>
            <a:r>
              <a:rPr lang="en-GB" sz="2400" dirty="0">
                <a:solidFill>
                  <a:schemeClr val="tx1"/>
                </a:solidFill>
              </a:rPr>
              <a:t>Employment law</a:t>
            </a:r>
          </a:p>
          <a:p>
            <a:r>
              <a:rPr lang="en-GB" sz="2400" dirty="0">
                <a:solidFill>
                  <a:schemeClr val="tx1"/>
                </a:solidFill>
              </a:rPr>
              <a:t>Access to resources</a:t>
            </a:r>
          </a:p>
          <a:p>
            <a:r>
              <a:rPr lang="en-GB" sz="2400" dirty="0">
                <a:solidFill>
                  <a:schemeClr val="tx1"/>
                </a:solidFill>
              </a:rPr>
              <a:t>Consumer rights</a:t>
            </a:r>
          </a:p>
          <a:p>
            <a:r>
              <a:rPr lang="en-GB" sz="2400" dirty="0">
                <a:solidFill>
                  <a:schemeClr val="tx1"/>
                </a:solidFill>
              </a:rPr>
              <a:t>Data Privacy Regulations: Stricter data privacy laws, such as the General Data Protection Regulation (GDPR)</a:t>
            </a:r>
          </a:p>
          <a:p>
            <a:r>
              <a:rPr lang="en-GB" sz="2400" dirty="0">
                <a:solidFill>
                  <a:schemeClr val="tx1"/>
                </a:solidFill>
              </a:rPr>
              <a:t>Intellectual Property protection – digital content</a:t>
            </a:r>
          </a:p>
          <a:p>
            <a:r>
              <a:rPr lang="en-GB" sz="2400" dirty="0">
                <a:solidFill>
                  <a:schemeClr val="tx1"/>
                </a:solidFill>
              </a:rPr>
              <a:t>Standards policies</a:t>
            </a:r>
          </a:p>
          <a:p>
            <a:r>
              <a:rPr lang="en-GB" sz="2400" dirty="0">
                <a:solidFill>
                  <a:schemeClr val="tx1"/>
                </a:solidFill>
              </a:rPr>
              <a:t>Etc.</a:t>
            </a:r>
          </a:p>
        </p:txBody>
      </p:sp>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rgbClr val="C6964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C69649"/>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26</a:t>
            </a:fld>
            <a:endParaRPr kumimoji="0" lang="en-US" b="0" i="0" u="none" strike="noStrike" kern="1200" cap="none" spc="0" normalizeH="0" baseline="0" noProof="0">
              <a:ln>
                <a:noFill/>
              </a:ln>
              <a:solidFill>
                <a:srgbClr val="C69649"/>
              </a:solidFill>
              <a:effectLst/>
              <a:uLnTx/>
              <a:uFillTx/>
              <a:latin typeface="Franklin Gothic Book" panose="020B0502020104020203"/>
              <a:ea typeface="+mn-ea"/>
              <a:cs typeface="+mn-cs"/>
            </a:endParaRP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5838" r="21720"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4225231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a:xfrm>
            <a:off x="581192" y="702156"/>
            <a:ext cx="11029616" cy="801524"/>
          </a:xfrm>
        </p:spPr>
        <p:txBody>
          <a:bodyPr/>
          <a:lstStyle/>
          <a:p>
            <a:r>
              <a:rPr lang="en-GB"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a:xfrm>
            <a:off x="581192" y="1666240"/>
            <a:ext cx="11029615" cy="4309110"/>
          </a:xfrm>
        </p:spPr>
        <p:txBody>
          <a:bodyPr>
            <a:normAutofit/>
          </a:bodyPr>
          <a:lstStyle/>
          <a:p>
            <a:r>
              <a:rPr lang="en-GB" sz="2600" b="1" i="1" dirty="0"/>
              <a:t>Apply selectively </a:t>
            </a:r>
            <a:r>
              <a:rPr lang="en-GB" sz="2600" dirty="0"/>
              <a:t>– identify specific factors which impact on the industry, market and organisation in question.</a:t>
            </a:r>
          </a:p>
          <a:p>
            <a:r>
              <a:rPr lang="en-GB" sz="2600" dirty="0"/>
              <a:t>Identify factors which are </a:t>
            </a:r>
            <a:r>
              <a:rPr lang="en-GB" sz="2600" b="1" i="1" dirty="0"/>
              <a:t>important currently </a:t>
            </a:r>
            <a:r>
              <a:rPr lang="en-GB" sz="2600" dirty="0"/>
              <a:t>but also consider which will become </a:t>
            </a:r>
            <a:r>
              <a:rPr lang="en-GB" sz="2600" b="1" i="1" dirty="0"/>
              <a:t>more important in the next few years</a:t>
            </a:r>
            <a:r>
              <a:rPr lang="en-GB" sz="2600" dirty="0"/>
              <a:t>.</a:t>
            </a:r>
          </a:p>
          <a:p>
            <a:r>
              <a:rPr lang="en-GB" sz="2600" b="1" i="1" dirty="0"/>
              <a:t>Use data </a:t>
            </a:r>
            <a:r>
              <a:rPr lang="en-GB" sz="2600" dirty="0"/>
              <a:t>to support the points and analyse trends </a:t>
            </a:r>
            <a:r>
              <a:rPr lang="en-GB" sz="2600" b="1" i="1" dirty="0"/>
              <a:t>using up-to-date information – this should be referenced</a:t>
            </a:r>
            <a:r>
              <a:rPr lang="en-GB" sz="2600" dirty="0"/>
              <a:t>.</a:t>
            </a:r>
          </a:p>
          <a:p>
            <a:r>
              <a:rPr lang="en-GB" sz="2600" dirty="0"/>
              <a:t>Identify </a:t>
            </a:r>
            <a:r>
              <a:rPr lang="en-GB" sz="2600" b="1" i="1" dirty="0"/>
              <a:t>opportunities and threats </a:t>
            </a:r>
            <a:r>
              <a:rPr lang="en-GB" sz="2600" dirty="0"/>
              <a:t>– the main point of the exercise.</a:t>
            </a:r>
          </a:p>
          <a:p>
            <a:endParaRPr lang="en-GB" sz="2000" dirty="0"/>
          </a:p>
        </p:txBody>
      </p:sp>
      <p:sp>
        <p:nvSpPr>
          <p:cNvPr id="4" name="Footer Placeholder 3">
            <a:extLst>
              <a:ext uri="{FF2B5EF4-FFF2-40B4-BE49-F238E27FC236}">
                <a16:creationId xmlns:a16="http://schemas.microsoft.com/office/drawing/2014/main" id="{1F19E365-76B4-6573-4757-AFF668CAAB7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795641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994217"/>
          </a:xfrm>
        </p:spPr>
        <p:txBody>
          <a:bodyPr>
            <a:normAutofit/>
          </a:bodyPr>
          <a:lstStyle/>
          <a:p>
            <a:pPr>
              <a:lnSpc>
                <a:spcPct val="90000"/>
              </a:lnSpc>
            </a:pPr>
            <a:r>
              <a:rPr lang="en-GB" sz="32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sz="3200" dirty="0">
                <a:solidFill>
                  <a:srgbClr val="FFFFFF"/>
                </a:solidFill>
              </a:rPr>
              <a:t>Example  PESTEL Analysis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672280" y="944752"/>
            <a:ext cx="3259016" cy="1462692"/>
          </a:xfrm>
        </p:spPr>
        <p:txBody>
          <a:bodyPr>
            <a:normAutofit/>
          </a:bodyPr>
          <a:lstStyle/>
          <a:p>
            <a:r>
              <a:rPr lang="en-GB">
                <a:solidFill>
                  <a:srgbClr val="FFFFFF"/>
                </a:solidFill>
              </a:rPr>
              <a:t>Pestel analysis – using amazon as an example</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71513" y="2536031"/>
            <a:ext cx="3123783" cy="3671936"/>
          </a:xfrm>
        </p:spPr>
        <p:txBody>
          <a:bodyPr anchor="t">
            <a:normAutofit/>
          </a:bodyPr>
          <a:lstStyle/>
          <a:p>
            <a:r>
              <a:rPr lang="en-GB">
                <a:solidFill>
                  <a:srgbClr val="FFFFFF"/>
                </a:solidFill>
              </a:rPr>
              <a:t>Two Teachers</a:t>
            </a:r>
          </a:p>
          <a:p>
            <a:r>
              <a:rPr lang="en-GB">
                <a:solidFill>
                  <a:srgbClr val="FFFFFF"/>
                </a:solidFill>
                <a:hlinkClick r:id="rId2"/>
              </a:rPr>
              <a:t>https://youtu.be/F0KQ-h6v3-s</a:t>
            </a:r>
            <a:endParaRPr lang="en-GB">
              <a:solidFill>
                <a:srgbClr val="FFFFFF"/>
              </a:solidFill>
            </a:endParaRPr>
          </a:p>
          <a:p>
            <a:endParaRPr lang="en-GB">
              <a:solidFill>
                <a:srgbClr val="FFFFFF"/>
              </a:solidFill>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3" cstate="email">
            <a:extLst>
              <a:ext uri="{28A0092B-C50C-407E-A947-70E740481C1C}">
                <a14:useLocalDpi xmlns:a14="http://schemas.microsoft.com/office/drawing/2010/main"/>
              </a:ext>
            </a:extLst>
          </a:blip>
          <a:srcRect t="2746" b="20099"/>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29</a:t>
            </a:fld>
            <a:endPar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328934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123844"/>
          </a:xfrm>
        </p:spPr>
        <p:txBody>
          <a:bodyPr>
            <a:normAutofit/>
          </a:bodyPr>
          <a:lstStyle/>
          <a:p>
            <a:r>
              <a:rPr lang="en-GB" dirty="0">
                <a:solidFill>
                  <a:srgbClr val="FFFFFF"/>
                </a:solidFill>
              </a:rPr>
              <a:t>The micro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sz="2400" dirty="0">
                <a:solidFill>
                  <a:srgbClr val="FFFFFF"/>
                </a:solidFill>
              </a:rPr>
              <a:t>The Business Environment consists of several layers, with the organisation in the centre</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2022</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759EDCE1-CE04-48DE-F5C4-1A3675FE3E68}"/>
              </a:ext>
            </a:extLst>
          </p:cNvPr>
          <p:cNvSpPr txBox="1"/>
          <p:nvPr/>
        </p:nvSpPr>
        <p:spPr>
          <a:xfrm>
            <a:off x="4374833" y="1280160"/>
            <a:ext cx="7486967" cy="3970318"/>
          </a:xfrm>
          <a:prstGeom prst="rect">
            <a:avLst/>
          </a:prstGeom>
          <a:noFill/>
        </p:spPr>
        <p:txBody>
          <a:bodyPr wrap="square">
            <a:spAutoFit/>
          </a:bodyPr>
          <a:lstStyle/>
          <a:p>
            <a:r>
              <a:rPr lang="en-GB" sz="2800" b="0" i="0" dirty="0">
                <a:solidFill>
                  <a:schemeClr val="bg1"/>
                </a:solidFill>
                <a:effectLst/>
                <a:latin typeface="-apple-system"/>
              </a:rPr>
              <a:t>Micro-environment refers to the environment which is in direct contact with company and affects the routine activities of business straight away. </a:t>
            </a:r>
          </a:p>
          <a:p>
            <a:endParaRPr lang="en-GB" sz="2800" dirty="0">
              <a:solidFill>
                <a:schemeClr val="bg1"/>
              </a:solidFill>
              <a:latin typeface="-apple-system"/>
            </a:endParaRPr>
          </a:p>
          <a:p>
            <a:r>
              <a:rPr lang="en-GB" sz="2800" b="0" i="0" dirty="0">
                <a:solidFill>
                  <a:schemeClr val="bg1"/>
                </a:solidFill>
                <a:effectLst/>
                <a:latin typeface="-apple-system"/>
              </a:rPr>
              <a:t>It is a collection of forces or factors that are close to the organization and can influence the performance as well as the day-to-day activities of the firm.</a:t>
            </a:r>
            <a:endParaRPr lang="en-GB" sz="2800" dirty="0">
              <a:solidFill>
                <a:schemeClr val="bg1"/>
              </a:solidFill>
            </a:endParaRPr>
          </a:p>
        </p:txBody>
      </p:sp>
    </p:spTree>
    <p:extLst>
      <p:ext uri="{BB962C8B-B14F-4D97-AF65-F5344CB8AC3E}">
        <p14:creationId xmlns:p14="http://schemas.microsoft.com/office/powerpoint/2010/main" val="931048777"/>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6" name="Rectangle 1045">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0" name="Rectangle 1049">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2" name="Rectangle 1051">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4" name="Rectangle 1053">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The micro environment</a:t>
            </a:r>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01255" y="2177143"/>
            <a:ext cx="3409782" cy="2039258"/>
          </a:xfrm>
        </p:spPr>
        <p:txBody>
          <a:bodyPr>
            <a:normAutofit/>
          </a:bodyPr>
          <a:lstStyle/>
          <a:p>
            <a:r>
              <a:rPr lang="en-GB" sz="2400" dirty="0">
                <a:solidFill>
                  <a:srgbClr val="FFFFFF"/>
                </a:solidFill>
                <a:latin typeface="-apple-system"/>
              </a:rPr>
              <a:t>C</a:t>
            </a:r>
            <a:r>
              <a:rPr lang="en-GB" sz="2400" b="0" i="0" dirty="0">
                <a:solidFill>
                  <a:srgbClr val="FFFFFF"/>
                </a:solidFill>
                <a:effectLst/>
                <a:latin typeface="-apple-system"/>
              </a:rPr>
              <a:t>omponents of the Micro </a:t>
            </a:r>
            <a:r>
              <a:rPr lang="en-GB" sz="2400" dirty="0">
                <a:solidFill>
                  <a:srgbClr val="FFFFFF"/>
                </a:solidFill>
                <a:latin typeface="-apple-system"/>
              </a:rPr>
              <a:t>E</a:t>
            </a:r>
            <a:r>
              <a:rPr lang="en-GB" sz="2400" b="0" i="0" dirty="0">
                <a:solidFill>
                  <a:srgbClr val="FFFFFF"/>
                </a:solidFill>
                <a:effectLst/>
                <a:latin typeface="-apple-system"/>
              </a:rPr>
              <a:t>nvironment </a:t>
            </a:r>
            <a:endParaRPr lang="en-GB" sz="2400" dirty="0">
              <a:solidFill>
                <a:srgbClr val="FFFFFF"/>
              </a:solidFill>
            </a:endParaRP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rgbClr val="FF3000"/>
                </a:solidFill>
                <a:effectLst/>
                <a:uLnTx/>
                <a:uFillTx/>
                <a:latin typeface="Franklin Gothic Book" panose="020B0502020104020203"/>
                <a:ea typeface="+mn-ea"/>
                <a:cs typeface="+mn-cs"/>
              </a:rPr>
              <a:t>Chartered Institute of Marketing 2022</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3000"/>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31</a:t>
            </a:fld>
            <a:endParaRPr kumimoji="0" lang="en-US" b="0" i="0" u="none" strike="noStrike" kern="1200" cap="none" spc="0" normalizeH="0" baseline="0" noProof="0">
              <a:ln>
                <a:noFill/>
              </a:ln>
              <a:solidFill>
                <a:srgbClr val="FF3000"/>
              </a:solidFill>
              <a:effectLst/>
              <a:uLnTx/>
              <a:uFillTx/>
              <a:latin typeface="Franklin Gothic Book" panose="020B0502020104020203"/>
              <a:ea typeface="+mn-ea"/>
              <a:cs typeface="+mn-cs"/>
            </a:endParaRPr>
          </a:p>
        </p:txBody>
      </p:sp>
      <p:pic>
        <p:nvPicPr>
          <p:cNvPr id="12" name="Picture 11">
            <a:extLst>
              <a:ext uri="{FF2B5EF4-FFF2-40B4-BE49-F238E27FC236}">
                <a16:creationId xmlns:a16="http://schemas.microsoft.com/office/drawing/2014/main" id="{75B3B236-4652-276C-A4C2-F092F56BCAF6}"/>
              </a:ext>
            </a:extLst>
          </p:cNvPr>
          <p:cNvPicPr>
            <a:picLocks noChangeAspect="1"/>
          </p:cNvPicPr>
          <p:nvPr/>
        </p:nvPicPr>
        <p:blipFill rotWithShape="1">
          <a:blip r:embed="rId2"/>
          <a:srcRect l="42479" t="22406" r="21481" b="27408"/>
          <a:stretch/>
        </p:blipFill>
        <p:spPr>
          <a:xfrm>
            <a:off x="5000734" y="842045"/>
            <a:ext cx="6480065" cy="5466680"/>
          </a:xfrm>
          <a:prstGeom prst="rect">
            <a:avLst/>
          </a:prstGeom>
        </p:spPr>
      </p:pic>
    </p:spTree>
    <p:extLst>
      <p:ext uri="{BB962C8B-B14F-4D97-AF65-F5344CB8AC3E}">
        <p14:creationId xmlns:p14="http://schemas.microsoft.com/office/powerpoint/2010/main" val="787237103"/>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601255" y="2177142"/>
            <a:ext cx="3409782" cy="3823607"/>
          </a:xfrm>
        </p:spPr>
        <p:txBody>
          <a:bodyPr>
            <a:normAutofit fontScale="85000" lnSpcReduction="10000"/>
          </a:bodyPr>
          <a:lstStyle/>
          <a:p>
            <a:r>
              <a:rPr lang="en-GB" dirty="0">
                <a:solidFill>
                  <a:srgbClr val="FFFFFF"/>
                </a:solidFill>
              </a:rPr>
              <a:t>Developed by Michael Porter of Harvard University</a:t>
            </a:r>
          </a:p>
          <a:p>
            <a:r>
              <a:rPr lang="en-GB" altLang="en-US" sz="1800" dirty="0">
                <a:latin typeface="Calibri" panose="020F0502020204030204" pitchFamily="34" charset="0"/>
              </a:rPr>
              <a:t>Identifies the </a:t>
            </a:r>
            <a:r>
              <a:rPr lang="en-GB" altLang="en-US" sz="1800" b="1" i="1" dirty="0">
                <a:solidFill>
                  <a:srgbClr val="FFC000"/>
                </a:solidFill>
                <a:latin typeface="Calibri" panose="020F0502020204030204" pitchFamily="34" charset="0"/>
              </a:rPr>
              <a:t>attractiveness</a:t>
            </a:r>
            <a:r>
              <a:rPr lang="en-GB" altLang="en-US" sz="1800" dirty="0">
                <a:latin typeface="Calibri" panose="020F0502020204030204" pitchFamily="34" charset="0"/>
              </a:rPr>
              <a:t> of industries – which industries/markets to enter or leave.</a:t>
            </a:r>
          </a:p>
          <a:p>
            <a:pPr marL="292100" indent="-292100">
              <a:buClr>
                <a:schemeClr val="tx1"/>
              </a:buClr>
            </a:pPr>
            <a:r>
              <a:rPr lang="en-GB" altLang="en-US" sz="1800" dirty="0">
                <a:latin typeface="Calibri" panose="020F0502020204030204" pitchFamily="34" charset="0"/>
              </a:rPr>
              <a:t>Identifies </a:t>
            </a:r>
            <a:r>
              <a:rPr lang="en-GB" altLang="en-US" sz="1800" b="1" i="1" dirty="0">
                <a:solidFill>
                  <a:srgbClr val="FFC000"/>
                </a:solidFill>
                <a:latin typeface="Calibri" panose="020F0502020204030204" pitchFamily="34" charset="0"/>
              </a:rPr>
              <a:t>strategies to influence </a:t>
            </a:r>
            <a:r>
              <a:rPr lang="en-GB" altLang="en-US" sz="1800" dirty="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800" dirty="0">
                <a:latin typeface="Calibri" panose="020F0502020204030204" pitchFamily="34" charset="0"/>
              </a:rPr>
              <a:t>The forces may have a </a:t>
            </a:r>
            <a:r>
              <a:rPr lang="en-GB" altLang="en-US" sz="1800" b="1" i="1" dirty="0">
                <a:solidFill>
                  <a:srgbClr val="FFC000"/>
                </a:solidFill>
                <a:latin typeface="Calibri" panose="020F0502020204030204" pitchFamily="34" charset="0"/>
              </a:rPr>
              <a:t>different impact on different organisations </a:t>
            </a:r>
            <a:r>
              <a:rPr lang="en-GB" altLang="en-US" sz="1800" dirty="0">
                <a:latin typeface="Calibri" panose="020F0502020204030204" pitchFamily="34" charset="0"/>
              </a:rPr>
              <a:t>e.g. large firms can deal with barriers to entry more easily than small firms.</a:t>
            </a:r>
            <a:endParaRPr lang="en-GB"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8508"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376712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Interview with Michael E. Porter, Professor, Harvard University</a:t>
            </a:r>
          </a:p>
          <a:p>
            <a:r>
              <a:rPr lang="en-GB" dirty="0">
                <a:hlinkClick r:id="rId2"/>
              </a:rPr>
              <a:t>https://youtu.be/mYF2_FBCvXw</a:t>
            </a:r>
            <a:endParaRPr lang="en-GB" dirty="0"/>
          </a:p>
          <a:p>
            <a:endParaRPr lang="en-GB" dirty="0"/>
          </a:p>
          <a:p>
            <a:r>
              <a:rPr lang="en-GB" dirty="0">
                <a:hlinkClick r:id="rId3"/>
              </a:rPr>
              <a:t>Porter's 5 Forces EXPLAINED | B2U | Business To You - YouTube</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885D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4"/>
          <a:stretch>
            <a:fillRect/>
          </a:stretch>
        </p:blipFill>
        <p:spPr>
          <a:xfrm>
            <a:off x="780698" y="3111404"/>
            <a:ext cx="4748741" cy="2180690"/>
          </a:xfrm>
          <a:prstGeom prst="rect">
            <a:avLst/>
          </a:prstGeom>
        </p:spPr>
      </p:pic>
    </p:spTree>
    <p:extLst>
      <p:ext uri="{BB962C8B-B14F-4D97-AF65-F5344CB8AC3E}">
        <p14:creationId xmlns:p14="http://schemas.microsoft.com/office/powerpoint/2010/main" val="4184650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634275"/>
          </a:xfrm>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492370" y="1946031"/>
            <a:ext cx="7961820" cy="4374557"/>
          </a:xfrm>
        </p:spPr>
        <p:txBody>
          <a:bodyPr>
            <a:noAutofit/>
          </a:bodyPr>
          <a:lstStyle/>
          <a:p>
            <a:pPr>
              <a:spcAft>
                <a:spcPts val="0"/>
              </a:spcAft>
              <a:buNone/>
              <a:defRPr/>
            </a:pPr>
            <a:r>
              <a:rPr lang="en-GB" sz="2000" b="1" i="1" dirty="0">
                <a:latin typeface="Calibri" panose="020F0502020204030204" pitchFamily="34" charset="0"/>
              </a:rPr>
              <a:t>Rivalry between existing competitors</a:t>
            </a:r>
          </a:p>
          <a:p>
            <a:pPr>
              <a:spcAft>
                <a:spcPts val="0"/>
              </a:spcAft>
              <a:buNone/>
              <a:defRPr/>
            </a:pPr>
            <a:r>
              <a:rPr lang="en-GB" sz="20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a:t>
            </a:r>
            <a:r>
              <a:rPr lang="en-GB" sz="2000" dirty="0">
                <a:latin typeface="Calibri" panose="020F0502020204030204" pitchFamily="34" charset="0"/>
              </a:rPr>
              <a:t>The degree of rivalry depends on things like:</a:t>
            </a:r>
          </a:p>
          <a:p>
            <a:pPr marL="555750" lvl="2">
              <a:spcAft>
                <a:spcPts val="0"/>
              </a:spcAft>
              <a:buFont typeface="Arial" panose="020B0604020202020204" pitchFamily="34" charset="0"/>
              <a:buChar char="•"/>
              <a:defRPr/>
            </a:pPr>
            <a:r>
              <a:rPr lang="en-GB" sz="2000" b="1" i="1" dirty="0">
                <a:latin typeface="Calibri" panose="020F0502020204030204" pitchFamily="34" charset="0"/>
              </a:rPr>
              <a:t>Competitor concentration </a:t>
            </a:r>
            <a:r>
              <a:rPr lang="en-GB" sz="20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2000" b="1" i="1" dirty="0">
                <a:latin typeface="Calibri" panose="020F0502020204030204" pitchFamily="34" charset="0"/>
              </a:rPr>
              <a:t>Industry growth rate (rivalry = </a:t>
            </a:r>
            <a:r>
              <a:rPr lang="en-GB" sz="2000" dirty="0">
                <a:latin typeface="Calibri" panose="020F0502020204030204" pitchFamily="34" charset="0"/>
              </a:rPr>
              <a:t>high if growth rate is low)</a:t>
            </a:r>
          </a:p>
          <a:p>
            <a:pPr marL="555750" lvl="2">
              <a:spcAft>
                <a:spcPts val="0"/>
              </a:spcAft>
              <a:buFont typeface="Arial" panose="020B0604020202020204" pitchFamily="34" charset="0"/>
              <a:buChar char="•"/>
              <a:defRPr/>
            </a:pPr>
            <a:r>
              <a:rPr lang="en-GB" sz="2000" b="1" i="1" dirty="0">
                <a:latin typeface="Calibri" panose="020F0502020204030204" pitchFamily="34" charset="0"/>
              </a:rPr>
              <a:t>High fixed costs </a:t>
            </a:r>
            <a:r>
              <a:rPr lang="en-GB" sz="20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2000" b="1" i="1" dirty="0">
                <a:latin typeface="Calibri" panose="020F0502020204030204" pitchFamily="34" charset="0"/>
              </a:rPr>
              <a:t>High exit barriers </a:t>
            </a:r>
            <a:r>
              <a:rPr lang="en-GB" sz="20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20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125576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985967"/>
          </a:xfrm>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1899139"/>
            <a:ext cx="7776522" cy="4461556"/>
          </a:xfrm>
        </p:spPr>
        <p:txBody>
          <a:bodyPr>
            <a:noAutofit/>
          </a:bodyPr>
          <a:lstStyle/>
          <a:p>
            <a:pPr marL="292100" indent="-292100">
              <a:spcAft>
                <a:spcPts val="0"/>
              </a:spcAft>
              <a:buNone/>
              <a:defRPr/>
            </a:pPr>
            <a:r>
              <a:rPr lang="en-US" sz="2000" b="1" i="1" dirty="0">
                <a:latin typeface="Calibri" panose="020F0502020204030204" pitchFamily="34" charset="0"/>
              </a:rPr>
              <a:t>The threat of entry</a:t>
            </a:r>
            <a:endParaRPr lang="en-GB" sz="2000" b="1" i="1" dirty="0">
              <a:latin typeface="Calibri" panose="020F0502020204030204" pitchFamily="34" charset="0"/>
            </a:endParaRPr>
          </a:p>
          <a:p>
            <a:pPr marL="325438" indent="-325438">
              <a:spcAft>
                <a:spcPts val="0"/>
              </a:spcAft>
              <a:buClr>
                <a:srgbClr val="0F6FC6"/>
              </a:buClr>
              <a:buNone/>
              <a:defRPr/>
            </a:pPr>
            <a:r>
              <a:rPr lang="en-GB" sz="20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1800" dirty="0">
              <a:latin typeface="Calibri" panose="020F0502020204030204" pitchFamily="34" charset="0"/>
            </a:endParaRPr>
          </a:p>
          <a:p>
            <a:pPr marL="325438" indent="-288925">
              <a:spcAft>
                <a:spcPts val="0"/>
              </a:spcAft>
              <a:buClr>
                <a:srgbClr val="0F6FC6"/>
              </a:buClr>
              <a:buNone/>
              <a:defRPr/>
            </a:pPr>
            <a:r>
              <a:rPr lang="en-GB" sz="20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4254609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694565"/>
          </a:xfrm>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1509723"/>
            <a:ext cx="7704555" cy="4914191"/>
          </a:xfrm>
        </p:spPr>
        <p:txBody>
          <a:bodyPr>
            <a:noAutofit/>
          </a:bodyPr>
          <a:lstStyle/>
          <a:p>
            <a:pPr marL="9525" indent="-9525">
              <a:lnSpc>
                <a:spcPct val="95000"/>
              </a:lnSpc>
              <a:spcBef>
                <a:spcPct val="15000"/>
              </a:spcBef>
              <a:spcAft>
                <a:spcPts val="0"/>
              </a:spcAft>
              <a:buNone/>
              <a:tabLst>
                <a:tab pos="304800" algn="l"/>
              </a:tabLst>
              <a:defRPr/>
            </a:pPr>
            <a:r>
              <a:rPr lang="en-GB" sz="2000" b="1" i="1"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20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2000" b="1" i="1" dirty="0">
                <a:latin typeface="Calibri" panose="020F0502020204030204" pitchFamily="34" charset="0"/>
              </a:rPr>
              <a:t>Substitutes</a:t>
            </a:r>
            <a:r>
              <a:rPr lang="en-GB" sz="20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18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a:t>
            </a:r>
            <a:r>
              <a:rPr lang="en-GB" sz="2000" dirty="0">
                <a:latin typeface="Calibri" panose="020F0502020204030204" pitchFamily="34" charset="0"/>
              </a:rPr>
              <a:t>Customers will switch to alternatives (and thus the threat increases) if:</a:t>
            </a:r>
          </a:p>
          <a:p>
            <a:pPr marL="298450" indent="-298450">
              <a:lnSpc>
                <a:spcPct val="95000"/>
              </a:lnSpc>
              <a:spcBef>
                <a:spcPct val="15000"/>
              </a:spcBef>
              <a:spcAft>
                <a:spcPts val="0"/>
              </a:spcAft>
              <a:buClr>
                <a:schemeClr val="tx1"/>
              </a:buClr>
              <a:defRPr/>
            </a:pPr>
            <a:r>
              <a:rPr lang="en-GB" sz="2000" b="1" i="1" dirty="0">
                <a:latin typeface="Calibri" panose="020F0502020204030204" pitchFamily="34" charset="0"/>
              </a:rPr>
              <a:t>The price/performance ratio </a:t>
            </a:r>
            <a:r>
              <a:rPr lang="en-GB" sz="20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2000" dirty="0">
                <a:latin typeface="Calibri" panose="020F0502020204030204" pitchFamily="34" charset="0"/>
              </a:rPr>
              <a:t>The substitute </a:t>
            </a:r>
            <a:r>
              <a:rPr lang="en-GB" sz="2000" b="1" i="1" dirty="0">
                <a:latin typeface="Calibri" panose="020F0502020204030204" pitchFamily="34" charset="0"/>
              </a:rPr>
              <a:t>benefits from an innovation </a:t>
            </a:r>
            <a:r>
              <a:rPr lang="en-GB" sz="20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2000" b="1" i="1" dirty="0">
                <a:latin typeface="Calibri" panose="020F0502020204030204" pitchFamily="34" charset="0"/>
              </a:rPr>
              <a:t>Extra-industry effects</a:t>
            </a:r>
            <a:r>
              <a:rPr lang="en-GB" sz="2000" b="1" dirty="0">
                <a:latin typeface="Calibri" panose="020F0502020204030204" pitchFamily="34" charset="0"/>
              </a:rPr>
              <a:t>. </a:t>
            </a:r>
            <a:r>
              <a:rPr lang="en-GB" sz="2000" dirty="0">
                <a:latin typeface="Calibri" panose="020F0502020204030204" pitchFamily="34" charset="0"/>
              </a:rPr>
              <a:t>Substitutes come from outside the industry which forces managers to look outside their own industry to consider more distant threats and constraints.</a:t>
            </a:r>
            <a:endParaRPr lang="en-GB" sz="20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336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795113"/>
          </a:xfrm>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468923" y="1652337"/>
            <a:ext cx="7888792" cy="4616509"/>
          </a:xfrm>
        </p:spPr>
        <p:txBody>
          <a:bodyPr>
            <a:noAutofit/>
          </a:bodyPr>
          <a:lstStyle/>
          <a:p>
            <a:pPr marL="263525" indent="-263525">
              <a:buNone/>
            </a:pPr>
            <a:r>
              <a:rPr lang="en-GB" altLang="en-US" sz="2000" b="1" i="1" dirty="0">
                <a:latin typeface="Calibri" panose="020F0502020204030204" pitchFamily="34" charset="0"/>
              </a:rPr>
              <a:t>The bargaining power of suppliers</a:t>
            </a:r>
          </a:p>
          <a:p>
            <a:pPr marL="263525" indent="-263525">
              <a:buNone/>
            </a:pPr>
            <a:r>
              <a:rPr lang="en-GB" altLang="en-US" sz="20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1800" dirty="0">
                <a:latin typeface="Calibri" panose="020F0502020204030204" pitchFamily="34" charset="0"/>
              </a:rPr>
              <a:t>	</a:t>
            </a:r>
          </a:p>
          <a:p>
            <a:pPr marL="263525" indent="-263525">
              <a:buNone/>
            </a:pPr>
            <a:r>
              <a:rPr lang="en-GB" altLang="en-US" sz="20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2000" b="1" i="1" dirty="0">
                <a:latin typeface="Calibri" panose="020F0502020204030204" pitchFamily="34" charset="0"/>
              </a:rPr>
              <a:t>The suppliers are concentrated </a:t>
            </a:r>
            <a:r>
              <a:rPr lang="en-GB" altLang="en-US" sz="2000" dirty="0">
                <a:latin typeface="Calibri" panose="020F0502020204030204" pitchFamily="34" charset="0"/>
              </a:rPr>
              <a:t>(few of them)</a:t>
            </a:r>
          </a:p>
          <a:p>
            <a:pPr marL="314325" lvl="1" indent="-209550">
              <a:buFont typeface="Arial" panose="020B0604020202020204" pitchFamily="34" charset="0"/>
              <a:buChar char="•"/>
            </a:pPr>
            <a:r>
              <a:rPr lang="en-GB" altLang="en-US" sz="20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2000" b="1" i="1" dirty="0">
                <a:latin typeface="Calibri" panose="020F0502020204030204" pitchFamily="34" charset="0"/>
              </a:rPr>
              <a:t>Switching costs are high </a:t>
            </a:r>
            <a:r>
              <a:rPr lang="en-GB" altLang="en-US" sz="2000" dirty="0">
                <a:latin typeface="Calibri" panose="020F0502020204030204" pitchFamily="34" charset="0"/>
              </a:rPr>
              <a:t>(it is disruptive or expensive to change suppliers)</a:t>
            </a:r>
          </a:p>
          <a:p>
            <a:pPr marL="314325" lvl="1" indent="-209550">
              <a:buFont typeface="Arial" panose="020B0604020202020204" pitchFamily="34" charset="0"/>
              <a:buChar char="•"/>
            </a:pPr>
            <a:r>
              <a:rPr lang="en-GB" altLang="en-US" sz="2000" b="1" i="1" dirty="0">
                <a:latin typeface="Calibri" panose="020F0502020204030204" pitchFamily="34" charset="0"/>
              </a:rPr>
              <a:t>Suppliers can integrate forwards </a:t>
            </a:r>
            <a:r>
              <a:rPr lang="en-GB" altLang="en-US" sz="2000" dirty="0">
                <a:latin typeface="Calibri" panose="020F0502020204030204" pitchFamily="34" charset="0"/>
              </a:rPr>
              <a:t>(e.g. low-cost airlines have cut out the use of travel agents)</a:t>
            </a:r>
            <a:endParaRPr lang="en-GB" sz="20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736556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7"/>
            <a:ext cx="11029616" cy="684474"/>
          </a:xfrm>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1499635"/>
            <a:ext cx="7840913" cy="4924280"/>
          </a:xfrm>
        </p:spPr>
        <p:txBody>
          <a:bodyPr>
            <a:noAutofit/>
          </a:bodyPr>
          <a:lstStyle/>
          <a:p>
            <a:pPr eaLnBrk="1" hangingPunct="1">
              <a:buFont typeface="Wingdings 2" pitchFamily="18" charset="2"/>
              <a:buNone/>
              <a:defRPr/>
            </a:pPr>
            <a:r>
              <a:rPr lang="en-GB" sz="2000" b="1" i="1" dirty="0">
                <a:latin typeface="Calibri" panose="020F0502020204030204" pitchFamily="34" charset="0"/>
              </a:rPr>
              <a:t>The bargaining power of buyers</a:t>
            </a:r>
            <a:endParaRPr lang="en-GB" sz="2000" dirty="0">
              <a:latin typeface="Calibri" panose="020F0502020204030204" pitchFamily="34" charset="0"/>
            </a:endParaRPr>
          </a:p>
          <a:p>
            <a:pPr eaLnBrk="1" hangingPunct="1">
              <a:buFont typeface="Wingdings 2" pitchFamily="18" charset="2"/>
              <a:buNone/>
              <a:defRPr/>
            </a:pPr>
            <a:r>
              <a:rPr lang="en-GB" sz="20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20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2000" dirty="0">
                <a:latin typeface="Calibri" panose="020F0502020204030204" pitchFamily="34" charset="0"/>
              </a:rPr>
              <a:t>	Buyer power is likely to be high, for example, when:</a:t>
            </a:r>
          </a:p>
          <a:p>
            <a:pPr marL="603375" lvl="2" indent="-209550">
              <a:buFont typeface="Arial" charset="0"/>
              <a:buChar char="•"/>
              <a:defRPr/>
            </a:pPr>
            <a:r>
              <a:rPr lang="en-GB" sz="2000" b="1" i="1" dirty="0">
                <a:latin typeface="Calibri" panose="020F0502020204030204" pitchFamily="34" charset="0"/>
              </a:rPr>
              <a:t>Buyers are concentrated </a:t>
            </a:r>
            <a:r>
              <a:rPr lang="en-GB" sz="2000" dirty="0">
                <a:latin typeface="Calibri" panose="020F0502020204030204" pitchFamily="34" charset="0"/>
              </a:rPr>
              <a:t>(few of them)</a:t>
            </a:r>
          </a:p>
          <a:p>
            <a:pPr marL="593850" lvl="2" indent="-190500">
              <a:buFont typeface="Arial" charset="0"/>
              <a:buChar char="•"/>
              <a:defRPr/>
            </a:pPr>
            <a:r>
              <a:rPr lang="en-GB" sz="2000" b="1" i="1" dirty="0">
                <a:latin typeface="Calibri" panose="020F0502020204030204" pitchFamily="34" charset="0"/>
              </a:rPr>
              <a:t>Buyers have low switching costs </a:t>
            </a:r>
            <a:r>
              <a:rPr lang="en-GB" altLang="en-US" sz="2000" dirty="0">
                <a:latin typeface="Calibri" panose="020F0502020204030204" pitchFamily="34" charset="0"/>
              </a:rPr>
              <a:t>(it not disruptive or expensive to change their providers)</a:t>
            </a:r>
            <a:endParaRPr lang="en-GB" sz="2000" dirty="0">
              <a:latin typeface="Calibri" panose="020F0502020204030204" pitchFamily="34" charset="0"/>
            </a:endParaRPr>
          </a:p>
          <a:p>
            <a:pPr marL="593850" lvl="2" indent="-190500">
              <a:buFont typeface="Arial" charset="0"/>
              <a:buChar char="•"/>
              <a:defRPr/>
            </a:pPr>
            <a:r>
              <a:rPr lang="en-GB" sz="2000" b="1" i="1" dirty="0">
                <a:latin typeface="Calibri" panose="020F0502020204030204" pitchFamily="34" charset="0"/>
              </a:rPr>
              <a:t>Buyers can supply their own inputs </a:t>
            </a:r>
            <a:r>
              <a:rPr lang="en-GB" sz="2000" dirty="0">
                <a:latin typeface="Calibri" panose="020F0502020204030204" pitchFamily="34" charset="0"/>
              </a:rPr>
              <a:t>(backward vertical integration, e.g. through the acquisition of a business operating earlier in the supply chain – e.g. a retailer </a:t>
            </a:r>
            <a:r>
              <a:rPr lang="en-GB" sz="2000" dirty="0" err="1">
                <a:latin typeface="Calibri" panose="020F0502020204030204" pitchFamily="34" charset="0"/>
              </a:rPr>
              <a:t>acquiering</a:t>
            </a:r>
            <a:r>
              <a:rPr lang="en-GB" sz="2000" dirty="0">
                <a:latin typeface="Calibri" panose="020F0502020204030204" pitchFamily="34" charset="0"/>
              </a:rPr>
              <a:t> a wholesaler)</a:t>
            </a:r>
            <a:endParaRPr lang="en-GB" sz="20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4327754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672280" y="944752"/>
            <a:ext cx="3259016" cy="1462692"/>
          </a:xfrm>
        </p:spPr>
        <p:txBody>
          <a:bodyPr>
            <a:normAutofit/>
          </a:bodyPr>
          <a:lstStyle/>
          <a:p>
            <a:pPr>
              <a:lnSpc>
                <a:spcPct val="90000"/>
              </a:lnSpc>
            </a:pPr>
            <a:r>
              <a:rPr lang="en-GB" sz="2400">
                <a:solidFill>
                  <a:srgbClr val="FFFFFF"/>
                </a:solidFill>
              </a:rPr>
              <a:t>Porter’s five forces analysis – example: UK supermarkets</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71513" y="2536031"/>
            <a:ext cx="3123783" cy="3671936"/>
          </a:xfrm>
        </p:spPr>
        <p:txBody>
          <a:bodyPr anchor="t">
            <a:normAutofit/>
          </a:bodyPr>
          <a:lstStyle/>
          <a:p>
            <a:r>
              <a:rPr lang="en-GB">
                <a:solidFill>
                  <a:srgbClr val="FFFFFF"/>
                </a:solidFill>
              </a:rPr>
              <a:t>Two Teachers</a:t>
            </a:r>
          </a:p>
          <a:p>
            <a:r>
              <a:rPr lang="en-GB">
                <a:solidFill>
                  <a:srgbClr val="FFFFFF"/>
                </a:solidFill>
                <a:hlinkClick r:id="rId2"/>
              </a:rPr>
              <a:t>https://youtu.be/30oFuYiYOp0</a:t>
            </a:r>
            <a:endParaRPr lang="en-GB">
              <a:solidFill>
                <a:srgbClr val="FFFFFF"/>
              </a:solidFill>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3" cstate="email">
            <a:extLst>
              <a:ext uri="{28A0092B-C50C-407E-A947-70E740481C1C}">
                <a14:useLocalDpi xmlns:a14="http://schemas.microsoft.com/office/drawing/2010/main"/>
              </a:ext>
            </a:extLst>
          </a:blip>
          <a:srcRect t="2746" b="20099"/>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39</a:t>
            </a:fld>
            <a:endPar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44217562"/>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0134997-30DB-FC15-8E2A-86A26820EE8A}"/>
              </a:ext>
            </a:extLst>
          </p:cNvPr>
          <p:cNvSpPr>
            <a:spLocks noGrp="1"/>
          </p:cNvSpPr>
          <p:nvPr>
            <p:ph type="title"/>
          </p:nvPr>
        </p:nvSpPr>
        <p:spPr>
          <a:xfrm>
            <a:off x="601255" y="702155"/>
            <a:ext cx="3409783" cy="1300365"/>
          </a:xfrm>
        </p:spPr>
        <p:txBody>
          <a:bodyPr>
            <a:normAutofit/>
          </a:bodyPr>
          <a:lstStyle/>
          <a:p>
            <a:r>
              <a:rPr lang="en-GB">
                <a:solidFill>
                  <a:srgbClr val="FFFFFF"/>
                </a:solidFill>
              </a:rPr>
              <a:t>MendElow Matrix – </a:t>
            </a:r>
          </a:p>
        </p:txBody>
      </p:sp>
      <p:sp>
        <p:nvSpPr>
          <p:cNvPr id="1030" name="Content Placeholder 1029">
            <a:extLst>
              <a:ext uri="{FF2B5EF4-FFF2-40B4-BE49-F238E27FC236}">
                <a16:creationId xmlns:a16="http://schemas.microsoft.com/office/drawing/2014/main" id="{26C41A57-E8B6-F3D6-CC37-C0907144AEEC}"/>
              </a:ext>
            </a:extLst>
          </p:cNvPr>
          <p:cNvSpPr>
            <a:spLocks noGrp="1"/>
          </p:cNvSpPr>
          <p:nvPr>
            <p:ph idx="1"/>
          </p:nvPr>
        </p:nvSpPr>
        <p:spPr>
          <a:xfrm>
            <a:off x="601255" y="2177142"/>
            <a:ext cx="3409782" cy="3823607"/>
          </a:xfrm>
        </p:spPr>
        <p:txBody>
          <a:bodyPr>
            <a:normAutofit/>
          </a:bodyPr>
          <a:lstStyle/>
          <a:p>
            <a:r>
              <a:rPr lang="en-US" dirty="0">
                <a:solidFill>
                  <a:srgbClr val="FFFFFF"/>
                </a:solidFill>
              </a:rPr>
              <a:t>A strategic planning tool used to understand and prioritize different stakeholder interests when planning marketing strategies </a:t>
            </a:r>
          </a:p>
        </p:txBody>
      </p:sp>
      <p:pic>
        <p:nvPicPr>
          <p:cNvPr id="1026" name="Picture 2" descr="CIMA E1, E2, E3 &amp; Case Study Theory: Mendelow's Matrix - YouTube">
            <a:extLst>
              <a:ext uri="{FF2B5EF4-FFF2-40B4-BE49-F238E27FC236}">
                <a16:creationId xmlns:a16="http://schemas.microsoft.com/office/drawing/2014/main" id="{DF3ACD1A-A183-4793-280A-18141A3025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
          <a:stretch/>
        </p:blipFill>
        <p:spPr bwMode="auto">
          <a:xfrm>
            <a:off x="4169915" y="1244600"/>
            <a:ext cx="7940125" cy="448309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678E4DD2-E88B-FF65-A2F5-586C425563E8}"/>
              </a:ext>
            </a:extLst>
          </p:cNvPr>
          <p:cNvSpPr>
            <a:spLocks noGrp="1"/>
          </p:cNvSpPr>
          <p:nvPr>
            <p:ph type="ftr" sz="quarter" idx="11"/>
          </p:nvPr>
        </p:nvSpPr>
        <p:spPr>
          <a:xfrm>
            <a:off x="581192" y="6400800"/>
            <a:ext cx="6917210" cy="365125"/>
          </a:xfrm>
        </p:spPr>
        <p:txBody>
          <a:bodyPr>
            <a:normAutofit/>
          </a:bodyPr>
          <a:lstStyle/>
          <a:p>
            <a:endParaRPr lang="en-US">
              <a:solidFill>
                <a:srgbClr val="DDE332"/>
              </a:solidFill>
            </a:endParaRPr>
          </a:p>
        </p:txBody>
      </p:sp>
      <p:sp>
        <p:nvSpPr>
          <p:cNvPr id="5" name="Slide Number Placeholder 4">
            <a:extLst>
              <a:ext uri="{FF2B5EF4-FFF2-40B4-BE49-F238E27FC236}">
                <a16:creationId xmlns:a16="http://schemas.microsoft.com/office/drawing/2014/main" id="{1C473C67-183A-1E81-9B9B-708C4E84F13C}"/>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DDE332"/>
                </a:solidFill>
              </a:rPr>
              <a:pPr>
                <a:spcAft>
                  <a:spcPts val="600"/>
                </a:spcAft>
              </a:pPr>
              <a:t>40</a:t>
            </a:fld>
            <a:endParaRPr lang="en-US">
              <a:solidFill>
                <a:srgbClr val="DDE332"/>
              </a:solidFill>
            </a:endParaRPr>
          </a:p>
        </p:txBody>
      </p:sp>
    </p:spTree>
    <p:extLst>
      <p:ext uri="{BB962C8B-B14F-4D97-AF65-F5344CB8AC3E}">
        <p14:creationId xmlns:p14="http://schemas.microsoft.com/office/powerpoint/2010/main" val="3617287846"/>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362076"/>
            <a:ext cx="11297987" cy="4525963"/>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marL="0" indent="0">
              <a:spcAft>
                <a:spcPts val="0"/>
              </a:spcAft>
              <a:buNone/>
              <a:defRPr/>
            </a:pPr>
            <a:r>
              <a:rPr lang="en-GB" sz="2000" dirty="0">
                <a:latin typeface="Arial" panose="020B0604020202020204" pitchFamily="34" charset="0"/>
                <a:cs typeface="Arial" panose="020B0604020202020204" pitchFamily="34" charset="0"/>
              </a:rPr>
              <a:t>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r>
              <a:rPr lang="en-GB" sz="2000" dirty="0">
                <a:latin typeface="Arial" panose="020B0604020202020204" pitchFamily="34" charset="0"/>
                <a:cs typeface="Arial" panose="020B0604020202020204" pitchFamily="34" charset="0"/>
              </a:rPr>
              <a:t>Opportunities and threats form one half of the </a:t>
            </a:r>
            <a:r>
              <a:rPr lang="en-GB" sz="2000" b="1" i="1" dirty="0">
                <a:latin typeface="Arial" panose="020B0604020202020204" pitchFamily="34" charset="0"/>
                <a:cs typeface="Arial" panose="020B0604020202020204" pitchFamily="34" charset="0"/>
              </a:rPr>
              <a:t>SWOT analysis </a:t>
            </a:r>
            <a:r>
              <a:rPr lang="en-GB" sz="2000" dirty="0">
                <a:latin typeface="Arial" panose="020B0604020202020204" pitchFamily="34" charset="0"/>
                <a:cs typeface="Arial" panose="020B0604020202020204" pitchFamily="34" charset="0"/>
              </a:rPr>
              <a:t>that shapes strategy.</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Johnson, Whittington, Scholes, Angwin, </a:t>
            </a:r>
            <a:r>
              <a:rPr kumimoji="0" lang="en-GB" altLang="en-US" sz="14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pic>
        <p:nvPicPr>
          <p:cNvPr id="2" name="Picture 1">
            <a:extLst>
              <a:ext uri="{FF2B5EF4-FFF2-40B4-BE49-F238E27FC236}">
                <a16:creationId xmlns:a16="http://schemas.microsoft.com/office/drawing/2014/main" id="{CB4AA55A-E696-7BBE-CFFC-A24ED3D82E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62374" y="2677365"/>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4"/>
          <a:stretch>
            <a:fillRect/>
          </a:stretch>
        </p:blipFill>
        <p:spPr>
          <a:xfrm>
            <a:off x="10314380" y="4984211"/>
            <a:ext cx="1364271" cy="1171766"/>
          </a:xfrm>
          <a:prstGeom prst="rect">
            <a:avLst/>
          </a:prstGeom>
        </p:spPr>
      </p:pic>
      <p:pic>
        <p:nvPicPr>
          <p:cNvPr id="5" name="Picture 4">
            <a:extLst>
              <a:ext uri="{FF2B5EF4-FFF2-40B4-BE49-F238E27FC236}">
                <a16:creationId xmlns:a16="http://schemas.microsoft.com/office/drawing/2014/main" id="{4DEA50A1-77D6-E81D-823B-5FAA60B2DFF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30184" y="2677365"/>
            <a:ext cx="1713204" cy="1212092"/>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CF6E28-51C9-3D5E-A85B-906D588155E5}"/>
              </a:ext>
            </a:extLst>
          </p:cNvPr>
          <p:cNvSpPr>
            <a:spLocks noGrp="1"/>
          </p:cNvSpPr>
          <p:nvPr>
            <p:ph type="title"/>
          </p:nvPr>
        </p:nvSpPr>
        <p:spPr>
          <a:xfrm>
            <a:off x="601255" y="702156"/>
            <a:ext cx="3409783" cy="802248"/>
          </a:xfrm>
        </p:spPr>
        <p:txBody>
          <a:bodyPr>
            <a:normAutofit/>
          </a:bodyPr>
          <a:lstStyle/>
          <a:p>
            <a:r>
              <a:rPr lang="en-GB" dirty="0">
                <a:solidFill>
                  <a:srgbClr val="FFFFFF"/>
                </a:solidFill>
              </a:rPr>
              <a:t>marketing audit</a:t>
            </a:r>
          </a:p>
        </p:txBody>
      </p:sp>
      <p:sp>
        <p:nvSpPr>
          <p:cNvPr id="3" name="Content Placeholder 2">
            <a:extLst>
              <a:ext uri="{FF2B5EF4-FFF2-40B4-BE49-F238E27FC236}">
                <a16:creationId xmlns:a16="http://schemas.microsoft.com/office/drawing/2014/main" id="{8D586AC3-092D-17A0-1114-D56E85934A24}"/>
              </a:ext>
            </a:extLst>
          </p:cNvPr>
          <p:cNvSpPr>
            <a:spLocks noGrp="1"/>
          </p:cNvSpPr>
          <p:nvPr>
            <p:ph idx="1"/>
          </p:nvPr>
        </p:nvSpPr>
        <p:spPr>
          <a:xfrm>
            <a:off x="601255" y="1878058"/>
            <a:ext cx="3409782" cy="3059703"/>
          </a:xfrm>
        </p:spPr>
        <p:txBody>
          <a:bodyPr>
            <a:normAutofit fontScale="92500" lnSpcReduction="20000"/>
          </a:bodyPr>
          <a:lstStyle/>
          <a:p>
            <a:r>
              <a:rPr lang="en-GB" sz="2000" b="1" dirty="0">
                <a:solidFill>
                  <a:srgbClr val="FFFFFF"/>
                </a:solidFill>
              </a:rPr>
              <a:t>Internal Marketing Audit </a:t>
            </a:r>
            <a:r>
              <a:rPr lang="en-GB" sz="2000" dirty="0">
                <a:solidFill>
                  <a:srgbClr val="FFFFFF"/>
                </a:solidFill>
              </a:rPr>
              <a:t>is the analysis of the internal environment – a comprehensive, systematic evaluation of marketing strategies and activities, resources and capabilities</a:t>
            </a:r>
          </a:p>
          <a:p>
            <a:r>
              <a:rPr lang="en-GB" sz="2000" dirty="0">
                <a:solidFill>
                  <a:srgbClr val="FFFFFF"/>
                </a:solidFill>
              </a:rPr>
              <a:t>It includes physical / human / financial resources, as well as intangibles</a:t>
            </a:r>
          </a:p>
        </p:txBody>
      </p:sp>
      <p:sp>
        <p:nvSpPr>
          <p:cNvPr id="4" name="Footer Placeholder 3">
            <a:extLst>
              <a:ext uri="{FF2B5EF4-FFF2-40B4-BE49-F238E27FC236}">
                <a16:creationId xmlns:a16="http://schemas.microsoft.com/office/drawing/2014/main" id="{A6DAA0D0-A3E3-EA83-40C4-FF165DD3CA97}"/>
              </a:ext>
            </a:extLst>
          </p:cNvPr>
          <p:cNvSpPr>
            <a:spLocks noGrp="1"/>
          </p:cNvSpPr>
          <p:nvPr>
            <p:ph type="ftr" sz="quarter" idx="11"/>
          </p:nvPr>
        </p:nvSpPr>
        <p:spPr>
          <a:xfrm>
            <a:off x="581192" y="6400800"/>
            <a:ext cx="6917210" cy="365125"/>
          </a:xfrm>
        </p:spPr>
        <p:txBody>
          <a:bodyPr>
            <a:normAutofit/>
          </a:bodyPr>
          <a:lstStyle/>
          <a:p>
            <a:pPr>
              <a:spcAft>
                <a:spcPts val="600"/>
              </a:spcAft>
            </a:pPr>
            <a:r>
              <a:rPr lang="en-US" dirty="0">
                <a:solidFill>
                  <a:srgbClr val="465359"/>
                </a:solidFill>
              </a:rPr>
              <a:t>(Source: Blythe &amp; </a:t>
            </a:r>
            <a:r>
              <a:rPr lang="en-US" dirty="0" err="1">
                <a:solidFill>
                  <a:srgbClr val="465359"/>
                </a:solidFill>
              </a:rPr>
              <a:t>Megicks</a:t>
            </a:r>
            <a:r>
              <a:rPr lang="en-US" dirty="0">
                <a:solidFill>
                  <a:srgbClr val="465359"/>
                </a:solidFill>
              </a:rPr>
              <a:t> (2019)</a:t>
            </a:r>
          </a:p>
        </p:txBody>
      </p:sp>
      <p:sp>
        <p:nvSpPr>
          <p:cNvPr id="5" name="Slide Number Placeholder 4">
            <a:extLst>
              <a:ext uri="{FF2B5EF4-FFF2-40B4-BE49-F238E27FC236}">
                <a16:creationId xmlns:a16="http://schemas.microsoft.com/office/drawing/2014/main" id="{04B2ECD7-5DC4-1BF3-13DD-2B3548690FC6}"/>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465359"/>
                </a:solidFill>
              </a:rPr>
              <a:pPr>
                <a:spcAft>
                  <a:spcPts val="600"/>
                </a:spcAft>
              </a:pPr>
              <a:t>42</a:t>
            </a:fld>
            <a:endParaRPr lang="en-US">
              <a:solidFill>
                <a:srgbClr val="465359"/>
              </a:solidFill>
            </a:endParaRPr>
          </a:p>
        </p:txBody>
      </p:sp>
      <p:graphicFrame>
        <p:nvGraphicFramePr>
          <p:cNvPr id="8" name="Table 7">
            <a:extLst>
              <a:ext uri="{FF2B5EF4-FFF2-40B4-BE49-F238E27FC236}">
                <a16:creationId xmlns:a16="http://schemas.microsoft.com/office/drawing/2014/main" id="{5CA80DC1-5FC8-9936-10EF-5C854576FCA6}"/>
              </a:ext>
            </a:extLst>
          </p:cNvPr>
          <p:cNvGraphicFramePr>
            <a:graphicFrameLocks noGrp="1"/>
          </p:cNvGraphicFramePr>
          <p:nvPr>
            <p:extLst>
              <p:ext uri="{D42A27DB-BD31-4B8C-83A1-F6EECF244321}">
                <p14:modId xmlns:p14="http://schemas.microsoft.com/office/powerpoint/2010/main" val="3166666926"/>
              </p:ext>
            </p:extLst>
          </p:nvPr>
        </p:nvGraphicFramePr>
        <p:xfrm>
          <a:off x="4592231" y="1952426"/>
          <a:ext cx="6831503" cy="4074720"/>
        </p:xfrm>
        <a:graphic>
          <a:graphicData uri="http://schemas.openxmlformats.org/drawingml/2006/table">
            <a:tbl>
              <a:tblPr firstRow="1" bandRow="1">
                <a:tableStyleId>{5C22544A-7EE6-4342-B048-85BDC9FD1C3A}</a:tableStyleId>
              </a:tblPr>
              <a:tblGrid>
                <a:gridCol w="1710169">
                  <a:extLst>
                    <a:ext uri="{9D8B030D-6E8A-4147-A177-3AD203B41FA5}">
                      <a16:colId xmlns:a16="http://schemas.microsoft.com/office/drawing/2014/main" val="20000"/>
                    </a:ext>
                  </a:extLst>
                </a:gridCol>
                <a:gridCol w="5121334">
                  <a:extLst>
                    <a:ext uri="{9D8B030D-6E8A-4147-A177-3AD203B41FA5}">
                      <a16:colId xmlns:a16="http://schemas.microsoft.com/office/drawing/2014/main" val="20001"/>
                    </a:ext>
                  </a:extLst>
                </a:gridCol>
              </a:tblGrid>
              <a:tr h="484535">
                <a:tc>
                  <a:txBody>
                    <a:bodyPr/>
                    <a:lstStyle/>
                    <a:p>
                      <a:r>
                        <a:rPr lang="en-GB" sz="1800" b="1">
                          <a:solidFill>
                            <a:schemeClr val="tx1"/>
                          </a:solidFill>
                          <a:latin typeface="Arial" pitchFamily="34" charset="0"/>
                          <a:cs typeface="Arial" pitchFamily="34" charset="0"/>
                        </a:rPr>
                        <a:t>Element</a:t>
                      </a:r>
                    </a:p>
                  </a:txBody>
                  <a:tcPr marL="110135" marR="110135" marT="55036" marB="55036"/>
                </a:tc>
                <a:tc>
                  <a:txBody>
                    <a:bodyPr/>
                    <a:lstStyle/>
                    <a:p>
                      <a:r>
                        <a:rPr lang="en-GB" sz="1800">
                          <a:solidFill>
                            <a:schemeClr val="tx1"/>
                          </a:solidFill>
                          <a:latin typeface="Arial" pitchFamily="34" charset="0"/>
                          <a:cs typeface="Arial" pitchFamily="34" charset="0"/>
                        </a:rPr>
                        <a:t>Examples</a:t>
                      </a:r>
                    </a:p>
                  </a:txBody>
                  <a:tcPr marL="110135" marR="110135" marT="55036" marB="55036"/>
                </a:tc>
                <a:extLst>
                  <a:ext uri="{0D108BD9-81ED-4DB2-BD59-A6C34878D82A}">
                    <a16:rowId xmlns:a16="http://schemas.microsoft.com/office/drawing/2014/main" val="10000"/>
                  </a:ext>
                </a:extLst>
              </a:tr>
              <a:tr h="1145353">
                <a:tc>
                  <a:txBody>
                    <a:bodyPr/>
                    <a:lstStyle/>
                    <a:p>
                      <a:r>
                        <a:rPr lang="en-GB" sz="1800">
                          <a:latin typeface="Arial" pitchFamily="34" charset="0"/>
                          <a:cs typeface="Arial" pitchFamily="34" charset="0"/>
                        </a:rPr>
                        <a:t>Physical</a:t>
                      </a:r>
                      <a:r>
                        <a:rPr lang="en-GB" sz="1800" baseline="0">
                          <a:latin typeface="Arial" pitchFamily="34" charset="0"/>
                          <a:cs typeface="Arial" pitchFamily="34" charset="0"/>
                        </a:rPr>
                        <a:t> resources</a:t>
                      </a:r>
                      <a:endParaRPr lang="en-GB" sz="1800">
                        <a:latin typeface="Arial" pitchFamily="34" charset="0"/>
                        <a:cs typeface="Arial" pitchFamily="34" charset="0"/>
                      </a:endParaRPr>
                    </a:p>
                  </a:txBody>
                  <a:tcPr marL="110135" marR="110135" marT="55036" marB="55036"/>
                </a:tc>
                <a:tc>
                  <a:txBody>
                    <a:bodyPr/>
                    <a:lstStyle/>
                    <a:p>
                      <a:r>
                        <a:rPr lang="en-GB" sz="1800" dirty="0">
                          <a:latin typeface="Arial" pitchFamily="34" charset="0"/>
                          <a:cs typeface="Arial" pitchFamily="34" charset="0"/>
                        </a:rPr>
                        <a:t>List</a:t>
                      </a:r>
                      <a:r>
                        <a:rPr lang="en-GB" sz="1800" baseline="0" dirty="0">
                          <a:latin typeface="Arial" pitchFamily="34" charset="0"/>
                          <a:cs typeface="Arial" pitchFamily="34" charset="0"/>
                        </a:rPr>
                        <a:t> of fixed assets e.g. machinery, buildings and equipment and their age, condition, financial value</a:t>
                      </a:r>
                      <a:endParaRPr lang="en-GB" sz="1800" dirty="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1"/>
                  </a:ext>
                </a:extLst>
              </a:tr>
              <a:tr h="814944">
                <a:tc>
                  <a:txBody>
                    <a:bodyPr/>
                    <a:lstStyle/>
                    <a:p>
                      <a:r>
                        <a:rPr lang="en-GB" sz="1800">
                          <a:latin typeface="Arial" pitchFamily="34" charset="0"/>
                          <a:cs typeface="Arial" pitchFamily="34" charset="0"/>
                        </a:rPr>
                        <a:t>Human resources</a:t>
                      </a:r>
                    </a:p>
                  </a:txBody>
                  <a:tcPr marL="110135" marR="110135" marT="55036" marB="55036"/>
                </a:tc>
                <a:tc>
                  <a:txBody>
                    <a:bodyPr/>
                    <a:lstStyle/>
                    <a:p>
                      <a:r>
                        <a:rPr lang="en-GB" sz="1800">
                          <a:latin typeface="Arial" pitchFamily="34" charset="0"/>
                          <a:cs typeface="Arial" pitchFamily="34" charset="0"/>
                        </a:rPr>
                        <a:t>Staff, their motivation,</a:t>
                      </a:r>
                      <a:r>
                        <a:rPr lang="en-GB" sz="1800" baseline="0">
                          <a:latin typeface="Arial" pitchFamily="34" charset="0"/>
                          <a:cs typeface="Arial" pitchFamily="34" charset="0"/>
                        </a:rPr>
                        <a:t> commitment, capabilities etc.</a:t>
                      </a:r>
                      <a:endParaRPr lang="en-GB" sz="180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2"/>
                  </a:ext>
                </a:extLst>
              </a:tr>
              <a:tr h="814944">
                <a:tc>
                  <a:txBody>
                    <a:bodyPr/>
                    <a:lstStyle/>
                    <a:p>
                      <a:r>
                        <a:rPr lang="en-GB" sz="1800">
                          <a:latin typeface="Arial" pitchFamily="34" charset="0"/>
                          <a:cs typeface="Arial" pitchFamily="34" charset="0"/>
                        </a:rPr>
                        <a:t>Financial resources</a:t>
                      </a:r>
                    </a:p>
                  </a:txBody>
                  <a:tcPr marL="110135" marR="110135" marT="55036" marB="55036"/>
                </a:tc>
                <a:tc>
                  <a:txBody>
                    <a:bodyPr/>
                    <a:lstStyle/>
                    <a:p>
                      <a:r>
                        <a:rPr lang="en-GB" sz="1800">
                          <a:latin typeface="Arial" pitchFamily="34" charset="0"/>
                          <a:cs typeface="Arial" pitchFamily="34" charset="0"/>
                        </a:rPr>
                        <a:t>Sources</a:t>
                      </a:r>
                      <a:r>
                        <a:rPr lang="en-GB" sz="1800" baseline="0">
                          <a:latin typeface="Arial" pitchFamily="34" charset="0"/>
                          <a:cs typeface="Arial" pitchFamily="34" charset="0"/>
                        </a:rPr>
                        <a:t> of money e.g. equity or loan, funding sources</a:t>
                      </a:r>
                      <a:endParaRPr lang="en-GB" sz="180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3"/>
                  </a:ext>
                </a:extLst>
              </a:tr>
              <a:tr h="814944">
                <a:tc>
                  <a:txBody>
                    <a:bodyPr/>
                    <a:lstStyle/>
                    <a:p>
                      <a:r>
                        <a:rPr lang="en-GB" sz="1800">
                          <a:latin typeface="Arial" pitchFamily="34" charset="0"/>
                          <a:cs typeface="Arial" pitchFamily="34" charset="0"/>
                        </a:rPr>
                        <a:t>Intangibles</a:t>
                      </a:r>
                    </a:p>
                  </a:txBody>
                  <a:tcPr marL="110135" marR="110135" marT="55036" marB="55036"/>
                </a:tc>
                <a:tc>
                  <a:txBody>
                    <a:bodyPr/>
                    <a:lstStyle/>
                    <a:p>
                      <a:r>
                        <a:rPr lang="en-GB" sz="1800" dirty="0">
                          <a:latin typeface="Arial" pitchFamily="34" charset="0"/>
                          <a:cs typeface="Arial" pitchFamily="34" charset="0"/>
                        </a:rPr>
                        <a:t>Brands, patents, reputation and relationships</a:t>
                      </a:r>
                      <a:r>
                        <a:rPr lang="en-GB" sz="1800" baseline="0" dirty="0">
                          <a:latin typeface="Arial" pitchFamily="34" charset="0"/>
                          <a:cs typeface="Arial" pitchFamily="34" charset="0"/>
                        </a:rPr>
                        <a:t> (e.g. with customers)</a:t>
                      </a:r>
                      <a:endParaRPr lang="en-GB" sz="1800" dirty="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4"/>
                  </a:ext>
                </a:extLst>
              </a:tr>
            </a:tbl>
          </a:graphicData>
        </a:graphic>
      </p:graphicFrame>
      <p:sp>
        <p:nvSpPr>
          <p:cNvPr id="6" name="TextBox 5">
            <a:extLst>
              <a:ext uri="{FF2B5EF4-FFF2-40B4-BE49-F238E27FC236}">
                <a16:creationId xmlns:a16="http://schemas.microsoft.com/office/drawing/2014/main" id="{EDF42C83-9B39-6400-CBF1-11822443369F}"/>
              </a:ext>
            </a:extLst>
          </p:cNvPr>
          <p:cNvSpPr txBox="1"/>
          <p:nvPr/>
        </p:nvSpPr>
        <p:spPr>
          <a:xfrm>
            <a:off x="5262107" y="1042738"/>
            <a:ext cx="5366085" cy="461665"/>
          </a:xfrm>
          <a:prstGeom prst="rect">
            <a:avLst/>
          </a:prstGeom>
          <a:noFill/>
        </p:spPr>
        <p:txBody>
          <a:bodyPr wrap="square" rtlCol="0">
            <a:spAutoFit/>
          </a:bodyPr>
          <a:lstStyle/>
          <a:p>
            <a:pPr algn="ctr"/>
            <a:r>
              <a:rPr lang="en-GB" sz="2400" b="1" dirty="0">
                <a:solidFill>
                  <a:srgbClr val="0070C0"/>
                </a:solidFill>
              </a:rPr>
              <a:t>Analysing the Internal Environment</a:t>
            </a:r>
          </a:p>
        </p:txBody>
      </p:sp>
    </p:spTree>
    <p:extLst>
      <p:ext uri="{BB962C8B-B14F-4D97-AF65-F5344CB8AC3E}">
        <p14:creationId xmlns:p14="http://schemas.microsoft.com/office/powerpoint/2010/main" val="3304955503"/>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The internal marketing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Factors inside the company that are unique to the organisation. </a:t>
            </a:r>
          </a:p>
          <a:p>
            <a:r>
              <a:rPr lang="en-GB" b="0" i="0" dirty="0">
                <a:solidFill>
                  <a:schemeClr val="tx1"/>
                </a:solidFill>
                <a:effectLst/>
              </a:rPr>
              <a:t>Analysis of the internal environment is critical in the development of marketing strategy to ensure that the firm’s strategy is based upon its situation, resources and goals.</a:t>
            </a:r>
            <a:endParaRPr lang="en-GB" dirty="0">
              <a:solidFill>
                <a:schemeClr val="tx1"/>
              </a:solidFill>
            </a:endParaRP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2020</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1026" name="Picture 2" descr="Internal environmental factors">
            <a:extLst>
              <a:ext uri="{FF2B5EF4-FFF2-40B4-BE49-F238E27FC236}">
                <a16:creationId xmlns:a16="http://schemas.microsoft.com/office/drawing/2014/main" id="{C96CD58C-9A28-263E-6FCE-3ED97551F7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08864" y="536358"/>
            <a:ext cx="7436602" cy="6070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650334"/>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Analytical Tools for Internal Marketing Audit</a:t>
            </a:r>
          </a:p>
        </p:txBody>
      </p:sp>
      <p:graphicFrame>
        <p:nvGraphicFramePr>
          <p:cNvPr id="3" name="Table 2"/>
          <p:cNvGraphicFramePr>
            <a:graphicFrameLocks noGrp="1"/>
          </p:cNvGraphicFramePr>
          <p:nvPr>
            <p:extLst>
              <p:ext uri="{D42A27DB-BD31-4B8C-83A1-F6EECF244321}">
                <p14:modId xmlns:p14="http://schemas.microsoft.com/office/powerpoint/2010/main" val="2788367746"/>
              </p:ext>
            </p:extLst>
          </p:nvPr>
        </p:nvGraphicFramePr>
        <p:xfrm>
          <a:off x="4491613" y="618067"/>
          <a:ext cx="7626699" cy="5774266"/>
        </p:xfrm>
        <a:graphic>
          <a:graphicData uri="http://schemas.openxmlformats.org/drawingml/2006/table">
            <a:tbl>
              <a:tblPr firstRow="1" bandRow="1">
                <a:tableStyleId>{5C22544A-7EE6-4342-B048-85BDC9FD1C3A}</a:tableStyleId>
              </a:tblPr>
              <a:tblGrid>
                <a:gridCol w="1687528">
                  <a:extLst>
                    <a:ext uri="{9D8B030D-6E8A-4147-A177-3AD203B41FA5}">
                      <a16:colId xmlns:a16="http://schemas.microsoft.com/office/drawing/2014/main" val="20000"/>
                    </a:ext>
                  </a:extLst>
                </a:gridCol>
                <a:gridCol w="2432699">
                  <a:extLst>
                    <a:ext uri="{9D8B030D-6E8A-4147-A177-3AD203B41FA5}">
                      <a16:colId xmlns:a16="http://schemas.microsoft.com/office/drawing/2014/main" val="20001"/>
                    </a:ext>
                  </a:extLst>
                </a:gridCol>
                <a:gridCol w="3506472">
                  <a:extLst>
                    <a:ext uri="{9D8B030D-6E8A-4147-A177-3AD203B41FA5}">
                      <a16:colId xmlns:a16="http://schemas.microsoft.com/office/drawing/2014/main" val="20002"/>
                    </a:ext>
                  </a:extLst>
                </a:gridCol>
              </a:tblGrid>
              <a:tr h="414563">
                <a:tc>
                  <a:txBody>
                    <a:bodyPr/>
                    <a:lstStyle/>
                    <a:p>
                      <a:pPr>
                        <a:defRPr sz="1400" b="1"/>
                      </a:pPr>
                      <a:r>
                        <a:rPr sz="1300"/>
                        <a:t>Tool</a:t>
                      </a:r>
                    </a:p>
                  </a:txBody>
                  <a:tcPr marL="83888" marR="83888" marT="41944" marB="41944"/>
                </a:tc>
                <a:tc>
                  <a:txBody>
                    <a:bodyPr/>
                    <a:lstStyle/>
                    <a:p>
                      <a:pPr>
                        <a:defRPr sz="1400" b="1"/>
                      </a:pPr>
                      <a:r>
                        <a:rPr sz="1300"/>
                        <a:t>Purpose</a:t>
                      </a:r>
                    </a:p>
                  </a:txBody>
                  <a:tcPr marL="83888" marR="83888" marT="41944" marB="41944"/>
                </a:tc>
                <a:tc>
                  <a:txBody>
                    <a:bodyPr/>
                    <a:lstStyle/>
                    <a:p>
                      <a:pPr>
                        <a:defRPr sz="1400" b="1"/>
                      </a:pPr>
                      <a:r>
                        <a:rPr sz="1300"/>
                        <a:t>Use in Internal Audit</a:t>
                      </a:r>
                    </a:p>
                  </a:txBody>
                  <a:tcPr marL="83888" marR="83888" marT="41944" marB="41944"/>
                </a:tc>
                <a:extLst>
                  <a:ext uri="{0D108BD9-81ED-4DB2-BD59-A6C34878D82A}">
                    <a16:rowId xmlns:a16="http://schemas.microsoft.com/office/drawing/2014/main" val="10000"/>
                  </a:ext>
                </a:extLst>
              </a:tr>
              <a:tr h="1339926">
                <a:tc>
                  <a:txBody>
                    <a:bodyPr/>
                    <a:lstStyle/>
                    <a:p>
                      <a:pPr>
                        <a:defRPr sz="1200"/>
                      </a:pPr>
                      <a:r>
                        <a:rPr sz="1800" dirty="0"/>
                        <a:t>Value Chain Analysis</a:t>
                      </a:r>
                    </a:p>
                  </a:txBody>
                  <a:tcPr marL="83888" marR="83888" marT="41944" marB="41944"/>
                </a:tc>
                <a:tc>
                  <a:txBody>
                    <a:bodyPr/>
                    <a:lstStyle/>
                    <a:p>
                      <a:pPr>
                        <a:defRPr sz="1200"/>
                      </a:pPr>
                      <a:r>
                        <a:rPr sz="1800" dirty="0" err="1"/>
                        <a:t>Analyse</a:t>
                      </a:r>
                      <a:r>
                        <a:rPr sz="1800" dirty="0"/>
                        <a:t> value-creating vs. non-value-adding activities</a:t>
                      </a:r>
                    </a:p>
                  </a:txBody>
                  <a:tcPr marL="83888" marR="83888" marT="41944" marB="41944"/>
                </a:tc>
                <a:tc>
                  <a:txBody>
                    <a:bodyPr/>
                    <a:lstStyle/>
                    <a:p>
                      <a:pPr>
                        <a:defRPr sz="1200"/>
                      </a:pPr>
                      <a:r>
                        <a:rPr sz="1800" dirty="0"/>
                        <a:t>Identify internal processes that support marketing and customer experience</a:t>
                      </a:r>
                    </a:p>
                  </a:txBody>
                  <a:tcPr marL="83888" marR="83888" marT="41944" marB="41944"/>
                </a:tc>
                <a:extLst>
                  <a:ext uri="{0D108BD9-81ED-4DB2-BD59-A6C34878D82A}">
                    <a16:rowId xmlns:a16="http://schemas.microsoft.com/office/drawing/2014/main" val="10003"/>
                  </a:ext>
                </a:extLst>
              </a:tr>
              <a:tr h="1043810">
                <a:tc>
                  <a:txBody>
                    <a:bodyPr/>
                    <a:lstStyle/>
                    <a:p>
                      <a:pPr>
                        <a:defRPr sz="1200"/>
                      </a:pPr>
                      <a:r>
                        <a:rPr sz="1800" dirty="0"/>
                        <a:t>Gap Analysis</a:t>
                      </a:r>
                    </a:p>
                  </a:txBody>
                  <a:tcPr marL="83888" marR="83888" marT="41944" marB="41944"/>
                </a:tc>
                <a:tc>
                  <a:txBody>
                    <a:bodyPr/>
                    <a:lstStyle/>
                    <a:p>
                      <a:pPr>
                        <a:defRPr sz="1200"/>
                      </a:pPr>
                      <a:r>
                        <a:rPr sz="1800" dirty="0"/>
                        <a:t>Compare current internal state with desired performance</a:t>
                      </a:r>
                    </a:p>
                  </a:txBody>
                  <a:tcPr marL="83888" marR="83888" marT="41944" marB="41944"/>
                </a:tc>
                <a:tc>
                  <a:txBody>
                    <a:bodyPr/>
                    <a:lstStyle/>
                    <a:p>
                      <a:pPr>
                        <a:defRPr sz="1200"/>
                      </a:pPr>
                      <a:r>
                        <a:rPr sz="1800" err="1"/>
                        <a:t>Prioritise</a:t>
                      </a:r>
                      <a:r>
                        <a:rPr sz="1800"/>
                        <a:t> improvements and align internal capabilities with strategic marketing goals</a:t>
                      </a:r>
                    </a:p>
                  </a:txBody>
                  <a:tcPr marL="83888" marR="83888" marT="41944" marB="41944"/>
                </a:tc>
                <a:extLst>
                  <a:ext uri="{0D108BD9-81ED-4DB2-BD59-A6C34878D82A}">
                    <a16:rowId xmlns:a16="http://schemas.microsoft.com/office/drawing/2014/main" val="10008"/>
                  </a:ext>
                </a:extLst>
              </a:tr>
              <a:tr h="1636041">
                <a:tc>
                  <a:txBody>
                    <a:bodyPr/>
                    <a:lstStyle/>
                    <a:p>
                      <a:pPr>
                        <a:defRPr sz="1200"/>
                      </a:pPr>
                      <a:r>
                        <a:rPr sz="1800"/>
                        <a:t>VRIO Framework</a:t>
                      </a:r>
                    </a:p>
                  </a:txBody>
                  <a:tcPr marL="83888" marR="83888" marT="41944" marB="41944"/>
                </a:tc>
                <a:tc>
                  <a:txBody>
                    <a:bodyPr/>
                    <a:lstStyle/>
                    <a:p>
                      <a:pPr>
                        <a:defRPr sz="1200"/>
                      </a:pPr>
                      <a:r>
                        <a:rPr sz="1800" dirty="0"/>
                        <a:t>Assess internal resources based on Value, Rarity, Imitability, </a:t>
                      </a:r>
                      <a:r>
                        <a:rPr sz="1800" dirty="0" err="1"/>
                        <a:t>Organisation</a:t>
                      </a:r>
                      <a:endParaRPr sz="1800" dirty="0"/>
                    </a:p>
                  </a:txBody>
                  <a:tcPr marL="83888" marR="83888" marT="41944" marB="41944"/>
                </a:tc>
                <a:tc>
                  <a:txBody>
                    <a:bodyPr/>
                    <a:lstStyle/>
                    <a:p>
                      <a:pPr>
                        <a:defRPr sz="1200"/>
                      </a:pPr>
                      <a:r>
                        <a:rPr sz="1800" dirty="0"/>
                        <a:t>Identify sustainable competitive advantages in internal capabilities</a:t>
                      </a:r>
                    </a:p>
                  </a:txBody>
                  <a:tcPr marL="83888" marR="83888" marT="41944" marB="41944"/>
                </a:tc>
                <a:extLst>
                  <a:ext uri="{0D108BD9-81ED-4DB2-BD59-A6C34878D82A}">
                    <a16:rowId xmlns:a16="http://schemas.microsoft.com/office/drawing/2014/main" val="10009"/>
                  </a:ext>
                </a:extLst>
              </a:tr>
              <a:tr h="1339926">
                <a:tc>
                  <a:txBody>
                    <a:bodyPr/>
                    <a:lstStyle/>
                    <a:p>
                      <a:pPr>
                        <a:defRPr sz="1200"/>
                      </a:pPr>
                      <a:r>
                        <a:rPr sz="1800" dirty="0"/>
                        <a:t>Boston Box (BCG Matrix)</a:t>
                      </a:r>
                    </a:p>
                  </a:txBody>
                  <a:tcPr marL="83888" marR="83888" marT="41944" marB="41944"/>
                </a:tc>
                <a:tc>
                  <a:txBody>
                    <a:bodyPr/>
                    <a:lstStyle/>
                    <a:p>
                      <a:pPr>
                        <a:defRPr sz="1200"/>
                      </a:pPr>
                      <a:r>
                        <a:rPr sz="1800"/>
                        <a:t>Evaluate business units/products by market share and growth</a:t>
                      </a:r>
                    </a:p>
                  </a:txBody>
                  <a:tcPr marL="83888" marR="83888" marT="41944" marB="41944"/>
                </a:tc>
                <a:tc>
                  <a:txBody>
                    <a:bodyPr/>
                    <a:lstStyle/>
                    <a:p>
                      <a:pPr>
                        <a:defRPr sz="1200"/>
                      </a:pPr>
                      <a:r>
                        <a:rPr sz="1800" dirty="0"/>
                        <a:t>Assess internal portfolio to </a:t>
                      </a:r>
                      <a:r>
                        <a:rPr sz="1800" dirty="0" err="1"/>
                        <a:t>prioritise</a:t>
                      </a:r>
                      <a:r>
                        <a:rPr sz="1800" dirty="0"/>
                        <a:t> resource allocation and marketing focus</a:t>
                      </a:r>
                    </a:p>
                  </a:txBody>
                  <a:tcPr marL="83888" marR="83888" marT="41944" marB="41944"/>
                </a:tc>
                <a:extLst>
                  <a:ext uri="{0D108BD9-81ED-4DB2-BD59-A6C34878D82A}">
                    <a16:rowId xmlns:a16="http://schemas.microsoft.com/office/drawing/2014/main" val="10011"/>
                  </a:ext>
                </a:extLst>
              </a:tr>
            </a:tbl>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Swot analysis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5774989"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STRENGTHS &amp; WEAKNESSES: </a:t>
            </a:r>
            <a:r>
              <a:rPr lang="en-GB" b="1" dirty="0">
                <a:solidFill>
                  <a:srgbClr val="0070C0"/>
                </a:solidFill>
                <a:latin typeface="Franklin Gothic Book" panose="020B0502020104020203"/>
              </a:rPr>
              <a:t>(Internal)</a:t>
            </a: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What are we best / worst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Specific skills / training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Financial resources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Partnerships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Intellectual property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OPPORTUNITIES &amp; THREATS: (External)</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changes to exploit or to defend against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Competitors weaknesses / strengths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Technology developments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New markets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B0E63F94-7033-40FA-BE80-05EA2A797298}"/>
              </a:ext>
            </a:extLst>
          </p:cNvPr>
          <p:cNvPicPr>
            <a:picLocks noChangeAspect="1"/>
          </p:cNvPicPr>
          <p:nvPr/>
        </p:nvPicPr>
        <p:blipFill>
          <a:blip r:embed="rId2"/>
          <a:stretch>
            <a:fillRect/>
          </a:stretch>
        </p:blipFill>
        <p:spPr>
          <a:xfrm>
            <a:off x="6090702" y="1233996"/>
            <a:ext cx="5848804" cy="5023512"/>
          </a:xfrm>
          <a:prstGeom prst="rect">
            <a:avLst/>
          </a:prstGeom>
        </p:spPr>
      </p:pic>
    </p:spTree>
    <p:extLst>
      <p:ext uri="{BB962C8B-B14F-4D97-AF65-F5344CB8AC3E}">
        <p14:creationId xmlns:p14="http://schemas.microsoft.com/office/powerpoint/2010/main" val="28842840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BC49683-9AAC-E3E3-29DD-08FFAEB3C524}"/>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SWOT Analysis – example questions to ask yourself</a:t>
            </a:r>
          </a:p>
        </p:txBody>
      </p:sp>
      <p:sp>
        <p:nvSpPr>
          <p:cNvPr id="5" name="Slide Number Placeholder 4">
            <a:extLst>
              <a:ext uri="{FF2B5EF4-FFF2-40B4-BE49-F238E27FC236}">
                <a16:creationId xmlns:a16="http://schemas.microsoft.com/office/drawing/2014/main" id="{3838DE8B-DC80-B719-3194-B6EB5F3102EC}"/>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FFFFFF"/>
                </a:solidFill>
                <a:effectLst/>
                <a:uLnTx/>
                <a:uFillTx/>
              </a:rPr>
              <a:pPr marR="0" lvl="0" indent="0" defTabSz="457200" fontAlgn="auto">
                <a:spcBef>
                  <a:spcPts val="0"/>
                </a:spcBef>
                <a:spcAft>
                  <a:spcPts val="600"/>
                </a:spcAft>
                <a:buClrTx/>
                <a:buSzTx/>
                <a:buFontTx/>
                <a:buNone/>
                <a:tabLst/>
                <a:defRPr/>
              </a:pPr>
              <a:t>46</a:t>
            </a:fld>
            <a:endParaRPr kumimoji="0" lang="en-US" b="0" i="0" u="none" strike="noStrike" cap="none" spc="0" normalizeH="0" baseline="0" noProof="0">
              <a:ln>
                <a:noFill/>
              </a:ln>
              <a:solidFill>
                <a:srgbClr val="FFFFFF"/>
              </a:solidFill>
              <a:effectLst/>
              <a:uLnTx/>
              <a:uFillTx/>
            </a:endParaRPr>
          </a:p>
        </p:txBody>
      </p:sp>
      <p:sp>
        <p:nvSpPr>
          <p:cNvPr id="4" name="Footer Placeholder 3">
            <a:extLst>
              <a:ext uri="{FF2B5EF4-FFF2-40B4-BE49-F238E27FC236}">
                <a16:creationId xmlns:a16="http://schemas.microsoft.com/office/drawing/2014/main" id="{29064FB1-A0E5-CDCA-BADB-2889FC8A1C62}"/>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mn-lt"/>
              <a:ea typeface="+mn-ea"/>
              <a:cs typeface="+mn-cs"/>
            </a:endParaRPr>
          </a:p>
        </p:txBody>
      </p:sp>
      <p:graphicFrame>
        <p:nvGraphicFramePr>
          <p:cNvPr id="6" name="Table 5">
            <a:extLst>
              <a:ext uri="{FF2B5EF4-FFF2-40B4-BE49-F238E27FC236}">
                <a16:creationId xmlns:a16="http://schemas.microsoft.com/office/drawing/2014/main" id="{860FE93C-9CAC-7358-F823-2A0197677B2E}"/>
              </a:ext>
            </a:extLst>
          </p:cNvPr>
          <p:cNvGraphicFramePr>
            <a:graphicFrameLocks noGrp="1"/>
          </p:cNvGraphicFramePr>
          <p:nvPr>
            <p:extLst>
              <p:ext uri="{D42A27DB-BD31-4B8C-83A1-F6EECF244321}">
                <p14:modId xmlns:p14="http://schemas.microsoft.com/office/powerpoint/2010/main" val="1957535259"/>
              </p:ext>
            </p:extLst>
          </p:nvPr>
        </p:nvGraphicFramePr>
        <p:xfrm>
          <a:off x="4158321" y="548639"/>
          <a:ext cx="8033680" cy="5968820"/>
        </p:xfrm>
        <a:graphic>
          <a:graphicData uri="http://schemas.openxmlformats.org/drawingml/2006/table">
            <a:tbl>
              <a:tblPr>
                <a:solidFill>
                  <a:srgbClr val="F2F2F2">
                    <a:alpha val="30196"/>
                  </a:srgbClr>
                </a:solidFill>
              </a:tblPr>
              <a:tblGrid>
                <a:gridCol w="1518361">
                  <a:extLst>
                    <a:ext uri="{9D8B030D-6E8A-4147-A177-3AD203B41FA5}">
                      <a16:colId xmlns:a16="http://schemas.microsoft.com/office/drawing/2014/main" val="4097621980"/>
                    </a:ext>
                  </a:extLst>
                </a:gridCol>
                <a:gridCol w="6515319">
                  <a:extLst>
                    <a:ext uri="{9D8B030D-6E8A-4147-A177-3AD203B41FA5}">
                      <a16:colId xmlns:a16="http://schemas.microsoft.com/office/drawing/2014/main" val="2603432574"/>
                    </a:ext>
                  </a:extLst>
                </a:gridCol>
              </a:tblGrid>
              <a:tr h="1928089">
                <a:tc>
                  <a:txBody>
                    <a:bodyPr/>
                    <a:lstStyle/>
                    <a:p>
                      <a:pPr fontAlgn="t"/>
                      <a:r>
                        <a:rPr lang="en-GB" sz="1600" b="1" cap="none" spc="0" dirty="0">
                          <a:solidFill>
                            <a:schemeClr val="tx1"/>
                          </a:solidFill>
                          <a:effectLst/>
                        </a:rPr>
                        <a:t>Strengths</a:t>
                      </a:r>
                    </a:p>
                  </a:txBody>
                  <a:tcPr marL="107977" marR="9480" marT="83059" marB="83059">
                    <a:lnL w="38100" cap="flat" cmpd="sng" algn="ctr">
                      <a:no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marL="285750" indent="-285750" fontAlgn="t">
                        <a:buFont typeface="Arial" panose="020B0604020202020204" pitchFamily="34" charset="0"/>
                        <a:buChar char="•"/>
                      </a:pPr>
                      <a:r>
                        <a:rPr lang="en-GB" sz="1600" cap="none" spc="0" dirty="0">
                          <a:solidFill>
                            <a:schemeClr val="tx1"/>
                          </a:solidFill>
                          <a:effectLst/>
                        </a:rPr>
                        <a:t>What does your company do particularly well? </a:t>
                      </a:r>
                    </a:p>
                    <a:p>
                      <a:pPr marL="285750" indent="-285750" fontAlgn="t">
                        <a:buFont typeface="Arial" panose="020B0604020202020204" pitchFamily="34" charset="0"/>
                        <a:buChar char="•"/>
                      </a:pPr>
                      <a:r>
                        <a:rPr lang="en-GB" sz="1600" cap="none" spc="0" dirty="0">
                          <a:solidFill>
                            <a:schemeClr val="tx1"/>
                          </a:solidFill>
                          <a:effectLst/>
                        </a:rPr>
                        <a:t>Do you have a strong brand?</a:t>
                      </a:r>
                    </a:p>
                    <a:p>
                      <a:pPr marL="285750" indent="-285750" fontAlgn="t">
                        <a:buFont typeface="Arial" panose="020B0604020202020204" pitchFamily="34" charset="0"/>
                        <a:buChar char="•"/>
                      </a:pPr>
                      <a:r>
                        <a:rPr lang="en-GB" sz="1600" cap="none" spc="0" dirty="0">
                          <a:solidFill>
                            <a:schemeClr val="tx1"/>
                          </a:solidFill>
                          <a:effectLst/>
                        </a:rPr>
                        <a:t>Large market share?</a:t>
                      </a:r>
                    </a:p>
                    <a:p>
                      <a:pPr marL="285750" indent="-285750" fontAlgn="t">
                        <a:buFont typeface="Arial" panose="020B0604020202020204" pitchFamily="34" charset="0"/>
                        <a:buChar char="•"/>
                      </a:pPr>
                      <a:r>
                        <a:rPr lang="en-GB" sz="1600" cap="none" spc="0" dirty="0">
                          <a:solidFill>
                            <a:schemeClr val="tx1"/>
                          </a:solidFill>
                          <a:effectLst/>
                        </a:rPr>
                        <a:t>High quality?</a:t>
                      </a:r>
                    </a:p>
                    <a:p>
                      <a:pPr marL="285750" indent="-285750" fontAlgn="t">
                        <a:buFont typeface="Arial" panose="020B0604020202020204" pitchFamily="34" charset="0"/>
                        <a:buChar char="•"/>
                      </a:pPr>
                      <a:r>
                        <a:rPr lang="en-GB" sz="1600" cap="none" spc="0" dirty="0">
                          <a:solidFill>
                            <a:schemeClr val="tx1"/>
                          </a:solidFill>
                          <a:effectLst/>
                        </a:rPr>
                        <a:t>Low prices?</a:t>
                      </a:r>
                    </a:p>
                    <a:p>
                      <a:pPr marL="285750" indent="-285750" fontAlgn="t">
                        <a:buFont typeface="Arial" panose="020B0604020202020204" pitchFamily="34" charset="0"/>
                        <a:buChar char="•"/>
                      </a:pPr>
                      <a:r>
                        <a:rPr lang="en-GB" sz="1600" cap="none" spc="0" dirty="0">
                          <a:solidFill>
                            <a:schemeClr val="tx1"/>
                          </a:solidFill>
                          <a:effectLst/>
                        </a:rPr>
                        <a:t>Strong supplier relations?</a:t>
                      </a:r>
                    </a:p>
                    <a:p>
                      <a:pPr marL="285750" indent="-285750" fontAlgn="t">
                        <a:buFont typeface="Arial" panose="020B0604020202020204" pitchFamily="34" charset="0"/>
                        <a:buChar char="•"/>
                      </a:pPr>
                      <a:r>
                        <a:rPr lang="en-GB" sz="1600" cap="none" spc="0" dirty="0">
                          <a:solidFill>
                            <a:schemeClr val="tx1"/>
                          </a:solidFill>
                          <a:effectLst/>
                        </a:rPr>
                        <a:t>Loyal customers?</a:t>
                      </a:r>
                    </a:p>
                  </a:txBody>
                  <a:tcPr marL="107977" marR="9480" marT="83059" marB="83059">
                    <a:lnL w="6350" cap="flat" cmpd="sng" algn="ctr">
                      <a:solidFill>
                        <a:schemeClr val="tx1">
                          <a:lumMod val="75000"/>
                          <a:lumOff val="25000"/>
                        </a:schemeClr>
                      </a:solidFill>
                      <a:prstDash val="solid"/>
                    </a:lnL>
                    <a:lnR w="38100" cap="flat" cmpd="sng" algn="ctr">
                      <a:no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780150666"/>
                  </a:ext>
                </a:extLst>
              </a:tr>
              <a:tr h="1687937">
                <a:tc>
                  <a:txBody>
                    <a:bodyPr/>
                    <a:lstStyle/>
                    <a:p>
                      <a:pPr fontAlgn="t"/>
                      <a:r>
                        <a:rPr lang="en-GB" sz="1600" b="1" cap="none" spc="0" dirty="0">
                          <a:solidFill>
                            <a:schemeClr val="tx1"/>
                          </a:solidFill>
                          <a:effectLst/>
                        </a:rPr>
                        <a:t>Weaknesses</a:t>
                      </a:r>
                    </a:p>
                  </a:txBody>
                  <a:tcPr marL="107977" marR="9480" marT="83059" marB="83059">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marL="285750" indent="-285750" fontAlgn="t">
                        <a:buFont typeface="Arial" panose="020B0604020202020204" pitchFamily="34" charset="0"/>
                        <a:buChar char="•"/>
                      </a:pPr>
                      <a:r>
                        <a:rPr lang="en-GB" sz="1600" cap="none" spc="0" dirty="0">
                          <a:solidFill>
                            <a:schemeClr val="tx1"/>
                          </a:solidFill>
                          <a:effectLst/>
                        </a:rPr>
                        <a:t>What are your failings?</a:t>
                      </a:r>
                    </a:p>
                    <a:p>
                      <a:pPr marL="285750" indent="-285750" fontAlgn="t">
                        <a:buFont typeface="Arial" panose="020B0604020202020204" pitchFamily="34" charset="0"/>
                        <a:buChar char="•"/>
                      </a:pPr>
                      <a:r>
                        <a:rPr lang="en-GB" sz="1600" cap="none" spc="0" dirty="0">
                          <a:solidFill>
                            <a:schemeClr val="tx1"/>
                          </a:solidFill>
                          <a:effectLst/>
                        </a:rPr>
                        <a:t>Are you slow to react to change?</a:t>
                      </a:r>
                    </a:p>
                    <a:p>
                      <a:pPr marL="285750" indent="-285750" fontAlgn="t">
                        <a:buFont typeface="Arial" panose="020B0604020202020204" pitchFamily="34" charset="0"/>
                        <a:buChar char="•"/>
                      </a:pPr>
                      <a:r>
                        <a:rPr lang="en-GB" sz="1600" cap="none" spc="0" dirty="0">
                          <a:solidFill>
                            <a:schemeClr val="tx1"/>
                          </a:solidFill>
                          <a:effectLst/>
                        </a:rPr>
                        <a:t>Cumbersome management structure?</a:t>
                      </a:r>
                    </a:p>
                    <a:p>
                      <a:pPr marL="285750" indent="-285750" fontAlgn="t">
                        <a:buFont typeface="Arial" panose="020B0604020202020204" pitchFamily="34" charset="0"/>
                        <a:buChar char="•"/>
                      </a:pPr>
                      <a:r>
                        <a:rPr lang="en-GB" sz="1600" cap="none" spc="0" dirty="0">
                          <a:solidFill>
                            <a:schemeClr val="tx1"/>
                          </a:solidFill>
                          <a:effectLst/>
                        </a:rPr>
                        <a:t>Poor supplier relations?</a:t>
                      </a:r>
                    </a:p>
                    <a:p>
                      <a:pPr marL="285750" indent="-285750" fontAlgn="t">
                        <a:buFont typeface="Arial" panose="020B0604020202020204" pitchFamily="34" charset="0"/>
                        <a:buChar char="•"/>
                      </a:pPr>
                      <a:r>
                        <a:rPr lang="en-GB" sz="1600" cap="none" spc="0" dirty="0">
                          <a:solidFill>
                            <a:schemeClr val="tx1"/>
                          </a:solidFill>
                          <a:effectLst/>
                        </a:rPr>
                        <a:t>High production costs?</a:t>
                      </a:r>
                    </a:p>
                    <a:p>
                      <a:pPr marL="285750" indent="-285750" fontAlgn="t">
                        <a:buFont typeface="Arial" panose="020B0604020202020204" pitchFamily="34" charset="0"/>
                        <a:buChar char="•"/>
                      </a:pPr>
                      <a:r>
                        <a:rPr lang="en-GB" sz="1600" cap="none" spc="0" dirty="0">
                          <a:solidFill>
                            <a:schemeClr val="tx1"/>
                          </a:solidFill>
                          <a:effectLst/>
                        </a:rPr>
                        <a:t>Poor customer satisfaction?</a:t>
                      </a:r>
                    </a:p>
                  </a:txBody>
                  <a:tcPr marL="107977" marR="9480" marT="83059" marB="83059">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258192184"/>
                  </a:ext>
                </a:extLst>
              </a:tr>
              <a:tr h="967476">
                <a:tc>
                  <a:txBody>
                    <a:bodyPr/>
                    <a:lstStyle/>
                    <a:p>
                      <a:pPr fontAlgn="t"/>
                      <a:r>
                        <a:rPr lang="en-GB" sz="1600" b="1" cap="none" spc="0" dirty="0">
                          <a:solidFill>
                            <a:schemeClr val="tx1"/>
                          </a:solidFill>
                          <a:effectLst/>
                        </a:rPr>
                        <a:t>Opportunities</a:t>
                      </a:r>
                    </a:p>
                  </a:txBody>
                  <a:tcPr marL="107977" marR="9480" marT="83059" marB="83059">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marL="285750" indent="-285750" fontAlgn="t">
                        <a:buFont typeface="Arial" panose="020B0604020202020204" pitchFamily="34" charset="0"/>
                        <a:buChar char="•"/>
                      </a:pPr>
                      <a:r>
                        <a:rPr lang="en-GB" sz="1600" cap="none" spc="0" dirty="0">
                          <a:solidFill>
                            <a:schemeClr val="tx1"/>
                          </a:solidFill>
                          <a:effectLst/>
                        </a:rPr>
                        <a:t>What are the opportunities in the market?</a:t>
                      </a:r>
                    </a:p>
                    <a:p>
                      <a:pPr marL="285750" indent="-285750" fontAlgn="t">
                        <a:buFont typeface="Arial" panose="020B0604020202020204" pitchFamily="34" charset="0"/>
                        <a:buChar char="•"/>
                      </a:pPr>
                      <a:r>
                        <a:rPr lang="en-GB" sz="1600" cap="none" spc="0" dirty="0">
                          <a:solidFill>
                            <a:schemeClr val="tx1"/>
                          </a:solidFill>
                          <a:effectLst/>
                        </a:rPr>
                        <a:t>How can your strengths be used to exploit these?</a:t>
                      </a:r>
                    </a:p>
                    <a:p>
                      <a:pPr marL="285750" indent="-285750" fontAlgn="t">
                        <a:buFont typeface="Arial" panose="020B0604020202020204" pitchFamily="34" charset="0"/>
                        <a:buChar char="•"/>
                      </a:pPr>
                      <a:r>
                        <a:rPr lang="en-GB" sz="1600" cap="none" spc="0" dirty="0">
                          <a:solidFill>
                            <a:schemeClr val="tx1"/>
                          </a:solidFill>
                          <a:effectLst/>
                        </a:rPr>
                        <a:t>Which weaknesses should you address to do so more efficiently?</a:t>
                      </a:r>
                    </a:p>
                  </a:txBody>
                  <a:tcPr marL="107977" marR="9480" marT="83059" marB="83059">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163665504"/>
                  </a:ext>
                </a:extLst>
              </a:tr>
              <a:tr h="1207629">
                <a:tc>
                  <a:txBody>
                    <a:bodyPr/>
                    <a:lstStyle/>
                    <a:p>
                      <a:pPr fontAlgn="t"/>
                      <a:r>
                        <a:rPr lang="en-GB" sz="1600" b="1" cap="none" spc="0" dirty="0">
                          <a:solidFill>
                            <a:schemeClr val="tx1"/>
                          </a:solidFill>
                          <a:effectLst/>
                        </a:rPr>
                        <a:t>Threats</a:t>
                      </a:r>
                    </a:p>
                  </a:txBody>
                  <a:tcPr marL="107977" marR="9480" marT="83059" marB="83059">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marL="285750" indent="-285750" fontAlgn="t">
                        <a:buFont typeface="Arial" panose="020B0604020202020204" pitchFamily="34" charset="0"/>
                        <a:buChar char="•"/>
                      </a:pPr>
                      <a:r>
                        <a:rPr lang="en-GB" sz="1600" cap="none" spc="0" dirty="0">
                          <a:solidFill>
                            <a:schemeClr val="tx1"/>
                          </a:solidFill>
                          <a:effectLst/>
                        </a:rPr>
                        <a:t>What are the main threats facing your company?</a:t>
                      </a:r>
                    </a:p>
                    <a:p>
                      <a:pPr marL="285750" indent="-285750" fontAlgn="t">
                        <a:buFont typeface="Arial" panose="020B0604020202020204" pitchFamily="34" charset="0"/>
                        <a:buChar char="•"/>
                      </a:pPr>
                      <a:r>
                        <a:rPr lang="en-GB" sz="1600" cap="none" spc="0" dirty="0">
                          <a:solidFill>
                            <a:schemeClr val="tx1"/>
                          </a:solidFill>
                          <a:effectLst/>
                        </a:rPr>
                        <a:t>How can you use your strengths to address them?</a:t>
                      </a:r>
                    </a:p>
                    <a:p>
                      <a:pPr marL="285750" indent="-285750" fontAlgn="t">
                        <a:buFont typeface="Arial" panose="020B0604020202020204" pitchFamily="34" charset="0"/>
                        <a:buChar char="•"/>
                      </a:pPr>
                      <a:r>
                        <a:rPr lang="en-GB" sz="1600" cap="none" spc="0" dirty="0">
                          <a:solidFill>
                            <a:schemeClr val="tx1"/>
                          </a:solidFill>
                          <a:effectLst/>
                        </a:rPr>
                        <a:t>Which strengths should you build on to secure and build on your position?</a:t>
                      </a:r>
                    </a:p>
                    <a:p>
                      <a:pPr marL="285750" indent="-285750" fontAlgn="t">
                        <a:buFont typeface="Arial" panose="020B0604020202020204" pitchFamily="34" charset="0"/>
                        <a:buChar char="•"/>
                      </a:pPr>
                      <a:r>
                        <a:rPr lang="en-GB" sz="1600" cap="none" spc="0" dirty="0">
                          <a:solidFill>
                            <a:schemeClr val="tx1"/>
                          </a:solidFill>
                          <a:effectLst/>
                        </a:rPr>
                        <a:t>Which weaknesses pose the greatest hazard?</a:t>
                      </a:r>
                    </a:p>
                  </a:txBody>
                  <a:tcPr marL="107977" marR="9480" marT="83059" marB="83059">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1026780123"/>
                  </a:ext>
                </a:extLst>
              </a:tr>
            </a:tbl>
          </a:graphicData>
        </a:graphic>
      </p:graphicFrame>
    </p:spTree>
    <p:extLst>
      <p:ext uri="{BB962C8B-B14F-4D97-AF65-F5344CB8AC3E}">
        <p14:creationId xmlns:p14="http://schemas.microsoft.com/office/powerpoint/2010/main" val="6619862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9999FF"/>
          </a:solidFill>
        </p:spPr>
        <p:txBody>
          <a:bodyPr>
            <a:normAutofit/>
          </a:bodyPr>
          <a:lstStyle/>
          <a:p>
            <a:r>
              <a:rPr lang="en-GB" sz="6000" b="1" dirty="0">
                <a:latin typeface="+mn-lt"/>
              </a:rPr>
              <a:t>Going </a:t>
            </a:r>
            <a:r>
              <a:rPr lang="en-GB" sz="6000" b="1" dirty="0">
                <a:solidFill>
                  <a:srgbClr val="FF0000"/>
                </a:solidFill>
                <a:latin typeface="+mn-lt"/>
              </a:rPr>
              <a:t>Beyond</a:t>
            </a:r>
            <a:r>
              <a:rPr lang="en-GB" sz="6000" b="1" dirty="0">
                <a:latin typeface="+mn-lt"/>
              </a:rPr>
              <a:t> a SWOT Analysis</a:t>
            </a:r>
          </a:p>
        </p:txBody>
      </p:sp>
      <p:pic>
        <p:nvPicPr>
          <p:cNvPr id="9218" name="Picture 2" descr="Vertica 10.1.1 Goes Beyond Analytics with Support for Azure Cloud,  Kubernetes, and Containers | Vertic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690689"/>
            <a:ext cx="12192000" cy="529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5997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4548-B907-91C7-9297-154E458F7011}"/>
              </a:ext>
            </a:extLst>
          </p:cNvPr>
          <p:cNvSpPr>
            <a:spLocks noGrp="1"/>
          </p:cNvSpPr>
          <p:nvPr>
            <p:ph type="title"/>
          </p:nvPr>
        </p:nvSpPr>
        <p:spPr>
          <a:xfrm>
            <a:off x="581192" y="702156"/>
            <a:ext cx="11029616" cy="1188720"/>
          </a:xfrm>
        </p:spPr>
        <p:txBody>
          <a:bodyPr>
            <a:normAutofit/>
          </a:bodyPr>
          <a:lstStyle/>
          <a:p>
            <a:r>
              <a:rPr lang="en-GB" b="1">
                <a:latin typeface="Calibri" panose="020F0502020204030204" pitchFamily="34" charset="0"/>
                <a:cs typeface="Calibri" panose="020F0502020204030204" pitchFamily="34" charset="0"/>
              </a:rPr>
              <a:t>TOWS Analysis</a:t>
            </a:r>
            <a:endParaRPr lang="en-GB" b="1" dirty="0">
              <a:latin typeface="Calibri" panose="020F0502020204030204" pitchFamily="34" charset="0"/>
              <a:cs typeface="Calibri" panose="020F0502020204030204" pitchFamily="34" charset="0"/>
            </a:endParaRPr>
          </a:p>
        </p:txBody>
      </p:sp>
      <p:graphicFrame>
        <p:nvGraphicFramePr>
          <p:cNvPr id="17" name="Content Placeholder 2">
            <a:extLst>
              <a:ext uri="{FF2B5EF4-FFF2-40B4-BE49-F238E27FC236}">
                <a16:creationId xmlns:a16="http://schemas.microsoft.com/office/drawing/2014/main" id="{9B3289A5-9F0E-D120-0207-A6F583659233}"/>
              </a:ext>
            </a:extLst>
          </p:cNvPr>
          <p:cNvGraphicFramePr>
            <a:graphicFrameLocks noGrp="1"/>
          </p:cNvGraphicFramePr>
          <p:nvPr>
            <p:ph idx="1"/>
            <p:extLst>
              <p:ext uri="{D42A27DB-BD31-4B8C-83A1-F6EECF244321}">
                <p14:modId xmlns:p14="http://schemas.microsoft.com/office/powerpoint/2010/main" val="121531535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70257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5A9E-A476-641A-2811-42DB35C94EEB}"/>
              </a:ext>
            </a:extLst>
          </p:cNvPr>
          <p:cNvSpPr>
            <a:spLocks noGrp="1"/>
          </p:cNvSpPr>
          <p:nvPr>
            <p:ph type="title"/>
          </p:nvPr>
        </p:nvSpPr>
        <p:spPr>
          <a:xfrm>
            <a:off x="352425" y="365760"/>
            <a:ext cx="10602087" cy="901065"/>
          </a:xfrm>
        </p:spPr>
        <p:txBody>
          <a:bodyPr>
            <a:normAutofit/>
          </a:bodyPr>
          <a:lstStyle/>
          <a:p>
            <a:r>
              <a:rPr lang="en-GB" b="1" dirty="0">
                <a:latin typeface="Calibri" panose="020F0502020204030204" pitchFamily="34" charset="0"/>
                <a:cs typeface="Calibri" panose="020F0502020204030204" pitchFamily="34" charset="0"/>
              </a:rPr>
              <a:t>What is the difference between TOWS and SWOT?</a:t>
            </a:r>
          </a:p>
        </p:txBody>
      </p:sp>
      <p:sp>
        <p:nvSpPr>
          <p:cNvPr id="3" name="Content Placeholder 2">
            <a:extLst>
              <a:ext uri="{FF2B5EF4-FFF2-40B4-BE49-F238E27FC236}">
                <a16:creationId xmlns:a16="http://schemas.microsoft.com/office/drawing/2014/main" id="{AF8527BD-3983-191D-CADF-7CFDE3C84E59}"/>
              </a:ext>
            </a:extLst>
          </p:cNvPr>
          <p:cNvSpPr>
            <a:spLocks noGrp="1"/>
          </p:cNvSpPr>
          <p:nvPr>
            <p:ph idx="1"/>
          </p:nvPr>
        </p:nvSpPr>
        <p:spPr>
          <a:xfrm>
            <a:off x="495300" y="1533526"/>
            <a:ext cx="10267950" cy="4646612"/>
          </a:xfrm>
        </p:spPr>
        <p:txBody>
          <a:bodyPr>
            <a:normAutofit fontScale="92500" lnSpcReduction="10000"/>
          </a:bodyPr>
          <a:lstStyle/>
          <a:p>
            <a:pPr algn="l"/>
            <a:r>
              <a:rPr lang="en-GB" sz="2400" b="0" i="0" u="none" strike="noStrike" dirty="0">
                <a:effectLst/>
                <a:latin typeface="Calibri" panose="020F0502020204030204" pitchFamily="34" charset="0"/>
                <a:cs typeface="Calibri" panose="020F0502020204030204" pitchFamily="34" charset="0"/>
              </a:rPr>
              <a:t>Although TOWS uses the same elements as a SWOT analysis, it is more of an </a:t>
            </a:r>
            <a:r>
              <a:rPr lang="en-GB" sz="2400" b="1" i="0" u="none" strike="noStrike" dirty="0">
                <a:effectLst/>
                <a:latin typeface="Calibri" panose="020F0502020204030204" pitchFamily="34" charset="0"/>
                <a:cs typeface="Calibri" panose="020F0502020204030204" pitchFamily="34" charset="0"/>
              </a:rPr>
              <a:t>action tool </a:t>
            </a:r>
            <a:r>
              <a:rPr lang="en-GB" sz="2400" b="0" i="0" u="none" strike="noStrike" dirty="0">
                <a:effectLst/>
                <a:latin typeface="Calibri" panose="020F0502020204030204" pitchFamily="34" charset="0"/>
                <a:cs typeface="Calibri" panose="020F0502020204030204" pitchFamily="34" charset="0"/>
              </a:rPr>
              <a:t>rather than an analysis one. TOWS is best used as an addition to the analytical SWOT tool to help you decide what to do with your findings.</a:t>
            </a:r>
          </a:p>
          <a:p>
            <a:pPr marL="0" indent="0" algn="l">
              <a:buNone/>
            </a:pPr>
            <a:endParaRPr lang="en-GB" sz="2400" b="0" i="0" u="none" strike="noStrike" dirty="0">
              <a:effectLst/>
              <a:latin typeface="Calibri" panose="020F0502020204030204" pitchFamily="34" charset="0"/>
              <a:cs typeface="Calibri" panose="020F0502020204030204" pitchFamily="34" charset="0"/>
            </a:endParaRPr>
          </a:p>
          <a:p>
            <a:pPr algn="l"/>
            <a:r>
              <a:rPr lang="en-GB" sz="2800" b="1" i="0" dirty="0">
                <a:effectLst/>
                <a:latin typeface="Calibri" panose="020F0502020204030204" pitchFamily="34" charset="0"/>
                <a:cs typeface="Calibri" panose="020F0502020204030204" pitchFamily="34" charset="0"/>
              </a:rPr>
              <a:t>Why is it important?</a:t>
            </a: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TOWS helps bridge the gap between research and forward thinking strategic directions.</a:t>
            </a:r>
          </a:p>
          <a:p>
            <a:pPr algn="l">
              <a:buFont typeface="Arial" panose="020B0604020202020204" pitchFamily="34" charset="0"/>
              <a:buChar char="•"/>
            </a:pPr>
            <a:endParaRPr lang="en-GB" sz="1000" b="0" i="0" dirty="0">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It can very quickly define key focal points for actions.</a:t>
            </a:r>
          </a:p>
          <a:p>
            <a:pPr algn="l">
              <a:buFont typeface="Arial" panose="020B0604020202020204" pitchFamily="34" charset="0"/>
              <a:buChar char="•"/>
            </a:pPr>
            <a:endParaRPr lang="en-GB" sz="1000" b="0" i="0" dirty="0">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 It covers all bases by taking into account positive and negative influences.</a:t>
            </a:r>
          </a:p>
          <a:p>
            <a:endParaRPr lang="en-GB" dirty="0"/>
          </a:p>
        </p:txBody>
      </p:sp>
    </p:spTree>
    <p:extLst>
      <p:ext uri="{BB962C8B-B14F-4D97-AF65-F5344CB8AC3E}">
        <p14:creationId xmlns:p14="http://schemas.microsoft.com/office/powerpoint/2010/main" val="27507312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2276" y="365125"/>
            <a:ext cx="10851524" cy="871247"/>
          </a:xfrm>
        </p:spPr>
        <p:txBody>
          <a:bodyPr/>
          <a:lstStyle/>
          <a:p>
            <a:r>
              <a:rPr lang="en-GB" b="1" dirty="0">
                <a:latin typeface="+mn-lt"/>
              </a:rPr>
              <a:t>How does TOWS Analysis Work?</a:t>
            </a:r>
          </a:p>
        </p:txBody>
      </p:sp>
      <p:sp>
        <p:nvSpPr>
          <p:cNvPr id="5" name="Content Placeholder 4"/>
          <p:cNvSpPr>
            <a:spLocks noGrp="1"/>
          </p:cNvSpPr>
          <p:nvPr>
            <p:ph sz="half" idx="1"/>
          </p:nvPr>
        </p:nvSpPr>
        <p:spPr>
          <a:xfrm>
            <a:off x="347731" y="1236372"/>
            <a:ext cx="11230376" cy="940159"/>
          </a:xfrm>
        </p:spPr>
        <p:txBody>
          <a:bodyPr>
            <a:normAutofit/>
          </a:bodyPr>
          <a:lstStyle/>
          <a:p>
            <a:r>
              <a:rPr lang="en-GB" dirty="0">
                <a:latin typeface="Calibri" panose="020F0502020204030204" pitchFamily="34" charset="0"/>
                <a:cs typeface="Calibri" panose="020F0502020204030204" pitchFamily="34" charset="0"/>
              </a:rPr>
              <a:t>Your SWOT analysis will  give you a list of Strengths, Weaknesses, Opportunities, and Threats. Number these as S1, S2, W1, W2, and so on. This will make it easier to identify them later.</a:t>
            </a:r>
          </a:p>
        </p:txBody>
      </p:sp>
      <p:pic>
        <p:nvPicPr>
          <p:cNvPr id="2050" name="Picture 2" descr="An Introduction to the TOWS matrix: Putting SWOT into action"/>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220" t="10346" r="1466" b="4720"/>
          <a:stretch/>
        </p:blipFill>
        <p:spPr bwMode="auto">
          <a:xfrm>
            <a:off x="502275" y="2331078"/>
            <a:ext cx="10122795" cy="4340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5122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02D73-06BB-356C-5B3E-BF691D084F64}"/>
              </a:ext>
            </a:extLst>
          </p:cNvPr>
          <p:cNvSpPr>
            <a:spLocks noGrp="1"/>
          </p:cNvSpPr>
          <p:nvPr>
            <p:ph type="title"/>
          </p:nvPr>
        </p:nvSpPr>
        <p:spPr>
          <a:xfrm>
            <a:off x="437883" y="365759"/>
            <a:ext cx="10972800" cy="1053465"/>
          </a:xfrm>
        </p:spPr>
        <p:txBody>
          <a:bodyPr>
            <a:normAutofit/>
          </a:bodyPr>
          <a:lstStyle/>
          <a:p>
            <a:r>
              <a:rPr lang="en-GB" b="1" dirty="0">
                <a:latin typeface="Calibri" panose="020F0502020204030204" pitchFamily="34" charset="0"/>
                <a:cs typeface="Calibri" panose="020F0502020204030204" pitchFamily="34" charset="0"/>
              </a:rPr>
              <a:t>Measure the elements against each other to consider potential strategies</a:t>
            </a:r>
          </a:p>
        </p:txBody>
      </p:sp>
      <p:sp>
        <p:nvSpPr>
          <p:cNvPr id="3" name="Content Placeholder 2">
            <a:extLst>
              <a:ext uri="{FF2B5EF4-FFF2-40B4-BE49-F238E27FC236}">
                <a16:creationId xmlns:a16="http://schemas.microsoft.com/office/drawing/2014/main" id="{FC8B61D7-164C-413A-BAF5-BF13B1CD9BDD}"/>
              </a:ext>
            </a:extLst>
          </p:cNvPr>
          <p:cNvSpPr>
            <a:spLocks noGrp="1"/>
          </p:cNvSpPr>
          <p:nvPr>
            <p:ph idx="1"/>
          </p:nvPr>
        </p:nvSpPr>
        <p:spPr>
          <a:xfrm>
            <a:off x="437883" y="1996224"/>
            <a:ext cx="10972800" cy="4496015"/>
          </a:xfrm>
        </p:spPr>
        <p:txBody>
          <a:bodyPr/>
          <a:lstStyle/>
          <a:p>
            <a:pPr algn="l">
              <a:buFont typeface="+mj-lt"/>
              <a:buAutoNum type="arabicPeriod"/>
            </a:pPr>
            <a:r>
              <a:rPr lang="en-GB" sz="2800" b="1" i="1" dirty="0">
                <a:effectLst/>
                <a:latin typeface="Calibri" panose="020F0502020204030204" pitchFamily="34" charset="0"/>
                <a:cs typeface="Calibri" panose="020F0502020204030204" pitchFamily="34" charset="0"/>
              </a:rPr>
              <a:t>Strengths &amp; Opportunities</a:t>
            </a:r>
            <a:r>
              <a:rPr lang="en-GB" sz="2800" b="0" i="1" dirty="0">
                <a:effectLst/>
                <a:latin typeface="Calibri" panose="020F0502020204030204" pitchFamily="34" charset="0"/>
                <a:cs typeface="Calibri" panose="020F0502020204030204" pitchFamily="34" charset="0"/>
              </a:rPr>
              <a:t>: Use strengths to maximise opportunities </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Strengths &amp; Threats</a:t>
            </a:r>
            <a:r>
              <a:rPr lang="en-GB" sz="2800" b="0" i="1" dirty="0">
                <a:effectLst/>
                <a:latin typeface="Calibri" panose="020F0502020204030204" pitchFamily="34" charset="0"/>
                <a:cs typeface="Calibri" panose="020F0502020204030204" pitchFamily="34" charset="0"/>
              </a:rPr>
              <a:t>: Use strengths to reduce threats</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Weaknesses &amp; Opportunities</a:t>
            </a:r>
            <a:r>
              <a:rPr lang="en-GB" sz="2800" b="0" i="1" dirty="0">
                <a:effectLst/>
                <a:latin typeface="Calibri" panose="020F0502020204030204" pitchFamily="34" charset="0"/>
                <a:cs typeface="Calibri" panose="020F0502020204030204" pitchFamily="34" charset="0"/>
              </a:rPr>
              <a:t>: Reduce weaknesses to develop opportunities</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Weaknesses &amp; Threats:</a:t>
            </a:r>
            <a:r>
              <a:rPr lang="en-GB" sz="2800" b="0" i="1" dirty="0">
                <a:effectLst/>
                <a:latin typeface="Calibri" panose="020F0502020204030204" pitchFamily="34" charset="0"/>
                <a:cs typeface="Calibri" panose="020F0502020204030204" pitchFamily="34" charset="0"/>
              </a:rPr>
              <a:t> Avoid threats by reducing weaknesses</a:t>
            </a:r>
            <a:endParaRPr lang="en-GB" sz="2800" b="0" i="0" dirty="0">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2184199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D9BA-DF98-58CE-9A61-A3FF20C0C885}"/>
              </a:ext>
            </a:extLst>
          </p:cNvPr>
          <p:cNvSpPr>
            <a:spLocks noGrp="1"/>
          </p:cNvSpPr>
          <p:nvPr>
            <p:ph type="title"/>
          </p:nvPr>
        </p:nvSpPr>
        <p:spPr>
          <a:xfrm>
            <a:off x="396240" y="412124"/>
            <a:ext cx="10728960" cy="978794"/>
          </a:xfrm>
        </p:spPr>
        <p:txBody>
          <a:bodyPr>
            <a:noAutofit/>
          </a:bodyPr>
          <a:lstStyle/>
          <a:p>
            <a:r>
              <a:rPr lang="en-GB" sz="4800" b="1" dirty="0">
                <a:latin typeface="Calibri" panose="020F0502020204030204" pitchFamily="34" charset="0"/>
                <a:cs typeface="Calibri" panose="020F0502020204030204" pitchFamily="34" charset="0"/>
              </a:rPr>
              <a:t>How to Use</a:t>
            </a:r>
            <a:r>
              <a:rPr lang="en-GB" sz="4800" b="1" i="0" dirty="0">
                <a:effectLst/>
                <a:latin typeface="Calibri" panose="020F0502020204030204" pitchFamily="34" charset="0"/>
                <a:cs typeface="Calibri" panose="020F0502020204030204" pitchFamily="34" charset="0"/>
              </a:rPr>
              <a:t> TOWS</a:t>
            </a:r>
            <a:endParaRPr lang="en-GB" sz="4800"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96240" y="1825625"/>
            <a:ext cx="10957560" cy="4351338"/>
          </a:xfrm>
        </p:spPr>
        <p:txBody>
          <a:bodyPr>
            <a:normAutofit/>
          </a:bodyPr>
          <a:lstStyle/>
          <a:p>
            <a:r>
              <a:rPr lang="en-GB" sz="2400" b="1" dirty="0">
                <a:cs typeface="Calibri" panose="020F0502020204030204" pitchFamily="34" charset="0"/>
              </a:rPr>
              <a:t>TOWS can expand your SWOT analysis to discover some really useful potential strategies for the future</a:t>
            </a:r>
            <a:r>
              <a:rPr lang="en-GB" sz="2400" dirty="0"/>
              <a:t>. </a:t>
            </a:r>
          </a:p>
          <a:p>
            <a:endParaRPr lang="en-GB" sz="2400" b="1" dirty="0">
              <a:cs typeface="Calibri" panose="020F0502020204030204" pitchFamily="34" charset="0"/>
            </a:endParaRPr>
          </a:p>
          <a:p>
            <a:r>
              <a:rPr lang="en-GB" sz="2400" b="1" dirty="0">
                <a:cs typeface="Calibri" panose="020F0502020204030204" pitchFamily="34" charset="0"/>
              </a:rPr>
              <a:t>See examples on the next slides</a:t>
            </a:r>
            <a:endParaRPr lang="en-GB" sz="2400" dirty="0"/>
          </a:p>
        </p:txBody>
      </p:sp>
    </p:spTree>
    <p:extLst>
      <p:ext uri="{BB962C8B-B14F-4D97-AF65-F5344CB8AC3E}">
        <p14:creationId xmlns:p14="http://schemas.microsoft.com/office/powerpoint/2010/main" val="16552053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descr="TOWS Analysis: A Comprehensive Guid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17973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D9BA-DF98-58CE-9A61-A3FF20C0C885}"/>
              </a:ext>
            </a:extLst>
          </p:cNvPr>
          <p:cNvSpPr>
            <a:spLocks noGrp="1"/>
          </p:cNvSpPr>
          <p:nvPr>
            <p:ph type="title"/>
          </p:nvPr>
        </p:nvSpPr>
        <p:spPr>
          <a:xfrm>
            <a:off x="396240" y="219075"/>
            <a:ext cx="10728960" cy="979805"/>
          </a:xfrm>
        </p:spPr>
        <p:txBody>
          <a:bodyPr>
            <a:noAutofit/>
          </a:bodyPr>
          <a:lstStyle/>
          <a:p>
            <a:endParaRPr lang="en-GB" sz="3200" b="1" dirty="0">
              <a:latin typeface="Calibri" panose="020F0502020204030204" pitchFamily="34" charset="0"/>
              <a:cs typeface="Calibri" panose="020F0502020204030204" pitchFamily="34" charset="0"/>
            </a:endParaRPr>
          </a:p>
        </p:txBody>
      </p:sp>
      <p:pic>
        <p:nvPicPr>
          <p:cNvPr id="5" name="Content Placeholder 4">
            <a:extLst>
              <a:ext uri="{FF2B5EF4-FFF2-40B4-BE49-F238E27FC236}">
                <a16:creationId xmlns:a16="http://schemas.microsoft.com/office/drawing/2014/main" id="{F05B83A4-B20A-2909-60F8-F299373E111B}"/>
              </a:ext>
            </a:extLst>
          </p:cNvPr>
          <p:cNvPicPr>
            <a:picLocks noGrp="1" noChangeAspect="1"/>
          </p:cNvPicPr>
          <p:nvPr>
            <p:ph idx="1"/>
          </p:nvPr>
        </p:nvPicPr>
        <p:blipFill rotWithShape="1">
          <a:blip r:embed="rId2"/>
          <a:srcRect l="12412" t="16329" r="12725" b="18978"/>
          <a:stretch/>
        </p:blipFill>
        <p:spPr>
          <a:xfrm>
            <a:off x="-969" y="0"/>
            <a:ext cx="12144782" cy="6766561"/>
          </a:xfrm>
        </p:spPr>
      </p:pic>
    </p:spTree>
    <p:extLst>
      <p:ext uri="{BB962C8B-B14F-4D97-AF65-F5344CB8AC3E}">
        <p14:creationId xmlns:p14="http://schemas.microsoft.com/office/powerpoint/2010/main" val="66831722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730" y="365126"/>
            <a:ext cx="11006070" cy="793974"/>
          </a:xfrm>
        </p:spPr>
        <p:txBody>
          <a:bodyPr/>
          <a:lstStyle/>
          <a:p>
            <a:r>
              <a:rPr lang="en-GB" b="1" dirty="0">
                <a:latin typeface="+mn-lt"/>
              </a:rPr>
              <a:t>Example TOWS - Reebok</a:t>
            </a:r>
          </a:p>
        </p:txBody>
      </p:sp>
      <p:pic>
        <p:nvPicPr>
          <p:cNvPr id="3074" name="Picture 2" descr="https://understandingreebokhome.files.wordpress.com/2020/03/image-3.png?w=102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8108" y="1247014"/>
            <a:ext cx="11664850" cy="5709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0996228"/>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documentManagement/types"/>
    <ds:schemaRef ds:uri="http://purl.org/dc/elements/1.1/"/>
    <ds:schemaRef ds:uri="http://purl.org/dc/terms/"/>
    <ds:schemaRef ds:uri="http://purl.org/dc/dcmitype/"/>
    <ds:schemaRef ds:uri="16c05727-aa75-4e4a-9b5f-8a80a1165891"/>
    <ds:schemaRef ds:uri="http://schemas.openxmlformats.org/package/2006/metadata/core-properties"/>
    <ds:schemaRef ds:uri="71af3243-3dd4-4a8d-8c0d-dd76da1f02a5"/>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3075</Words>
  <Application>Microsoft Office PowerPoint</Application>
  <PresentationFormat>Widescreen</PresentationFormat>
  <Paragraphs>389</Paragraphs>
  <Slides>55</Slides>
  <Notes>2</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55</vt:i4>
      </vt:variant>
    </vt:vector>
  </HeadingPairs>
  <TitlesOfParts>
    <vt:vector size="65" baseType="lpstr">
      <vt:lpstr>-apple-system</vt:lpstr>
      <vt:lpstr>Graphik Web</vt:lpstr>
      <vt:lpstr>Arial</vt:lpstr>
      <vt:lpstr>Calibri</vt:lpstr>
      <vt:lpstr>Franklin Gothic Book</vt:lpstr>
      <vt:lpstr>Franklin Gothic Demi</vt:lpstr>
      <vt:lpstr>Gill Sans MT</vt:lpstr>
      <vt:lpstr>Wingdings</vt:lpstr>
      <vt:lpstr>Wingdings 2</vt:lpstr>
      <vt:lpstr>DividendVTI</vt:lpstr>
      <vt:lpstr>MBA Marketing management BMMB7026</vt:lpstr>
      <vt:lpstr>The Marketing environment</vt:lpstr>
      <vt:lpstr>Marketing planning process</vt:lpstr>
      <vt:lpstr>PowerPoint Presentation</vt:lpstr>
      <vt:lpstr>The macro, micro and internal marketing environment</vt:lpstr>
      <vt:lpstr>The macro, micro and internal marketing environment</vt:lpstr>
      <vt:lpstr>Environmental scanning</vt:lpstr>
      <vt:lpstr>Analysing the macro environment with Pestel</vt:lpstr>
      <vt:lpstr>Pestle: Political factors</vt:lpstr>
      <vt:lpstr>Pestle: Economic factors</vt:lpstr>
      <vt:lpstr>PowerPoint Presentation</vt:lpstr>
      <vt:lpstr>PowerPoint Presentation</vt:lpstr>
      <vt:lpstr>PowerPoint Presentation</vt:lpstr>
      <vt:lpstr>PowerPoint Presentation</vt:lpstr>
      <vt:lpstr>Pestle: Socio-cultural factors</vt:lpstr>
      <vt:lpstr>More cultural factors</vt:lpstr>
      <vt:lpstr>Technological factors</vt:lpstr>
      <vt:lpstr>Gartner’s Hype Cycle</vt:lpstr>
      <vt:lpstr>How Do hype cycles work?</vt:lpstr>
      <vt:lpstr>PowerPoint Presentation</vt:lpstr>
      <vt:lpstr>PowerPoint Presentation</vt:lpstr>
      <vt:lpstr>Gartner Hype Cycle for artificial Intelligence 2025</vt:lpstr>
      <vt:lpstr>PowerPoint Presentation</vt:lpstr>
      <vt:lpstr>Ecological factors</vt:lpstr>
      <vt:lpstr>Ecological factors</vt:lpstr>
      <vt:lpstr>Legal factors</vt:lpstr>
      <vt:lpstr>Using the PESTEL framework</vt:lpstr>
      <vt:lpstr>PESTEL example</vt:lpstr>
      <vt:lpstr>Pestel analysis – using amazon as an example</vt:lpstr>
      <vt:lpstr>The micro environment</vt:lpstr>
      <vt:lpstr>The micro environment</vt:lpstr>
      <vt:lpstr>Porter’s five forces</vt:lpstr>
      <vt:lpstr>The Five Competitive Forces That Shape Strategy</vt:lpstr>
      <vt:lpstr>Competitors / rivalry</vt:lpstr>
      <vt:lpstr>New entrants</vt:lpstr>
      <vt:lpstr>substitutes</vt:lpstr>
      <vt:lpstr>suppliers</vt:lpstr>
      <vt:lpstr>buyers</vt:lpstr>
      <vt:lpstr>Porter’s five forces analysis – example: UK supermarkets</vt:lpstr>
      <vt:lpstr>MendElow Matrix – </vt:lpstr>
      <vt:lpstr>Opportunities and threats</vt:lpstr>
      <vt:lpstr>marketing audit</vt:lpstr>
      <vt:lpstr>The internal marketing environment</vt:lpstr>
      <vt:lpstr>Analytical Tools for Internal Marketing Audit</vt:lpstr>
      <vt:lpstr>Swot analysis</vt:lpstr>
      <vt:lpstr>SWOT Analysis – example questions to ask yourself</vt:lpstr>
      <vt:lpstr>Going Beyond a SWOT Analysis</vt:lpstr>
      <vt:lpstr>TOWS Analysis</vt:lpstr>
      <vt:lpstr>What is the difference between TOWS and SWOT?</vt:lpstr>
      <vt:lpstr>How does TOWS Analysis Work?</vt:lpstr>
      <vt:lpstr>Measure the elements against each other to consider potential strategies</vt:lpstr>
      <vt:lpstr>How to Use TOWS</vt:lpstr>
      <vt:lpstr>PowerPoint Presentation</vt:lpstr>
      <vt:lpstr>PowerPoint Presentation</vt:lpstr>
      <vt:lpstr>Example TOWS - Reebok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gwyneth.jones@uwtsd.ac.uk</dc:creator>
  <cp:lastModifiedBy>Gwyneth Jones</cp:lastModifiedBy>
  <cp:revision>151</cp:revision>
  <dcterms:created xsi:type="dcterms:W3CDTF">2021-11-30T09:35:50Z</dcterms:created>
  <dcterms:modified xsi:type="dcterms:W3CDTF">2026-10-12T18:17:24Z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