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43"/>
  </p:notesMasterIdLst>
  <p:sldIdLst>
    <p:sldId id="256" r:id="rId2"/>
    <p:sldId id="289" r:id="rId3"/>
    <p:sldId id="292" r:id="rId4"/>
    <p:sldId id="291" r:id="rId5"/>
    <p:sldId id="263" r:id="rId6"/>
    <p:sldId id="310" r:id="rId7"/>
    <p:sldId id="264" r:id="rId8"/>
    <p:sldId id="303" r:id="rId9"/>
    <p:sldId id="265" r:id="rId10"/>
    <p:sldId id="304" r:id="rId11"/>
    <p:sldId id="266" r:id="rId12"/>
    <p:sldId id="305" r:id="rId13"/>
    <p:sldId id="268" r:id="rId14"/>
    <p:sldId id="272" r:id="rId15"/>
    <p:sldId id="269" r:id="rId16"/>
    <p:sldId id="271" r:id="rId17"/>
    <p:sldId id="274" r:id="rId18"/>
    <p:sldId id="287" r:id="rId19"/>
    <p:sldId id="278" r:id="rId20"/>
    <p:sldId id="279" r:id="rId21"/>
    <p:sldId id="280" r:id="rId22"/>
    <p:sldId id="281" r:id="rId23"/>
    <p:sldId id="282" r:id="rId24"/>
    <p:sldId id="277" r:id="rId25"/>
    <p:sldId id="306" r:id="rId26"/>
    <p:sldId id="273" r:id="rId27"/>
    <p:sldId id="293" r:id="rId28"/>
    <p:sldId id="296" r:id="rId29"/>
    <p:sldId id="283" r:id="rId30"/>
    <p:sldId id="284" r:id="rId31"/>
    <p:sldId id="285" r:id="rId32"/>
    <p:sldId id="286" r:id="rId33"/>
    <p:sldId id="307" r:id="rId34"/>
    <p:sldId id="298" r:id="rId35"/>
    <p:sldId id="301" r:id="rId36"/>
    <p:sldId id="299" r:id="rId37"/>
    <p:sldId id="308" r:id="rId38"/>
    <p:sldId id="297" r:id="rId39"/>
    <p:sldId id="309" r:id="rId40"/>
    <p:sldId id="290" r:id="rId41"/>
    <p:sldId id="300"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55"/>
    <p:restoredTop sz="68512"/>
  </p:normalViewPr>
  <p:slideViewPr>
    <p:cSldViewPr snapToGrid="0" snapToObjects="1">
      <p:cViewPr varScale="1">
        <p:scale>
          <a:sx n="69" d="100"/>
          <a:sy n="69" d="100"/>
        </p:scale>
        <p:origin x="136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79" d="100"/>
          <a:sy n="79" d="100"/>
        </p:scale>
        <p:origin x="3440" y="21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E6D765-4C74-4F88-B380-869D45E446A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D2F664E-972A-4A69-893E-55DF9D2E4C3A}">
      <dgm:prSet/>
      <dgm:spPr/>
      <dgm:t>
        <a:bodyPr/>
        <a:lstStyle/>
        <a:p>
          <a:pPr>
            <a:lnSpc>
              <a:spcPct val="100000"/>
            </a:lnSpc>
          </a:pPr>
          <a:r>
            <a:rPr lang="en-US"/>
            <a:t>Deci (1975), Deci &amp; Ryan (1980; 1985)</a:t>
          </a:r>
        </a:p>
      </dgm:t>
    </dgm:pt>
    <dgm:pt modelId="{E472C263-63BE-48EC-AD9E-8D58D7A85AEB}" type="parTrans" cxnId="{4B3347C1-6572-451C-8861-DED118946E3F}">
      <dgm:prSet/>
      <dgm:spPr/>
      <dgm:t>
        <a:bodyPr/>
        <a:lstStyle/>
        <a:p>
          <a:endParaRPr lang="en-US"/>
        </a:p>
      </dgm:t>
    </dgm:pt>
    <dgm:pt modelId="{B6073327-A728-42E1-ABC0-BD69F704A668}" type="sibTrans" cxnId="{4B3347C1-6572-451C-8861-DED118946E3F}">
      <dgm:prSet/>
      <dgm:spPr/>
      <dgm:t>
        <a:bodyPr/>
        <a:lstStyle/>
        <a:p>
          <a:endParaRPr lang="en-US"/>
        </a:p>
      </dgm:t>
    </dgm:pt>
    <dgm:pt modelId="{4859005A-CC3F-4431-89BD-62CB9F50B557}">
      <dgm:prSet/>
      <dgm:spPr/>
      <dgm:t>
        <a:bodyPr/>
        <a:lstStyle/>
        <a:p>
          <a:pPr>
            <a:lnSpc>
              <a:spcPct val="100000"/>
            </a:lnSpc>
          </a:pPr>
          <a:r>
            <a:rPr lang="en-US"/>
            <a:t>How various external events (and later internal events; Ryan, 1982) enhance or diminish intrinsic motivation</a:t>
          </a:r>
        </a:p>
      </dgm:t>
    </dgm:pt>
    <dgm:pt modelId="{B9180AE4-F3BE-4D0F-B338-DCCEB275C00E}" type="parTrans" cxnId="{CA0600AD-54CB-4986-A7C8-FFB1DA526BB4}">
      <dgm:prSet/>
      <dgm:spPr/>
      <dgm:t>
        <a:bodyPr/>
        <a:lstStyle/>
        <a:p>
          <a:endParaRPr lang="en-US"/>
        </a:p>
      </dgm:t>
    </dgm:pt>
    <dgm:pt modelId="{4CA76026-C695-4191-B3E9-A82E2D61D721}" type="sibTrans" cxnId="{CA0600AD-54CB-4986-A7C8-FFB1DA526BB4}">
      <dgm:prSet/>
      <dgm:spPr/>
      <dgm:t>
        <a:bodyPr/>
        <a:lstStyle/>
        <a:p>
          <a:endParaRPr lang="en-US"/>
        </a:p>
      </dgm:t>
    </dgm:pt>
    <dgm:pt modelId="{604CC55A-3D8E-4444-98CF-27AFDDC35240}" type="pres">
      <dgm:prSet presAssocID="{78E6D765-4C74-4F88-B380-869D45E446A7}" presName="root" presStyleCnt="0">
        <dgm:presLayoutVars>
          <dgm:dir/>
          <dgm:resizeHandles val="exact"/>
        </dgm:presLayoutVars>
      </dgm:prSet>
      <dgm:spPr/>
    </dgm:pt>
    <dgm:pt modelId="{4018EB81-FB1D-4935-A5E1-5F5601C20278}" type="pres">
      <dgm:prSet presAssocID="{8D2F664E-972A-4A69-893E-55DF9D2E4C3A}" presName="compNode" presStyleCnt="0"/>
      <dgm:spPr/>
    </dgm:pt>
    <dgm:pt modelId="{31D5F37B-C61C-4547-8796-E9F2FFE91CE9}" type="pres">
      <dgm:prSet presAssocID="{8D2F664E-972A-4A69-893E-55DF9D2E4C3A}" presName="bgRect" presStyleLbl="bgShp" presStyleIdx="0" presStyleCnt="2"/>
      <dgm:spPr/>
    </dgm:pt>
    <dgm:pt modelId="{123EDB71-5E80-45EA-9E11-1C9CA5B7D16D}" type="pres">
      <dgm:prSet presAssocID="{8D2F664E-972A-4A69-893E-55DF9D2E4C3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ploma Roll"/>
        </a:ext>
      </dgm:extLst>
    </dgm:pt>
    <dgm:pt modelId="{2B91D08D-4AF0-4187-87FA-6028BF1CD37F}" type="pres">
      <dgm:prSet presAssocID="{8D2F664E-972A-4A69-893E-55DF9D2E4C3A}" presName="spaceRect" presStyleCnt="0"/>
      <dgm:spPr/>
    </dgm:pt>
    <dgm:pt modelId="{740827DA-6B06-416E-B9F2-18B2064B376C}" type="pres">
      <dgm:prSet presAssocID="{8D2F664E-972A-4A69-893E-55DF9D2E4C3A}" presName="parTx" presStyleLbl="revTx" presStyleIdx="0" presStyleCnt="2">
        <dgm:presLayoutVars>
          <dgm:chMax val="0"/>
          <dgm:chPref val="0"/>
        </dgm:presLayoutVars>
      </dgm:prSet>
      <dgm:spPr/>
    </dgm:pt>
    <dgm:pt modelId="{0B5FC313-3132-49B0-99F5-21D664ED7BD5}" type="pres">
      <dgm:prSet presAssocID="{B6073327-A728-42E1-ABC0-BD69F704A668}" presName="sibTrans" presStyleCnt="0"/>
      <dgm:spPr/>
    </dgm:pt>
    <dgm:pt modelId="{F6DC94D3-D30D-4EB9-B5E2-C2C0A7C2A1F0}" type="pres">
      <dgm:prSet presAssocID="{4859005A-CC3F-4431-89BD-62CB9F50B557}" presName="compNode" presStyleCnt="0"/>
      <dgm:spPr/>
    </dgm:pt>
    <dgm:pt modelId="{99B72EBA-DCB3-401B-993B-817F4FE38767}" type="pres">
      <dgm:prSet presAssocID="{4859005A-CC3F-4431-89BD-62CB9F50B557}" presName="bgRect" presStyleLbl="bgShp" presStyleIdx="1" presStyleCnt="2"/>
      <dgm:spPr/>
    </dgm:pt>
    <dgm:pt modelId="{82C294CD-4335-44BB-9602-756591228EA4}" type="pres">
      <dgm:prSet presAssocID="{4859005A-CC3F-4431-89BD-62CB9F50B55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ght Bulb and Gear"/>
        </a:ext>
      </dgm:extLst>
    </dgm:pt>
    <dgm:pt modelId="{3F4583A3-4AD3-4D8F-8450-A38B62917079}" type="pres">
      <dgm:prSet presAssocID="{4859005A-CC3F-4431-89BD-62CB9F50B557}" presName="spaceRect" presStyleCnt="0"/>
      <dgm:spPr/>
    </dgm:pt>
    <dgm:pt modelId="{F374742B-EA1D-445E-98D1-54C3F32633D2}" type="pres">
      <dgm:prSet presAssocID="{4859005A-CC3F-4431-89BD-62CB9F50B557}" presName="parTx" presStyleLbl="revTx" presStyleIdx="1" presStyleCnt="2">
        <dgm:presLayoutVars>
          <dgm:chMax val="0"/>
          <dgm:chPref val="0"/>
        </dgm:presLayoutVars>
      </dgm:prSet>
      <dgm:spPr/>
    </dgm:pt>
  </dgm:ptLst>
  <dgm:cxnLst>
    <dgm:cxn modelId="{330D165F-CFD4-411D-A7F2-23EA2451A4BB}" type="presOf" srcId="{78E6D765-4C74-4F88-B380-869D45E446A7}" destId="{604CC55A-3D8E-4444-98CF-27AFDDC35240}" srcOrd="0" destOrd="0" presId="urn:microsoft.com/office/officeart/2018/2/layout/IconVerticalSolidList"/>
    <dgm:cxn modelId="{4C8BE781-900B-4647-91E9-A5D81C29771B}" type="presOf" srcId="{8D2F664E-972A-4A69-893E-55DF9D2E4C3A}" destId="{740827DA-6B06-416E-B9F2-18B2064B376C}" srcOrd="0" destOrd="0" presId="urn:microsoft.com/office/officeart/2018/2/layout/IconVerticalSolidList"/>
    <dgm:cxn modelId="{EB4CABAC-69CA-45C1-AFF5-43D26EADB4DD}" type="presOf" srcId="{4859005A-CC3F-4431-89BD-62CB9F50B557}" destId="{F374742B-EA1D-445E-98D1-54C3F32633D2}" srcOrd="0" destOrd="0" presId="urn:microsoft.com/office/officeart/2018/2/layout/IconVerticalSolidList"/>
    <dgm:cxn modelId="{CA0600AD-54CB-4986-A7C8-FFB1DA526BB4}" srcId="{78E6D765-4C74-4F88-B380-869D45E446A7}" destId="{4859005A-CC3F-4431-89BD-62CB9F50B557}" srcOrd="1" destOrd="0" parTransId="{B9180AE4-F3BE-4D0F-B338-DCCEB275C00E}" sibTransId="{4CA76026-C695-4191-B3E9-A82E2D61D721}"/>
    <dgm:cxn modelId="{4B3347C1-6572-451C-8861-DED118946E3F}" srcId="{78E6D765-4C74-4F88-B380-869D45E446A7}" destId="{8D2F664E-972A-4A69-893E-55DF9D2E4C3A}" srcOrd="0" destOrd="0" parTransId="{E472C263-63BE-48EC-AD9E-8D58D7A85AEB}" sibTransId="{B6073327-A728-42E1-ABC0-BD69F704A668}"/>
    <dgm:cxn modelId="{75CAFB9D-813D-4F5D-849C-B7358C33C72E}" type="presParOf" srcId="{604CC55A-3D8E-4444-98CF-27AFDDC35240}" destId="{4018EB81-FB1D-4935-A5E1-5F5601C20278}" srcOrd="0" destOrd="0" presId="urn:microsoft.com/office/officeart/2018/2/layout/IconVerticalSolidList"/>
    <dgm:cxn modelId="{D9AD584C-B656-495B-B06E-79D5205DD4A0}" type="presParOf" srcId="{4018EB81-FB1D-4935-A5E1-5F5601C20278}" destId="{31D5F37B-C61C-4547-8796-E9F2FFE91CE9}" srcOrd="0" destOrd="0" presId="urn:microsoft.com/office/officeart/2018/2/layout/IconVerticalSolidList"/>
    <dgm:cxn modelId="{6DD27F88-C6D4-40B1-88C4-C9EB73D4A0E2}" type="presParOf" srcId="{4018EB81-FB1D-4935-A5E1-5F5601C20278}" destId="{123EDB71-5E80-45EA-9E11-1C9CA5B7D16D}" srcOrd="1" destOrd="0" presId="urn:microsoft.com/office/officeart/2018/2/layout/IconVerticalSolidList"/>
    <dgm:cxn modelId="{22632FF0-660F-42D6-8378-AD965145EBEC}" type="presParOf" srcId="{4018EB81-FB1D-4935-A5E1-5F5601C20278}" destId="{2B91D08D-4AF0-4187-87FA-6028BF1CD37F}" srcOrd="2" destOrd="0" presId="urn:microsoft.com/office/officeart/2018/2/layout/IconVerticalSolidList"/>
    <dgm:cxn modelId="{DC8CA6BC-8870-4239-A7F9-A5C09BEBB5C8}" type="presParOf" srcId="{4018EB81-FB1D-4935-A5E1-5F5601C20278}" destId="{740827DA-6B06-416E-B9F2-18B2064B376C}" srcOrd="3" destOrd="0" presId="urn:microsoft.com/office/officeart/2018/2/layout/IconVerticalSolidList"/>
    <dgm:cxn modelId="{EE2569A4-80F6-4532-8403-6F532D66C08F}" type="presParOf" srcId="{604CC55A-3D8E-4444-98CF-27AFDDC35240}" destId="{0B5FC313-3132-49B0-99F5-21D664ED7BD5}" srcOrd="1" destOrd="0" presId="urn:microsoft.com/office/officeart/2018/2/layout/IconVerticalSolidList"/>
    <dgm:cxn modelId="{8B49625C-10CF-4199-952D-372C5F9E604E}" type="presParOf" srcId="{604CC55A-3D8E-4444-98CF-27AFDDC35240}" destId="{F6DC94D3-D30D-4EB9-B5E2-C2C0A7C2A1F0}" srcOrd="2" destOrd="0" presId="urn:microsoft.com/office/officeart/2018/2/layout/IconVerticalSolidList"/>
    <dgm:cxn modelId="{805EC366-34FC-442F-8F25-EE820D59EE07}" type="presParOf" srcId="{F6DC94D3-D30D-4EB9-B5E2-C2C0A7C2A1F0}" destId="{99B72EBA-DCB3-401B-993B-817F4FE38767}" srcOrd="0" destOrd="0" presId="urn:microsoft.com/office/officeart/2018/2/layout/IconVerticalSolidList"/>
    <dgm:cxn modelId="{D79BC7BF-C4B2-43D9-8874-C7ADC1A3F3C0}" type="presParOf" srcId="{F6DC94D3-D30D-4EB9-B5E2-C2C0A7C2A1F0}" destId="{82C294CD-4335-44BB-9602-756591228EA4}" srcOrd="1" destOrd="0" presId="urn:microsoft.com/office/officeart/2018/2/layout/IconVerticalSolidList"/>
    <dgm:cxn modelId="{0ACDFBFA-2338-44B6-AC3C-2581630CB7BC}" type="presParOf" srcId="{F6DC94D3-D30D-4EB9-B5E2-C2C0A7C2A1F0}" destId="{3F4583A3-4AD3-4D8F-8450-A38B62917079}" srcOrd="2" destOrd="0" presId="urn:microsoft.com/office/officeart/2018/2/layout/IconVerticalSolidList"/>
    <dgm:cxn modelId="{FFF93239-7FD9-4A69-966A-AC5C61D4C13A}" type="presParOf" srcId="{F6DC94D3-D30D-4EB9-B5E2-C2C0A7C2A1F0}" destId="{F374742B-EA1D-445E-98D1-54C3F32633D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562462-3D1C-438A-BB29-C616B23C6E7D}"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EEC0CC54-6FB1-4661-BFFE-36FC5E4D8268}">
      <dgm:prSet/>
      <dgm:spPr/>
      <dgm:t>
        <a:bodyPr/>
        <a:lstStyle/>
        <a:p>
          <a:r>
            <a:rPr lang="en-US"/>
            <a:t>Autonomy Support v Controlling Climate</a:t>
          </a:r>
        </a:p>
      </dgm:t>
    </dgm:pt>
    <dgm:pt modelId="{D492026C-94C3-48C1-9EA5-D9B130DB7302}" type="parTrans" cxnId="{CF26C144-7FDD-4DA2-85A7-26D4AAC06666}">
      <dgm:prSet/>
      <dgm:spPr/>
      <dgm:t>
        <a:bodyPr/>
        <a:lstStyle/>
        <a:p>
          <a:endParaRPr lang="en-US"/>
        </a:p>
      </dgm:t>
    </dgm:pt>
    <dgm:pt modelId="{141ADA1E-756E-429A-B946-A897EC05B065}" type="sibTrans" cxnId="{CF26C144-7FDD-4DA2-85A7-26D4AAC06666}">
      <dgm:prSet/>
      <dgm:spPr/>
      <dgm:t>
        <a:bodyPr/>
        <a:lstStyle/>
        <a:p>
          <a:endParaRPr lang="en-US"/>
        </a:p>
      </dgm:t>
    </dgm:pt>
    <dgm:pt modelId="{D345798B-9316-45E8-ADC9-32FB3A9C7B05}">
      <dgm:prSet/>
      <dgm:spPr/>
      <dgm:t>
        <a:bodyPr/>
        <a:lstStyle/>
        <a:p>
          <a:r>
            <a:rPr lang="en-US"/>
            <a:t>Autonomy Supportive Climate </a:t>
          </a:r>
        </a:p>
      </dgm:t>
    </dgm:pt>
    <dgm:pt modelId="{949C4C69-1679-45B1-B10F-65240D7E006C}" type="parTrans" cxnId="{CE2A706C-395B-4B92-BDE7-B2FB5171D99A}">
      <dgm:prSet/>
      <dgm:spPr/>
      <dgm:t>
        <a:bodyPr/>
        <a:lstStyle/>
        <a:p>
          <a:endParaRPr lang="en-US"/>
        </a:p>
      </dgm:t>
    </dgm:pt>
    <dgm:pt modelId="{4015E3CC-73D7-4D90-A61B-89C1F5D96FFB}" type="sibTrans" cxnId="{CE2A706C-395B-4B92-BDE7-B2FB5171D99A}">
      <dgm:prSet/>
      <dgm:spPr/>
      <dgm:t>
        <a:bodyPr/>
        <a:lstStyle/>
        <a:p>
          <a:endParaRPr lang="en-US"/>
        </a:p>
      </dgm:t>
    </dgm:pt>
    <dgm:pt modelId="{31544D97-FACA-47E2-980B-F4EC2399B37E}">
      <dgm:prSet/>
      <dgm:spPr/>
      <dgm:t>
        <a:bodyPr/>
        <a:lstStyle/>
        <a:p>
          <a:r>
            <a:rPr lang="en-US"/>
            <a:t>TARGET (Ames, 1992; Epstein)</a:t>
          </a:r>
        </a:p>
      </dgm:t>
    </dgm:pt>
    <dgm:pt modelId="{73FB05BE-BDE1-4095-BB63-393CE13F90D4}" type="parTrans" cxnId="{07939909-4D0C-4EC1-93FC-129D57DC5FD0}">
      <dgm:prSet/>
      <dgm:spPr/>
      <dgm:t>
        <a:bodyPr/>
        <a:lstStyle/>
        <a:p>
          <a:endParaRPr lang="en-US"/>
        </a:p>
      </dgm:t>
    </dgm:pt>
    <dgm:pt modelId="{D2778A51-FA9E-4E87-9557-623928C75819}" type="sibTrans" cxnId="{07939909-4D0C-4EC1-93FC-129D57DC5FD0}">
      <dgm:prSet/>
      <dgm:spPr/>
      <dgm:t>
        <a:bodyPr/>
        <a:lstStyle/>
        <a:p>
          <a:endParaRPr lang="en-US"/>
        </a:p>
      </dgm:t>
    </dgm:pt>
    <dgm:pt modelId="{660BB5B3-D067-42DE-BAC3-1BDF4A463C89}">
      <dgm:prSet/>
      <dgm:spPr/>
      <dgm:t>
        <a:bodyPr/>
        <a:lstStyle/>
        <a:p>
          <a:r>
            <a:rPr lang="en-US"/>
            <a:t>Task, Authority, Recognition, Grouping, Evaluation, Time</a:t>
          </a:r>
        </a:p>
      </dgm:t>
    </dgm:pt>
    <dgm:pt modelId="{6E116314-A587-41A1-B675-B0ECCF2CF7E7}" type="parTrans" cxnId="{10EB1CB9-C747-469C-9637-8DAA745E5615}">
      <dgm:prSet/>
      <dgm:spPr/>
      <dgm:t>
        <a:bodyPr/>
        <a:lstStyle/>
        <a:p>
          <a:endParaRPr lang="en-US"/>
        </a:p>
      </dgm:t>
    </dgm:pt>
    <dgm:pt modelId="{3C73AF56-F25F-47B7-8259-A8D1D3540B11}" type="sibTrans" cxnId="{10EB1CB9-C747-469C-9637-8DAA745E5615}">
      <dgm:prSet/>
      <dgm:spPr/>
      <dgm:t>
        <a:bodyPr/>
        <a:lstStyle/>
        <a:p>
          <a:endParaRPr lang="en-US"/>
        </a:p>
      </dgm:t>
    </dgm:pt>
    <dgm:pt modelId="{710B0418-046C-B942-B8CA-3B08FAD84E09}" type="pres">
      <dgm:prSet presAssocID="{0B562462-3D1C-438A-BB29-C616B23C6E7D}" presName="linear" presStyleCnt="0">
        <dgm:presLayoutVars>
          <dgm:dir/>
          <dgm:animLvl val="lvl"/>
          <dgm:resizeHandles val="exact"/>
        </dgm:presLayoutVars>
      </dgm:prSet>
      <dgm:spPr/>
    </dgm:pt>
    <dgm:pt modelId="{71267614-EE74-FF40-9E6B-E4A487618246}" type="pres">
      <dgm:prSet presAssocID="{EEC0CC54-6FB1-4661-BFFE-36FC5E4D8268}" presName="parentLin" presStyleCnt="0"/>
      <dgm:spPr/>
    </dgm:pt>
    <dgm:pt modelId="{BAD2B78C-D466-DA4B-A294-0DD6254471F5}" type="pres">
      <dgm:prSet presAssocID="{EEC0CC54-6FB1-4661-BFFE-36FC5E4D8268}" presName="parentLeftMargin" presStyleLbl="node1" presStyleIdx="0" presStyleCnt="3"/>
      <dgm:spPr/>
    </dgm:pt>
    <dgm:pt modelId="{238D0337-8351-F143-B629-E41E0F5EAFA6}" type="pres">
      <dgm:prSet presAssocID="{EEC0CC54-6FB1-4661-BFFE-36FC5E4D8268}" presName="parentText" presStyleLbl="node1" presStyleIdx="0" presStyleCnt="3">
        <dgm:presLayoutVars>
          <dgm:chMax val="0"/>
          <dgm:bulletEnabled val="1"/>
        </dgm:presLayoutVars>
      </dgm:prSet>
      <dgm:spPr/>
    </dgm:pt>
    <dgm:pt modelId="{B6AB1040-3681-3E43-96FF-B9C8D96D1AB4}" type="pres">
      <dgm:prSet presAssocID="{EEC0CC54-6FB1-4661-BFFE-36FC5E4D8268}" presName="negativeSpace" presStyleCnt="0"/>
      <dgm:spPr/>
    </dgm:pt>
    <dgm:pt modelId="{79A7D969-A0FC-3947-90D2-161BBE5BEAA3}" type="pres">
      <dgm:prSet presAssocID="{EEC0CC54-6FB1-4661-BFFE-36FC5E4D8268}" presName="childText" presStyleLbl="conFgAcc1" presStyleIdx="0" presStyleCnt="3">
        <dgm:presLayoutVars>
          <dgm:bulletEnabled val="1"/>
        </dgm:presLayoutVars>
      </dgm:prSet>
      <dgm:spPr/>
    </dgm:pt>
    <dgm:pt modelId="{7AD1E8E5-C91F-554B-8EF0-6870EABAAB14}" type="pres">
      <dgm:prSet presAssocID="{141ADA1E-756E-429A-B946-A897EC05B065}" presName="spaceBetweenRectangles" presStyleCnt="0"/>
      <dgm:spPr/>
    </dgm:pt>
    <dgm:pt modelId="{B7074589-FDAF-2E4C-A632-0C26881E4D88}" type="pres">
      <dgm:prSet presAssocID="{D345798B-9316-45E8-ADC9-32FB3A9C7B05}" presName="parentLin" presStyleCnt="0"/>
      <dgm:spPr/>
    </dgm:pt>
    <dgm:pt modelId="{A791FA82-6BCE-EB49-9252-A4C268D87624}" type="pres">
      <dgm:prSet presAssocID="{D345798B-9316-45E8-ADC9-32FB3A9C7B05}" presName="parentLeftMargin" presStyleLbl="node1" presStyleIdx="0" presStyleCnt="3"/>
      <dgm:spPr/>
    </dgm:pt>
    <dgm:pt modelId="{B483FFF7-59CD-B84F-8F1F-A7DF1E68F45E}" type="pres">
      <dgm:prSet presAssocID="{D345798B-9316-45E8-ADC9-32FB3A9C7B05}" presName="parentText" presStyleLbl="node1" presStyleIdx="1" presStyleCnt="3">
        <dgm:presLayoutVars>
          <dgm:chMax val="0"/>
          <dgm:bulletEnabled val="1"/>
        </dgm:presLayoutVars>
      </dgm:prSet>
      <dgm:spPr/>
    </dgm:pt>
    <dgm:pt modelId="{F22E8E5D-C835-594E-AE30-065342BBC40A}" type="pres">
      <dgm:prSet presAssocID="{D345798B-9316-45E8-ADC9-32FB3A9C7B05}" presName="negativeSpace" presStyleCnt="0"/>
      <dgm:spPr/>
    </dgm:pt>
    <dgm:pt modelId="{65A11A58-D069-1B42-A05C-DD90FCA1B1A8}" type="pres">
      <dgm:prSet presAssocID="{D345798B-9316-45E8-ADC9-32FB3A9C7B05}" presName="childText" presStyleLbl="conFgAcc1" presStyleIdx="1" presStyleCnt="3">
        <dgm:presLayoutVars>
          <dgm:bulletEnabled val="1"/>
        </dgm:presLayoutVars>
      </dgm:prSet>
      <dgm:spPr/>
    </dgm:pt>
    <dgm:pt modelId="{F4BBE43B-0513-014F-A2D7-9D94475D2030}" type="pres">
      <dgm:prSet presAssocID="{4015E3CC-73D7-4D90-A61B-89C1F5D96FFB}" presName="spaceBetweenRectangles" presStyleCnt="0"/>
      <dgm:spPr/>
    </dgm:pt>
    <dgm:pt modelId="{D7B8BB9D-A0E2-E341-9039-860EC5AAF833}" type="pres">
      <dgm:prSet presAssocID="{31544D97-FACA-47E2-980B-F4EC2399B37E}" presName="parentLin" presStyleCnt="0"/>
      <dgm:spPr/>
    </dgm:pt>
    <dgm:pt modelId="{DE92F4DA-FA02-A940-AB3E-40F6F7D5AACA}" type="pres">
      <dgm:prSet presAssocID="{31544D97-FACA-47E2-980B-F4EC2399B37E}" presName="parentLeftMargin" presStyleLbl="node1" presStyleIdx="1" presStyleCnt="3"/>
      <dgm:spPr/>
    </dgm:pt>
    <dgm:pt modelId="{4CF9E94E-CC00-3948-8C3B-EB42C83051F9}" type="pres">
      <dgm:prSet presAssocID="{31544D97-FACA-47E2-980B-F4EC2399B37E}" presName="parentText" presStyleLbl="node1" presStyleIdx="2" presStyleCnt="3">
        <dgm:presLayoutVars>
          <dgm:chMax val="0"/>
          <dgm:bulletEnabled val="1"/>
        </dgm:presLayoutVars>
      </dgm:prSet>
      <dgm:spPr/>
    </dgm:pt>
    <dgm:pt modelId="{8B6D0D98-AE9D-1044-A63E-D7B4B886FBDB}" type="pres">
      <dgm:prSet presAssocID="{31544D97-FACA-47E2-980B-F4EC2399B37E}" presName="negativeSpace" presStyleCnt="0"/>
      <dgm:spPr/>
    </dgm:pt>
    <dgm:pt modelId="{0E7EA28A-FEAA-844C-80BC-392CF1F1699E}" type="pres">
      <dgm:prSet presAssocID="{31544D97-FACA-47E2-980B-F4EC2399B37E}" presName="childText" presStyleLbl="conFgAcc1" presStyleIdx="2" presStyleCnt="3">
        <dgm:presLayoutVars>
          <dgm:bulletEnabled val="1"/>
        </dgm:presLayoutVars>
      </dgm:prSet>
      <dgm:spPr/>
    </dgm:pt>
  </dgm:ptLst>
  <dgm:cxnLst>
    <dgm:cxn modelId="{07939909-4D0C-4EC1-93FC-129D57DC5FD0}" srcId="{0B562462-3D1C-438A-BB29-C616B23C6E7D}" destId="{31544D97-FACA-47E2-980B-F4EC2399B37E}" srcOrd="2" destOrd="0" parTransId="{73FB05BE-BDE1-4095-BB63-393CE13F90D4}" sibTransId="{D2778A51-FA9E-4E87-9557-623928C75819}"/>
    <dgm:cxn modelId="{72036326-4513-0945-A8EA-CA26F57537EB}" type="presOf" srcId="{EEC0CC54-6FB1-4661-BFFE-36FC5E4D8268}" destId="{238D0337-8351-F143-B629-E41E0F5EAFA6}" srcOrd="1" destOrd="0" presId="urn:microsoft.com/office/officeart/2005/8/layout/list1"/>
    <dgm:cxn modelId="{CF26C144-7FDD-4DA2-85A7-26D4AAC06666}" srcId="{0B562462-3D1C-438A-BB29-C616B23C6E7D}" destId="{EEC0CC54-6FB1-4661-BFFE-36FC5E4D8268}" srcOrd="0" destOrd="0" parTransId="{D492026C-94C3-48C1-9EA5-D9B130DB7302}" sibTransId="{141ADA1E-756E-429A-B946-A897EC05B065}"/>
    <dgm:cxn modelId="{9E4E5149-956A-DF4D-BA4A-F956B2AFCC64}" type="presOf" srcId="{660BB5B3-D067-42DE-BAC3-1BDF4A463C89}" destId="{0E7EA28A-FEAA-844C-80BC-392CF1F1699E}" srcOrd="0" destOrd="0" presId="urn:microsoft.com/office/officeart/2005/8/layout/list1"/>
    <dgm:cxn modelId="{CE2A706C-395B-4B92-BDE7-B2FB5171D99A}" srcId="{0B562462-3D1C-438A-BB29-C616B23C6E7D}" destId="{D345798B-9316-45E8-ADC9-32FB3A9C7B05}" srcOrd="1" destOrd="0" parTransId="{949C4C69-1679-45B1-B10F-65240D7E006C}" sibTransId="{4015E3CC-73D7-4D90-A61B-89C1F5D96FFB}"/>
    <dgm:cxn modelId="{4CCEA976-CB24-F64B-B480-7C21CB02A5B2}" type="presOf" srcId="{31544D97-FACA-47E2-980B-F4EC2399B37E}" destId="{4CF9E94E-CC00-3948-8C3B-EB42C83051F9}" srcOrd="1" destOrd="0" presId="urn:microsoft.com/office/officeart/2005/8/layout/list1"/>
    <dgm:cxn modelId="{739A5F93-2394-C04A-AEDD-BA8020159EB7}" type="presOf" srcId="{0B562462-3D1C-438A-BB29-C616B23C6E7D}" destId="{710B0418-046C-B942-B8CA-3B08FAD84E09}" srcOrd="0" destOrd="0" presId="urn:microsoft.com/office/officeart/2005/8/layout/list1"/>
    <dgm:cxn modelId="{47D0BBA4-EF35-AF4B-B01A-73B5AE72B2EB}" type="presOf" srcId="{31544D97-FACA-47E2-980B-F4EC2399B37E}" destId="{DE92F4DA-FA02-A940-AB3E-40F6F7D5AACA}" srcOrd="0" destOrd="0" presId="urn:microsoft.com/office/officeart/2005/8/layout/list1"/>
    <dgm:cxn modelId="{10EB1CB9-C747-469C-9637-8DAA745E5615}" srcId="{31544D97-FACA-47E2-980B-F4EC2399B37E}" destId="{660BB5B3-D067-42DE-BAC3-1BDF4A463C89}" srcOrd="0" destOrd="0" parTransId="{6E116314-A587-41A1-B675-B0ECCF2CF7E7}" sibTransId="{3C73AF56-F25F-47B7-8259-A8D1D3540B11}"/>
    <dgm:cxn modelId="{1E51E7CB-CB7C-8A4B-A8B3-FC787C07CE95}" type="presOf" srcId="{D345798B-9316-45E8-ADC9-32FB3A9C7B05}" destId="{B483FFF7-59CD-B84F-8F1F-A7DF1E68F45E}" srcOrd="1" destOrd="0" presId="urn:microsoft.com/office/officeart/2005/8/layout/list1"/>
    <dgm:cxn modelId="{5F5325D0-2A11-A74A-A7EA-B9A319696BD1}" type="presOf" srcId="{D345798B-9316-45E8-ADC9-32FB3A9C7B05}" destId="{A791FA82-6BCE-EB49-9252-A4C268D87624}" srcOrd="0" destOrd="0" presId="urn:microsoft.com/office/officeart/2005/8/layout/list1"/>
    <dgm:cxn modelId="{99E962E6-76FF-A143-BA97-1313E415CDCA}" type="presOf" srcId="{EEC0CC54-6FB1-4661-BFFE-36FC5E4D8268}" destId="{BAD2B78C-D466-DA4B-A294-0DD6254471F5}" srcOrd="0" destOrd="0" presId="urn:microsoft.com/office/officeart/2005/8/layout/list1"/>
    <dgm:cxn modelId="{58E5F6F8-126E-8E4D-B1F8-E676445AD3BB}" type="presParOf" srcId="{710B0418-046C-B942-B8CA-3B08FAD84E09}" destId="{71267614-EE74-FF40-9E6B-E4A487618246}" srcOrd="0" destOrd="0" presId="urn:microsoft.com/office/officeart/2005/8/layout/list1"/>
    <dgm:cxn modelId="{6486DBB3-EF7F-3F40-BECD-3BB076DEC750}" type="presParOf" srcId="{71267614-EE74-FF40-9E6B-E4A487618246}" destId="{BAD2B78C-D466-DA4B-A294-0DD6254471F5}" srcOrd="0" destOrd="0" presId="urn:microsoft.com/office/officeart/2005/8/layout/list1"/>
    <dgm:cxn modelId="{B281B3C2-4B5E-0A46-83AC-C0FD4BB8A7F2}" type="presParOf" srcId="{71267614-EE74-FF40-9E6B-E4A487618246}" destId="{238D0337-8351-F143-B629-E41E0F5EAFA6}" srcOrd="1" destOrd="0" presId="urn:microsoft.com/office/officeart/2005/8/layout/list1"/>
    <dgm:cxn modelId="{1C010887-11B1-494F-9256-60A5C7435500}" type="presParOf" srcId="{710B0418-046C-B942-B8CA-3B08FAD84E09}" destId="{B6AB1040-3681-3E43-96FF-B9C8D96D1AB4}" srcOrd="1" destOrd="0" presId="urn:microsoft.com/office/officeart/2005/8/layout/list1"/>
    <dgm:cxn modelId="{5C4244EB-DF43-E540-A691-1AC765173C6E}" type="presParOf" srcId="{710B0418-046C-B942-B8CA-3B08FAD84E09}" destId="{79A7D969-A0FC-3947-90D2-161BBE5BEAA3}" srcOrd="2" destOrd="0" presId="urn:microsoft.com/office/officeart/2005/8/layout/list1"/>
    <dgm:cxn modelId="{10D8E29B-B9DC-1242-8819-9D3E82701EBE}" type="presParOf" srcId="{710B0418-046C-B942-B8CA-3B08FAD84E09}" destId="{7AD1E8E5-C91F-554B-8EF0-6870EABAAB14}" srcOrd="3" destOrd="0" presId="urn:microsoft.com/office/officeart/2005/8/layout/list1"/>
    <dgm:cxn modelId="{A7D0A608-DD5A-064C-A7FB-AF163A01D43E}" type="presParOf" srcId="{710B0418-046C-B942-B8CA-3B08FAD84E09}" destId="{B7074589-FDAF-2E4C-A632-0C26881E4D88}" srcOrd="4" destOrd="0" presId="urn:microsoft.com/office/officeart/2005/8/layout/list1"/>
    <dgm:cxn modelId="{EB2A23CA-C857-DE46-B100-6AF367D92E3F}" type="presParOf" srcId="{B7074589-FDAF-2E4C-A632-0C26881E4D88}" destId="{A791FA82-6BCE-EB49-9252-A4C268D87624}" srcOrd="0" destOrd="0" presId="urn:microsoft.com/office/officeart/2005/8/layout/list1"/>
    <dgm:cxn modelId="{CB13C05E-6D85-4745-BE46-2B5F07764B12}" type="presParOf" srcId="{B7074589-FDAF-2E4C-A632-0C26881E4D88}" destId="{B483FFF7-59CD-B84F-8F1F-A7DF1E68F45E}" srcOrd="1" destOrd="0" presId="urn:microsoft.com/office/officeart/2005/8/layout/list1"/>
    <dgm:cxn modelId="{4EF661FA-BFFF-5A45-A8A7-DD5580F3D589}" type="presParOf" srcId="{710B0418-046C-B942-B8CA-3B08FAD84E09}" destId="{F22E8E5D-C835-594E-AE30-065342BBC40A}" srcOrd="5" destOrd="0" presId="urn:microsoft.com/office/officeart/2005/8/layout/list1"/>
    <dgm:cxn modelId="{43F5B8ED-0E6C-BD48-A52D-1F6356C332B8}" type="presParOf" srcId="{710B0418-046C-B942-B8CA-3B08FAD84E09}" destId="{65A11A58-D069-1B42-A05C-DD90FCA1B1A8}" srcOrd="6" destOrd="0" presId="urn:microsoft.com/office/officeart/2005/8/layout/list1"/>
    <dgm:cxn modelId="{DA855080-EEE3-564F-80CC-61D837F26FA4}" type="presParOf" srcId="{710B0418-046C-B942-B8CA-3B08FAD84E09}" destId="{F4BBE43B-0513-014F-A2D7-9D94475D2030}" srcOrd="7" destOrd="0" presId="urn:microsoft.com/office/officeart/2005/8/layout/list1"/>
    <dgm:cxn modelId="{993B5BB9-830D-B64E-BC90-BC82865B2CAF}" type="presParOf" srcId="{710B0418-046C-B942-B8CA-3B08FAD84E09}" destId="{D7B8BB9D-A0E2-E341-9039-860EC5AAF833}" srcOrd="8" destOrd="0" presId="urn:microsoft.com/office/officeart/2005/8/layout/list1"/>
    <dgm:cxn modelId="{86810F9A-F936-0141-86ED-1FCF5605632D}" type="presParOf" srcId="{D7B8BB9D-A0E2-E341-9039-860EC5AAF833}" destId="{DE92F4DA-FA02-A940-AB3E-40F6F7D5AACA}" srcOrd="0" destOrd="0" presId="urn:microsoft.com/office/officeart/2005/8/layout/list1"/>
    <dgm:cxn modelId="{430080C9-6770-194F-B453-F3CD68BE200E}" type="presParOf" srcId="{D7B8BB9D-A0E2-E341-9039-860EC5AAF833}" destId="{4CF9E94E-CC00-3948-8C3B-EB42C83051F9}" srcOrd="1" destOrd="0" presId="urn:microsoft.com/office/officeart/2005/8/layout/list1"/>
    <dgm:cxn modelId="{99C3470C-A431-764E-9FD4-45F64623A3D6}" type="presParOf" srcId="{710B0418-046C-B942-B8CA-3B08FAD84E09}" destId="{8B6D0D98-AE9D-1044-A63E-D7B4B886FBDB}" srcOrd="9" destOrd="0" presId="urn:microsoft.com/office/officeart/2005/8/layout/list1"/>
    <dgm:cxn modelId="{41F111D1-121E-EA41-9989-0224E325B67F}" type="presParOf" srcId="{710B0418-046C-B942-B8CA-3B08FAD84E09}" destId="{0E7EA28A-FEAA-844C-80BC-392CF1F1699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788F86-976A-409A-A6C9-F4AFE075190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B45E18C-127C-457C-A7B4-385BD7BD68CC}">
      <dgm:prSet/>
      <dgm:spPr/>
      <dgm:t>
        <a:bodyPr/>
        <a:lstStyle/>
        <a:p>
          <a:r>
            <a:rPr lang="en-US"/>
            <a:t>Competence</a:t>
          </a:r>
        </a:p>
      </dgm:t>
    </dgm:pt>
    <dgm:pt modelId="{8F9C4AB4-E88C-4484-9595-30523F986C9B}" type="parTrans" cxnId="{E7057412-E8FF-4600-87A5-32ED7AFB5754}">
      <dgm:prSet/>
      <dgm:spPr/>
      <dgm:t>
        <a:bodyPr/>
        <a:lstStyle/>
        <a:p>
          <a:endParaRPr lang="en-US"/>
        </a:p>
      </dgm:t>
    </dgm:pt>
    <dgm:pt modelId="{8F2DD51C-11B7-41C1-BF8B-D0CD405A6048}" type="sibTrans" cxnId="{E7057412-E8FF-4600-87A5-32ED7AFB5754}">
      <dgm:prSet/>
      <dgm:spPr/>
      <dgm:t>
        <a:bodyPr/>
        <a:lstStyle/>
        <a:p>
          <a:endParaRPr lang="en-US"/>
        </a:p>
      </dgm:t>
    </dgm:pt>
    <dgm:pt modelId="{25136FF7-70CD-43BE-AA69-1DBA63C6F59A}">
      <dgm:prSet/>
      <dgm:spPr/>
      <dgm:t>
        <a:bodyPr/>
        <a:lstStyle/>
        <a:p>
          <a:r>
            <a:rPr lang="en-US"/>
            <a:t>Feedback, structure, optimal challenge</a:t>
          </a:r>
        </a:p>
      </dgm:t>
    </dgm:pt>
    <dgm:pt modelId="{A93D819F-BAB2-4D3F-9414-39F1D2DF744D}" type="parTrans" cxnId="{30CBE8A1-F934-417F-A44B-4566927A1D50}">
      <dgm:prSet/>
      <dgm:spPr/>
      <dgm:t>
        <a:bodyPr/>
        <a:lstStyle/>
        <a:p>
          <a:endParaRPr lang="en-US"/>
        </a:p>
      </dgm:t>
    </dgm:pt>
    <dgm:pt modelId="{81D95F1A-B39C-4EC8-B893-AE9CC39075C6}" type="sibTrans" cxnId="{30CBE8A1-F934-417F-A44B-4566927A1D50}">
      <dgm:prSet/>
      <dgm:spPr/>
      <dgm:t>
        <a:bodyPr/>
        <a:lstStyle/>
        <a:p>
          <a:endParaRPr lang="en-US"/>
        </a:p>
      </dgm:t>
    </dgm:pt>
    <dgm:pt modelId="{8513E284-2FDE-4768-B50E-DBEEA8F1A3E5}">
      <dgm:prSet/>
      <dgm:spPr/>
      <dgm:t>
        <a:bodyPr/>
        <a:lstStyle/>
        <a:p>
          <a:r>
            <a:rPr lang="en-US"/>
            <a:t>Autonomy</a:t>
          </a:r>
        </a:p>
      </dgm:t>
    </dgm:pt>
    <dgm:pt modelId="{6D63B634-FFCB-427E-973D-962D7D5FEEFF}" type="parTrans" cxnId="{AF472B0D-432B-42F5-8401-7F1A1BD9848B}">
      <dgm:prSet/>
      <dgm:spPr/>
      <dgm:t>
        <a:bodyPr/>
        <a:lstStyle/>
        <a:p>
          <a:endParaRPr lang="en-US"/>
        </a:p>
      </dgm:t>
    </dgm:pt>
    <dgm:pt modelId="{98587D02-7B7F-4535-8805-26DD33389B83}" type="sibTrans" cxnId="{AF472B0D-432B-42F5-8401-7F1A1BD9848B}">
      <dgm:prSet/>
      <dgm:spPr/>
      <dgm:t>
        <a:bodyPr/>
        <a:lstStyle/>
        <a:p>
          <a:endParaRPr lang="en-US"/>
        </a:p>
      </dgm:t>
    </dgm:pt>
    <dgm:pt modelId="{308561B9-B788-47C8-BB3F-B67C04376351}">
      <dgm:prSet/>
      <dgm:spPr/>
      <dgm:t>
        <a:bodyPr/>
        <a:lstStyle/>
        <a:p>
          <a:r>
            <a:rPr lang="en-US"/>
            <a:t>Meaningful rationale, allow athlete input, shared decision making, choices</a:t>
          </a:r>
        </a:p>
      </dgm:t>
    </dgm:pt>
    <dgm:pt modelId="{4160AE50-337E-41E5-A514-69F140F54934}" type="parTrans" cxnId="{05CCDC67-FE40-4BC3-B87F-A4704DFAF838}">
      <dgm:prSet/>
      <dgm:spPr/>
      <dgm:t>
        <a:bodyPr/>
        <a:lstStyle/>
        <a:p>
          <a:endParaRPr lang="en-US"/>
        </a:p>
      </dgm:t>
    </dgm:pt>
    <dgm:pt modelId="{1F9A75A2-D32E-46B5-A96B-BF56009045B3}" type="sibTrans" cxnId="{05CCDC67-FE40-4BC3-B87F-A4704DFAF838}">
      <dgm:prSet/>
      <dgm:spPr/>
      <dgm:t>
        <a:bodyPr/>
        <a:lstStyle/>
        <a:p>
          <a:endParaRPr lang="en-US"/>
        </a:p>
      </dgm:t>
    </dgm:pt>
    <dgm:pt modelId="{F8E6134E-0541-48DA-BA55-CDF399A64340}">
      <dgm:prSet/>
      <dgm:spPr/>
      <dgm:t>
        <a:bodyPr/>
        <a:lstStyle/>
        <a:p>
          <a:r>
            <a:rPr lang="en-US"/>
            <a:t>Relatedness</a:t>
          </a:r>
        </a:p>
      </dgm:t>
    </dgm:pt>
    <dgm:pt modelId="{EB38BC32-CA46-4702-A499-334F62B2BD59}" type="parTrans" cxnId="{04B5236F-8737-48F9-A59B-3036959698BB}">
      <dgm:prSet/>
      <dgm:spPr/>
      <dgm:t>
        <a:bodyPr/>
        <a:lstStyle/>
        <a:p>
          <a:endParaRPr lang="en-US"/>
        </a:p>
      </dgm:t>
    </dgm:pt>
    <dgm:pt modelId="{6547D4AB-8B6C-426C-AFEE-E40FFC624DE7}" type="sibTrans" cxnId="{04B5236F-8737-48F9-A59B-3036959698BB}">
      <dgm:prSet/>
      <dgm:spPr/>
      <dgm:t>
        <a:bodyPr/>
        <a:lstStyle/>
        <a:p>
          <a:endParaRPr lang="en-US"/>
        </a:p>
      </dgm:t>
    </dgm:pt>
    <dgm:pt modelId="{7A534734-D5EA-4796-9D0E-EB53DD8E0DB8}">
      <dgm:prSet/>
      <dgm:spPr/>
      <dgm:t>
        <a:bodyPr/>
        <a:lstStyle/>
        <a:p>
          <a:r>
            <a:rPr lang="en-US"/>
            <a:t>Group tasks, cooperative learning, praise good teamwork, coach involvement</a:t>
          </a:r>
        </a:p>
      </dgm:t>
    </dgm:pt>
    <dgm:pt modelId="{5D6ECE72-9624-4955-86C2-2691F1DB051A}" type="parTrans" cxnId="{B16E747D-7C19-4FE4-9D87-AC4871DCC3F2}">
      <dgm:prSet/>
      <dgm:spPr/>
      <dgm:t>
        <a:bodyPr/>
        <a:lstStyle/>
        <a:p>
          <a:endParaRPr lang="en-US"/>
        </a:p>
      </dgm:t>
    </dgm:pt>
    <dgm:pt modelId="{E30663A3-BA11-4076-9D0B-9818F392706D}" type="sibTrans" cxnId="{B16E747D-7C19-4FE4-9D87-AC4871DCC3F2}">
      <dgm:prSet/>
      <dgm:spPr/>
      <dgm:t>
        <a:bodyPr/>
        <a:lstStyle/>
        <a:p>
          <a:endParaRPr lang="en-US"/>
        </a:p>
      </dgm:t>
    </dgm:pt>
    <dgm:pt modelId="{21D38953-0FFC-B64E-B4BF-1FA9F3EC94B0}" type="pres">
      <dgm:prSet presAssocID="{1F788F86-976A-409A-A6C9-F4AFE0751902}" presName="linear" presStyleCnt="0">
        <dgm:presLayoutVars>
          <dgm:animLvl val="lvl"/>
          <dgm:resizeHandles val="exact"/>
        </dgm:presLayoutVars>
      </dgm:prSet>
      <dgm:spPr/>
    </dgm:pt>
    <dgm:pt modelId="{03F99B3A-CAD6-554B-8BE9-4D2E71991D4F}" type="pres">
      <dgm:prSet presAssocID="{6B45E18C-127C-457C-A7B4-385BD7BD68CC}" presName="parentText" presStyleLbl="node1" presStyleIdx="0" presStyleCnt="3">
        <dgm:presLayoutVars>
          <dgm:chMax val="0"/>
          <dgm:bulletEnabled val="1"/>
        </dgm:presLayoutVars>
      </dgm:prSet>
      <dgm:spPr/>
    </dgm:pt>
    <dgm:pt modelId="{80DF37B7-B189-5D45-BB33-3AE6DB4A7198}" type="pres">
      <dgm:prSet presAssocID="{6B45E18C-127C-457C-A7B4-385BD7BD68CC}" presName="childText" presStyleLbl="revTx" presStyleIdx="0" presStyleCnt="3">
        <dgm:presLayoutVars>
          <dgm:bulletEnabled val="1"/>
        </dgm:presLayoutVars>
      </dgm:prSet>
      <dgm:spPr/>
    </dgm:pt>
    <dgm:pt modelId="{18D3DAB8-B7B7-B842-B52D-BEE8B5E2FB68}" type="pres">
      <dgm:prSet presAssocID="{8513E284-2FDE-4768-B50E-DBEEA8F1A3E5}" presName="parentText" presStyleLbl="node1" presStyleIdx="1" presStyleCnt="3">
        <dgm:presLayoutVars>
          <dgm:chMax val="0"/>
          <dgm:bulletEnabled val="1"/>
        </dgm:presLayoutVars>
      </dgm:prSet>
      <dgm:spPr/>
    </dgm:pt>
    <dgm:pt modelId="{564DA163-EAFE-F14D-A23F-11CFD1321A4F}" type="pres">
      <dgm:prSet presAssocID="{8513E284-2FDE-4768-B50E-DBEEA8F1A3E5}" presName="childText" presStyleLbl="revTx" presStyleIdx="1" presStyleCnt="3">
        <dgm:presLayoutVars>
          <dgm:bulletEnabled val="1"/>
        </dgm:presLayoutVars>
      </dgm:prSet>
      <dgm:spPr/>
    </dgm:pt>
    <dgm:pt modelId="{423F6272-E549-C545-9B2D-6BAD55065C40}" type="pres">
      <dgm:prSet presAssocID="{F8E6134E-0541-48DA-BA55-CDF399A64340}" presName="parentText" presStyleLbl="node1" presStyleIdx="2" presStyleCnt="3">
        <dgm:presLayoutVars>
          <dgm:chMax val="0"/>
          <dgm:bulletEnabled val="1"/>
        </dgm:presLayoutVars>
      </dgm:prSet>
      <dgm:spPr/>
    </dgm:pt>
    <dgm:pt modelId="{2DE2025A-A559-A543-9558-FAB2ABDBD819}" type="pres">
      <dgm:prSet presAssocID="{F8E6134E-0541-48DA-BA55-CDF399A64340}" presName="childText" presStyleLbl="revTx" presStyleIdx="2" presStyleCnt="3">
        <dgm:presLayoutVars>
          <dgm:bulletEnabled val="1"/>
        </dgm:presLayoutVars>
      </dgm:prSet>
      <dgm:spPr/>
    </dgm:pt>
  </dgm:ptLst>
  <dgm:cxnLst>
    <dgm:cxn modelId="{AF472B0D-432B-42F5-8401-7F1A1BD9848B}" srcId="{1F788F86-976A-409A-A6C9-F4AFE0751902}" destId="{8513E284-2FDE-4768-B50E-DBEEA8F1A3E5}" srcOrd="1" destOrd="0" parTransId="{6D63B634-FFCB-427E-973D-962D7D5FEEFF}" sibTransId="{98587D02-7B7F-4535-8805-26DD33389B83}"/>
    <dgm:cxn modelId="{E7057412-E8FF-4600-87A5-32ED7AFB5754}" srcId="{1F788F86-976A-409A-A6C9-F4AFE0751902}" destId="{6B45E18C-127C-457C-A7B4-385BD7BD68CC}" srcOrd="0" destOrd="0" parTransId="{8F9C4AB4-E88C-4484-9595-30523F986C9B}" sibTransId="{8F2DD51C-11B7-41C1-BF8B-D0CD405A6048}"/>
    <dgm:cxn modelId="{2E5B7065-4319-7D4E-B414-A8BADADD7196}" type="presOf" srcId="{F8E6134E-0541-48DA-BA55-CDF399A64340}" destId="{423F6272-E549-C545-9B2D-6BAD55065C40}" srcOrd="0" destOrd="0" presId="urn:microsoft.com/office/officeart/2005/8/layout/vList2"/>
    <dgm:cxn modelId="{05CCDC67-FE40-4BC3-B87F-A4704DFAF838}" srcId="{8513E284-2FDE-4768-B50E-DBEEA8F1A3E5}" destId="{308561B9-B788-47C8-BB3F-B67C04376351}" srcOrd="0" destOrd="0" parTransId="{4160AE50-337E-41E5-A514-69F140F54934}" sibTransId="{1F9A75A2-D32E-46B5-A96B-BF56009045B3}"/>
    <dgm:cxn modelId="{CD5BE96C-EEF7-9D41-AC72-1E6FF621A4DC}" type="presOf" srcId="{7A534734-D5EA-4796-9D0E-EB53DD8E0DB8}" destId="{2DE2025A-A559-A543-9558-FAB2ABDBD819}" srcOrd="0" destOrd="0" presId="urn:microsoft.com/office/officeart/2005/8/layout/vList2"/>
    <dgm:cxn modelId="{04B5236F-8737-48F9-A59B-3036959698BB}" srcId="{1F788F86-976A-409A-A6C9-F4AFE0751902}" destId="{F8E6134E-0541-48DA-BA55-CDF399A64340}" srcOrd="2" destOrd="0" parTransId="{EB38BC32-CA46-4702-A499-334F62B2BD59}" sibTransId="{6547D4AB-8B6C-426C-AFEE-E40FFC624DE7}"/>
    <dgm:cxn modelId="{B16E747D-7C19-4FE4-9D87-AC4871DCC3F2}" srcId="{F8E6134E-0541-48DA-BA55-CDF399A64340}" destId="{7A534734-D5EA-4796-9D0E-EB53DD8E0DB8}" srcOrd="0" destOrd="0" parTransId="{5D6ECE72-9624-4955-86C2-2691F1DB051A}" sibTransId="{E30663A3-BA11-4076-9D0B-9818F392706D}"/>
    <dgm:cxn modelId="{3511CF7D-A480-AD49-9A4E-AC784C7AD916}" type="presOf" srcId="{1F788F86-976A-409A-A6C9-F4AFE0751902}" destId="{21D38953-0FFC-B64E-B4BF-1FA9F3EC94B0}" srcOrd="0" destOrd="0" presId="urn:microsoft.com/office/officeart/2005/8/layout/vList2"/>
    <dgm:cxn modelId="{3C3C97A0-D261-1B4A-8D11-A892F25B2F56}" type="presOf" srcId="{8513E284-2FDE-4768-B50E-DBEEA8F1A3E5}" destId="{18D3DAB8-B7B7-B842-B52D-BEE8B5E2FB68}" srcOrd="0" destOrd="0" presId="urn:microsoft.com/office/officeart/2005/8/layout/vList2"/>
    <dgm:cxn modelId="{30CBE8A1-F934-417F-A44B-4566927A1D50}" srcId="{6B45E18C-127C-457C-A7B4-385BD7BD68CC}" destId="{25136FF7-70CD-43BE-AA69-1DBA63C6F59A}" srcOrd="0" destOrd="0" parTransId="{A93D819F-BAB2-4D3F-9414-39F1D2DF744D}" sibTransId="{81D95F1A-B39C-4EC8-B893-AE9CC39075C6}"/>
    <dgm:cxn modelId="{E21347AE-73AD-7142-AF58-091AE0BC87AA}" type="presOf" srcId="{308561B9-B788-47C8-BB3F-B67C04376351}" destId="{564DA163-EAFE-F14D-A23F-11CFD1321A4F}" srcOrd="0" destOrd="0" presId="urn:microsoft.com/office/officeart/2005/8/layout/vList2"/>
    <dgm:cxn modelId="{4F350BC9-A36C-A447-9FF6-E56E54307D9E}" type="presOf" srcId="{6B45E18C-127C-457C-A7B4-385BD7BD68CC}" destId="{03F99B3A-CAD6-554B-8BE9-4D2E71991D4F}" srcOrd="0" destOrd="0" presId="urn:microsoft.com/office/officeart/2005/8/layout/vList2"/>
    <dgm:cxn modelId="{ABC5E8CC-A888-784F-A45B-A84CA06FA1C3}" type="presOf" srcId="{25136FF7-70CD-43BE-AA69-1DBA63C6F59A}" destId="{80DF37B7-B189-5D45-BB33-3AE6DB4A7198}" srcOrd="0" destOrd="0" presId="urn:microsoft.com/office/officeart/2005/8/layout/vList2"/>
    <dgm:cxn modelId="{AC8A5D5D-E8BF-2545-B9D3-62E39D7BD90C}" type="presParOf" srcId="{21D38953-0FFC-B64E-B4BF-1FA9F3EC94B0}" destId="{03F99B3A-CAD6-554B-8BE9-4D2E71991D4F}" srcOrd="0" destOrd="0" presId="urn:microsoft.com/office/officeart/2005/8/layout/vList2"/>
    <dgm:cxn modelId="{3A46B47E-C931-C543-880B-E98174E46EE6}" type="presParOf" srcId="{21D38953-0FFC-B64E-B4BF-1FA9F3EC94B0}" destId="{80DF37B7-B189-5D45-BB33-3AE6DB4A7198}" srcOrd="1" destOrd="0" presId="urn:microsoft.com/office/officeart/2005/8/layout/vList2"/>
    <dgm:cxn modelId="{374E9447-2E38-1E46-A5A0-C4F4396D4C72}" type="presParOf" srcId="{21D38953-0FFC-B64E-B4BF-1FA9F3EC94B0}" destId="{18D3DAB8-B7B7-B842-B52D-BEE8B5E2FB68}" srcOrd="2" destOrd="0" presId="urn:microsoft.com/office/officeart/2005/8/layout/vList2"/>
    <dgm:cxn modelId="{1EAEF8D7-C443-A247-9818-178C6F606ED5}" type="presParOf" srcId="{21D38953-0FFC-B64E-B4BF-1FA9F3EC94B0}" destId="{564DA163-EAFE-F14D-A23F-11CFD1321A4F}" srcOrd="3" destOrd="0" presId="urn:microsoft.com/office/officeart/2005/8/layout/vList2"/>
    <dgm:cxn modelId="{72C6BEF3-F40F-C34F-937E-769F88ADCA7E}" type="presParOf" srcId="{21D38953-0FFC-B64E-B4BF-1FA9F3EC94B0}" destId="{423F6272-E549-C545-9B2D-6BAD55065C40}" srcOrd="4" destOrd="0" presId="urn:microsoft.com/office/officeart/2005/8/layout/vList2"/>
    <dgm:cxn modelId="{C92ED62C-91BD-2449-A7BB-267BC6289622}" type="presParOf" srcId="{21D38953-0FFC-B64E-B4BF-1FA9F3EC94B0}" destId="{2DE2025A-A559-A543-9558-FAB2ABDBD819}"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5F37B-C61C-4547-8796-E9F2FFE91CE9}">
      <dsp:nvSpPr>
        <dsp:cNvPr id="0" name=""/>
        <dsp:cNvSpPr/>
      </dsp:nvSpPr>
      <dsp:spPr>
        <a:xfrm>
          <a:off x="0" y="457366"/>
          <a:ext cx="8229600" cy="8443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3EDB71-5E80-45EA-9E11-1C9CA5B7D16D}">
      <dsp:nvSpPr>
        <dsp:cNvPr id="0" name=""/>
        <dsp:cNvSpPr/>
      </dsp:nvSpPr>
      <dsp:spPr>
        <a:xfrm>
          <a:off x="255421" y="647349"/>
          <a:ext cx="464402" cy="464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0827DA-6B06-416E-B9F2-18B2064B376C}">
      <dsp:nvSpPr>
        <dsp:cNvPr id="0" name=""/>
        <dsp:cNvSpPr/>
      </dsp:nvSpPr>
      <dsp:spPr>
        <a:xfrm>
          <a:off x="975245" y="457366"/>
          <a:ext cx="7254354" cy="844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62" tIns="89362" rIns="89362" bIns="89362" numCol="1" spcCol="1270" anchor="ctr" anchorCtr="0">
          <a:noAutofit/>
        </a:bodyPr>
        <a:lstStyle/>
        <a:p>
          <a:pPr marL="0" lvl="0" indent="0" algn="l" defTabSz="933450">
            <a:lnSpc>
              <a:spcPct val="100000"/>
            </a:lnSpc>
            <a:spcBef>
              <a:spcPct val="0"/>
            </a:spcBef>
            <a:spcAft>
              <a:spcPct val="35000"/>
            </a:spcAft>
            <a:buNone/>
          </a:pPr>
          <a:r>
            <a:rPr lang="en-US" sz="2100" kern="1200"/>
            <a:t>Deci (1975), Deci &amp; Ryan (1980; 1985)</a:t>
          </a:r>
        </a:p>
      </dsp:txBody>
      <dsp:txXfrm>
        <a:off x="975245" y="457366"/>
        <a:ext cx="7254354" cy="844368"/>
      </dsp:txXfrm>
    </dsp:sp>
    <dsp:sp modelId="{99B72EBA-DCB3-401B-993B-817F4FE38767}">
      <dsp:nvSpPr>
        <dsp:cNvPr id="0" name=""/>
        <dsp:cNvSpPr/>
      </dsp:nvSpPr>
      <dsp:spPr>
        <a:xfrm>
          <a:off x="0" y="1512827"/>
          <a:ext cx="8229600" cy="8443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C294CD-4335-44BB-9602-756591228EA4}">
      <dsp:nvSpPr>
        <dsp:cNvPr id="0" name=""/>
        <dsp:cNvSpPr/>
      </dsp:nvSpPr>
      <dsp:spPr>
        <a:xfrm>
          <a:off x="255421" y="1702810"/>
          <a:ext cx="464402" cy="464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74742B-EA1D-445E-98D1-54C3F32633D2}">
      <dsp:nvSpPr>
        <dsp:cNvPr id="0" name=""/>
        <dsp:cNvSpPr/>
      </dsp:nvSpPr>
      <dsp:spPr>
        <a:xfrm>
          <a:off x="975245" y="1512827"/>
          <a:ext cx="7254354" cy="844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62" tIns="89362" rIns="89362" bIns="89362" numCol="1" spcCol="1270" anchor="ctr" anchorCtr="0">
          <a:noAutofit/>
        </a:bodyPr>
        <a:lstStyle/>
        <a:p>
          <a:pPr marL="0" lvl="0" indent="0" algn="l" defTabSz="933450">
            <a:lnSpc>
              <a:spcPct val="100000"/>
            </a:lnSpc>
            <a:spcBef>
              <a:spcPct val="0"/>
            </a:spcBef>
            <a:spcAft>
              <a:spcPct val="35000"/>
            </a:spcAft>
            <a:buNone/>
          </a:pPr>
          <a:r>
            <a:rPr lang="en-US" sz="2100" kern="1200"/>
            <a:t>How various external events (and later internal events; Ryan, 1982) enhance or diminish intrinsic motivation</a:t>
          </a:r>
        </a:p>
      </dsp:txBody>
      <dsp:txXfrm>
        <a:off x="975245" y="1512827"/>
        <a:ext cx="7254354" cy="8443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7D969-A0FC-3947-90D2-161BBE5BEAA3}">
      <dsp:nvSpPr>
        <dsp:cNvPr id="0" name=""/>
        <dsp:cNvSpPr/>
      </dsp:nvSpPr>
      <dsp:spPr>
        <a:xfrm>
          <a:off x="0" y="438152"/>
          <a:ext cx="8195871" cy="630000"/>
        </a:xfrm>
        <a:prstGeom prst="rect">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8D0337-8351-F143-B629-E41E0F5EAFA6}">
      <dsp:nvSpPr>
        <dsp:cNvPr id="0" name=""/>
        <dsp:cNvSpPr/>
      </dsp:nvSpPr>
      <dsp:spPr>
        <a:xfrm>
          <a:off x="409793" y="69152"/>
          <a:ext cx="5737109" cy="7380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6849" tIns="0" rIns="216849" bIns="0" numCol="1" spcCol="1270" anchor="ctr" anchorCtr="0">
          <a:noAutofit/>
        </a:bodyPr>
        <a:lstStyle/>
        <a:p>
          <a:pPr marL="0" lvl="0" indent="0" algn="l" defTabSz="1111250">
            <a:lnSpc>
              <a:spcPct val="90000"/>
            </a:lnSpc>
            <a:spcBef>
              <a:spcPct val="0"/>
            </a:spcBef>
            <a:spcAft>
              <a:spcPct val="35000"/>
            </a:spcAft>
            <a:buNone/>
          </a:pPr>
          <a:r>
            <a:rPr lang="en-US" sz="2500" kern="1200"/>
            <a:t>Autonomy Support v Controlling Climate</a:t>
          </a:r>
        </a:p>
      </dsp:txBody>
      <dsp:txXfrm>
        <a:off x="445819" y="105178"/>
        <a:ext cx="5665057" cy="665948"/>
      </dsp:txXfrm>
    </dsp:sp>
    <dsp:sp modelId="{65A11A58-D069-1B42-A05C-DD90FCA1B1A8}">
      <dsp:nvSpPr>
        <dsp:cNvPr id="0" name=""/>
        <dsp:cNvSpPr/>
      </dsp:nvSpPr>
      <dsp:spPr>
        <a:xfrm>
          <a:off x="0" y="1572152"/>
          <a:ext cx="8195871" cy="630000"/>
        </a:xfrm>
        <a:prstGeom prst="rect">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483FFF7-59CD-B84F-8F1F-A7DF1E68F45E}">
      <dsp:nvSpPr>
        <dsp:cNvPr id="0" name=""/>
        <dsp:cNvSpPr/>
      </dsp:nvSpPr>
      <dsp:spPr>
        <a:xfrm>
          <a:off x="409793" y="1203152"/>
          <a:ext cx="5737109" cy="7380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6849" tIns="0" rIns="216849" bIns="0" numCol="1" spcCol="1270" anchor="ctr" anchorCtr="0">
          <a:noAutofit/>
        </a:bodyPr>
        <a:lstStyle/>
        <a:p>
          <a:pPr marL="0" lvl="0" indent="0" algn="l" defTabSz="1111250">
            <a:lnSpc>
              <a:spcPct val="90000"/>
            </a:lnSpc>
            <a:spcBef>
              <a:spcPct val="0"/>
            </a:spcBef>
            <a:spcAft>
              <a:spcPct val="35000"/>
            </a:spcAft>
            <a:buNone/>
          </a:pPr>
          <a:r>
            <a:rPr lang="en-US" sz="2500" kern="1200"/>
            <a:t>Autonomy Supportive Climate </a:t>
          </a:r>
        </a:p>
      </dsp:txBody>
      <dsp:txXfrm>
        <a:off x="445819" y="1239178"/>
        <a:ext cx="5665057" cy="665948"/>
      </dsp:txXfrm>
    </dsp:sp>
    <dsp:sp modelId="{0E7EA28A-FEAA-844C-80BC-392CF1F1699E}">
      <dsp:nvSpPr>
        <dsp:cNvPr id="0" name=""/>
        <dsp:cNvSpPr/>
      </dsp:nvSpPr>
      <dsp:spPr>
        <a:xfrm>
          <a:off x="0" y="2706152"/>
          <a:ext cx="8195871" cy="1417500"/>
        </a:xfrm>
        <a:prstGeom prst="rect">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6091" tIns="520700" rIns="636091" bIns="177800" numCol="1" spcCol="1270" anchor="t" anchorCtr="0">
          <a:noAutofit/>
        </a:bodyPr>
        <a:lstStyle/>
        <a:p>
          <a:pPr marL="228600" lvl="1" indent="-228600" algn="l" defTabSz="1111250">
            <a:lnSpc>
              <a:spcPct val="90000"/>
            </a:lnSpc>
            <a:spcBef>
              <a:spcPct val="0"/>
            </a:spcBef>
            <a:spcAft>
              <a:spcPct val="15000"/>
            </a:spcAft>
            <a:buChar char="•"/>
          </a:pPr>
          <a:r>
            <a:rPr lang="en-US" sz="2500" kern="1200"/>
            <a:t>Task, Authority, Recognition, Grouping, Evaluation, Time</a:t>
          </a:r>
        </a:p>
      </dsp:txBody>
      <dsp:txXfrm>
        <a:off x="0" y="2706152"/>
        <a:ext cx="8195871" cy="1417500"/>
      </dsp:txXfrm>
    </dsp:sp>
    <dsp:sp modelId="{4CF9E94E-CC00-3948-8C3B-EB42C83051F9}">
      <dsp:nvSpPr>
        <dsp:cNvPr id="0" name=""/>
        <dsp:cNvSpPr/>
      </dsp:nvSpPr>
      <dsp:spPr>
        <a:xfrm>
          <a:off x="409793" y="2337152"/>
          <a:ext cx="5737109" cy="7380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6849" tIns="0" rIns="216849" bIns="0" numCol="1" spcCol="1270" anchor="ctr" anchorCtr="0">
          <a:noAutofit/>
        </a:bodyPr>
        <a:lstStyle/>
        <a:p>
          <a:pPr marL="0" lvl="0" indent="0" algn="l" defTabSz="1111250">
            <a:lnSpc>
              <a:spcPct val="90000"/>
            </a:lnSpc>
            <a:spcBef>
              <a:spcPct val="0"/>
            </a:spcBef>
            <a:spcAft>
              <a:spcPct val="35000"/>
            </a:spcAft>
            <a:buNone/>
          </a:pPr>
          <a:r>
            <a:rPr lang="en-US" sz="2500" kern="1200"/>
            <a:t>TARGET (Ames, 1992; Epstein)</a:t>
          </a:r>
        </a:p>
      </dsp:txBody>
      <dsp:txXfrm>
        <a:off x="445819" y="2373178"/>
        <a:ext cx="5665057" cy="665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F99B3A-CAD6-554B-8BE9-4D2E71991D4F}">
      <dsp:nvSpPr>
        <dsp:cNvPr id="0" name=""/>
        <dsp:cNvSpPr/>
      </dsp:nvSpPr>
      <dsp:spPr>
        <a:xfrm>
          <a:off x="0" y="39002"/>
          <a:ext cx="8195871" cy="71954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Competence</a:t>
          </a:r>
        </a:p>
      </dsp:txBody>
      <dsp:txXfrm>
        <a:off x="35125" y="74127"/>
        <a:ext cx="8125621" cy="649299"/>
      </dsp:txXfrm>
    </dsp:sp>
    <dsp:sp modelId="{80DF37B7-B189-5D45-BB33-3AE6DB4A7198}">
      <dsp:nvSpPr>
        <dsp:cNvPr id="0" name=""/>
        <dsp:cNvSpPr/>
      </dsp:nvSpPr>
      <dsp:spPr>
        <a:xfrm>
          <a:off x="0" y="758552"/>
          <a:ext cx="8195871"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38100" rIns="213360" bIns="38100" numCol="1" spcCol="1270" anchor="t" anchorCtr="0">
          <a:noAutofit/>
        </a:bodyPr>
        <a:lstStyle/>
        <a:p>
          <a:pPr marL="228600" lvl="1" indent="-228600" algn="l" defTabSz="1022350">
            <a:lnSpc>
              <a:spcPct val="90000"/>
            </a:lnSpc>
            <a:spcBef>
              <a:spcPct val="0"/>
            </a:spcBef>
            <a:spcAft>
              <a:spcPct val="20000"/>
            </a:spcAft>
            <a:buChar char="•"/>
          </a:pPr>
          <a:r>
            <a:rPr lang="en-US" sz="2300" kern="1200"/>
            <a:t>Feedback, structure, optimal challenge</a:t>
          </a:r>
        </a:p>
      </dsp:txBody>
      <dsp:txXfrm>
        <a:off x="0" y="758552"/>
        <a:ext cx="8195871" cy="496800"/>
      </dsp:txXfrm>
    </dsp:sp>
    <dsp:sp modelId="{18D3DAB8-B7B7-B842-B52D-BEE8B5E2FB68}">
      <dsp:nvSpPr>
        <dsp:cNvPr id="0" name=""/>
        <dsp:cNvSpPr/>
      </dsp:nvSpPr>
      <dsp:spPr>
        <a:xfrm>
          <a:off x="0" y="1255352"/>
          <a:ext cx="8195871" cy="719549"/>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Autonomy</a:t>
          </a:r>
        </a:p>
      </dsp:txBody>
      <dsp:txXfrm>
        <a:off x="35125" y="1290477"/>
        <a:ext cx="8125621" cy="649299"/>
      </dsp:txXfrm>
    </dsp:sp>
    <dsp:sp modelId="{564DA163-EAFE-F14D-A23F-11CFD1321A4F}">
      <dsp:nvSpPr>
        <dsp:cNvPr id="0" name=""/>
        <dsp:cNvSpPr/>
      </dsp:nvSpPr>
      <dsp:spPr>
        <a:xfrm>
          <a:off x="0" y="1974902"/>
          <a:ext cx="8195871" cy="729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38100" rIns="213360" bIns="38100" numCol="1" spcCol="1270" anchor="t" anchorCtr="0">
          <a:noAutofit/>
        </a:bodyPr>
        <a:lstStyle/>
        <a:p>
          <a:pPr marL="228600" lvl="1" indent="-228600" algn="l" defTabSz="1022350">
            <a:lnSpc>
              <a:spcPct val="90000"/>
            </a:lnSpc>
            <a:spcBef>
              <a:spcPct val="0"/>
            </a:spcBef>
            <a:spcAft>
              <a:spcPct val="20000"/>
            </a:spcAft>
            <a:buChar char="•"/>
          </a:pPr>
          <a:r>
            <a:rPr lang="en-US" sz="2300" kern="1200"/>
            <a:t>Meaningful rationale, allow athlete input, shared decision making, choices</a:t>
          </a:r>
        </a:p>
      </dsp:txBody>
      <dsp:txXfrm>
        <a:off x="0" y="1974902"/>
        <a:ext cx="8195871" cy="729675"/>
      </dsp:txXfrm>
    </dsp:sp>
    <dsp:sp modelId="{423F6272-E549-C545-9B2D-6BAD55065C40}">
      <dsp:nvSpPr>
        <dsp:cNvPr id="0" name=""/>
        <dsp:cNvSpPr/>
      </dsp:nvSpPr>
      <dsp:spPr>
        <a:xfrm>
          <a:off x="0" y="2704577"/>
          <a:ext cx="8195871" cy="719549"/>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Relatedness</a:t>
          </a:r>
        </a:p>
      </dsp:txBody>
      <dsp:txXfrm>
        <a:off x="35125" y="2739702"/>
        <a:ext cx="8125621" cy="649299"/>
      </dsp:txXfrm>
    </dsp:sp>
    <dsp:sp modelId="{2DE2025A-A559-A543-9558-FAB2ABDBD819}">
      <dsp:nvSpPr>
        <dsp:cNvPr id="0" name=""/>
        <dsp:cNvSpPr/>
      </dsp:nvSpPr>
      <dsp:spPr>
        <a:xfrm>
          <a:off x="0" y="3424127"/>
          <a:ext cx="8195871" cy="729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38100" rIns="213360" bIns="38100" numCol="1" spcCol="1270" anchor="t" anchorCtr="0">
          <a:noAutofit/>
        </a:bodyPr>
        <a:lstStyle/>
        <a:p>
          <a:pPr marL="228600" lvl="1" indent="-228600" algn="l" defTabSz="1022350">
            <a:lnSpc>
              <a:spcPct val="90000"/>
            </a:lnSpc>
            <a:spcBef>
              <a:spcPct val="0"/>
            </a:spcBef>
            <a:spcAft>
              <a:spcPct val="20000"/>
            </a:spcAft>
            <a:buChar char="•"/>
          </a:pPr>
          <a:r>
            <a:rPr lang="en-US" sz="2300" kern="1200"/>
            <a:t>Group tasks, cooperative learning, praise good teamwork, coach involvement</a:t>
          </a:r>
        </a:p>
      </dsp:txBody>
      <dsp:txXfrm>
        <a:off x="0" y="3424127"/>
        <a:ext cx="8195871" cy="7296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9F961F-05CA-394B-8B6C-A2430625CA9A}" type="datetimeFigureOut">
              <a:rPr lang="en-US" smtClean="0"/>
              <a:t>12/11/24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08D65F-3A9B-3044-85FD-CFD309C169AB}" type="slidenum">
              <a:rPr lang="en-US" smtClean="0"/>
              <a:t>‹#›</a:t>
            </a:fld>
            <a:endParaRPr lang="en-US"/>
          </a:p>
        </p:txBody>
      </p:sp>
    </p:spTree>
    <p:extLst>
      <p:ext uri="{BB962C8B-B14F-4D97-AF65-F5344CB8AC3E}">
        <p14:creationId xmlns:p14="http://schemas.microsoft.com/office/powerpoint/2010/main" val="164138838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Motivation is involved in all aspects of our lives – work, exercise, development, </a:t>
            </a:r>
            <a:r>
              <a:rPr lang="en-US" dirty="0" err="1"/>
              <a:t>etc</a:t>
            </a:r>
            <a:endParaRPr lang="en-US"/>
          </a:p>
        </p:txBody>
      </p:sp>
      <p:sp>
        <p:nvSpPr>
          <p:cNvPr id="4" name="Slide Number Placeholder 3"/>
          <p:cNvSpPr>
            <a:spLocks noGrp="1"/>
          </p:cNvSpPr>
          <p:nvPr>
            <p:ph type="sldNum" sz="quarter" idx="5"/>
          </p:nvPr>
        </p:nvSpPr>
        <p:spPr/>
        <p:txBody>
          <a:bodyPr/>
          <a:lstStyle/>
          <a:p>
            <a:fld id="{0008D65F-3A9B-3044-85FD-CFD309C169AB}" type="slidenum">
              <a:rPr lang="en-US" smtClean="0"/>
              <a:t>1</a:t>
            </a:fld>
            <a:endParaRPr lang="en-US"/>
          </a:p>
        </p:txBody>
      </p:sp>
    </p:spTree>
    <p:extLst>
      <p:ext uri="{BB962C8B-B14F-4D97-AF65-F5344CB8AC3E}">
        <p14:creationId xmlns:p14="http://schemas.microsoft.com/office/powerpoint/2010/main" val="4257909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5298"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GB">
                <a:latin typeface="Calibri" charset="0"/>
                <a:ea typeface="MS PGothic" charset="0"/>
                <a:cs typeface="MS PGothic" charset="0"/>
              </a:rPr>
              <a:t>Motivation is a term we use a lot...as coaches, referring to athletes/participants (e.g., So and so is really motivated).  </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a:latin typeface="Calibri" charset="0"/>
                <a:ea typeface="MS PGothic" charset="0"/>
                <a:cs typeface="MS PGothic" charset="0"/>
              </a:rPr>
              <a:t>The concept of motivation is not always well understood. It is more complicated concept than first meets the eye.</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i="1" u="sng">
                <a:latin typeface="Calibri" charset="0"/>
                <a:ea typeface="MS PGothic" charset="0"/>
                <a:cs typeface="MS PGothic" charset="0"/>
              </a:rPr>
              <a:t>Whole group interaction - </a:t>
            </a:r>
            <a:r>
              <a:rPr lang="en-GB">
                <a:latin typeface="Calibri" charset="0"/>
                <a:ea typeface="MS PGothic" charset="0"/>
                <a:cs typeface="MS PGothic" charset="0"/>
              </a:rPr>
              <a:t>Ask the students</a:t>
            </a:r>
            <a:r>
              <a:rPr lang="en-GB" i="1">
                <a:latin typeface="Calibri" charset="0"/>
                <a:ea typeface="MS PGothic" charset="0"/>
                <a:cs typeface="MS PGothic" charset="0"/>
              </a:rPr>
              <a:t> </a:t>
            </a:r>
            <a:r>
              <a:rPr lang="en-GB">
                <a:latin typeface="Calibri" charset="0"/>
                <a:ea typeface="MS PGothic" charset="0"/>
                <a:cs typeface="MS PGothic" charset="0"/>
              </a:rPr>
              <a:t>what they think the term motivation means. </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a:latin typeface="Calibri" charset="0"/>
                <a:ea typeface="MS PGothic" charset="0"/>
                <a:cs typeface="MS PGothic" charset="0"/>
              </a:rPr>
              <a:t>Motivation is what causes us to act or not act. Drive to strive, the </a:t>
            </a:r>
            <a:r>
              <a:rPr lang="en-GB" i="1">
                <a:latin typeface="Calibri" charset="0"/>
                <a:ea typeface="MS PGothic" charset="0"/>
                <a:cs typeface="MS PGothic" charset="0"/>
              </a:rPr>
              <a:t>why </a:t>
            </a:r>
            <a:r>
              <a:rPr lang="en-GB">
                <a:latin typeface="Calibri" charset="0"/>
                <a:ea typeface="MS PGothic" charset="0"/>
                <a:cs typeface="MS PGothic" charset="0"/>
              </a:rPr>
              <a:t>of our behaviour. Why do we participate in sport? Motivation is reflected in how athletes’ behave, how they think, how they feel about sport.</a:t>
            </a:r>
          </a:p>
          <a:p>
            <a:pPr eaLnBrk="1" hangingPunct="1">
              <a:spcBef>
                <a:spcPct val="0"/>
              </a:spcBef>
            </a:pPr>
            <a:endParaRPr lang="en-GB" b="1" u="sng">
              <a:latin typeface="Calibri" charset="0"/>
              <a:ea typeface="MS PGothic" charset="0"/>
              <a:cs typeface="MS PGothic" charset="0"/>
            </a:endParaRPr>
          </a:p>
        </p:txBody>
      </p:sp>
      <p:sp>
        <p:nvSpPr>
          <p:cNvPr id="5529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F2444EA6-D7CF-7846-A834-8EB88E18EE89}" type="slidenum">
              <a:rPr lang="en-GB" sz="1200"/>
              <a:pPr eaLnBrk="1" hangingPunct="1"/>
              <a:t>5</a:t>
            </a:fld>
            <a:endParaRPr lang="en-GB" sz="1200"/>
          </a:p>
        </p:txBody>
      </p:sp>
    </p:spTree>
    <p:extLst>
      <p:ext uri="{BB962C8B-B14F-4D97-AF65-F5344CB8AC3E}">
        <p14:creationId xmlns:p14="http://schemas.microsoft.com/office/powerpoint/2010/main" val="79750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7FF93-916F-F1CC-C044-159130F260DB}"/>
            </a:ext>
          </a:extLst>
        </p:cNvPr>
        <p:cNvGrpSpPr/>
        <p:nvPr/>
      </p:nvGrpSpPr>
      <p:grpSpPr>
        <a:xfrm>
          <a:off x="0" y="0"/>
          <a:ext cx="0" cy="0"/>
          <a:chOff x="0" y="0"/>
          <a:chExt cx="0" cy="0"/>
        </a:xfrm>
      </p:grpSpPr>
      <p:sp>
        <p:nvSpPr>
          <p:cNvPr id="55297" name="Slide Image Placeholder 1">
            <a:extLst>
              <a:ext uri="{FF2B5EF4-FFF2-40B4-BE49-F238E27FC236}">
                <a16:creationId xmlns:a16="http://schemas.microsoft.com/office/drawing/2014/main" id="{D06EC5F9-AF8F-606A-870A-15470227648F}"/>
              </a:ext>
            </a:extLst>
          </p:cNvPr>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5298" name="Notes Placeholder 2">
            <a:extLst>
              <a:ext uri="{FF2B5EF4-FFF2-40B4-BE49-F238E27FC236}">
                <a16:creationId xmlns:a16="http://schemas.microsoft.com/office/drawing/2014/main" id="{090868D5-487E-BE13-60E7-DCD347422408}"/>
              </a:ext>
            </a:extLst>
          </p:cNvPr>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GB">
                <a:latin typeface="Calibri" charset="0"/>
                <a:ea typeface="MS PGothic" charset="0"/>
                <a:cs typeface="MS PGothic" charset="0"/>
              </a:rPr>
              <a:t>Motivation is a term we use a lot...as coaches, referring to athletes/participants (e.g., So and so is really motivated).  </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a:latin typeface="Calibri" charset="0"/>
                <a:ea typeface="MS PGothic" charset="0"/>
                <a:cs typeface="MS PGothic" charset="0"/>
              </a:rPr>
              <a:t>The concept of motivation is not always well understood. It is more complicated concept than first meets the eye.</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i="1" u="sng">
                <a:latin typeface="Calibri" charset="0"/>
                <a:ea typeface="MS PGothic" charset="0"/>
                <a:cs typeface="MS PGothic" charset="0"/>
              </a:rPr>
              <a:t>Whole group interaction - </a:t>
            </a:r>
            <a:r>
              <a:rPr lang="en-GB">
                <a:latin typeface="Calibri" charset="0"/>
                <a:ea typeface="MS PGothic" charset="0"/>
                <a:cs typeface="MS PGothic" charset="0"/>
              </a:rPr>
              <a:t>Ask the students</a:t>
            </a:r>
            <a:r>
              <a:rPr lang="en-GB" i="1">
                <a:latin typeface="Calibri" charset="0"/>
                <a:ea typeface="MS PGothic" charset="0"/>
                <a:cs typeface="MS PGothic" charset="0"/>
              </a:rPr>
              <a:t> </a:t>
            </a:r>
            <a:r>
              <a:rPr lang="en-GB">
                <a:latin typeface="Calibri" charset="0"/>
                <a:ea typeface="MS PGothic" charset="0"/>
                <a:cs typeface="MS PGothic" charset="0"/>
              </a:rPr>
              <a:t>what they think the term motivation means. </a:t>
            </a:r>
          </a:p>
          <a:p>
            <a:pPr eaLnBrk="1" hangingPunct="1">
              <a:spcBef>
                <a:spcPct val="0"/>
              </a:spcBef>
            </a:pPr>
            <a:endParaRPr lang="en-GB">
              <a:latin typeface="Calibri" charset="0"/>
              <a:ea typeface="MS PGothic" charset="0"/>
              <a:cs typeface="MS PGothic" charset="0"/>
            </a:endParaRPr>
          </a:p>
          <a:p>
            <a:pPr eaLnBrk="1" hangingPunct="1">
              <a:spcBef>
                <a:spcPct val="0"/>
              </a:spcBef>
            </a:pPr>
            <a:r>
              <a:rPr lang="en-GB">
                <a:latin typeface="Calibri" charset="0"/>
                <a:ea typeface="MS PGothic" charset="0"/>
                <a:cs typeface="MS PGothic" charset="0"/>
              </a:rPr>
              <a:t>Motivation is what causes us to act or not act. Drive to strive, the </a:t>
            </a:r>
            <a:r>
              <a:rPr lang="en-GB" i="1">
                <a:latin typeface="Calibri" charset="0"/>
                <a:ea typeface="MS PGothic" charset="0"/>
                <a:cs typeface="MS PGothic" charset="0"/>
              </a:rPr>
              <a:t>why </a:t>
            </a:r>
            <a:r>
              <a:rPr lang="en-GB">
                <a:latin typeface="Calibri" charset="0"/>
                <a:ea typeface="MS PGothic" charset="0"/>
                <a:cs typeface="MS PGothic" charset="0"/>
              </a:rPr>
              <a:t>of our behaviour. Why do we participate in sport? Motivation is reflected in how athletes’ behave, how they think, how they feel about sport.</a:t>
            </a:r>
          </a:p>
          <a:p>
            <a:pPr eaLnBrk="1" hangingPunct="1">
              <a:spcBef>
                <a:spcPct val="0"/>
              </a:spcBef>
            </a:pPr>
            <a:endParaRPr lang="en-GB" b="1" u="sng">
              <a:latin typeface="Calibri" charset="0"/>
              <a:ea typeface="MS PGothic" charset="0"/>
              <a:cs typeface="MS PGothic" charset="0"/>
            </a:endParaRPr>
          </a:p>
        </p:txBody>
      </p:sp>
      <p:sp>
        <p:nvSpPr>
          <p:cNvPr id="55299" name="Slide Number Placeholder 3">
            <a:extLst>
              <a:ext uri="{FF2B5EF4-FFF2-40B4-BE49-F238E27FC236}">
                <a16:creationId xmlns:a16="http://schemas.microsoft.com/office/drawing/2014/main" id="{12ACAE81-A974-8D25-E12F-4253E3BABC3E}"/>
              </a:ext>
            </a:extLst>
          </p:cNvPr>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F2444EA6-D7CF-7846-A834-8EB88E18EE89}" type="slidenum">
              <a:rPr lang="en-GB" sz="1200"/>
              <a:pPr eaLnBrk="1" hangingPunct="1"/>
              <a:t>6</a:t>
            </a:fld>
            <a:endParaRPr lang="en-GB" sz="1200"/>
          </a:p>
        </p:txBody>
      </p:sp>
    </p:spTree>
    <p:extLst>
      <p:ext uri="{BB962C8B-B14F-4D97-AF65-F5344CB8AC3E}">
        <p14:creationId xmlns:p14="http://schemas.microsoft.com/office/powerpoint/2010/main" val="3401842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90000"/>
              </a:lnSpc>
              <a:spcBef>
                <a:spcPct val="0"/>
              </a:spcBef>
            </a:pPr>
            <a:r>
              <a:rPr lang="en-GB" i="1">
                <a:latin typeface="Calibri" charset="0"/>
                <a:ea typeface="MS PGothic" charset="0"/>
                <a:cs typeface="MS PGothic" charset="0"/>
              </a:rPr>
              <a:t>Quantity</a:t>
            </a:r>
            <a:r>
              <a:rPr lang="en-GB">
                <a:latin typeface="Calibri" charset="0"/>
                <a:ea typeface="MS PGothic" charset="0"/>
                <a:cs typeface="MS PGothic" charset="0"/>
              </a:rPr>
              <a:t> is often the component of motivation we typically refer to/capture when we use this word. We might describe a pupil being high or low in motivation, based on what we see in recent classes.</a:t>
            </a:r>
          </a:p>
          <a:p>
            <a:pPr eaLnBrk="1" hangingPunct="1">
              <a:lnSpc>
                <a:spcPct val="90000"/>
              </a:lnSpc>
              <a:spcBef>
                <a:spcPct val="0"/>
              </a:spcBef>
            </a:pPr>
            <a:r>
              <a:rPr lang="en-GB">
                <a:latin typeface="Calibri" charset="0"/>
                <a:ea typeface="MS PGothic" charset="0"/>
                <a:cs typeface="MS PGothic" charset="0"/>
              </a:rPr>
              <a:t> </a:t>
            </a:r>
          </a:p>
          <a:p>
            <a:pPr eaLnBrk="1" hangingPunct="1">
              <a:lnSpc>
                <a:spcPct val="90000"/>
              </a:lnSpc>
              <a:spcBef>
                <a:spcPct val="0"/>
              </a:spcBef>
            </a:pPr>
            <a:r>
              <a:rPr lang="en-GB" i="1">
                <a:latin typeface="Calibri" charset="0"/>
                <a:ea typeface="MS PGothic" charset="0"/>
                <a:cs typeface="MS PGothic" charset="0"/>
              </a:rPr>
              <a:t>(Give example of high motivation and low motivation)</a:t>
            </a:r>
            <a:r>
              <a:rPr lang="en-GB">
                <a:latin typeface="Calibri" charset="0"/>
                <a:ea typeface="MS PGothic" charset="0"/>
                <a:cs typeface="MS PGothic" charset="0"/>
              </a:rPr>
              <a:t>…e.g., little Paul has been performing well recently, and is trying hard is all his lessons. He’s into the activities, being active in class - therefore we might consider him highly motivated.</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But what we ‘see’ at any moment in time might not tell the whole story. Just because we can see that the pupil has high motivation right now, we do not know whether this highly motivated child is motivated because he is enjoying PE. What we see right now in terms of performance does not tell us whether the pupil is developing a life long interest in sport/physical activity. When all we can see is how much motivation there is, we do not know how the pupil thinks and feels about PE and what effect the experience of PE is having on the young pupil in question. In other words, knowing “how much” motivation one has does not tell us anything about </a:t>
            </a:r>
            <a:r>
              <a:rPr lang="en-GB" i="1">
                <a:latin typeface="Calibri" charset="0"/>
                <a:ea typeface="MS PGothic" charset="0"/>
                <a:cs typeface="MS PGothic" charset="0"/>
              </a:rPr>
              <a:t>why </a:t>
            </a:r>
            <a:r>
              <a:rPr lang="en-GB">
                <a:latin typeface="Calibri" charset="0"/>
                <a:ea typeface="MS PGothic" charset="0"/>
                <a:cs typeface="MS PGothic" charset="0"/>
              </a:rPr>
              <a:t>that pupil is motivated.</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Returning to our example - Little Paul is performing well and engaged in all the activities……....not because he enjoys it but because he feels anxious about letting his parents down OR because the only thing that matters to him is winning, being the star pupil, etc . So, he does have high motivation but perhaps we would not consider this to be good “quality motivation”.</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Just because someone (like little Paul) has quantity (a lot) of motivation, this doesn’t mean they have quality of motivation. </a:t>
            </a: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E2333307-3DAD-F34A-9FEA-7E9B32B832A6}" type="slidenum">
              <a:rPr lang="en-GB" sz="1200"/>
              <a:pPr eaLnBrk="1" hangingPunct="1"/>
              <a:t>7</a:t>
            </a:fld>
            <a:endParaRPr lang="en-GB" sz="1200"/>
          </a:p>
        </p:txBody>
      </p:sp>
    </p:spTree>
    <p:extLst>
      <p:ext uri="{BB962C8B-B14F-4D97-AF65-F5344CB8AC3E}">
        <p14:creationId xmlns:p14="http://schemas.microsoft.com/office/powerpoint/2010/main" val="281133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90000"/>
              </a:lnSpc>
              <a:spcBef>
                <a:spcPct val="0"/>
              </a:spcBef>
            </a:pPr>
            <a:r>
              <a:rPr lang="en-GB" i="1">
                <a:latin typeface="Calibri" charset="0"/>
                <a:ea typeface="MS PGothic" charset="0"/>
                <a:cs typeface="MS PGothic" charset="0"/>
              </a:rPr>
              <a:t>Quantity</a:t>
            </a:r>
            <a:r>
              <a:rPr lang="en-GB">
                <a:latin typeface="Calibri" charset="0"/>
                <a:ea typeface="MS PGothic" charset="0"/>
                <a:cs typeface="MS PGothic" charset="0"/>
              </a:rPr>
              <a:t> is often the component of motivation we typically refer to/capture when we use this word. We might describe a pupil being high or low in motivation, based on what we see in recent classes.</a:t>
            </a:r>
          </a:p>
          <a:p>
            <a:pPr eaLnBrk="1" hangingPunct="1">
              <a:lnSpc>
                <a:spcPct val="90000"/>
              </a:lnSpc>
              <a:spcBef>
                <a:spcPct val="0"/>
              </a:spcBef>
            </a:pPr>
            <a:r>
              <a:rPr lang="en-GB">
                <a:latin typeface="Calibri" charset="0"/>
                <a:ea typeface="MS PGothic" charset="0"/>
                <a:cs typeface="MS PGothic" charset="0"/>
              </a:rPr>
              <a:t> </a:t>
            </a:r>
          </a:p>
          <a:p>
            <a:pPr eaLnBrk="1" hangingPunct="1">
              <a:lnSpc>
                <a:spcPct val="90000"/>
              </a:lnSpc>
              <a:spcBef>
                <a:spcPct val="0"/>
              </a:spcBef>
            </a:pPr>
            <a:r>
              <a:rPr lang="en-GB" i="1">
                <a:latin typeface="Calibri" charset="0"/>
                <a:ea typeface="MS PGothic" charset="0"/>
                <a:cs typeface="MS PGothic" charset="0"/>
              </a:rPr>
              <a:t>(Give example of high motivation and low motivation)</a:t>
            </a:r>
            <a:r>
              <a:rPr lang="en-GB">
                <a:latin typeface="Calibri" charset="0"/>
                <a:ea typeface="MS PGothic" charset="0"/>
                <a:cs typeface="MS PGothic" charset="0"/>
              </a:rPr>
              <a:t>…e.g., little Paul has been performing well recently, and is trying hard is all his lessons. He’s into the activities, being active in class - therefore we might consider him highly motivated.</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But what we ‘see’ at any moment in time might not tell the whole story. Just because we can see that the pupil has high motivation right now, we do not know whether this highly motivated child is motivated because he is enjoying PE. What we see right now in terms of performance does not tell us whether the pupil is developing a life long interest in sport/physical activity. When all we can see is how much motivation there is, we do not know how the pupil thinks and feels about PE and what effect the experience of PE is having on the young pupil in question. In other words, knowing “how much” motivation one has does not tell us anything about </a:t>
            </a:r>
            <a:r>
              <a:rPr lang="en-GB" i="1">
                <a:latin typeface="Calibri" charset="0"/>
                <a:ea typeface="MS PGothic" charset="0"/>
                <a:cs typeface="MS PGothic" charset="0"/>
              </a:rPr>
              <a:t>why </a:t>
            </a:r>
            <a:r>
              <a:rPr lang="en-GB">
                <a:latin typeface="Calibri" charset="0"/>
                <a:ea typeface="MS PGothic" charset="0"/>
                <a:cs typeface="MS PGothic" charset="0"/>
              </a:rPr>
              <a:t>that pupil is motivated.</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Returning to our example - Little Paul is performing well and engaged in all the activities……....not because he enjoys it but because he feels anxious about letting his parents down OR because the only thing that matters to him is winning, being the star pupil, etc . So, he does have high motivation but perhaps we would not consider this to be good “quality motivation”.</a:t>
            </a:r>
          </a:p>
          <a:p>
            <a:pPr eaLnBrk="1" hangingPunct="1">
              <a:lnSpc>
                <a:spcPct val="90000"/>
              </a:lnSpc>
              <a:spcBef>
                <a:spcPct val="0"/>
              </a:spcBef>
            </a:pPr>
            <a:endParaRPr lang="en-GB">
              <a:latin typeface="Calibri" charset="0"/>
              <a:ea typeface="MS PGothic" charset="0"/>
              <a:cs typeface="MS PGothic" charset="0"/>
            </a:endParaRPr>
          </a:p>
          <a:p>
            <a:pPr eaLnBrk="1" hangingPunct="1">
              <a:lnSpc>
                <a:spcPct val="90000"/>
              </a:lnSpc>
              <a:spcBef>
                <a:spcPct val="0"/>
              </a:spcBef>
            </a:pPr>
            <a:r>
              <a:rPr lang="en-GB">
                <a:latin typeface="Calibri" charset="0"/>
                <a:ea typeface="MS PGothic" charset="0"/>
                <a:cs typeface="MS PGothic" charset="0"/>
              </a:rPr>
              <a:t>Just because someone (like little Paul) has quantity (a lot) of motivation, this doesn’t mean they have quality of motivation. </a:t>
            </a: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E2333307-3DAD-F34A-9FEA-7E9B32B832A6}" type="slidenum">
              <a:rPr lang="en-GB" sz="1200"/>
              <a:pPr eaLnBrk="1" hangingPunct="1"/>
              <a:t>8</a:t>
            </a:fld>
            <a:endParaRPr lang="en-GB" sz="1200"/>
          </a:p>
        </p:txBody>
      </p:sp>
    </p:spTree>
    <p:extLst>
      <p:ext uri="{BB962C8B-B14F-4D97-AF65-F5344CB8AC3E}">
        <p14:creationId xmlns:p14="http://schemas.microsoft.com/office/powerpoint/2010/main" val="546391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GB">
                <a:solidFill>
                  <a:srgbClr val="000000"/>
                </a:solidFill>
                <a:latin typeface="Calibri" charset="0"/>
                <a:ea typeface="MS PGothic" charset="0"/>
                <a:cs typeface="MS PGothic" charset="0"/>
              </a:rPr>
              <a:t>In other words, when we can see that a athlete is performing OK and seems to be ‘into it’, we may only be seeing the tip of the iceberg.</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EEA57D8B-52AE-BD45-8EFF-DF67CC37C377}" type="slidenum">
              <a:rPr lang="en-GB" sz="1200"/>
              <a:pPr eaLnBrk="1" hangingPunct="1"/>
              <a:t>9</a:t>
            </a:fld>
            <a:endParaRPr lang="en-GB" sz="1200"/>
          </a:p>
        </p:txBody>
      </p:sp>
    </p:spTree>
    <p:extLst>
      <p:ext uri="{BB962C8B-B14F-4D97-AF65-F5344CB8AC3E}">
        <p14:creationId xmlns:p14="http://schemas.microsoft.com/office/powerpoint/2010/main" val="5663533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GB">
                <a:solidFill>
                  <a:srgbClr val="000000"/>
                </a:solidFill>
                <a:latin typeface="Calibri" charset="0"/>
                <a:ea typeface="MS PGothic" charset="0"/>
                <a:cs typeface="MS PGothic" charset="0"/>
              </a:rPr>
              <a:t>In other words, when we can see that a athlete is performing OK and seems to be ‘into it’, we may only be seeing the tip of the iceberg.</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EEA57D8B-52AE-BD45-8EFF-DF67CC37C377}" type="slidenum">
              <a:rPr lang="en-GB" sz="1200"/>
              <a:pPr eaLnBrk="1" hangingPunct="1"/>
              <a:t>10</a:t>
            </a:fld>
            <a:endParaRPr lang="en-GB" sz="1200"/>
          </a:p>
        </p:txBody>
      </p:sp>
    </p:spTree>
    <p:extLst>
      <p:ext uri="{BB962C8B-B14F-4D97-AF65-F5344CB8AC3E}">
        <p14:creationId xmlns:p14="http://schemas.microsoft.com/office/powerpoint/2010/main" val="10540198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6144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80000"/>
              </a:lnSpc>
            </a:pPr>
            <a:r>
              <a:rPr lang="en-US" sz="1100">
                <a:latin typeface="Calibri" charset="0"/>
                <a:ea typeface="MS PGothic" charset="0"/>
                <a:cs typeface="MS PGothic" charset="0"/>
              </a:rPr>
              <a:t>Like the part of an iceberg that is visible above the water, considering quantity (how much) motivation an athlete has gives only a small glimpse of the whole picture. There is a lot we cannot see… </a:t>
            </a:r>
            <a:r>
              <a:rPr lang="en-GB" sz="1100">
                <a:latin typeface="Calibri" charset="0"/>
                <a:ea typeface="MS PGothic" charset="0"/>
                <a:cs typeface="MS PGothic" charset="0"/>
              </a:rPr>
              <a:t> </a:t>
            </a:r>
          </a:p>
          <a:p>
            <a:pPr eaLnBrk="1" hangingPunct="1">
              <a:lnSpc>
                <a:spcPct val="80000"/>
              </a:lnSpc>
            </a:pPr>
            <a:endParaRPr lang="en-GB" sz="1100">
              <a:latin typeface="Calibri" charset="0"/>
              <a:ea typeface="MS PGothic" charset="0"/>
              <a:cs typeface="MS PGothic" charset="0"/>
            </a:endParaRPr>
          </a:p>
          <a:p>
            <a:pPr eaLnBrk="1" hangingPunct="1">
              <a:lnSpc>
                <a:spcPct val="80000"/>
              </a:lnSpc>
            </a:pPr>
            <a:r>
              <a:rPr lang="en-GB" sz="1100">
                <a:latin typeface="Calibri" charset="0"/>
                <a:ea typeface="MS PGothic" charset="0"/>
                <a:cs typeface="MS PGothic" charset="0"/>
              </a:rPr>
              <a:t>When we think about the quality of an athletes’ motivation we are thinking about differences in </a:t>
            </a:r>
            <a:r>
              <a:rPr lang="en-GB" sz="1100" u="sng">
                <a:latin typeface="Calibri" charset="0"/>
                <a:ea typeface="MS PGothic" charset="0"/>
                <a:cs typeface="MS PGothic" charset="0"/>
              </a:rPr>
              <a:t>why</a:t>
            </a:r>
            <a:r>
              <a:rPr lang="en-GB" sz="1100" i="1">
                <a:latin typeface="Calibri" charset="0"/>
                <a:ea typeface="MS PGothic" charset="0"/>
                <a:cs typeface="MS PGothic" charset="0"/>
              </a:rPr>
              <a:t> </a:t>
            </a:r>
            <a:r>
              <a:rPr lang="en-GB" sz="1100">
                <a:latin typeface="Calibri" charset="0"/>
                <a:ea typeface="MS PGothic" charset="0"/>
                <a:cs typeface="MS PGothic" charset="0"/>
              </a:rPr>
              <a:t>he/she tries hard or not. </a:t>
            </a:r>
            <a:r>
              <a:rPr lang="en-GB" sz="2200">
                <a:solidFill>
                  <a:schemeClr val="bg1"/>
                </a:solidFill>
                <a:latin typeface="Calibri" charset="0"/>
                <a:ea typeface="MS PGothic" charset="0"/>
                <a:cs typeface="MS PGothic" charset="0"/>
              </a:rPr>
              <a:t>Does little Paul “play” because he wants to/enjoys his sport? OR....Does he do his sport because he would feel guilty if he didn’t/feels he </a:t>
            </a:r>
            <a:r>
              <a:rPr lang="en-GB" sz="2200" i="1">
                <a:solidFill>
                  <a:schemeClr val="bg1"/>
                </a:solidFill>
                <a:latin typeface="Calibri" charset="0"/>
                <a:ea typeface="MS PGothic" charset="0"/>
                <a:cs typeface="MS PGothic" charset="0"/>
              </a:rPr>
              <a:t>must</a:t>
            </a:r>
            <a:r>
              <a:rPr lang="en-GB" sz="2200">
                <a:solidFill>
                  <a:schemeClr val="bg1"/>
                </a:solidFill>
                <a:latin typeface="Calibri" charset="0"/>
                <a:ea typeface="MS PGothic" charset="0"/>
                <a:cs typeface="MS PGothic" charset="0"/>
              </a:rPr>
              <a:t>? We can still see that little Paul seems to be highly motivated, but as a coach, this does not seem like the quality of motivation I would like for my athletes…. Perhaps the same for you? Differences in the quality of each athletes’ motivation are associated with other important differences between athletes.... And these things we may not be able to see. </a:t>
            </a:r>
          </a:p>
          <a:p>
            <a:pPr eaLnBrk="1" hangingPunct="1">
              <a:lnSpc>
                <a:spcPct val="80000"/>
              </a:lnSpc>
              <a:buFontTx/>
              <a:buChar char="•"/>
            </a:pPr>
            <a:endParaRPr lang="en-GB" sz="1100">
              <a:latin typeface="Calibri" charset="0"/>
              <a:ea typeface="MS PGothic" charset="0"/>
              <a:cs typeface="MS PGothic" charset="0"/>
            </a:endParaRPr>
          </a:p>
          <a:p>
            <a:pPr eaLnBrk="1" hangingPunct="1">
              <a:lnSpc>
                <a:spcPct val="80000"/>
              </a:lnSpc>
              <a:spcBef>
                <a:spcPct val="0"/>
              </a:spcBef>
            </a:pPr>
            <a:endParaRPr lang="en-GB" sz="1100">
              <a:latin typeface="Calibri" charset="0"/>
              <a:ea typeface="MS PGothic" charset="0"/>
              <a:cs typeface="MS PGothic" charset="0"/>
            </a:endParaRPr>
          </a:p>
          <a:p>
            <a:pPr eaLnBrk="1" hangingPunct="1">
              <a:lnSpc>
                <a:spcPct val="80000"/>
              </a:lnSpc>
              <a:spcBef>
                <a:spcPct val="0"/>
              </a:spcBef>
            </a:pPr>
            <a:endParaRPr lang="en-GB" sz="1100">
              <a:latin typeface="Calibri" charset="0"/>
              <a:ea typeface="MS PGothic" charset="0"/>
              <a:cs typeface="MS PGothic" charset="0"/>
            </a:endParaRPr>
          </a:p>
        </p:txBody>
      </p:sp>
      <p:sp>
        <p:nvSpPr>
          <p:cNvPr id="6144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9A626BF0-701A-034D-8C9C-C4F6DEF7A2A2}" type="slidenum">
              <a:rPr lang="en-GB" sz="1200"/>
              <a:pPr eaLnBrk="1" hangingPunct="1"/>
              <a:t>11</a:t>
            </a:fld>
            <a:endParaRPr lang="en-GB" sz="1200"/>
          </a:p>
        </p:txBody>
      </p:sp>
    </p:spTree>
    <p:extLst>
      <p:ext uri="{BB962C8B-B14F-4D97-AF65-F5344CB8AC3E}">
        <p14:creationId xmlns:p14="http://schemas.microsoft.com/office/powerpoint/2010/main" val="319435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6144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80000"/>
              </a:lnSpc>
            </a:pPr>
            <a:r>
              <a:rPr lang="en-US" sz="800">
                <a:latin typeface="Calibri" charset="0"/>
                <a:ea typeface="MS PGothic" charset="0"/>
                <a:cs typeface="MS PGothic" charset="0"/>
              </a:rPr>
              <a:t>Like the part of an iceberg that is visible above the water, considering quantity (how much) motivation an athlete has gives only a small glimpse of the whole picture. There is a lot we cannot see… </a:t>
            </a:r>
            <a:r>
              <a:rPr lang="en-GB" sz="800">
                <a:latin typeface="Calibri" charset="0"/>
                <a:ea typeface="MS PGothic" charset="0"/>
                <a:cs typeface="MS PGothic" charset="0"/>
              </a:rPr>
              <a:t> </a:t>
            </a:r>
          </a:p>
          <a:p>
            <a:pPr eaLnBrk="1" hangingPunct="1">
              <a:lnSpc>
                <a:spcPct val="80000"/>
              </a:lnSpc>
            </a:pPr>
            <a:endParaRPr lang="en-GB" sz="800">
              <a:latin typeface="Calibri" charset="0"/>
              <a:ea typeface="MS PGothic" charset="0"/>
              <a:cs typeface="MS PGothic" charset="0"/>
            </a:endParaRPr>
          </a:p>
          <a:p>
            <a:pPr eaLnBrk="1" hangingPunct="1">
              <a:lnSpc>
                <a:spcPct val="80000"/>
              </a:lnSpc>
            </a:pPr>
            <a:r>
              <a:rPr lang="en-GB" sz="800">
                <a:latin typeface="Calibri" charset="0"/>
                <a:ea typeface="MS PGothic" charset="0"/>
                <a:cs typeface="MS PGothic" charset="0"/>
              </a:rPr>
              <a:t>When we think about the quality of an athletes’ motivation we are thinking about differences in </a:t>
            </a:r>
            <a:r>
              <a:rPr lang="en-GB" sz="800" u="sng">
                <a:latin typeface="Calibri" charset="0"/>
                <a:ea typeface="MS PGothic" charset="0"/>
                <a:cs typeface="MS PGothic" charset="0"/>
              </a:rPr>
              <a:t>why</a:t>
            </a:r>
            <a:r>
              <a:rPr lang="en-GB" sz="800" i="1">
                <a:latin typeface="Calibri" charset="0"/>
                <a:ea typeface="MS PGothic" charset="0"/>
                <a:cs typeface="MS PGothic" charset="0"/>
              </a:rPr>
              <a:t> </a:t>
            </a:r>
            <a:r>
              <a:rPr lang="en-GB" sz="800">
                <a:latin typeface="Calibri" charset="0"/>
                <a:ea typeface="MS PGothic" charset="0"/>
                <a:cs typeface="MS PGothic" charset="0"/>
              </a:rPr>
              <a:t>he/she tries hard or not. </a:t>
            </a:r>
            <a:r>
              <a:rPr lang="en-GB" sz="1100">
                <a:solidFill>
                  <a:schemeClr val="bg1"/>
                </a:solidFill>
                <a:latin typeface="Calibri" charset="0"/>
                <a:ea typeface="MS PGothic" charset="0"/>
                <a:cs typeface="MS PGothic" charset="0"/>
              </a:rPr>
              <a:t>Does little Paul “play” because he wants to/enjoys his sport? OR....Does he do his sport because he would feel guilty if he didn’t/feels he </a:t>
            </a:r>
            <a:r>
              <a:rPr lang="en-GB" sz="1100" i="1">
                <a:solidFill>
                  <a:schemeClr val="bg1"/>
                </a:solidFill>
                <a:latin typeface="Calibri" charset="0"/>
                <a:ea typeface="MS PGothic" charset="0"/>
                <a:cs typeface="MS PGothic" charset="0"/>
              </a:rPr>
              <a:t>must</a:t>
            </a:r>
            <a:r>
              <a:rPr lang="en-GB" sz="1100">
                <a:solidFill>
                  <a:schemeClr val="bg1"/>
                </a:solidFill>
                <a:latin typeface="Calibri" charset="0"/>
                <a:ea typeface="MS PGothic" charset="0"/>
                <a:cs typeface="MS PGothic" charset="0"/>
              </a:rPr>
              <a:t>? We can still see that little Paul seems to be highly motivated, but as a coach, this does not seem like the quality of motivation I would like for my athletes…. Perhaps the same for you? Differences in the quality of each athletes’ motivation are associated with other important differences between athletes.... And these things we may not be able to see</a:t>
            </a:r>
            <a:endParaRPr lang="en-GB" sz="1100">
              <a:latin typeface="Calibri" charset="0"/>
              <a:ea typeface="MS PGothic" charset="0"/>
              <a:cs typeface="MS PGothic" charset="0"/>
            </a:endParaRPr>
          </a:p>
          <a:p>
            <a:pPr eaLnBrk="1" hangingPunct="1">
              <a:lnSpc>
                <a:spcPct val="80000"/>
              </a:lnSpc>
              <a:spcBef>
                <a:spcPct val="0"/>
              </a:spcBef>
            </a:pPr>
            <a:endParaRPr lang="en-GB" sz="1100">
              <a:latin typeface="Calibri" charset="0"/>
              <a:ea typeface="MS PGothic" charset="0"/>
              <a:cs typeface="MS PGothic" charset="0"/>
            </a:endParaRPr>
          </a:p>
          <a:p>
            <a:pPr eaLnBrk="1" hangingPunct="1">
              <a:lnSpc>
                <a:spcPct val="80000"/>
              </a:lnSpc>
              <a:spcBef>
                <a:spcPct val="0"/>
              </a:spcBef>
            </a:pPr>
            <a:endParaRPr lang="en-GB" sz="1100">
              <a:latin typeface="Calibri" charset="0"/>
              <a:ea typeface="MS PGothic" charset="0"/>
              <a:cs typeface="MS PGothic" charset="0"/>
            </a:endParaRPr>
          </a:p>
        </p:txBody>
      </p:sp>
      <p:sp>
        <p:nvSpPr>
          <p:cNvPr id="6144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fld id="{9A626BF0-701A-034D-8C9C-C4F6DEF7A2A2}" type="slidenum">
              <a:rPr lang="en-GB" sz="1200"/>
              <a:pPr eaLnBrk="1" hangingPunct="1"/>
              <a:t>12</a:t>
            </a:fld>
            <a:endParaRPr lang="en-GB" sz="1200"/>
          </a:p>
        </p:txBody>
      </p:sp>
    </p:spTree>
    <p:extLst>
      <p:ext uri="{BB962C8B-B14F-4D97-AF65-F5344CB8AC3E}">
        <p14:creationId xmlns:p14="http://schemas.microsoft.com/office/powerpoint/2010/main" val="352972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Is there anything we can do as coaches to make athletes more intrinsically motivated?</a:t>
            </a:r>
          </a:p>
          <a:p>
            <a:endParaRPr lang="en-US"/>
          </a:p>
          <a:p>
            <a:r>
              <a:rPr lang="en-US"/>
              <a:t>Does anything we do make them less intrinsically motivated.</a:t>
            </a:r>
          </a:p>
        </p:txBody>
      </p:sp>
      <p:sp>
        <p:nvSpPr>
          <p:cNvPr id="4" name="Slide Number Placeholder 3"/>
          <p:cNvSpPr>
            <a:spLocks noGrp="1"/>
          </p:cNvSpPr>
          <p:nvPr>
            <p:ph type="sldNum" sz="quarter" idx="5"/>
          </p:nvPr>
        </p:nvSpPr>
        <p:spPr/>
        <p:txBody>
          <a:bodyPr/>
          <a:lstStyle/>
          <a:p>
            <a:fld id="{0008D65F-3A9B-3044-85FD-CFD309C169AB}" type="slidenum">
              <a:rPr lang="en-US" smtClean="0"/>
              <a:t>13</a:t>
            </a:fld>
            <a:endParaRPr lang="en-US"/>
          </a:p>
        </p:txBody>
      </p:sp>
    </p:spTree>
    <p:extLst>
      <p:ext uri="{BB962C8B-B14F-4D97-AF65-F5344CB8AC3E}">
        <p14:creationId xmlns:p14="http://schemas.microsoft.com/office/powerpoint/2010/main" val="2410516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Children given opportunity to freely play. Those who seemed most engaged were selected then split into three groups. Groups were taken out and either told there was a reward for how well/much they played, received a reward afterwards without expecting it, or were not told about rewards at all, just left to play.</a:t>
            </a:r>
          </a:p>
          <a:p>
            <a:endParaRPr lang="en-US"/>
          </a:p>
          <a:p>
            <a:r>
              <a:rPr lang="en-US"/>
              <a:t>Returned on a different day and just observed to see how they played. No reward played most, expected reward played least.</a:t>
            </a:r>
          </a:p>
          <a:p>
            <a:endParaRPr lang="en-US"/>
          </a:p>
          <a:p>
            <a:r>
              <a:rPr lang="en-US"/>
              <a:t>Think about when you should reward (e.g. </a:t>
            </a:r>
          </a:p>
        </p:txBody>
      </p:sp>
      <p:sp>
        <p:nvSpPr>
          <p:cNvPr id="4" name="Slide Number Placeholder 3"/>
          <p:cNvSpPr>
            <a:spLocks noGrp="1"/>
          </p:cNvSpPr>
          <p:nvPr>
            <p:ph type="sldNum" sz="quarter" idx="5"/>
          </p:nvPr>
        </p:nvSpPr>
        <p:spPr/>
        <p:txBody>
          <a:bodyPr/>
          <a:lstStyle/>
          <a:p>
            <a:fld id="{0008D65F-3A9B-3044-85FD-CFD309C169AB}" type="slidenum">
              <a:rPr lang="en-US" smtClean="0"/>
              <a:t>14</a:t>
            </a:fld>
            <a:endParaRPr lang="en-US"/>
          </a:p>
        </p:txBody>
      </p:sp>
    </p:spTree>
    <p:extLst>
      <p:ext uri="{BB962C8B-B14F-4D97-AF65-F5344CB8AC3E}">
        <p14:creationId xmlns:p14="http://schemas.microsoft.com/office/powerpoint/2010/main" val="942629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08D65F-3A9B-3044-85FD-CFD309C169AB}" type="slidenum">
              <a:rPr lang="en-US" smtClean="0"/>
              <a:t>15</a:t>
            </a:fld>
            <a:endParaRPr lang="en-US"/>
          </a:p>
        </p:txBody>
      </p:sp>
    </p:spTree>
    <p:extLst>
      <p:ext uri="{BB962C8B-B14F-4D97-AF65-F5344CB8AC3E}">
        <p14:creationId xmlns:p14="http://schemas.microsoft.com/office/powerpoint/2010/main" val="1368916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Good – you did this well…</a:t>
            </a:r>
          </a:p>
        </p:txBody>
      </p:sp>
      <p:sp>
        <p:nvSpPr>
          <p:cNvPr id="4" name="Slide Number Placeholder 3"/>
          <p:cNvSpPr>
            <a:spLocks noGrp="1"/>
          </p:cNvSpPr>
          <p:nvPr>
            <p:ph type="sldNum" sz="quarter" idx="5"/>
          </p:nvPr>
        </p:nvSpPr>
        <p:spPr/>
        <p:txBody>
          <a:bodyPr/>
          <a:lstStyle/>
          <a:p>
            <a:fld id="{0008D65F-3A9B-3044-85FD-CFD309C169AB}" type="slidenum">
              <a:rPr lang="en-US" smtClean="0"/>
              <a:t>16</a:t>
            </a:fld>
            <a:endParaRPr lang="en-US"/>
          </a:p>
        </p:txBody>
      </p:sp>
    </p:spTree>
    <p:extLst>
      <p:ext uri="{BB962C8B-B14F-4D97-AF65-F5344CB8AC3E}">
        <p14:creationId xmlns:p14="http://schemas.microsoft.com/office/powerpoint/2010/main" val="34425692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Another of the mini-theories of SDT</a:t>
            </a:r>
          </a:p>
        </p:txBody>
      </p:sp>
      <p:sp>
        <p:nvSpPr>
          <p:cNvPr id="4" name="Slide Number Placeholder 3"/>
          <p:cNvSpPr>
            <a:spLocks noGrp="1"/>
          </p:cNvSpPr>
          <p:nvPr>
            <p:ph type="sldNum" sz="quarter" idx="5"/>
          </p:nvPr>
        </p:nvSpPr>
        <p:spPr/>
        <p:txBody>
          <a:bodyPr/>
          <a:lstStyle/>
          <a:p>
            <a:fld id="{0008D65F-3A9B-3044-85FD-CFD309C169AB}" type="slidenum">
              <a:rPr lang="en-US" smtClean="0"/>
              <a:t>17</a:t>
            </a:fld>
            <a:endParaRPr lang="en-US"/>
          </a:p>
        </p:txBody>
      </p:sp>
    </p:spTree>
    <p:extLst>
      <p:ext uri="{BB962C8B-B14F-4D97-AF65-F5344CB8AC3E}">
        <p14:creationId xmlns:p14="http://schemas.microsoft.com/office/powerpoint/2010/main" val="1802658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Motivated by external goals – money, fame, winning, </a:t>
            </a:r>
            <a:r>
              <a:rPr lang="en-US" err="1"/>
              <a:t>etc</a:t>
            </a:r>
            <a:r>
              <a:rPr lang="en-US"/>
              <a:t> – motivated by external factors. </a:t>
            </a:r>
          </a:p>
          <a:p>
            <a:endParaRPr lang="en-US"/>
          </a:p>
          <a:p>
            <a:r>
              <a:rPr lang="en-US"/>
              <a:t>Might be useful to get people started if they are </a:t>
            </a:r>
            <a:r>
              <a:rPr lang="en-US" err="1"/>
              <a:t>amotivated</a:t>
            </a:r>
            <a:r>
              <a:rPr lang="en-US"/>
              <a:t>, but without the external factor the motivation will disappear</a:t>
            </a:r>
          </a:p>
        </p:txBody>
      </p:sp>
      <p:sp>
        <p:nvSpPr>
          <p:cNvPr id="4" name="Slide Number Placeholder 3"/>
          <p:cNvSpPr>
            <a:spLocks noGrp="1"/>
          </p:cNvSpPr>
          <p:nvPr>
            <p:ph type="sldNum" sz="quarter" idx="5"/>
          </p:nvPr>
        </p:nvSpPr>
        <p:spPr/>
        <p:txBody>
          <a:bodyPr/>
          <a:lstStyle/>
          <a:p>
            <a:fld id="{0008D65F-3A9B-3044-85FD-CFD309C169AB}" type="slidenum">
              <a:rPr lang="en-US" smtClean="0"/>
              <a:t>18</a:t>
            </a:fld>
            <a:endParaRPr lang="en-US"/>
          </a:p>
        </p:txBody>
      </p:sp>
    </p:spTree>
    <p:extLst>
      <p:ext uri="{BB962C8B-B14F-4D97-AF65-F5344CB8AC3E}">
        <p14:creationId xmlns:p14="http://schemas.microsoft.com/office/powerpoint/2010/main" val="1136081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Motivated by feelings of guilt/self esteem </a:t>
            </a:r>
            <a:r>
              <a:rPr lang="en-US" err="1"/>
              <a:t>etc</a:t>
            </a:r>
            <a:r>
              <a:rPr lang="en-US"/>
              <a:t> – motivated to move away from bad feelings</a:t>
            </a:r>
          </a:p>
        </p:txBody>
      </p:sp>
      <p:sp>
        <p:nvSpPr>
          <p:cNvPr id="4" name="Slide Number Placeholder 3"/>
          <p:cNvSpPr>
            <a:spLocks noGrp="1"/>
          </p:cNvSpPr>
          <p:nvPr>
            <p:ph type="sldNum" sz="quarter" idx="5"/>
          </p:nvPr>
        </p:nvSpPr>
        <p:spPr/>
        <p:txBody>
          <a:bodyPr/>
          <a:lstStyle/>
          <a:p>
            <a:fld id="{0008D65F-3A9B-3044-85FD-CFD309C169AB}" type="slidenum">
              <a:rPr lang="en-US" smtClean="0"/>
              <a:t>19</a:t>
            </a:fld>
            <a:endParaRPr lang="en-US"/>
          </a:p>
        </p:txBody>
      </p:sp>
    </p:spTree>
    <p:extLst>
      <p:ext uri="{BB962C8B-B14F-4D97-AF65-F5344CB8AC3E}">
        <p14:creationId xmlns:p14="http://schemas.microsoft.com/office/powerpoint/2010/main" val="13466276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identify with the benefits of certain </a:t>
            </a:r>
            <a:r>
              <a:rPr lang="en-US" err="1"/>
              <a:t>behaviours</a:t>
            </a:r>
            <a:r>
              <a:rPr lang="en-US"/>
              <a:t> – moving towards a </a:t>
            </a:r>
            <a:r>
              <a:rPr lang="en-US" err="1"/>
              <a:t>pleasureable</a:t>
            </a:r>
            <a:r>
              <a:rPr lang="en-US"/>
              <a:t> feeling, as opposed to moving away from negative feelings. More positive than the previous, but still extrinsic</a:t>
            </a:r>
          </a:p>
        </p:txBody>
      </p:sp>
      <p:sp>
        <p:nvSpPr>
          <p:cNvPr id="4" name="Slide Number Placeholder 3"/>
          <p:cNvSpPr>
            <a:spLocks noGrp="1"/>
          </p:cNvSpPr>
          <p:nvPr>
            <p:ph type="sldNum" sz="quarter" idx="5"/>
          </p:nvPr>
        </p:nvSpPr>
        <p:spPr/>
        <p:txBody>
          <a:bodyPr/>
          <a:lstStyle/>
          <a:p>
            <a:fld id="{0008D65F-3A9B-3044-85FD-CFD309C169AB}" type="slidenum">
              <a:rPr lang="en-US" smtClean="0"/>
              <a:t>20</a:t>
            </a:fld>
            <a:endParaRPr lang="en-US"/>
          </a:p>
        </p:txBody>
      </p:sp>
    </p:spTree>
    <p:extLst>
      <p:ext uri="{BB962C8B-B14F-4D97-AF65-F5344CB8AC3E}">
        <p14:creationId xmlns:p14="http://schemas.microsoft.com/office/powerpoint/2010/main" val="2732117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Align </a:t>
            </a:r>
            <a:r>
              <a:rPr lang="en-US" err="1"/>
              <a:t>behaviours</a:t>
            </a:r>
            <a:r>
              <a:rPr lang="en-US"/>
              <a:t> with our identity – I climb because I am a climber, I keep fit because I identify as a fit person, </a:t>
            </a:r>
          </a:p>
        </p:txBody>
      </p:sp>
      <p:sp>
        <p:nvSpPr>
          <p:cNvPr id="4" name="Slide Number Placeholder 3"/>
          <p:cNvSpPr>
            <a:spLocks noGrp="1"/>
          </p:cNvSpPr>
          <p:nvPr>
            <p:ph type="sldNum" sz="quarter" idx="5"/>
          </p:nvPr>
        </p:nvSpPr>
        <p:spPr/>
        <p:txBody>
          <a:bodyPr/>
          <a:lstStyle/>
          <a:p>
            <a:fld id="{0008D65F-3A9B-3044-85FD-CFD309C169AB}" type="slidenum">
              <a:rPr lang="en-US" smtClean="0"/>
              <a:t>21</a:t>
            </a:fld>
            <a:endParaRPr lang="en-US"/>
          </a:p>
        </p:txBody>
      </p:sp>
    </p:spTree>
    <p:extLst>
      <p:ext uri="{BB962C8B-B14F-4D97-AF65-F5344CB8AC3E}">
        <p14:creationId xmlns:p14="http://schemas.microsoft.com/office/powerpoint/2010/main" val="3266147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Controlling, externally regulated on right – more autonomous motivation on right.,</a:t>
            </a:r>
          </a:p>
        </p:txBody>
      </p:sp>
      <p:sp>
        <p:nvSpPr>
          <p:cNvPr id="4" name="Slide Number Placeholder 3"/>
          <p:cNvSpPr>
            <a:spLocks noGrp="1"/>
          </p:cNvSpPr>
          <p:nvPr>
            <p:ph type="sldNum" sz="quarter" idx="5"/>
          </p:nvPr>
        </p:nvSpPr>
        <p:spPr/>
        <p:txBody>
          <a:bodyPr/>
          <a:lstStyle/>
          <a:p>
            <a:fld id="{0008D65F-3A9B-3044-85FD-CFD309C169AB}" type="slidenum">
              <a:rPr lang="en-US" smtClean="0"/>
              <a:t>22</a:t>
            </a:fld>
            <a:endParaRPr lang="en-US"/>
          </a:p>
        </p:txBody>
      </p:sp>
    </p:spTree>
    <p:extLst>
      <p:ext uri="{BB962C8B-B14F-4D97-AF65-F5344CB8AC3E}">
        <p14:creationId xmlns:p14="http://schemas.microsoft.com/office/powerpoint/2010/main" val="24904085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t>Controlling, externally regulated on right – more autonomous motivation on right.,</a:t>
            </a:r>
          </a:p>
          <a:p>
            <a:endParaRPr lang="en-US"/>
          </a:p>
        </p:txBody>
      </p:sp>
      <p:sp>
        <p:nvSpPr>
          <p:cNvPr id="4" name="Slide Number Placeholder 3"/>
          <p:cNvSpPr>
            <a:spLocks noGrp="1"/>
          </p:cNvSpPr>
          <p:nvPr>
            <p:ph type="sldNum" sz="quarter" idx="5"/>
          </p:nvPr>
        </p:nvSpPr>
        <p:spPr/>
        <p:txBody>
          <a:bodyPr/>
          <a:lstStyle/>
          <a:p>
            <a:fld id="{0008D65F-3A9B-3044-85FD-CFD309C169AB}" type="slidenum">
              <a:rPr lang="en-US" smtClean="0"/>
              <a:t>23</a:t>
            </a:fld>
            <a:endParaRPr lang="en-US"/>
          </a:p>
        </p:txBody>
      </p:sp>
    </p:spTree>
    <p:extLst>
      <p:ext uri="{BB962C8B-B14F-4D97-AF65-F5344CB8AC3E}">
        <p14:creationId xmlns:p14="http://schemas.microsoft.com/office/powerpoint/2010/main" val="41765875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Moving towards a more Self-Determined form of motivation, rather than external</a:t>
            </a:r>
          </a:p>
        </p:txBody>
      </p:sp>
      <p:sp>
        <p:nvSpPr>
          <p:cNvPr id="4" name="Slide Number Placeholder 3"/>
          <p:cNvSpPr>
            <a:spLocks noGrp="1"/>
          </p:cNvSpPr>
          <p:nvPr>
            <p:ph type="sldNum" sz="quarter" idx="5"/>
          </p:nvPr>
        </p:nvSpPr>
        <p:spPr/>
        <p:txBody>
          <a:bodyPr/>
          <a:lstStyle/>
          <a:p>
            <a:fld id="{0008D65F-3A9B-3044-85FD-CFD309C169AB}" type="slidenum">
              <a:rPr lang="en-US" smtClean="0"/>
              <a:t>24</a:t>
            </a:fld>
            <a:endParaRPr lang="en-US"/>
          </a:p>
        </p:txBody>
      </p:sp>
    </p:spTree>
    <p:extLst>
      <p:ext uri="{BB962C8B-B14F-4D97-AF65-F5344CB8AC3E}">
        <p14:creationId xmlns:p14="http://schemas.microsoft.com/office/powerpoint/2010/main" val="33753948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process of moving across the spectrum from right to left is termed </a:t>
            </a:r>
            <a:r>
              <a:rPr lang="en-US" err="1"/>
              <a:t>internalistion</a:t>
            </a:r>
            <a:endParaRPr lang="en-US"/>
          </a:p>
        </p:txBody>
      </p:sp>
      <p:sp>
        <p:nvSpPr>
          <p:cNvPr id="4" name="Slide Number Placeholder 3"/>
          <p:cNvSpPr>
            <a:spLocks noGrp="1"/>
          </p:cNvSpPr>
          <p:nvPr>
            <p:ph type="sldNum" sz="quarter" idx="5"/>
          </p:nvPr>
        </p:nvSpPr>
        <p:spPr/>
        <p:txBody>
          <a:bodyPr/>
          <a:lstStyle/>
          <a:p>
            <a:fld id="{0008D65F-3A9B-3044-85FD-CFD309C169AB}" type="slidenum">
              <a:rPr lang="en-US" smtClean="0"/>
              <a:t>25</a:t>
            </a:fld>
            <a:endParaRPr lang="en-US"/>
          </a:p>
        </p:txBody>
      </p:sp>
    </p:spTree>
    <p:extLst>
      <p:ext uri="{BB962C8B-B14F-4D97-AF65-F5344CB8AC3E}">
        <p14:creationId xmlns:p14="http://schemas.microsoft.com/office/powerpoint/2010/main" val="16635749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Aim is to try to move people down this continuum from amotivation, all the way to Intrinsic Motivation</a:t>
            </a:r>
          </a:p>
        </p:txBody>
      </p:sp>
      <p:sp>
        <p:nvSpPr>
          <p:cNvPr id="4" name="Slide Number Placeholder 3"/>
          <p:cNvSpPr>
            <a:spLocks noGrp="1"/>
          </p:cNvSpPr>
          <p:nvPr>
            <p:ph type="sldNum" sz="quarter" idx="5"/>
          </p:nvPr>
        </p:nvSpPr>
        <p:spPr/>
        <p:txBody>
          <a:bodyPr/>
          <a:lstStyle/>
          <a:p>
            <a:fld id="{0008D65F-3A9B-3044-85FD-CFD309C169AB}" type="slidenum">
              <a:rPr lang="en-US" smtClean="0"/>
              <a:t>26</a:t>
            </a:fld>
            <a:endParaRPr lang="en-US"/>
          </a:p>
        </p:txBody>
      </p:sp>
    </p:spTree>
    <p:extLst>
      <p:ext uri="{BB962C8B-B14F-4D97-AF65-F5344CB8AC3E}">
        <p14:creationId xmlns:p14="http://schemas.microsoft.com/office/powerpoint/2010/main" val="19521747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to return to our initial model.</a:t>
            </a:r>
          </a:p>
          <a:p>
            <a:r>
              <a:rPr lang="en-US"/>
              <a:t>What can we do at the ? To try to move them down the spectrum from Controlled to Autonomous</a:t>
            </a:r>
          </a:p>
        </p:txBody>
      </p:sp>
      <p:sp>
        <p:nvSpPr>
          <p:cNvPr id="4" name="Slide Number Placeholder 3"/>
          <p:cNvSpPr>
            <a:spLocks noGrp="1"/>
          </p:cNvSpPr>
          <p:nvPr>
            <p:ph type="sldNum" sz="quarter" idx="5"/>
          </p:nvPr>
        </p:nvSpPr>
        <p:spPr/>
        <p:txBody>
          <a:bodyPr/>
          <a:lstStyle/>
          <a:p>
            <a:fld id="{0008D65F-3A9B-3044-85FD-CFD309C169AB}" type="slidenum">
              <a:rPr lang="en-US" smtClean="0"/>
              <a:t>27</a:t>
            </a:fld>
            <a:endParaRPr lang="en-US"/>
          </a:p>
        </p:txBody>
      </p:sp>
    </p:spTree>
    <p:extLst>
      <p:ext uri="{BB962C8B-B14F-4D97-AF65-F5344CB8AC3E}">
        <p14:creationId xmlns:p14="http://schemas.microsoft.com/office/powerpoint/2010/main" val="27529196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where the basic psychological needs model comes in. </a:t>
            </a:r>
          </a:p>
        </p:txBody>
      </p:sp>
      <p:sp>
        <p:nvSpPr>
          <p:cNvPr id="4" name="Slide Number Placeholder 3"/>
          <p:cNvSpPr>
            <a:spLocks noGrp="1"/>
          </p:cNvSpPr>
          <p:nvPr>
            <p:ph type="sldNum" sz="quarter" idx="5"/>
          </p:nvPr>
        </p:nvSpPr>
        <p:spPr/>
        <p:txBody>
          <a:bodyPr/>
          <a:lstStyle/>
          <a:p>
            <a:fld id="{0008D65F-3A9B-3044-85FD-CFD309C169AB}" type="slidenum">
              <a:rPr lang="en-US" smtClean="0"/>
              <a:t>28</a:t>
            </a:fld>
            <a:endParaRPr lang="en-US"/>
          </a:p>
        </p:txBody>
      </p:sp>
    </p:spTree>
    <p:extLst>
      <p:ext uri="{BB962C8B-B14F-4D97-AF65-F5344CB8AC3E}">
        <p14:creationId xmlns:p14="http://schemas.microsoft.com/office/powerpoint/2010/main" val="25437615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Innate needs – regardless of background, gender, ethnicity </a:t>
            </a:r>
            <a:r>
              <a:rPr lang="en-US" err="1"/>
              <a:t>etc</a:t>
            </a:r>
            <a:r>
              <a:rPr lang="en-US"/>
              <a:t>, we all have these innate needs.</a:t>
            </a:r>
          </a:p>
        </p:txBody>
      </p:sp>
      <p:sp>
        <p:nvSpPr>
          <p:cNvPr id="4" name="Slide Number Placeholder 3"/>
          <p:cNvSpPr>
            <a:spLocks noGrp="1"/>
          </p:cNvSpPr>
          <p:nvPr>
            <p:ph type="sldNum" sz="quarter" idx="5"/>
          </p:nvPr>
        </p:nvSpPr>
        <p:spPr/>
        <p:txBody>
          <a:bodyPr/>
          <a:lstStyle/>
          <a:p>
            <a:fld id="{0008D65F-3A9B-3044-85FD-CFD309C169AB}" type="slidenum">
              <a:rPr lang="en-US" smtClean="0"/>
              <a:t>29</a:t>
            </a:fld>
            <a:endParaRPr lang="en-US"/>
          </a:p>
        </p:txBody>
      </p:sp>
    </p:spTree>
    <p:extLst>
      <p:ext uri="{BB962C8B-B14F-4D97-AF65-F5344CB8AC3E}">
        <p14:creationId xmlns:p14="http://schemas.microsoft.com/office/powerpoint/2010/main" val="25334584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our </a:t>
            </a:r>
            <a:r>
              <a:rPr lang="en-US" dirty="0" err="1"/>
              <a:t>behviour</a:t>
            </a:r>
            <a:r>
              <a:rPr lang="en-US" dirty="0"/>
              <a:t> is controlled by someone else, this thwarts our autonomy</a:t>
            </a:r>
          </a:p>
          <a:p>
            <a:endParaRPr lang="en-US" dirty="0"/>
          </a:p>
          <a:p>
            <a:r>
              <a:rPr lang="en-US" dirty="0"/>
              <a:t>What can we do to get our athletes to self-endorse their </a:t>
            </a:r>
            <a:r>
              <a:rPr lang="en-US" dirty="0" err="1"/>
              <a:t>behaviours</a:t>
            </a:r>
            <a:r>
              <a:rPr lang="en-US" dirty="0"/>
              <a:t> in our sessions?</a:t>
            </a:r>
          </a:p>
          <a:p>
            <a:endParaRPr lang="en-US" dirty="0"/>
          </a:p>
          <a:p>
            <a:r>
              <a:rPr lang="en-US" dirty="0"/>
              <a:t>Choices…</a:t>
            </a:r>
          </a:p>
        </p:txBody>
      </p:sp>
      <p:sp>
        <p:nvSpPr>
          <p:cNvPr id="4" name="Slide Number Placeholder 3"/>
          <p:cNvSpPr>
            <a:spLocks noGrp="1"/>
          </p:cNvSpPr>
          <p:nvPr>
            <p:ph type="sldNum" sz="quarter" idx="5"/>
          </p:nvPr>
        </p:nvSpPr>
        <p:spPr/>
        <p:txBody>
          <a:bodyPr/>
          <a:lstStyle/>
          <a:p>
            <a:fld id="{0008D65F-3A9B-3044-85FD-CFD309C169AB}" type="slidenum">
              <a:rPr lang="en-US" smtClean="0"/>
              <a:t>30</a:t>
            </a:fld>
            <a:endParaRPr lang="en-US"/>
          </a:p>
        </p:txBody>
      </p:sp>
    </p:spTree>
    <p:extLst>
      <p:ext uri="{BB962C8B-B14F-4D97-AF65-F5344CB8AC3E}">
        <p14:creationId xmlns:p14="http://schemas.microsoft.com/office/powerpoint/2010/main" val="9586005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Valued as individuals – by the coach, by fellow athletes, </a:t>
            </a:r>
          </a:p>
          <a:p>
            <a:endParaRPr lang="en-US" dirty="0"/>
          </a:p>
          <a:p>
            <a:r>
              <a:rPr lang="en-US" dirty="0"/>
              <a:t>What can you do to encourage the development of relatedness – </a:t>
            </a:r>
          </a:p>
          <a:p>
            <a:endParaRPr lang="en-US" dirty="0"/>
          </a:p>
          <a:p>
            <a:r>
              <a:rPr lang="en-US" dirty="0"/>
              <a:t>- MTB – chain gang speed dating</a:t>
            </a:r>
          </a:p>
          <a:p>
            <a:r>
              <a:rPr lang="en-US" dirty="0"/>
              <a:t>- peer coaching - reciprocal</a:t>
            </a:r>
          </a:p>
          <a:p>
            <a:r>
              <a:rPr lang="en-US" dirty="0"/>
              <a:t>- working in pairs/groups</a:t>
            </a:r>
          </a:p>
        </p:txBody>
      </p:sp>
      <p:sp>
        <p:nvSpPr>
          <p:cNvPr id="4" name="Slide Number Placeholder 3"/>
          <p:cNvSpPr>
            <a:spLocks noGrp="1"/>
          </p:cNvSpPr>
          <p:nvPr>
            <p:ph type="sldNum" sz="quarter" idx="5"/>
          </p:nvPr>
        </p:nvSpPr>
        <p:spPr/>
        <p:txBody>
          <a:bodyPr/>
          <a:lstStyle/>
          <a:p>
            <a:fld id="{0008D65F-3A9B-3044-85FD-CFD309C169AB}" type="slidenum">
              <a:rPr lang="en-US" smtClean="0"/>
              <a:t>31</a:t>
            </a:fld>
            <a:endParaRPr lang="en-US"/>
          </a:p>
        </p:txBody>
      </p:sp>
    </p:spTree>
    <p:extLst>
      <p:ext uri="{BB962C8B-B14F-4D97-AF65-F5344CB8AC3E}">
        <p14:creationId xmlns:p14="http://schemas.microsoft.com/office/powerpoint/2010/main" val="18091493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Judging success – process goals, self-referenced goals – could we judge success on how much we have improved, rather than comparisons with others.</a:t>
            </a:r>
          </a:p>
          <a:p>
            <a:endParaRPr lang="en-US" dirty="0"/>
          </a:p>
          <a:p>
            <a:r>
              <a:rPr lang="en-US" dirty="0"/>
              <a:t>Differentiated tasks – coach sets the environment with regards to what is judged as competent</a:t>
            </a:r>
          </a:p>
        </p:txBody>
      </p:sp>
      <p:sp>
        <p:nvSpPr>
          <p:cNvPr id="4" name="Slide Number Placeholder 3"/>
          <p:cNvSpPr>
            <a:spLocks noGrp="1"/>
          </p:cNvSpPr>
          <p:nvPr>
            <p:ph type="sldNum" sz="quarter" idx="5"/>
          </p:nvPr>
        </p:nvSpPr>
        <p:spPr/>
        <p:txBody>
          <a:bodyPr/>
          <a:lstStyle/>
          <a:p>
            <a:fld id="{0008D65F-3A9B-3044-85FD-CFD309C169AB}" type="slidenum">
              <a:rPr lang="en-US" smtClean="0"/>
              <a:t>32</a:t>
            </a:fld>
            <a:endParaRPr lang="en-US"/>
          </a:p>
        </p:txBody>
      </p:sp>
    </p:spTree>
    <p:extLst>
      <p:ext uri="{BB962C8B-B14F-4D97-AF65-F5344CB8AC3E}">
        <p14:creationId xmlns:p14="http://schemas.microsoft.com/office/powerpoint/2010/main" val="3012084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Analogy to growing a plant made by researchers– light pathway supports growth (light, water, nutrients), no pathway – leave the plant to it’s own devices, dark pathway – actually hinders the growth of the plant.</a:t>
            </a:r>
          </a:p>
          <a:p>
            <a:endParaRPr lang="en-US" dirty="0"/>
          </a:p>
          <a:p>
            <a:r>
              <a:rPr lang="en-US" dirty="0"/>
              <a:t>Is what we are doing as a coach supporting or thwarting the development of our athletes??</a:t>
            </a:r>
          </a:p>
        </p:txBody>
      </p:sp>
      <p:sp>
        <p:nvSpPr>
          <p:cNvPr id="4" name="Slide Number Placeholder 3"/>
          <p:cNvSpPr>
            <a:spLocks noGrp="1"/>
          </p:cNvSpPr>
          <p:nvPr>
            <p:ph type="sldNum" sz="quarter" idx="5"/>
          </p:nvPr>
        </p:nvSpPr>
        <p:spPr/>
        <p:txBody>
          <a:bodyPr/>
          <a:lstStyle/>
          <a:p>
            <a:fld id="{0008D65F-3A9B-3044-85FD-CFD309C169AB}" type="slidenum">
              <a:rPr lang="en-US" smtClean="0"/>
              <a:t>34</a:t>
            </a:fld>
            <a:endParaRPr lang="en-US"/>
          </a:p>
        </p:txBody>
      </p:sp>
    </p:spTree>
    <p:extLst>
      <p:ext uri="{BB962C8B-B14F-4D97-AF65-F5344CB8AC3E}">
        <p14:creationId xmlns:p14="http://schemas.microsoft.com/office/powerpoint/2010/main" val="34799882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we do as a coach can create a climate that supports or thwarts motivation.</a:t>
            </a:r>
          </a:p>
        </p:txBody>
      </p:sp>
      <p:sp>
        <p:nvSpPr>
          <p:cNvPr id="4" name="Slide Number Placeholder 3"/>
          <p:cNvSpPr>
            <a:spLocks noGrp="1"/>
          </p:cNvSpPr>
          <p:nvPr>
            <p:ph type="sldNum" sz="quarter" idx="5"/>
          </p:nvPr>
        </p:nvSpPr>
        <p:spPr/>
        <p:txBody>
          <a:bodyPr/>
          <a:lstStyle/>
          <a:p>
            <a:fld id="{0008D65F-3A9B-3044-85FD-CFD309C169AB}" type="slidenum">
              <a:rPr lang="en-US" smtClean="0"/>
              <a:t>35</a:t>
            </a:fld>
            <a:endParaRPr lang="en-US"/>
          </a:p>
        </p:txBody>
      </p:sp>
    </p:spTree>
    <p:extLst>
      <p:ext uri="{BB962C8B-B14F-4D97-AF65-F5344CB8AC3E}">
        <p14:creationId xmlns:p14="http://schemas.microsoft.com/office/powerpoint/2010/main" val="37748968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Think of these strategies – are these creating an environment that supports or thwarts?</a:t>
            </a:r>
          </a:p>
        </p:txBody>
      </p:sp>
      <p:sp>
        <p:nvSpPr>
          <p:cNvPr id="4" name="Slide Number Placeholder 3"/>
          <p:cNvSpPr>
            <a:spLocks noGrp="1"/>
          </p:cNvSpPr>
          <p:nvPr>
            <p:ph type="sldNum" sz="quarter" idx="5"/>
          </p:nvPr>
        </p:nvSpPr>
        <p:spPr/>
        <p:txBody>
          <a:bodyPr/>
          <a:lstStyle/>
          <a:p>
            <a:fld id="{0008D65F-3A9B-3044-85FD-CFD309C169AB}" type="slidenum">
              <a:rPr lang="en-US" smtClean="0"/>
              <a:t>36</a:t>
            </a:fld>
            <a:endParaRPr lang="en-US"/>
          </a:p>
        </p:txBody>
      </p:sp>
    </p:spTree>
    <p:extLst>
      <p:ext uri="{BB962C8B-B14F-4D97-AF65-F5344CB8AC3E}">
        <p14:creationId xmlns:p14="http://schemas.microsoft.com/office/powerpoint/2010/main" val="27129454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Task – suitable level of challenge, authenticity of task, value of task</a:t>
            </a:r>
          </a:p>
          <a:p>
            <a:r>
              <a:rPr lang="en-US" dirty="0"/>
              <a:t>Autonomy – give students some choices</a:t>
            </a:r>
          </a:p>
          <a:p>
            <a:r>
              <a:rPr lang="en-US" dirty="0"/>
              <a:t>Recognition – use it appropriately – think about when it might de-motivate</a:t>
            </a:r>
          </a:p>
          <a:p>
            <a:r>
              <a:rPr lang="en-US" dirty="0"/>
              <a:t>Grouping - </a:t>
            </a:r>
            <a:r>
              <a:rPr lang="en-GB" b="0" i="0" u="none" strike="noStrike" dirty="0">
                <a:solidFill>
                  <a:srgbClr val="373D3F"/>
                </a:solidFill>
                <a:effectLst/>
                <a:latin typeface="proxima-nova"/>
              </a:rPr>
              <a:t>cooperative, competitive, and individualistic</a:t>
            </a:r>
            <a:endParaRPr lang="en-US" b="0" i="0" u="none" strike="noStrike" dirty="0">
              <a:solidFill>
                <a:srgbClr val="373D3F"/>
              </a:solidFill>
              <a:effectLst/>
              <a:latin typeface="proxima-nova"/>
            </a:endParaRPr>
          </a:p>
          <a:p>
            <a:r>
              <a:rPr lang="en-US" b="0" i="0" u="none" strike="noStrike" dirty="0">
                <a:solidFill>
                  <a:srgbClr val="373D3F"/>
                </a:solidFill>
                <a:effectLst/>
                <a:latin typeface="proxima-nova"/>
              </a:rPr>
              <a:t>Evaluation – affected by how they are grouped above</a:t>
            </a:r>
          </a:p>
          <a:p>
            <a:r>
              <a:rPr lang="en-US" b="0" i="0" u="none" strike="noStrike" dirty="0">
                <a:solidFill>
                  <a:srgbClr val="373D3F"/>
                </a:solidFill>
                <a:effectLst/>
                <a:latin typeface="proxima-nova"/>
              </a:rPr>
              <a:t>Time – allow different amounts of time for different athletes</a:t>
            </a:r>
            <a:endParaRPr lang="en-US" dirty="0"/>
          </a:p>
        </p:txBody>
      </p:sp>
      <p:sp>
        <p:nvSpPr>
          <p:cNvPr id="4" name="Slide Number Placeholder 3"/>
          <p:cNvSpPr>
            <a:spLocks noGrp="1"/>
          </p:cNvSpPr>
          <p:nvPr>
            <p:ph type="sldNum" sz="quarter" idx="5"/>
          </p:nvPr>
        </p:nvSpPr>
        <p:spPr/>
        <p:txBody>
          <a:bodyPr/>
          <a:lstStyle/>
          <a:p>
            <a:fld id="{0008D65F-3A9B-3044-85FD-CFD309C169AB}" type="slidenum">
              <a:rPr lang="en-US" smtClean="0"/>
              <a:t>38</a:t>
            </a:fld>
            <a:endParaRPr lang="en-US"/>
          </a:p>
        </p:txBody>
      </p:sp>
    </p:spTree>
    <p:extLst>
      <p:ext uri="{BB962C8B-B14F-4D97-AF65-F5344CB8AC3E}">
        <p14:creationId xmlns:p14="http://schemas.microsoft.com/office/powerpoint/2010/main" val="1557729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cy-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lang="en-US"/>
          </a:p>
        </p:txBody>
      </p:sp>
      <p:sp>
        <p:nvSpPr>
          <p:cNvPr id="4" name="Date Placeholder 3"/>
          <p:cNvSpPr>
            <a:spLocks noGrp="1"/>
          </p:cNvSpPr>
          <p:nvPr>
            <p:ph type="dt" sz="half" idx="10"/>
          </p:nvPr>
        </p:nvSpPr>
        <p:spPr/>
        <p:txBody>
          <a:bodyPr/>
          <a:lstStyle/>
          <a:p>
            <a:fld id="{C3911692-08FD-EC48-BC12-59CE5970981F}" type="datetimeFigureOut">
              <a:rPr lang="en-US" smtClean="0"/>
              <a:t>12/11/24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3480351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Content Placeholder 2"/>
          <p:cNvSpPr>
            <a:spLocks noGrp="1"/>
          </p:cNvSpPr>
          <p:nvPr>
            <p:ph idx="1"/>
          </p:nvPr>
        </p:nvSpPr>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C3911692-08FD-EC48-BC12-59CE5970981F}" type="datetimeFigureOut">
              <a:rPr lang="en-US" smtClean="0"/>
              <a:t>12/11/24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1210724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cy-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a:t>Click to edit Master text styles</a:t>
            </a:r>
          </a:p>
        </p:txBody>
      </p:sp>
      <p:sp>
        <p:nvSpPr>
          <p:cNvPr id="4" name="Date Placeholder 3"/>
          <p:cNvSpPr>
            <a:spLocks noGrp="1"/>
          </p:cNvSpPr>
          <p:nvPr>
            <p:ph type="dt" sz="half" idx="10"/>
          </p:nvPr>
        </p:nvSpPr>
        <p:spPr/>
        <p:txBody>
          <a:bodyPr/>
          <a:lstStyle/>
          <a:p>
            <a:fld id="{C3911692-08FD-EC48-BC12-59CE5970981F}" type="datetimeFigureOut">
              <a:rPr lang="en-US" smtClean="0"/>
              <a:t>12/11/24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2462975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Date Placeholder 4"/>
          <p:cNvSpPr>
            <a:spLocks noGrp="1"/>
          </p:cNvSpPr>
          <p:nvPr>
            <p:ph type="dt" sz="half" idx="10"/>
          </p:nvPr>
        </p:nvSpPr>
        <p:spPr/>
        <p:txBody>
          <a:bodyPr/>
          <a:lstStyle/>
          <a:p>
            <a:fld id="{C3911692-08FD-EC48-BC12-59CE5970981F}" type="datetimeFigureOut">
              <a:rPr lang="en-US" smtClean="0"/>
              <a:t>12/11/24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257012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y-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7" name="Date Placeholder 6"/>
          <p:cNvSpPr>
            <a:spLocks noGrp="1"/>
          </p:cNvSpPr>
          <p:nvPr>
            <p:ph type="dt" sz="half" idx="10"/>
          </p:nvPr>
        </p:nvSpPr>
        <p:spPr/>
        <p:txBody>
          <a:bodyPr/>
          <a:lstStyle/>
          <a:p>
            <a:fld id="{C3911692-08FD-EC48-BC12-59CE5970981F}" type="datetimeFigureOut">
              <a:rPr lang="en-US" smtClean="0"/>
              <a:t>12/11/24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3343143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Date Placeholder 2"/>
          <p:cNvSpPr>
            <a:spLocks noGrp="1"/>
          </p:cNvSpPr>
          <p:nvPr>
            <p:ph type="dt" sz="half" idx="10"/>
          </p:nvPr>
        </p:nvSpPr>
        <p:spPr/>
        <p:txBody>
          <a:bodyPr/>
          <a:lstStyle/>
          <a:p>
            <a:fld id="{C3911692-08FD-EC48-BC12-59CE5970981F}" type="datetimeFigureOut">
              <a:rPr lang="en-US" smtClean="0"/>
              <a:t>12/11/24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138110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911692-08FD-EC48-BC12-59CE5970981F}" type="datetimeFigureOut">
              <a:rPr lang="en-US" smtClean="0"/>
              <a:t>12/11/24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1829212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cy-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C3911692-08FD-EC48-BC12-59CE5970981F}" type="datetimeFigureOut">
              <a:rPr lang="en-US" smtClean="0"/>
              <a:t>12/11/24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240596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cy-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C3911692-08FD-EC48-BC12-59CE5970981F}" type="datetimeFigureOut">
              <a:rPr lang="en-US" smtClean="0"/>
              <a:t>12/11/24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1442562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C3911692-08FD-EC48-BC12-59CE5970981F}" type="datetimeFigureOut">
              <a:rPr lang="en-US" smtClean="0"/>
              <a:t>12/11/24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1076422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y-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C3911692-08FD-EC48-BC12-59CE5970981F}" type="datetimeFigureOut">
              <a:rPr lang="en-US" smtClean="0"/>
              <a:t>12/11/24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98159-11A8-024B-A828-87008F26B23B}" type="slidenum">
              <a:rPr lang="en-US" smtClean="0"/>
              <a:t>‹#›</a:t>
            </a:fld>
            <a:endParaRPr lang="en-US"/>
          </a:p>
        </p:txBody>
      </p:sp>
    </p:spTree>
    <p:extLst>
      <p:ext uri="{BB962C8B-B14F-4D97-AF65-F5344CB8AC3E}">
        <p14:creationId xmlns:p14="http://schemas.microsoft.com/office/powerpoint/2010/main" val="44418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911692-08FD-EC48-BC12-59CE5970981F}" type="datetimeFigureOut">
              <a:rPr lang="en-US" smtClean="0"/>
              <a:t>12/11/24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998159-11A8-024B-A828-87008F26B23B}" type="slidenum">
              <a:rPr lang="en-US" smtClean="0"/>
              <a:t>‹#›</a:t>
            </a:fld>
            <a:endParaRPr lang="en-US"/>
          </a:p>
        </p:txBody>
      </p:sp>
    </p:spTree>
    <p:extLst>
      <p:ext uri="{BB962C8B-B14F-4D97-AF65-F5344CB8AC3E}">
        <p14:creationId xmlns:p14="http://schemas.microsoft.com/office/powerpoint/2010/main" val="32203203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0.xml.rels><?xml version="1.0" encoding="UTF-8" standalone="yes"?>
<Relationships xmlns="http://schemas.openxmlformats.org/package/2006/relationships"><Relationship Id="rId2" Type="http://schemas.openxmlformats.org/officeDocument/2006/relationships/hyperlink" Target="http://www.selfdetermination.org"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6206013520_4ae02c9413_b.jpg"/>
          <p:cNvPicPr>
            <a:picLocks noChangeAspect="1"/>
          </p:cNvPicPr>
          <p:nvPr/>
        </p:nvPicPr>
        <p:blipFill>
          <a:blip r:embed="rId3">
            <a:alphaModFix/>
            <a:grayscl/>
            <a:extLst>
              <a:ext uri="{BEBA8EAE-BF5A-486C-A8C5-ECC9F3942E4B}">
                <a14:imgProps xmlns:a14="http://schemas.microsoft.com/office/drawing/2010/main">
                  <a14:imgLayer r:embed="rId4">
                    <a14:imgEffect>
                      <a14:brightnessContrast bright="-2000" contrast="-2000"/>
                    </a14:imgEffect>
                  </a14:imgLayer>
                </a14:imgProps>
              </a:ext>
              <a:ext uri="{28A0092B-C50C-407E-A947-70E740481C1C}">
                <a14:useLocalDpi xmlns:a14="http://schemas.microsoft.com/office/drawing/2010/main" val="0"/>
              </a:ext>
            </a:extLst>
          </a:blip>
          <a:stretch>
            <a:fillRect/>
          </a:stretch>
        </p:blipFill>
        <p:spPr>
          <a:xfrm>
            <a:off x="-598714" y="0"/>
            <a:ext cx="10418410" cy="6918476"/>
          </a:xfrm>
          <a:prstGeom prst="rect">
            <a:avLst/>
          </a:prstGeom>
        </p:spPr>
      </p:pic>
      <p:sp>
        <p:nvSpPr>
          <p:cNvPr id="2" name="Title 1"/>
          <p:cNvSpPr>
            <a:spLocks noGrp="1"/>
          </p:cNvSpPr>
          <p:nvPr>
            <p:ph type="ctrTitle"/>
          </p:nvPr>
        </p:nvSpPr>
        <p:spPr>
          <a:xfrm>
            <a:off x="435252" y="4378854"/>
            <a:ext cx="3864428" cy="1470025"/>
          </a:xfrm>
        </p:spPr>
        <p:txBody>
          <a:bodyPr>
            <a:normAutofit fontScale="90000"/>
          </a:bodyPr>
          <a:lstStyle/>
          <a:p>
            <a: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Motivation:</a:t>
            </a: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b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 Self Determination Approach</a:t>
            </a:r>
          </a:p>
        </p:txBody>
      </p:sp>
      <p:sp>
        <p:nvSpPr>
          <p:cNvPr id="3" name="Subtitle 2"/>
          <p:cNvSpPr>
            <a:spLocks noGrp="1"/>
          </p:cNvSpPr>
          <p:nvPr>
            <p:ph type="subTitle" idx="1"/>
          </p:nvPr>
        </p:nvSpPr>
        <p:spPr>
          <a:xfrm>
            <a:off x="1167190" y="6412745"/>
            <a:ext cx="2367466" cy="562430"/>
          </a:xfrm>
        </p:spPr>
        <p:txBody>
          <a:bodyPr>
            <a:normAutofit/>
          </a:bodyPr>
          <a:lstStyle/>
          <a:p>
            <a:endParaRPr lang="en-US"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Rectangle 3"/>
          <p:cNvSpPr/>
          <p:nvPr/>
        </p:nvSpPr>
        <p:spPr>
          <a:xfrm>
            <a:off x="7755232" y="6642556"/>
            <a:ext cx="1264188" cy="215444"/>
          </a:xfrm>
          <a:prstGeom prst="rect">
            <a:avLst/>
          </a:prstGeom>
        </p:spPr>
        <p:txBody>
          <a:bodyPr wrap="none">
            <a:spAutoFit/>
          </a:bodyPr>
          <a:lstStyle/>
          <a:p>
            <a:r>
              <a:rPr lang="en-US" sz="800" dirty="0">
                <a:solidFill>
                  <a:srgbClr val="FFFFFF"/>
                </a:solidFill>
              </a:rPr>
              <a:t>Image: USAG- Humphreys </a:t>
            </a:r>
          </a:p>
        </p:txBody>
      </p:sp>
    </p:spTree>
    <p:extLst>
      <p:ext uri="{BB962C8B-B14F-4D97-AF65-F5344CB8AC3E}">
        <p14:creationId xmlns:p14="http://schemas.microsoft.com/office/powerpoint/2010/main" val="662677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Isosceles Triangle 22">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3694615" y="2859762"/>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Motivation</a:t>
            </a:r>
            <a:endParaRPr lang="en-US"/>
          </a:p>
        </p:txBody>
      </p:sp>
      <p:sp>
        <p:nvSpPr>
          <p:cNvPr id="5" name="Alternate Process 4"/>
          <p:cNvSpPr/>
          <p:nvPr/>
        </p:nvSpPr>
        <p:spPr>
          <a:xfrm>
            <a:off x="6930918" y="2874941"/>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Outcomes</a:t>
            </a:r>
            <a:endParaRPr lang="en-US"/>
          </a:p>
        </p:txBody>
      </p:sp>
      <p:sp>
        <p:nvSpPr>
          <p:cNvPr id="6" name="Alternate Process 5"/>
          <p:cNvSpPr/>
          <p:nvPr/>
        </p:nvSpPr>
        <p:spPr>
          <a:xfrm>
            <a:off x="482600" y="2874941"/>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Climate Created by Coach</a:t>
            </a:r>
            <a:endParaRPr lang="en-US"/>
          </a:p>
        </p:txBody>
      </p:sp>
      <p:sp>
        <p:nvSpPr>
          <p:cNvPr id="7" name="Right Arrow 6"/>
          <p:cNvSpPr/>
          <p:nvPr/>
        </p:nvSpPr>
        <p:spPr>
          <a:xfrm>
            <a:off x="2449882" y="3375870"/>
            <a:ext cx="986677"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a:xfrm>
            <a:off x="5716544" y="3375870"/>
            <a:ext cx="986677"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752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Isosceles Triangle 23">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3694615" y="2859762"/>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Motivation</a:t>
            </a:r>
            <a:endParaRPr lang="en-US"/>
          </a:p>
        </p:txBody>
      </p:sp>
      <p:sp>
        <p:nvSpPr>
          <p:cNvPr id="5" name="Alternate Process 4"/>
          <p:cNvSpPr/>
          <p:nvPr/>
        </p:nvSpPr>
        <p:spPr>
          <a:xfrm>
            <a:off x="6930918" y="2874941"/>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Outcomes</a:t>
            </a:r>
            <a:endParaRPr lang="en-US"/>
          </a:p>
        </p:txBody>
      </p:sp>
      <p:sp>
        <p:nvSpPr>
          <p:cNvPr id="6" name="Alternate Process 5"/>
          <p:cNvSpPr/>
          <p:nvPr/>
        </p:nvSpPr>
        <p:spPr>
          <a:xfrm>
            <a:off x="482600" y="2874941"/>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Climate Created by Coach</a:t>
            </a:r>
            <a:endParaRPr lang="en-US"/>
          </a:p>
        </p:txBody>
      </p:sp>
      <p:sp>
        <p:nvSpPr>
          <p:cNvPr id="7" name="Right Arrow 6"/>
          <p:cNvSpPr/>
          <p:nvPr/>
        </p:nvSpPr>
        <p:spPr>
          <a:xfrm>
            <a:off x="2449882" y="3375870"/>
            <a:ext cx="258054"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a:xfrm>
            <a:off x="5716544" y="3375870"/>
            <a:ext cx="986677"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a:off x="2449882" y="2951182"/>
            <a:ext cx="943669" cy="1031874"/>
          </a:xfrm>
          <a:prstGeom prst="rect">
            <a:avLst/>
          </a:prstGeom>
          <a:noFill/>
        </p:spPr>
        <p:txBody>
          <a:bodyPr wrap="square" rtlCol="0">
            <a:spAutoFit/>
          </a:bodyPr>
          <a:lstStyle/>
          <a:p>
            <a:pPr algn="ctr" defTabSz="461772">
              <a:spcAft>
                <a:spcPts val="600"/>
              </a:spcAft>
            </a:pPr>
            <a:r>
              <a:rPr lang="en-US" sz="6060" kern="1200">
                <a:solidFill>
                  <a:schemeClr val="tx1"/>
                </a:solidFill>
                <a:latin typeface="+mn-lt"/>
                <a:ea typeface="+mn-ea"/>
                <a:cs typeface="+mn-cs"/>
              </a:rPr>
              <a:t>?</a:t>
            </a:r>
            <a:endParaRPr lang="en-US" sz="6000"/>
          </a:p>
        </p:txBody>
      </p:sp>
      <p:sp>
        <p:nvSpPr>
          <p:cNvPr id="9" name="Right Arrow 8"/>
          <p:cNvSpPr/>
          <p:nvPr/>
        </p:nvSpPr>
        <p:spPr>
          <a:xfrm>
            <a:off x="3182264" y="3375870"/>
            <a:ext cx="258054"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106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a:solidFill>
                  <a:srgbClr val="FFFFFF"/>
                </a:solidFill>
              </a:rPr>
              <a:t>Plan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What is Motivation</a:t>
            </a:r>
          </a:p>
          <a:p>
            <a:r>
              <a:rPr lang="en-US"/>
              <a:t>Intrinsic Motivation</a:t>
            </a:r>
          </a:p>
          <a:p>
            <a:pPr lvl="1"/>
            <a:r>
              <a:rPr lang="en-US"/>
              <a:t>Cognitive Evaluation Theory</a:t>
            </a:r>
          </a:p>
          <a:p>
            <a:r>
              <a:rPr lang="en-US"/>
              <a:t>Extrinsic Motivation</a:t>
            </a:r>
          </a:p>
          <a:p>
            <a:pPr lvl="1"/>
            <a:r>
              <a:rPr lang="en-US"/>
              <a:t>Organismic Integration Theory</a:t>
            </a:r>
          </a:p>
          <a:p>
            <a:r>
              <a:rPr lang="en-US"/>
              <a:t>Basic Psychological Needs</a:t>
            </a:r>
          </a:p>
          <a:p>
            <a:pPr lvl="1"/>
            <a:r>
              <a:rPr lang="en-US"/>
              <a:t>Need support/thwarting</a:t>
            </a:r>
          </a:p>
          <a:p>
            <a:r>
              <a:rPr lang="en-US"/>
              <a:t>The Coaching Climate (Practical Application)</a:t>
            </a:r>
          </a:p>
          <a:p>
            <a:pPr lvl="1"/>
            <a:endParaRPr lang="en-US"/>
          </a:p>
          <a:p>
            <a:pPr lvl="1"/>
            <a:endParaRPr lang="en-US"/>
          </a:p>
        </p:txBody>
      </p:sp>
    </p:spTree>
    <p:extLst>
      <p:ext uri="{BB962C8B-B14F-4D97-AF65-F5344CB8AC3E}">
        <p14:creationId xmlns:p14="http://schemas.microsoft.com/office/powerpoint/2010/main" val="1315507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58" name="Rectangle 31757">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1746" name="Rectangle 5"/>
          <p:cNvSpPr>
            <a:spLocks noChangeArrowheads="1"/>
          </p:cNvSpPr>
          <p:nvPr/>
        </p:nvSpPr>
        <p:spPr bwMode="auto">
          <a:xfrm>
            <a:off x="975945" y="590062"/>
            <a:ext cx="4057242" cy="2838938"/>
          </a:xfrm>
          <a:prstGeom prst="rect">
            <a:avLst/>
          </a:prstGeom>
        </p:spPr>
        <p:txBody>
          <a:bodyPr vert="horz" lIns="91440" tIns="45720" rIns="91440" bIns="45720" rtlCol="0" anchor="b">
            <a:normAutofit/>
            <a:scene3d>
              <a:camera prst="orthographicFront"/>
              <a:lightRig rig="soft" dir="t">
                <a:rot lat="0" lon="0" rev="10800000"/>
              </a:lightRig>
            </a:scene3d>
            <a:sp3d>
              <a:bevelT w="27940" h="12700"/>
              <a:contourClr>
                <a:srgbClr val="DDDDDD"/>
              </a:contourClr>
            </a:sp3d>
          </a:bodyPr>
          <a:lstStyle/>
          <a:p>
            <a:pPr defTabSz="914400">
              <a:lnSpc>
                <a:spcPct val="90000"/>
              </a:lnSpc>
              <a:spcBef>
                <a:spcPct val="0"/>
              </a:spcBef>
              <a:spcAft>
                <a:spcPts val="600"/>
              </a:spcAft>
              <a:defRPr/>
            </a:pPr>
            <a:r>
              <a:rPr lang="en-US" sz="4900" b="1" kern="1200" spc="150">
                <a:ln w="11430"/>
                <a:solidFill>
                  <a:srgbClr val="FFFFFF"/>
                </a:solidFill>
                <a:effectLst>
                  <a:outerShdw blurRad="25400" algn="tl" rotWithShape="0">
                    <a:srgbClr val="000000">
                      <a:alpha val="43000"/>
                    </a:srgbClr>
                  </a:outerShdw>
                </a:effectLst>
                <a:latin typeface="+mj-lt"/>
                <a:ea typeface="+mj-ea"/>
                <a:cs typeface="+mj-cs"/>
                <a:sym typeface="Gill Sans" pitchFamily="-107" charset="0"/>
              </a:rPr>
              <a:t>WHAT IS MOTIVATION?</a:t>
            </a:r>
          </a:p>
        </p:txBody>
      </p:sp>
      <p:sp>
        <p:nvSpPr>
          <p:cNvPr id="3176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3201" y="2744546"/>
            <a:ext cx="104279"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3176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2285" y="2973840"/>
            <a:ext cx="68353"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3176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1546" y="3198265"/>
            <a:ext cx="95785"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31766" name="Straight Connector 3176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5946" y="3496322"/>
            <a:ext cx="0" cy="335280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2020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6361D3-42B5-75AC-569A-F79E2C4477B2}"/>
            </a:ext>
          </a:extLst>
        </p:cNvPr>
        <p:cNvGrpSpPr/>
        <p:nvPr/>
      </p:nvGrpSpPr>
      <p:grpSpPr>
        <a:xfrm>
          <a:off x="0" y="0"/>
          <a:ext cx="0" cy="0"/>
          <a:chOff x="0" y="0"/>
          <a:chExt cx="0" cy="0"/>
        </a:xfrm>
      </p:grpSpPr>
      <p:sp>
        <p:nvSpPr>
          <p:cNvPr id="31751" name="Rectangle 31750">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1746" name="Rectangle 5">
            <a:extLst>
              <a:ext uri="{FF2B5EF4-FFF2-40B4-BE49-F238E27FC236}">
                <a16:creationId xmlns:a16="http://schemas.microsoft.com/office/drawing/2014/main" id="{60D39B4D-32A9-682C-B224-D8B51A402481}"/>
              </a:ext>
            </a:extLst>
          </p:cNvPr>
          <p:cNvSpPr>
            <a:spLocks noChangeArrowheads="1"/>
          </p:cNvSpPr>
          <p:nvPr/>
        </p:nvSpPr>
        <p:spPr bwMode="auto">
          <a:xfrm>
            <a:off x="975945" y="590062"/>
            <a:ext cx="4057242" cy="2838938"/>
          </a:xfrm>
          <a:prstGeom prst="rect">
            <a:avLst/>
          </a:prstGeom>
        </p:spPr>
        <p:txBody>
          <a:bodyPr vert="horz" lIns="91440" tIns="45720" rIns="91440" bIns="45720" rtlCol="0" anchor="b">
            <a:normAutofit/>
            <a:scene3d>
              <a:camera prst="orthographicFront"/>
              <a:lightRig rig="soft" dir="t">
                <a:rot lat="0" lon="0" rev="10800000"/>
              </a:lightRig>
            </a:scene3d>
            <a:sp3d>
              <a:bevelT w="27940" h="12700"/>
              <a:contourClr>
                <a:srgbClr val="DDDDDD"/>
              </a:contourClr>
            </a:sp3d>
          </a:bodyPr>
          <a:lstStyle/>
          <a:p>
            <a:pPr defTabSz="914400">
              <a:lnSpc>
                <a:spcPct val="90000"/>
              </a:lnSpc>
              <a:spcBef>
                <a:spcPct val="0"/>
              </a:spcBef>
              <a:spcAft>
                <a:spcPts val="600"/>
              </a:spcAft>
              <a:defRPr/>
            </a:pPr>
            <a:r>
              <a:rPr lang="en-US" sz="4900" b="1" kern="1200" spc="150">
                <a:ln w="11430"/>
                <a:solidFill>
                  <a:srgbClr val="FFFFFF"/>
                </a:solidFill>
                <a:effectLst>
                  <a:outerShdw blurRad="25400" algn="tl" rotWithShape="0">
                    <a:srgbClr val="000000">
                      <a:alpha val="43000"/>
                    </a:srgbClr>
                  </a:outerShdw>
                </a:effectLst>
                <a:latin typeface="+mj-lt"/>
                <a:ea typeface="+mj-ea"/>
                <a:cs typeface="+mj-cs"/>
                <a:sym typeface="Gill Sans" pitchFamily="-107" charset="0"/>
              </a:rPr>
              <a:t>WHAT IS MOTIVATION?</a:t>
            </a:r>
          </a:p>
        </p:txBody>
      </p:sp>
      <p:sp>
        <p:nvSpPr>
          <p:cNvPr id="31753"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3201" y="2744546"/>
            <a:ext cx="104279"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31755"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2285" y="2973840"/>
            <a:ext cx="68353"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31757"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1546" y="3198265"/>
            <a:ext cx="95785"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31759" name="Straight Connector 31758">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5946" y="3496322"/>
            <a:ext cx="0" cy="335280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15A6EEA-91A3-9B02-C2EA-B2535DC1F8AC}"/>
              </a:ext>
            </a:extLst>
          </p:cNvPr>
          <p:cNvSpPr txBox="1"/>
          <p:nvPr/>
        </p:nvSpPr>
        <p:spPr>
          <a:xfrm>
            <a:off x="3943350" y="4572000"/>
            <a:ext cx="184731" cy="369332"/>
          </a:xfrm>
          <a:prstGeom prst="rect">
            <a:avLst/>
          </a:prstGeom>
          <a:noFill/>
        </p:spPr>
        <p:txBody>
          <a:bodyPr wrap="none" rtlCol="0">
            <a:spAutoFit/>
          </a:bodyPr>
          <a:lstStyle/>
          <a:p>
            <a:endParaRPr lang="en-US"/>
          </a:p>
        </p:txBody>
      </p:sp>
      <p:sp>
        <p:nvSpPr>
          <p:cNvPr id="4" name="TextBox 3">
            <a:extLst>
              <a:ext uri="{FF2B5EF4-FFF2-40B4-BE49-F238E27FC236}">
                <a16:creationId xmlns:a16="http://schemas.microsoft.com/office/drawing/2014/main" id="{8B04F9BC-8D1E-4F36-4699-4BF812BE3667}"/>
              </a:ext>
            </a:extLst>
          </p:cNvPr>
          <p:cNvSpPr txBox="1"/>
          <p:nvPr/>
        </p:nvSpPr>
        <p:spPr>
          <a:xfrm>
            <a:off x="1951893" y="3429000"/>
            <a:ext cx="5590792" cy="2031325"/>
          </a:xfrm>
          <a:prstGeom prst="rect">
            <a:avLst/>
          </a:prstGeom>
          <a:noFill/>
        </p:spPr>
        <p:txBody>
          <a:bodyPr wrap="square" rtlCol="0">
            <a:spAutoFit/>
          </a:bodyPr>
          <a:lstStyle/>
          <a:p>
            <a:pPr eaLnBrk="1" hangingPunct="1">
              <a:buClr>
                <a:schemeClr val="bg1"/>
              </a:buClr>
            </a:pPr>
            <a:r>
              <a:rPr lang="en-GB" sz="1800">
                <a:latin typeface="Arial" charset="0"/>
                <a:cs typeface="Arial" charset="0"/>
              </a:rPr>
              <a:t>The word ‘motivate’ means ‘to move’</a:t>
            </a:r>
          </a:p>
          <a:p>
            <a:pPr eaLnBrk="1" hangingPunct="1">
              <a:buClr>
                <a:schemeClr val="bg1"/>
              </a:buClr>
            </a:pPr>
            <a:endParaRPr lang="en-GB" sz="1800">
              <a:latin typeface="Arial" charset="0"/>
              <a:cs typeface="Arial" charset="0"/>
            </a:endParaRPr>
          </a:p>
          <a:p>
            <a:pPr eaLnBrk="1" hangingPunct="1">
              <a:buClr>
                <a:schemeClr val="bg1"/>
              </a:buClr>
            </a:pPr>
            <a:r>
              <a:rPr lang="en-GB" sz="1800">
                <a:latin typeface="Arial" charset="0"/>
                <a:cs typeface="Arial" charset="0"/>
              </a:rPr>
              <a:t>The “why” of participation</a:t>
            </a:r>
          </a:p>
          <a:p>
            <a:pPr eaLnBrk="1" hangingPunct="1">
              <a:buClr>
                <a:schemeClr val="bg1"/>
              </a:buClr>
            </a:pPr>
            <a:endParaRPr lang="en-US" sz="1800">
              <a:latin typeface="Arial" charset="0"/>
              <a:cs typeface="Arial" charset="0"/>
            </a:endParaRPr>
          </a:p>
          <a:p>
            <a:pPr eaLnBrk="1" hangingPunct="1">
              <a:buClr>
                <a:schemeClr val="bg1"/>
              </a:buClr>
            </a:pPr>
            <a:r>
              <a:rPr lang="en-US" sz="1800">
                <a:latin typeface="Arial" charset="0"/>
                <a:cs typeface="Arial" charset="0"/>
              </a:rPr>
              <a:t>Reflected in how participants behave, think and feel about participation in sport/activities</a:t>
            </a:r>
          </a:p>
          <a:p>
            <a:endParaRPr lang="en-US"/>
          </a:p>
        </p:txBody>
      </p:sp>
    </p:spTree>
    <p:extLst>
      <p:ext uri="{BB962C8B-B14F-4D97-AF65-F5344CB8AC3E}">
        <p14:creationId xmlns:p14="http://schemas.microsoft.com/office/powerpoint/2010/main" val="2229146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Line 9"/>
          <p:cNvSpPr>
            <a:spLocks noChangeShapeType="1"/>
          </p:cNvSpPr>
          <p:nvPr/>
        </p:nvSpPr>
        <p:spPr bwMode="auto">
          <a:xfrm>
            <a:off x="1658689" y="2625329"/>
            <a:ext cx="0" cy="3365376"/>
          </a:xfrm>
          <a:prstGeom prst="line">
            <a:avLst/>
          </a:prstGeom>
          <a:noFill/>
          <a:ln w="57150">
            <a:solidFill>
              <a:schemeClr val="bg2"/>
            </a:solidFill>
            <a:round/>
            <a:headEnd/>
            <a:tailEnd/>
          </a:ln>
          <a:extLst>
            <a:ext uri="{909E8E84-426E-40dd-AFC4-6F175D3DCCD1}">
              <a14:hiddenFill xmlns:a14="http://schemas.microsoft.com/office/drawing/2010/main" xmlns="">
                <a:noFill/>
              </a14:hiddenFill>
            </a:ext>
          </a:extLst>
        </p:spPr>
        <p:txBody>
          <a:bodyPr lIns="64281" tIns="32140" rIns="64281" bIns="32140"/>
          <a:lstStyle/>
          <a:p>
            <a:endParaRPr lang="en-US"/>
          </a:p>
        </p:txBody>
      </p:sp>
      <p:sp>
        <p:nvSpPr>
          <p:cNvPr id="56322" name="Text Box 10"/>
          <p:cNvSpPr txBox="1">
            <a:spLocks noChangeArrowheads="1"/>
          </p:cNvSpPr>
          <p:nvPr/>
        </p:nvSpPr>
        <p:spPr bwMode="auto">
          <a:xfrm>
            <a:off x="292447" y="3155529"/>
            <a:ext cx="1121792" cy="541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3100" b="1">
                <a:solidFill>
                  <a:srgbClr val="30A5A6"/>
                </a:solidFill>
                <a:latin typeface="Arial" charset="0"/>
                <a:cs typeface="Arial" charset="0"/>
              </a:rPr>
              <a:t>HIGH</a:t>
            </a:r>
          </a:p>
        </p:txBody>
      </p:sp>
      <p:sp>
        <p:nvSpPr>
          <p:cNvPr id="56323" name="Text Box 11"/>
          <p:cNvSpPr txBox="1">
            <a:spLocks noChangeArrowheads="1"/>
          </p:cNvSpPr>
          <p:nvPr/>
        </p:nvSpPr>
        <p:spPr bwMode="auto">
          <a:xfrm>
            <a:off x="319236" y="5048623"/>
            <a:ext cx="1067098" cy="541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3100" b="1">
                <a:solidFill>
                  <a:srgbClr val="30A5A6"/>
                </a:solidFill>
                <a:latin typeface="Arial" charset="0"/>
                <a:cs typeface="Arial" charset="0"/>
              </a:rPr>
              <a:t>LOW</a:t>
            </a:r>
          </a:p>
        </p:txBody>
      </p:sp>
      <p:sp>
        <p:nvSpPr>
          <p:cNvPr id="32776" name="Text Box 4"/>
          <p:cNvSpPr txBox="1">
            <a:spLocks noChangeArrowheads="1"/>
          </p:cNvSpPr>
          <p:nvPr/>
        </p:nvSpPr>
        <p:spPr bwMode="auto">
          <a:xfrm>
            <a:off x="1658689" y="393823"/>
            <a:ext cx="6278687" cy="54100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lgn="ctr">
              <a:defRPr/>
            </a:pPr>
            <a:r>
              <a:rPr lang="en-GB" sz="31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QUANTITY OF MOTIVATION</a:t>
            </a:r>
          </a:p>
        </p:txBody>
      </p:sp>
      <p:pic>
        <p:nvPicPr>
          <p:cNvPr id="11" name="10 Imagen" descr="iStock_000009128183_ExtraSmall.jpg"/>
          <p:cNvPicPr>
            <a:picLocks noChangeAspect="1"/>
          </p:cNvPicPr>
          <p:nvPr/>
        </p:nvPicPr>
        <p:blipFill>
          <a:blip r:embed="rId3" cstate="print"/>
          <a:stretch>
            <a:fillRect/>
          </a:stretch>
        </p:blipFill>
        <p:spPr>
          <a:xfrm>
            <a:off x="1859589" y="2273714"/>
            <a:ext cx="1892525" cy="1255746"/>
          </a:xfrm>
          <a:prstGeom prst="roundRect">
            <a:avLst/>
          </a:prstGeom>
          <a:noFill/>
          <a:ln w="9525">
            <a:noFill/>
            <a:miter lim="800000"/>
            <a:headEnd/>
            <a:tailEnd/>
          </a:ln>
        </p:spPr>
      </p:pic>
      <p:pic>
        <p:nvPicPr>
          <p:cNvPr id="12" name="11 Imagen" descr="iStock_000019780012_Small.jpg"/>
          <p:cNvPicPr>
            <a:picLocks noChangeAspect="1"/>
          </p:cNvPicPr>
          <p:nvPr/>
        </p:nvPicPr>
        <p:blipFill>
          <a:blip r:embed="rId4" cstate="print"/>
          <a:stretch>
            <a:fillRect/>
          </a:stretch>
        </p:blipFill>
        <p:spPr>
          <a:xfrm>
            <a:off x="2110737" y="3881068"/>
            <a:ext cx="1406436" cy="2107169"/>
          </a:xfrm>
          <a:prstGeom prst="roundRect">
            <a:avLst/>
          </a:prstGeom>
          <a:noFill/>
          <a:ln w="9525">
            <a:noFill/>
            <a:miter lim="800000"/>
            <a:headEnd/>
            <a:tailEnd/>
          </a:ln>
        </p:spPr>
      </p:pic>
    </p:spTree>
    <p:extLst>
      <p:ext uri="{BB962C8B-B14F-4D97-AF65-F5344CB8AC3E}">
        <p14:creationId xmlns:p14="http://schemas.microsoft.com/office/powerpoint/2010/main" val="1199609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Line 9"/>
          <p:cNvSpPr>
            <a:spLocks noChangeShapeType="1"/>
          </p:cNvSpPr>
          <p:nvPr/>
        </p:nvSpPr>
        <p:spPr bwMode="auto">
          <a:xfrm>
            <a:off x="1658689" y="2625329"/>
            <a:ext cx="0" cy="3365376"/>
          </a:xfrm>
          <a:prstGeom prst="line">
            <a:avLst/>
          </a:prstGeom>
          <a:noFill/>
          <a:ln w="57150">
            <a:solidFill>
              <a:schemeClr val="bg2"/>
            </a:solidFill>
            <a:round/>
            <a:headEnd/>
            <a:tailEnd/>
          </a:ln>
          <a:extLst>
            <a:ext uri="{909E8E84-426E-40dd-AFC4-6F175D3DCCD1}">
              <a14:hiddenFill xmlns:a14="http://schemas.microsoft.com/office/drawing/2010/main" xmlns="">
                <a:noFill/>
              </a14:hiddenFill>
            </a:ext>
          </a:extLst>
        </p:spPr>
        <p:txBody>
          <a:bodyPr lIns="64281" tIns="32140" rIns="64281" bIns="32140"/>
          <a:lstStyle/>
          <a:p>
            <a:endParaRPr lang="en-US"/>
          </a:p>
        </p:txBody>
      </p:sp>
      <p:sp>
        <p:nvSpPr>
          <p:cNvPr id="56322" name="Text Box 10"/>
          <p:cNvSpPr txBox="1">
            <a:spLocks noChangeArrowheads="1"/>
          </p:cNvSpPr>
          <p:nvPr/>
        </p:nvSpPr>
        <p:spPr bwMode="auto">
          <a:xfrm>
            <a:off x="292447" y="3155529"/>
            <a:ext cx="1121792" cy="541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3100" b="1">
                <a:solidFill>
                  <a:srgbClr val="30A5A6"/>
                </a:solidFill>
                <a:latin typeface="Arial" charset="0"/>
                <a:cs typeface="Arial" charset="0"/>
              </a:rPr>
              <a:t>HIGH</a:t>
            </a:r>
          </a:p>
        </p:txBody>
      </p:sp>
      <p:sp>
        <p:nvSpPr>
          <p:cNvPr id="56323" name="Text Box 11"/>
          <p:cNvSpPr txBox="1">
            <a:spLocks noChangeArrowheads="1"/>
          </p:cNvSpPr>
          <p:nvPr/>
        </p:nvSpPr>
        <p:spPr bwMode="auto">
          <a:xfrm>
            <a:off x="319236" y="5048623"/>
            <a:ext cx="1067098" cy="541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3100" b="1">
                <a:solidFill>
                  <a:srgbClr val="30A5A6"/>
                </a:solidFill>
                <a:latin typeface="Arial" charset="0"/>
                <a:cs typeface="Arial" charset="0"/>
              </a:rPr>
              <a:t>LOW</a:t>
            </a:r>
          </a:p>
        </p:txBody>
      </p:sp>
      <p:sp>
        <p:nvSpPr>
          <p:cNvPr id="56324" name="Text Box 4"/>
          <p:cNvSpPr txBox="1">
            <a:spLocks noChangeArrowheads="1"/>
          </p:cNvSpPr>
          <p:nvPr/>
        </p:nvSpPr>
        <p:spPr bwMode="auto">
          <a:xfrm>
            <a:off x="3812977" y="3175620"/>
            <a:ext cx="4745013" cy="2219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2000" b="1" i="1">
                <a:latin typeface="Arial" charset="0"/>
                <a:cs typeface="Arial" charset="0"/>
              </a:rPr>
              <a:t>AT THE MOMENT, </a:t>
            </a:r>
            <a:r>
              <a:rPr lang="en-GB" sz="2000" b="1">
                <a:latin typeface="Arial" charset="0"/>
                <a:cs typeface="Arial" charset="0"/>
              </a:rPr>
              <a:t>DOES THE PLAYER…  </a:t>
            </a:r>
          </a:p>
          <a:p>
            <a:pPr algn="ctr" eaLnBrk="1" hangingPunct="1"/>
            <a:endParaRPr lang="en-GB" sz="2000" b="1">
              <a:solidFill>
                <a:schemeClr val="bg2"/>
              </a:solidFill>
              <a:latin typeface="Arial" charset="0"/>
              <a:cs typeface="Arial" charset="0"/>
            </a:endParaRPr>
          </a:p>
          <a:p>
            <a:pPr algn="ctr" eaLnBrk="1" hangingPunct="1"/>
            <a:endParaRPr lang="en-GB" sz="2000" b="1">
              <a:solidFill>
                <a:schemeClr val="bg2"/>
              </a:solidFill>
              <a:latin typeface="Arial" charset="0"/>
              <a:cs typeface="Arial" charset="0"/>
            </a:endParaRPr>
          </a:p>
          <a:p>
            <a:pPr algn="ctr" eaLnBrk="1" hangingPunct="1">
              <a:buClr>
                <a:schemeClr val="bg1"/>
              </a:buClr>
              <a:buFont typeface="Arial" charset="0"/>
              <a:buChar char="•"/>
            </a:pPr>
            <a:r>
              <a:rPr lang="en-GB" sz="2000" b="1">
                <a:latin typeface="Arial" charset="0"/>
                <a:cs typeface="Arial" charset="0"/>
              </a:rPr>
              <a:t> PERFORM OK or NOT?</a:t>
            </a:r>
          </a:p>
          <a:p>
            <a:pPr algn="ctr" eaLnBrk="1" hangingPunct="1">
              <a:buClr>
                <a:schemeClr val="bg1"/>
              </a:buClr>
              <a:buFont typeface="Arial" charset="0"/>
              <a:buChar char="•"/>
            </a:pPr>
            <a:endParaRPr lang="en-GB" sz="2000" b="1">
              <a:solidFill>
                <a:schemeClr val="bg2"/>
              </a:solidFill>
              <a:latin typeface="Arial" charset="0"/>
              <a:cs typeface="Arial" charset="0"/>
            </a:endParaRPr>
          </a:p>
          <a:p>
            <a:pPr algn="ctr" eaLnBrk="1" hangingPunct="1">
              <a:buClr>
                <a:schemeClr val="bg1"/>
              </a:buClr>
              <a:buFont typeface="Arial" charset="0"/>
              <a:buChar char="•"/>
            </a:pPr>
            <a:r>
              <a:rPr lang="en-GB" sz="2000" b="1">
                <a:latin typeface="Arial" charset="0"/>
                <a:cs typeface="Arial" charset="0"/>
              </a:rPr>
              <a:t> SEEM “INTO IT” or NOT?</a:t>
            </a:r>
          </a:p>
        </p:txBody>
      </p:sp>
      <p:sp>
        <p:nvSpPr>
          <p:cNvPr id="32776" name="Text Box 4"/>
          <p:cNvSpPr txBox="1">
            <a:spLocks noChangeArrowheads="1"/>
          </p:cNvSpPr>
          <p:nvPr/>
        </p:nvSpPr>
        <p:spPr bwMode="auto">
          <a:xfrm>
            <a:off x="1658689" y="393823"/>
            <a:ext cx="6278687" cy="54100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lgn="ctr">
              <a:defRPr/>
            </a:pPr>
            <a:r>
              <a:rPr lang="en-GB" sz="31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QUANTITY OF MOTIVATION</a:t>
            </a:r>
          </a:p>
        </p:txBody>
      </p:sp>
      <p:pic>
        <p:nvPicPr>
          <p:cNvPr id="11" name="10 Imagen" descr="iStock_000009128183_ExtraSmall.jpg"/>
          <p:cNvPicPr>
            <a:picLocks noChangeAspect="1"/>
          </p:cNvPicPr>
          <p:nvPr/>
        </p:nvPicPr>
        <p:blipFill>
          <a:blip r:embed="rId3" cstate="print"/>
          <a:stretch>
            <a:fillRect/>
          </a:stretch>
        </p:blipFill>
        <p:spPr>
          <a:xfrm>
            <a:off x="1859589" y="2273714"/>
            <a:ext cx="1892525" cy="1255746"/>
          </a:xfrm>
          <a:prstGeom prst="roundRect">
            <a:avLst/>
          </a:prstGeom>
          <a:noFill/>
          <a:ln w="9525">
            <a:noFill/>
            <a:miter lim="800000"/>
            <a:headEnd/>
            <a:tailEnd/>
          </a:ln>
        </p:spPr>
      </p:pic>
      <p:pic>
        <p:nvPicPr>
          <p:cNvPr id="12" name="11 Imagen" descr="iStock_000019780012_Small.jpg"/>
          <p:cNvPicPr>
            <a:picLocks noChangeAspect="1"/>
          </p:cNvPicPr>
          <p:nvPr/>
        </p:nvPicPr>
        <p:blipFill>
          <a:blip r:embed="rId4" cstate="print"/>
          <a:stretch>
            <a:fillRect/>
          </a:stretch>
        </p:blipFill>
        <p:spPr>
          <a:xfrm>
            <a:off x="2110737" y="3881068"/>
            <a:ext cx="1406436" cy="2107169"/>
          </a:xfrm>
          <a:prstGeom prst="roundRect">
            <a:avLst/>
          </a:prstGeom>
          <a:noFill/>
          <a:ln w="9525">
            <a:noFill/>
            <a:miter lim="800000"/>
            <a:headEnd/>
            <a:tailEnd/>
          </a:ln>
        </p:spPr>
      </p:pic>
    </p:spTree>
    <p:extLst>
      <p:ext uri="{BB962C8B-B14F-4D97-AF65-F5344CB8AC3E}">
        <p14:creationId xmlns:p14="http://schemas.microsoft.com/office/powerpoint/2010/main" val="292939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ceberg_kozepes.jpg"/>
          <p:cNvPicPr>
            <a:picLocks noChangeAspect="1"/>
          </p:cNvPicPr>
          <p:nvPr/>
        </p:nvPicPr>
        <p:blipFill>
          <a:blip r:embed="rId3" cstate="print">
            <a:lum contrast="40000"/>
          </a:blip>
          <a:srcRect b="76453"/>
          <a:stretch>
            <a:fillRect/>
          </a:stretch>
        </p:blipFill>
        <p:spPr>
          <a:xfrm>
            <a:off x="1909818" y="2379136"/>
            <a:ext cx="5943196" cy="2099728"/>
          </a:xfrm>
          <a:prstGeom prst="roundRect">
            <a:avLst/>
          </a:prstGeom>
        </p:spPr>
      </p:pic>
      <p:sp>
        <p:nvSpPr>
          <p:cNvPr id="33796" name="Text Box 4"/>
          <p:cNvSpPr txBox="1">
            <a:spLocks noChangeArrowheads="1"/>
          </p:cNvSpPr>
          <p:nvPr/>
        </p:nvSpPr>
        <p:spPr bwMode="auto">
          <a:xfrm>
            <a:off x="1737399" y="1403775"/>
            <a:ext cx="6429375" cy="54100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lgn="ctr">
              <a:defRPr/>
            </a:pPr>
            <a:r>
              <a:rPr lang="en-GB" sz="31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QUANTITY OF MOTIVATION</a:t>
            </a:r>
          </a:p>
        </p:txBody>
      </p:sp>
      <p:sp>
        <p:nvSpPr>
          <p:cNvPr id="34821" name="Text Box 4"/>
          <p:cNvSpPr txBox="1">
            <a:spLocks noChangeArrowheads="1"/>
          </p:cNvSpPr>
          <p:nvPr/>
        </p:nvSpPr>
        <p:spPr bwMode="auto">
          <a:xfrm>
            <a:off x="2110756" y="2474641"/>
            <a:ext cx="3764979" cy="680461"/>
          </a:xfrm>
          <a:prstGeom prst="rect">
            <a:avLst/>
          </a:prstGeom>
          <a:noFill/>
          <a:ln w="9525">
            <a:noFill/>
            <a:miter lim="800000"/>
            <a:headEnd/>
            <a:tailEnd/>
          </a:ln>
        </p:spPr>
        <p:txBody>
          <a:bodyPr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buClr>
                <a:schemeClr val="bg1"/>
              </a:buClr>
              <a:buFont typeface="Arial" charset="0"/>
              <a:buChar char="•"/>
              <a:defRPr/>
            </a:pPr>
            <a:r>
              <a:rPr lang="en-GB" sz="2000" b="1">
                <a:solidFill>
                  <a:schemeClr val="bg2"/>
                </a:solidFill>
                <a:effectLst>
                  <a:outerShdw blurRad="38100" dist="38100" dir="2700000" algn="tl">
                    <a:srgbClr val="DDDDDD"/>
                  </a:outerShdw>
                </a:effectLst>
                <a:latin typeface="Arial" charset="0"/>
                <a:cs typeface="Arial" charset="0"/>
              </a:rPr>
              <a:t> PERFORMING OK?</a:t>
            </a:r>
          </a:p>
          <a:p>
            <a:pPr eaLnBrk="1" hangingPunct="1">
              <a:buClr>
                <a:schemeClr val="bg1"/>
              </a:buClr>
              <a:buFont typeface="Arial" charset="0"/>
              <a:buChar char="•"/>
              <a:defRPr/>
            </a:pPr>
            <a:r>
              <a:rPr lang="en-GB" sz="2000" b="1">
                <a:solidFill>
                  <a:schemeClr val="bg2"/>
                </a:solidFill>
                <a:effectLst>
                  <a:outerShdw blurRad="38100" dist="38100" dir="2700000" algn="tl">
                    <a:srgbClr val="DDDDDD"/>
                  </a:outerShdw>
                </a:effectLst>
                <a:latin typeface="Arial" charset="0"/>
                <a:cs typeface="Arial" charset="0"/>
              </a:rPr>
              <a:t> SEEMS “INTO IT”?</a:t>
            </a:r>
          </a:p>
        </p:txBody>
      </p:sp>
    </p:spTree>
    <p:extLst>
      <p:ext uri="{BB962C8B-B14F-4D97-AF65-F5344CB8AC3E}">
        <p14:creationId xmlns:p14="http://schemas.microsoft.com/office/powerpoint/2010/main" val="774561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ceberg_kozepes.jpg"/>
          <p:cNvPicPr>
            <a:picLocks noChangeAspect="1"/>
          </p:cNvPicPr>
          <p:nvPr/>
        </p:nvPicPr>
        <p:blipFill>
          <a:blip r:embed="rId3" cstate="print">
            <a:lum contrast="40000"/>
          </a:blip>
          <a:srcRect b="76453"/>
          <a:stretch>
            <a:fillRect/>
          </a:stretch>
        </p:blipFill>
        <p:spPr>
          <a:xfrm>
            <a:off x="1909818" y="2379136"/>
            <a:ext cx="5943196" cy="2099728"/>
          </a:xfrm>
          <a:prstGeom prst="roundRect">
            <a:avLst/>
          </a:prstGeom>
        </p:spPr>
      </p:pic>
      <p:sp>
        <p:nvSpPr>
          <p:cNvPr id="58370" name="Rectangle 2"/>
          <p:cNvSpPr>
            <a:spLocks noGrp="1" noChangeArrowheads="1"/>
          </p:cNvSpPr>
          <p:nvPr>
            <p:ph type="title"/>
          </p:nvPr>
        </p:nvSpPr>
        <p:spPr bwMode="auto">
          <a:xfrm>
            <a:off x="888504" y="4615533"/>
            <a:ext cx="7886031" cy="1698873"/>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pPr eaLnBrk="1" hangingPunct="1"/>
            <a:r>
              <a:rPr lang="en-GB" sz="2000" b="1">
                <a:solidFill>
                  <a:srgbClr val="000000"/>
                </a:solidFill>
                <a:latin typeface="Arial" charset="0"/>
                <a:ea typeface="MS PGothic" charset="0"/>
              </a:rPr>
              <a:t>Seeing that a participant has high motivation </a:t>
            </a:r>
            <a:r>
              <a:rPr lang="en-GB" sz="2000" b="1" i="1" u="sng">
                <a:solidFill>
                  <a:srgbClr val="000000"/>
                </a:solidFill>
                <a:latin typeface="Arial" charset="0"/>
                <a:ea typeface="MS PGothic" charset="0"/>
              </a:rPr>
              <a:t>right now</a:t>
            </a:r>
            <a:r>
              <a:rPr lang="en-GB" sz="2000" b="1">
                <a:solidFill>
                  <a:srgbClr val="000000"/>
                </a:solidFill>
                <a:latin typeface="Arial" charset="0"/>
                <a:ea typeface="MS PGothic" charset="0"/>
              </a:rPr>
              <a:t> only shows us the tip of the iceberg…</a:t>
            </a:r>
            <a:br>
              <a:rPr lang="en-GB" sz="2000" b="1">
                <a:solidFill>
                  <a:srgbClr val="000000"/>
                </a:solidFill>
                <a:latin typeface="Arial" charset="0"/>
                <a:ea typeface="MS PGothic" charset="0"/>
              </a:rPr>
            </a:br>
            <a:br>
              <a:rPr lang="en-GB" sz="2000" b="1">
                <a:solidFill>
                  <a:srgbClr val="000000"/>
                </a:solidFill>
                <a:latin typeface="Arial" charset="0"/>
                <a:ea typeface="MS PGothic" charset="0"/>
              </a:rPr>
            </a:br>
            <a:r>
              <a:rPr lang="en-GB" sz="2000" b="1">
                <a:solidFill>
                  <a:srgbClr val="000000"/>
                </a:solidFill>
                <a:latin typeface="Arial" charset="0"/>
                <a:ea typeface="MS PGothic" charset="0"/>
              </a:rPr>
              <a:t>… we do not know </a:t>
            </a:r>
            <a:r>
              <a:rPr lang="en-GB" sz="2000" b="1" i="1" u="sng">
                <a:solidFill>
                  <a:srgbClr val="000000"/>
                </a:solidFill>
                <a:latin typeface="Arial" charset="0"/>
                <a:ea typeface="MS PGothic" charset="0"/>
              </a:rPr>
              <a:t>why</a:t>
            </a:r>
            <a:r>
              <a:rPr lang="en-GB" sz="2000" b="1">
                <a:solidFill>
                  <a:srgbClr val="000000"/>
                </a:solidFill>
                <a:latin typeface="Arial" charset="0"/>
                <a:ea typeface="MS PGothic" charset="0"/>
              </a:rPr>
              <a:t> the participant is motivated</a:t>
            </a:r>
            <a:endParaRPr lang="en-GB" sz="2000" b="1" i="1" u="sng">
              <a:solidFill>
                <a:srgbClr val="000000"/>
              </a:solidFill>
              <a:latin typeface="Arial" charset="0"/>
              <a:ea typeface="MS PGothic" charset="0"/>
            </a:endParaRPr>
          </a:p>
        </p:txBody>
      </p:sp>
      <p:sp>
        <p:nvSpPr>
          <p:cNvPr id="33796" name="Text Box 4"/>
          <p:cNvSpPr txBox="1">
            <a:spLocks noChangeArrowheads="1"/>
          </p:cNvSpPr>
          <p:nvPr/>
        </p:nvSpPr>
        <p:spPr bwMode="auto">
          <a:xfrm>
            <a:off x="1737399" y="1403775"/>
            <a:ext cx="6429375" cy="54100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lgn="ctr">
              <a:defRPr/>
            </a:pPr>
            <a:r>
              <a:rPr lang="en-GB" sz="31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QUANTITY OF MOTIVATION</a:t>
            </a:r>
          </a:p>
        </p:txBody>
      </p:sp>
      <p:sp>
        <p:nvSpPr>
          <p:cNvPr id="34821" name="Text Box 4"/>
          <p:cNvSpPr txBox="1">
            <a:spLocks noChangeArrowheads="1"/>
          </p:cNvSpPr>
          <p:nvPr/>
        </p:nvSpPr>
        <p:spPr bwMode="auto">
          <a:xfrm>
            <a:off x="2110756" y="2474641"/>
            <a:ext cx="3764979" cy="680461"/>
          </a:xfrm>
          <a:prstGeom prst="rect">
            <a:avLst/>
          </a:prstGeom>
          <a:noFill/>
          <a:ln w="9525">
            <a:noFill/>
            <a:miter lim="800000"/>
            <a:headEnd/>
            <a:tailEnd/>
          </a:ln>
        </p:spPr>
        <p:txBody>
          <a:bodyPr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buClr>
                <a:schemeClr val="bg1"/>
              </a:buClr>
              <a:buFont typeface="Arial" charset="0"/>
              <a:buChar char="•"/>
              <a:defRPr/>
            </a:pPr>
            <a:r>
              <a:rPr lang="en-GB" sz="2000" b="1">
                <a:solidFill>
                  <a:schemeClr val="bg2"/>
                </a:solidFill>
                <a:effectLst>
                  <a:outerShdw blurRad="38100" dist="38100" dir="2700000" algn="tl">
                    <a:srgbClr val="DDDDDD"/>
                  </a:outerShdw>
                </a:effectLst>
                <a:latin typeface="Arial" charset="0"/>
                <a:cs typeface="Arial" charset="0"/>
              </a:rPr>
              <a:t> PERFORMING OK?</a:t>
            </a:r>
          </a:p>
          <a:p>
            <a:pPr eaLnBrk="1" hangingPunct="1">
              <a:buClr>
                <a:schemeClr val="bg1"/>
              </a:buClr>
              <a:buFont typeface="Arial" charset="0"/>
              <a:buChar char="•"/>
              <a:defRPr/>
            </a:pPr>
            <a:r>
              <a:rPr lang="en-GB" sz="2000" b="1">
                <a:solidFill>
                  <a:schemeClr val="bg2"/>
                </a:solidFill>
                <a:effectLst>
                  <a:outerShdw blurRad="38100" dist="38100" dir="2700000" algn="tl">
                    <a:srgbClr val="DDDDDD"/>
                  </a:outerShdw>
                </a:effectLst>
                <a:latin typeface="Arial" charset="0"/>
                <a:cs typeface="Arial" charset="0"/>
              </a:rPr>
              <a:t> SEEMS “INTO IT”?</a:t>
            </a:r>
          </a:p>
        </p:txBody>
      </p:sp>
    </p:spTree>
    <p:extLst>
      <p:ext uri="{BB962C8B-B14F-4D97-AF65-F5344CB8AC3E}">
        <p14:creationId xmlns:p14="http://schemas.microsoft.com/office/powerpoint/2010/main" val="2577513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3165575" y="967755"/>
            <a:ext cx="4745013" cy="93053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buFont typeface="Arial" pitchFamily="34" charset="0"/>
              <a:buChar char="•"/>
              <a:defRPr/>
            </a:pP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 PERFORMING OK?</a:t>
            </a:r>
          </a:p>
          <a:p>
            <a:pPr>
              <a:buFont typeface="Arial" pitchFamily="34" charset="0"/>
              <a:buChar char="•"/>
              <a:defRPr/>
            </a:pP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 SEEMS </a:t>
            </a:r>
            <a:r>
              <a:rPr lang="en-GB" altLang="es-ES"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INTO IT</a:t>
            </a:r>
            <a:r>
              <a:rPr lang="en-GB" altLang="es-ES"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p>
        </p:txBody>
      </p:sp>
      <p:sp>
        <p:nvSpPr>
          <p:cNvPr id="60419" name="9 Rectángulo"/>
          <p:cNvSpPr>
            <a:spLocks noChangeArrowheads="1"/>
          </p:cNvSpPr>
          <p:nvPr/>
        </p:nvSpPr>
        <p:spPr bwMode="auto">
          <a:xfrm>
            <a:off x="654099" y="2374181"/>
            <a:ext cx="2210098" cy="410766"/>
          </a:xfrm>
          <a:prstGeom prst="rect">
            <a:avLst/>
          </a:prstGeom>
          <a:solidFill>
            <a:schemeClr val="bg2"/>
          </a:solidFill>
          <a:ln w="9525">
            <a:solidFill>
              <a:schemeClr val="bg1"/>
            </a:solidFill>
            <a:miter lim="800000"/>
            <a:headEnd/>
            <a:tailEnd/>
          </a:ln>
        </p:spPr>
        <p:txBody>
          <a:bodyPr lIns="64291" tIns="32146" rIns="64291" bIns="32146">
            <a:spAutoFit/>
          </a:bodyPr>
          <a:lstStyle/>
          <a:p>
            <a:pPr algn="ctr"/>
            <a:r>
              <a:rPr lang="en-GB" sz="2200" b="1">
                <a:solidFill>
                  <a:srgbClr val="000000"/>
                </a:solidFill>
                <a:latin typeface="Arial" charset="0"/>
                <a:cs typeface="Arial" charset="0"/>
              </a:rPr>
              <a:t>QUANTITY</a:t>
            </a:r>
          </a:p>
        </p:txBody>
      </p:sp>
      <p:sp>
        <p:nvSpPr>
          <p:cNvPr id="60420" name="Right Arrow 10"/>
          <p:cNvSpPr>
            <a:spLocks noChangeArrowheads="1"/>
          </p:cNvSpPr>
          <p:nvPr/>
        </p:nvSpPr>
        <p:spPr bwMode="auto">
          <a:xfrm>
            <a:off x="3316263" y="2575099"/>
            <a:ext cx="1255737" cy="703213"/>
          </a:xfrm>
          <a:prstGeom prst="rightArrow">
            <a:avLst>
              <a:gd name="adj1" fmla="val 49454"/>
              <a:gd name="adj2" fmla="val 63219"/>
            </a:avLst>
          </a:prstGeom>
          <a:noFill/>
          <a:ln w="25400">
            <a:solidFill>
              <a:schemeClr val="bg2"/>
            </a:solidFill>
            <a:prstDash val="dash"/>
            <a:round/>
            <a:headEnd/>
            <a:tailEnd/>
          </a:ln>
          <a:extLst>
            <a:ext uri="{909E8E84-426E-40dd-AFC4-6F175D3DCCD1}">
              <a14:hiddenFill xmlns:a14="http://schemas.microsoft.com/office/drawing/2010/main" xmlns="">
                <a:solidFill>
                  <a:srgbClr val="FFFFFF"/>
                </a:solidFill>
              </a14:hiddenFill>
            </a:ext>
          </a:extLst>
        </p:spPr>
        <p:txBody>
          <a:bodyPr lIns="64291" tIns="32146" rIns="64291" bIns="32146"/>
          <a:lstStyle/>
          <a:p>
            <a:pPr algn="ctr"/>
            <a:endParaRPr lang="en-GB" sz="3000"/>
          </a:p>
        </p:txBody>
      </p:sp>
      <p:sp>
        <p:nvSpPr>
          <p:cNvPr id="60422" name="Text Box 9"/>
          <p:cNvSpPr txBox="1">
            <a:spLocks noChangeArrowheads="1"/>
          </p:cNvSpPr>
          <p:nvPr/>
        </p:nvSpPr>
        <p:spPr bwMode="auto">
          <a:xfrm>
            <a:off x="654099" y="2806154"/>
            <a:ext cx="2210098" cy="988237"/>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2000" i="1">
                <a:latin typeface="Arial" charset="0"/>
                <a:cs typeface="Arial" charset="0"/>
              </a:rPr>
              <a:t>Is how much</a:t>
            </a:r>
          </a:p>
          <a:p>
            <a:pPr algn="ctr" eaLnBrk="1" hangingPunct="1"/>
            <a:r>
              <a:rPr lang="en-GB" sz="2000" i="1">
                <a:latin typeface="Arial" charset="0"/>
                <a:cs typeface="Arial" charset="0"/>
              </a:rPr>
              <a:t>motivation a participant has</a:t>
            </a:r>
          </a:p>
        </p:txBody>
      </p:sp>
      <p:pic>
        <p:nvPicPr>
          <p:cNvPr id="29" name="28 Imagen" descr="iceberg_kozepes.jpg"/>
          <p:cNvPicPr>
            <a:picLocks noChangeAspect="1"/>
          </p:cNvPicPr>
          <p:nvPr/>
        </p:nvPicPr>
        <p:blipFill>
          <a:blip r:embed="rId3" cstate="print">
            <a:lum contrast="40000"/>
          </a:blip>
          <a:srcRect b="12689"/>
          <a:stretch>
            <a:fillRect/>
          </a:stretch>
        </p:blipFill>
        <p:spPr>
          <a:xfrm>
            <a:off x="4722690" y="2374173"/>
            <a:ext cx="2952426" cy="3867698"/>
          </a:xfrm>
          <a:prstGeom prst="roundRect">
            <a:avLst>
              <a:gd name="adj" fmla="val 9485"/>
            </a:avLst>
          </a:prstGeom>
          <a:ln>
            <a:solidFill>
              <a:schemeClr val="bg2"/>
            </a:solidFill>
          </a:ln>
        </p:spPr>
      </p:pic>
      <p:sp>
        <p:nvSpPr>
          <p:cNvPr id="60427" name="29 CuadroTexto"/>
          <p:cNvSpPr txBox="1">
            <a:spLocks noChangeArrowheads="1"/>
          </p:cNvSpPr>
          <p:nvPr/>
        </p:nvSpPr>
        <p:spPr bwMode="auto">
          <a:xfrm>
            <a:off x="4873377" y="2424410"/>
            <a:ext cx="1758033" cy="1518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4291" tIns="32146" rIns="64291" bIns="32146">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lnSpc>
                <a:spcPts val="633"/>
              </a:lnSpc>
            </a:pPr>
            <a:r>
              <a:rPr lang="es-ES" sz="800" b="1">
                <a:solidFill>
                  <a:schemeClr val="bg2"/>
                </a:solidFill>
                <a:latin typeface="Arial" charset="0"/>
                <a:cs typeface="Arial" charset="0"/>
              </a:rPr>
              <a:t>Q U A N T I T Y</a:t>
            </a:r>
          </a:p>
        </p:txBody>
      </p:sp>
      <p:sp>
        <p:nvSpPr>
          <p:cNvPr id="60428" name="31 CuadroTexto"/>
          <p:cNvSpPr txBox="1">
            <a:spLocks noChangeArrowheads="1"/>
          </p:cNvSpPr>
          <p:nvPr/>
        </p:nvSpPr>
        <p:spPr bwMode="auto">
          <a:xfrm rot="5400000">
            <a:off x="6230132" y="4482145"/>
            <a:ext cx="2561704" cy="1518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4291" tIns="32146" rIns="64291" bIns="32146">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lnSpc>
                <a:spcPts val="633"/>
              </a:lnSpc>
            </a:pPr>
            <a:r>
              <a:rPr lang="es-ES" sz="800" b="1">
                <a:solidFill>
                  <a:schemeClr val="bg2"/>
                </a:solidFill>
                <a:latin typeface="Arial" charset="0"/>
                <a:cs typeface="Arial" charset="0"/>
              </a:rPr>
              <a:t>Q U A L I T Y</a:t>
            </a:r>
          </a:p>
        </p:txBody>
      </p:sp>
    </p:spTree>
    <p:extLst>
      <p:ext uri="{BB962C8B-B14F-4D97-AF65-F5344CB8AC3E}">
        <p14:creationId xmlns:p14="http://schemas.microsoft.com/office/powerpoint/2010/main" val="1534678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3165575" y="967755"/>
            <a:ext cx="4745013" cy="930532"/>
          </a:xfrm>
          <a:prstGeom prst="rect">
            <a:avLst/>
          </a:prstGeom>
          <a:noFill/>
          <a:ln w="9525">
            <a:noFill/>
            <a:miter lim="800000"/>
            <a:headEnd/>
            <a:tailEnd/>
          </a:ln>
          <a:effectLst>
            <a:outerShdw blurRad="50800" dist="38100" dir="2700000">
              <a:srgbClr val="000000">
                <a:alpha val="43000"/>
              </a:srgbClr>
            </a:outerShdw>
          </a:effectLst>
        </p:spPr>
        <p:txBody>
          <a:bodyPr lIns="64281" tIns="32140" rIns="64281" bIns="32140">
            <a:spAutoFit/>
            <a:scene3d>
              <a:camera prst="orthographicFront"/>
              <a:lightRig rig="soft" dir="t">
                <a:rot lat="0" lon="0" rev="10800000"/>
              </a:lightRig>
            </a:scene3d>
            <a:sp3d>
              <a:bevelT w="27940" h="12700"/>
              <a:contourClr>
                <a:srgbClr val="DDDDDD"/>
              </a:contourClr>
            </a:sp3d>
          </a:bodyPr>
          <a:lstStyle/>
          <a:p>
            <a:pPr>
              <a:buFont typeface="Arial" pitchFamily="34" charset="0"/>
              <a:buChar char="•"/>
              <a:defRPr/>
            </a:pP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 PERFORMING OK?</a:t>
            </a:r>
          </a:p>
          <a:p>
            <a:pPr>
              <a:buFont typeface="Arial" pitchFamily="34" charset="0"/>
              <a:buChar char="•"/>
              <a:defRPr/>
            </a:pP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 SEEMS </a:t>
            </a:r>
            <a:r>
              <a:rPr lang="en-GB" altLang="es-ES"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INTO IT</a:t>
            </a:r>
            <a:r>
              <a:rPr lang="en-GB" altLang="es-ES"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r>
              <a:rPr lang="en-GB" sz="2800" b="1" spc="150">
                <a:ln w="11430"/>
                <a:solidFill>
                  <a:srgbClr val="000000"/>
                </a:solidFill>
                <a:effectLst>
                  <a:outerShdw blurRad="25400" algn="tl" rotWithShape="0">
                    <a:srgbClr val="000000">
                      <a:alpha val="43000"/>
                    </a:srgbClr>
                  </a:outerShdw>
                </a:effectLst>
                <a:latin typeface="Arial" pitchFamily="34" charset="0"/>
                <a:cs typeface="Arial" pitchFamily="34" charset="0"/>
                <a:sym typeface="Gill Sans" pitchFamily="-107" charset="0"/>
              </a:rPr>
              <a:t>?</a:t>
            </a:r>
          </a:p>
        </p:txBody>
      </p:sp>
      <p:sp>
        <p:nvSpPr>
          <p:cNvPr id="60418" name="8 Rectángulo"/>
          <p:cNvSpPr>
            <a:spLocks noChangeArrowheads="1"/>
          </p:cNvSpPr>
          <p:nvPr/>
        </p:nvSpPr>
        <p:spPr bwMode="auto">
          <a:xfrm>
            <a:off x="622846" y="4182443"/>
            <a:ext cx="2310557" cy="410766"/>
          </a:xfrm>
          <a:prstGeom prst="rect">
            <a:avLst/>
          </a:prstGeom>
          <a:solidFill>
            <a:schemeClr val="bg2"/>
          </a:solidFill>
          <a:ln w="9525">
            <a:solidFill>
              <a:schemeClr val="bg1"/>
            </a:solidFill>
            <a:miter lim="800000"/>
            <a:headEnd/>
            <a:tailEnd/>
          </a:ln>
        </p:spPr>
        <p:txBody>
          <a:bodyPr lIns="64291" tIns="32146" rIns="64291" bIns="32146">
            <a:spAutoFit/>
          </a:bodyPr>
          <a:lstStyle/>
          <a:p>
            <a:pPr algn="ctr"/>
            <a:r>
              <a:rPr lang="en-GB" sz="2200" b="1">
                <a:solidFill>
                  <a:srgbClr val="000000"/>
                </a:solidFill>
                <a:latin typeface="Arial" charset="0"/>
                <a:cs typeface="Arial" charset="0"/>
              </a:rPr>
              <a:t>QUALITY</a:t>
            </a:r>
            <a:endParaRPr lang="es-ES" sz="2200">
              <a:solidFill>
                <a:srgbClr val="000000"/>
              </a:solidFill>
              <a:latin typeface="Arial" charset="0"/>
              <a:cs typeface="Arial" charset="0"/>
            </a:endParaRPr>
          </a:p>
        </p:txBody>
      </p:sp>
      <p:sp>
        <p:nvSpPr>
          <p:cNvPr id="60419" name="9 Rectángulo"/>
          <p:cNvSpPr>
            <a:spLocks noChangeArrowheads="1"/>
          </p:cNvSpPr>
          <p:nvPr/>
        </p:nvSpPr>
        <p:spPr bwMode="auto">
          <a:xfrm>
            <a:off x="654099" y="2374181"/>
            <a:ext cx="2210098" cy="410766"/>
          </a:xfrm>
          <a:prstGeom prst="rect">
            <a:avLst/>
          </a:prstGeom>
          <a:solidFill>
            <a:schemeClr val="bg2"/>
          </a:solidFill>
          <a:ln w="9525">
            <a:solidFill>
              <a:schemeClr val="bg1"/>
            </a:solidFill>
            <a:miter lim="800000"/>
            <a:headEnd/>
            <a:tailEnd/>
          </a:ln>
        </p:spPr>
        <p:txBody>
          <a:bodyPr lIns="64291" tIns="32146" rIns="64291" bIns="32146">
            <a:spAutoFit/>
          </a:bodyPr>
          <a:lstStyle/>
          <a:p>
            <a:pPr algn="ctr"/>
            <a:r>
              <a:rPr lang="en-GB" sz="2200" b="1">
                <a:solidFill>
                  <a:srgbClr val="000000"/>
                </a:solidFill>
                <a:latin typeface="Arial" charset="0"/>
                <a:cs typeface="Arial" charset="0"/>
              </a:rPr>
              <a:t>QUANTITY</a:t>
            </a:r>
          </a:p>
        </p:txBody>
      </p:sp>
      <p:sp>
        <p:nvSpPr>
          <p:cNvPr id="60420" name="Right Arrow 10"/>
          <p:cNvSpPr>
            <a:spLocks noChangeArrowheads="1"/>
          </p:cNvSpPr>
          <p:nvPr/>
        </p:nvSpPr>
        <p:spPr bwMode="auto">
          <a:xfrm>
            <a:off x="3316263" y="2575099"/>
            <a:ext cx="1255737" cy="703213"/>
          </a:xfrm>
          <a:prstGeom prst="rightArrow">
            <a:avLst>
              <a:gd name="adj1" fmla="val 49454"/>
              <a:gd name="adj2" fmla="val 63219"/>
            </a:avLst>
          </a:prstGeom>
          <a:noFill/>
          <a:ln w="25400">
            <a:solidFill>
              <a:schemeClr val="bg2"/>
            </a:solidFill>
            <a:prstDash val="dash"/>
            <a:round/>
            <a:headEnd/>
            <a:tailEnd/>
          </a:ln>
          <a:extLst>
            <a:ext uri="{909E8E84-426E-40dd-AFC4-6F175D3DCCD1}">
              <a14:hiddenFill xmlns:a14="http://schemas.microsoft.com/office/drawing/2010/main" xmlns="">
                <a:solidFill>
                  <a:srgbClr val="FFFFFF"/>
                </a:solidFill>
              </a14:hiddenFill>
            </a:ext>
          </a:extLst>
        </p:spPr>
        <p:txBody>
          <a:bodyPr lIns="64291" tIns="32146" rIns="64291" bIns="32146"/>
          <a:lstStyle/>
          <a:p>
            <a:pPr algn="ctr"/>
            <a:endParaRPr lang="en-GB" sz="3000"/>
          </a:p>
        </p:txBody>
      </p:sp>
      <p:sp>
        <p:nvSpPr>
          <p:cNvPr id="60421" name="Rectangle 9"/>
          <p:cNvSpPr>
            <a:spLocks noChangeArrowheads="1"/>
          </p:cNvSpPr>
          <p:nvPr/>
        </p:nvSpPr>
        <p:spPr bwMode="auto">
          <a:xfrm>
            <a:off x="622846" y="4593208"/>
            <a:ext cx="2310557" cy="988237"/>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lIns="64281" tIns="32140" rIns="64281" bIns="32140">
            <a:spAutoFit/>
          </a:bodyPr>
          <a:lstStyle/>
          <a:p>
            <a:pPr algn="ctr"/>
            <a:r>
              <a:rPr lang="en-GB" sz="2000" i="1">
                <a:solidFill>
                  <a:srgbClr val="000000"/>
                </a:solidFill>
                <a:latin typeface="Arial" charset="0"/>
                <a:cs typeface="Arial" charset="0"/>
              </a:rPr>
              <a:t>Is the reasons </a:t>
            </a:r>
            <a:r>
              <a:rPr lang="en-GB" sz="2000" i="1" u="sng">
                <a:solidFill>
                  <a:srgbClr val="000000"/>
                </a:solidFill>
                <a:latin typeface="Arial" charset="0"/>
                <a:cs typeface="Arial" charset="0"/>
              </a:rPr>
              <a:t>why</a:t>
            </a:r>
            <a:r>
              <a:rPr lang="en-GB" sz="2000" i="1">
                <a:solidFill>
                  <a:srgbClr val="000000"/>
                </a:solidFill>
                <a:latin typeface="Arial" charset="0"/>
                <a:cs typeface="Arial" charset="0"/>
              </a:rPr>
              <a:t> the participant is motivated</a:t>
            </a:r>
            <a:endParaRPr lang="en-US" sz="2000" i="1">
              <a:solidFill>
                <a:srgbClr val="000000"/>
              </a:solidFill>
              <a:latin typeface="Arial" charset="0"/>
              <a:cs typeface="Arial" charset="0"/>
            </a:endParaRPr>
          </a:p>
        </p:txBody>
      </p:sp>
      <p:sp>
        <p:nvSpPr>
          <p:cNvPr id="60422" name="Text Box 9"/>
          <p:cNvSpPr txBox="1">
            <a:spLocks noChangeArrowheads="1"/>
          </p:cNvSpPr>
          <p:nvPr/>
        </p:nvSpPr>
        <p:spPr bwMode="auto">
          <a:xfrm>
            <a:off x="654099" y="2806154"/>
            <a:ext cx="2210098" cy="988237"/>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lIns="64281" tIns="32140" rIns="64281" bIns="32140">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GB" sz="2000" i="1">
                <a:latin typeface="Arial" charset="0"/>
                <a:cs typeface="Arial" charset="0"/>
              </a:rPr>
              <a:t>Is how much</a:t>
            </a:r>
          </a:p>
          <a:p>
            <a:pPr algn="ctr" eaLnBrk="1" hangingPunct="1"/>
            <a:r>
              <a:rPr lang="en-GB" sz="2000" i="1">
                <a:latin typeface="Arial" charset="0"/>
                <a:cs typeface="Arial" charset="0"/>
              </a:rPr>
              <a:t>motivation a participant has</a:t>
            </a:r>
          </a:p>
        </p:txBody>
      </p:sp>
      <p:sp>
        <p:nvSpPr>
          <p:cNvPr id="60423" name="Right Arrow 10"/>
          <p:cNvSpPr>
            <a:spLocks noChangeArrowheads="1"/>
          </p:cNvSpPr>
          <p:nvPr/>
        </p:nvSpPr>
        <p:spPr bwMode="auto">
          <a:xfrm>
            <a:off x="3316263" y="3846463"/>
            <a:ext cx="1255737" cy="703213"/>
          </a:xfrm>
          <a:prstGeom prst="rightArrow">
            <a:avLst>
              <a:gd name="adj1" fmla="val 49454"/>
              <a:gd name="adj2" fmla="val 63219"/>
            </a:avLst>
          </a:prstGeom>
          <a:noFill/>
          <a:ln w="25400">
            <a:solidFill>
              <a:schemeClr val="bg2"/>
            </a:solidFill>
            <a:prstDash val="dash"/>
            <a:round/>
            <a:headEnd/>
            <a:tailEnd/>
          </a:ln>
          <a:extLst>
            <a:ext uri="{909E8E84-426E-40dd-AFC4-6F175D3DCCD1}">
              <a14:hiddenFill xmlns:a14="http://schemas.microsoft.com/office/drawing/2010/main" xmlns="">
                <a:solidFill>
                  <a:srgbClr val="FFFFFF"/>
                </a:solidFill>
              </a14:hiddenFill>
            </a:ext>
          </a:extLst>
        </p:spPr>
        <p:txBody>
          <a:bodyPr lIns="64291" tIns="32146" rIns="64291" bIns="32146"/>
          <a:lstStyle/>
          <a:p>
            <a:pPr algn="ctr"/>
            <a:endParaRPr lang="en-GB" sz="3000"/>
          </a:p>
        </p:txBody>
      </p:sp>
      <p:sp>
        <p:nvSpPr>
          <p:cNvPr id="60424" name="Right Arrow 10"/>
          <p:cNvSpPr>
            <a:spLocks noChangeArrowheads="1"/>
          </p:cNvSpPr>
          <p:nvPr/>
        </p:nvSpPr>
        <p:spPr bwMode="auto">
          <a:xfrm>
            <a:off x="3316263" y="4603254"/>
            <a:ext cx="1255737" cy="703213"/>
          </a:xfrm>
          <a:prstGeom prst="rightArrow">
            <a:avLst>
              <a:gd name="adj1" fmla="val 49454"/>
              <a:gd name="adj2" fmla="val 63219"/>
            </a:avLst>
          </a:prstGeom>
          <a:noFill/>
          <a:ln w="25400">
            <a:solidFill>
              <a:schemeClr val="bg2"/>
            </a:solidFill>
            <a:prstDash val="dash"/>
            <a:round/>
            <a:headEnd/>
            <a:tailEnd/>
          </a:ln>
          <a:extLst>
            <a:ext uri="{909E8E84-426E-40dd-AFC4-6F175D3DCCD1}">
              <a14:hiddenFill xmlns:a14="http://schemas.microsoft.com/office/drawing/2010/main" xmlns="">
                <a:solidFill>
                  <a:srgbClr val="FFFFFF"/>
                </a:solidFill>
              </a14:hiddenFill>
            </a:ext>
          </a:extLst>
        </p:spPr>
        <p:txBody>
          <a:bodyPr lIns="64291" tIns="32146" rIns="64291" bIns="32146"/>
          <a:lstStyle/>
          <a:p>
            <a:pPr algn="ctr"/>
            <a:endParaRPr lang="en-GB" sz="3000"/>
          </a:p>
        </p:txBody>
      </p:sp>
      <p:sp>
        <p:nvSpPr>
          <p:cNvPr id="60425" name="Right Arrow 10"/>
          <p:cNvSpPr>
            <a:spLocks noChangeArrowheads="1"/>
          </p:cNvSpPr>
          <p:nvPr/>
        </p:nvSpPr>
        <p:spPr bwMode="auto">
          <a:xfrm>
            <a:off x="3316263" y="5337721"/>
            <a:ext cx="1255737" cy="703213"/>
          </a:xfrm>
          <a:prstGeom prst="rightArrow">
            <a:avLst>
              <a:gd name="adj1" fmla="val 49454"/>
              <a:gd name="adj2" fmla="val 63219"/>
            </a:avLst>
          </a:prstGeom>
          <a:noFill/>
          <a:ln w="25400">
            <a:solidFill>
              <a:schemeClr val="bg2"/>
            </a:solidFill>
            <a:prstDash val="dash"/>
            <a:round/>
            <a:headEnd/>
            <a:tailEnd/>
          </a:ln>
          <a:extLst>
            <a:ext uri="{909E8E84-426E-40dd-AFC4-6F175D3DCCD1}">
              <a14:hiddenFill xmlns:a14="http://schemas.microsoft.com/office/drawing/2010/main" xmlns="">
                <a:solidFill>
                  <a:srgbClr val="FFFFFF"/>
                </a:solidFill>
              </a14:hiddenFill>
            </a:ext>
          </a:extLst>
        </p:spPr>
        <p:txBody>
          <a:bodyPr lIns="64291" tIns="32146" rIns="64291" bIns="32146"/>
          <a:lstStyle/>
          <a:p>
            <a:pPr algn="ctr"/>
            <a:endParaRPr lang="en-GB" sz="3000"/>
          </a:p>
        </p:txBody>
      </p:sp>
      <p:pic>
        <p:nvPicPr>
          <p:cNvPr id="29" name="28 Imagen" descr="iceberg_kozepes.jpg"/>
          <p:cNvPicPr>
            <a:picLocks noChangeAspect="1"/>
          </p:cNvPicPr>
          <p:nvPr/>
        </p:nvPicPr>
        <p:blipFill>
          <a:blip r:embed="rId3" cstate="print">
            <a:lum contrast="40000"/>
          </a:blip>
          <a:srcRect b="12689"/>
          <a:stretch>
            <a:fillRect/>
          </a:stretch>
        </p:blipFill>
        <p:spPr>
          <a:xfrm>
            <a:off x="4722690" y="2374173"/>
            <a:ext cx="2952426" cy="3867698"/>
          </a:xfrm>
          <a:prstGeom prst="roundRect">
            <a:avLst>
              <a:gd name="adj" fmla="val 9485"/>
            </a:avLst>
          </a:prstGeom>
          <a:ln>
            <a:solidFill>
              <a:schemeClr val="bg2"/>
            </a:solidFill>
          </a:ln>
        </p:spPr>
      </p:pic>
      <p:sp>
        <p:nvSpPr>
          <p:cNvPr id="60427" name="29 CuadroTexto"/>
          <p:cNvSpPr txBox="1">
            <a:spLocks noChangeArrowheads="1"/>
          </p:cNvSpPr>
          <p:nvPr/>
        </p:nvSpPr>
        <p:spPr bwMode="auto">
          <a:xfrm>
            <a:off x="4873377" y="2424410"/>
            <a:ext cx="1758033" cy="1518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4291" tIns="32146" rIns="64291" bIns="32146">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eaLnBrk="1" hangingPunct="1">
              <a:lnSpc>
                <a:spcPts val="633"/>
              </a:lnSpc>
            </a:pPr>
            <a:r>
              <a:rPr lang="es-ES" sz="800" b="1">
                <a:solidFill>
                  <a:schemeClr val="bg2"/>
                </a:solidFill>
                <a:latin typeface="Arial" charset="0"/>
                <a:cs typeface="Arial" charset="0"/>
              </a:rPr>
              <a:t>Q U A N T I T Y</a:t>
            </a:r>
          </a:p>
        </p:txBody>
      </p:sp>
      <p:sp>
        <p:nvSpPr>
          <p:cNvPr id="60428" name="31 CuadroTexto"/>
          <p:cNvSpPr txBox="1">
            <a:spLocks noChangeArrowheads="1"/>
          </p:cNvSpPr>
          <p:nvPr/>
        </p:nvSpPr>
        <p:spPr bwMode="auto">
          <a:xfrm rot="5400000">
            <a:off x="6230132" y="4482145"/>
            <a:ext cx="2561704" cy="1518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4291" tIns="32146" rIns="64291" bIns="32146">
            <a:spAutoFit/>
          </a:bodyPr>
          <a:lstStyle>
            <a:lvl1pPr eaLnBrk="0" hangingPunct="0">
              <a:defRPr sz="43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43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43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43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43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4300">
                <a:solidFill>
                  <a:srgbClr val="000000"/>
                </a:solidFill>
                <a:latin typeface="Gill Sans" charset="0"/>
                <a:ea typeface="ヒラギノ角ゴ ProN W3" charset="0"/>
                <a:cs typeface="ヒラギノ角ゴ ProN W3" charset="0"/>
                <a:sym typeface="Gill Sans" charset="0"/>
              </a:defRPr>
            </a:lvl9pPr>
          </a:lstStyle>
          <a:p>
            <a:pPr algn="ctr" eaLnBrk="1" hangingPunct="1">
              <a:lnSpc>
                <a:spcPts val="633"/>
              </a:lnSpc>
            </a:pPr>
            <a:r>
              <a:rPr lang="es-ES" sz="800" b="1">
                <a:solidFill>
                  <a:schemeClr val="bg2"/>
                </a:solidFill>
                <a:latin typeface="Arial" charset="0"/>
                <a:cs typeface="Arial" charset="0"/>
              </a:rPr>
              <a:t>Q U A L I T Y</a:t>
            </a:r>
          </a:p>
        </p:txBody>
      </p:sp>
    </p:spTree>
    <p:extLst>
      <p:ext uri="{BB962C8B-B14F-4D97-AF65-F5344CB8AC3E}">
        <p14:creationId xmlns:p14="http://schemas.microsoft.com/office/powerpoint/2010/main" val="2898941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700">
                <a:solidFill>
                  <a:srgbClr val="FFFFFF"/>
                </a:solidFill>
              </a:rPr>
              <a:t>Intrinsic Motivation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Participating in an activity for its inherent satisfaction (Ryan &amp; </a:t>
            </a:r>
            <a:r>
              <a:rPr lang="en-US" err="1"/>
              <a:t>Deci</a:t>
            </a:r>
            <a:r>
              <a:rPr lang="en-US"/>
              <a:t>, 2000)</a:t>
            </a:r>
          </a:p>
          <a:p>
            <a:pPr lvl="1"/>
            <a:r>
              <a:rPr lang="en-US"/>
              <a:t>Interest</a:t>
            </a:r>
          </a:p>
          <a:p>
            <a:pPr lvl="1"/>
            <a:r>
              <a:rPr lang="en-US"/>
              <a:t>Spontaneous Enjoyment</a:t>
            </a:r>
          </a:p>
          <a:p>
            <a:pPr lvl="1"/>
            <a:r>
              <a:rPr lang="en-US"/>
              <a:t>Occurs in the absence of reward </a:t>
            </a:r>
          </a:p>
          <a:p>
            <a:pPr lvl="1"/>
            <a:r>
              <a:rPr lang="en-US"/>
              <a:t>Curiosity</a:t>
            </a:r>
          </a:p>
          <a:p>
            <a:pPr lvl="1"/>
            <a:r>
              <a:rPr lang="en-US"/>
              <a:t>Challenging?</a:t>
            </a:r>
          </a:p>
          <a:p>
            <a:pPr lvl="1"/>
            <a:r>
              <a:rPr lang="en-US"/>
              <a:t>Couched with innate Psychological Needs</a:t>
            </a:r>
          </a:p>
        </p:txBody>
      </p:sp>
    </p:spTree>
    <p:extLst>
      <p:ext uri="{BB962C8B-B14F-4D97-AF65-F5344CB8AC3E}">
        <p14:creationId xmlns:p14="http://schemas.microsoft.com/office/powerpoint/2010/main" val="1444156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a:solidFill>
                  <a:srgbClr val="FFFFFF"/>
                </a:solidFill>
              </a:rPr>
              <a:t>Using Rewards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a:lnSpc>
                <a:spcPct val="90000"/>
              </a:lnSpc>
            </a:pPr>
            <a:r>
              <a:rPr lang="en-US" sz="1800"/>
              <a:t>Intrinsic Motivation &amp; Extrinsic Rewards</a:t>
            </a:r>
          </a:p>
          <a:p>
            <a:pPr marL="0" indent="0">
              <a:lnSpc>
                <a:spcPct val="90000"/>
              </a:lnSpc>
              <a:buNone/>
            </a:pPr>
            <a:endParaRPr lang="en-US" sz="1800"/>
          </a:p>
          <a:p>
            <a:pPr marL="742950" lvl="2" indent="-342900">
              <a:lnSpc>
                <a:spcPct val="90000"/>
              </a:lnSpc>
            </a:pPr>
            <a:r>
              <a:rPr lang="en-US" sz="1800"/>
              <a:t>Pre-school children (Lepper </a:t>
            </a:r>
            <a:r>
              <a:rPr lang="en-US" sz="1800" i="1"/>
              <a:t>et al</a:t>
            </a:r>
            <a:r>
              <a:rPr lang="en-US" sz="1800"/>
              <a:t>., 1973)</a:t>
            </a:r>
          </a:p>
          <a:p>
            <a:pPr marL="1200150" lvl="3" indent="-342900">
              <a:lnSpc>
                <a:spcPct val="90000"/>
              </a:lnSpc>
            </a:pPr>
            <a:r>
              <a:rPr lang="en-US" sz="1800"/>
              <a:t>Free play with </a:t>
            </a:r>
            <a:r>
              <a:rPr lang="en-US" sz="1800" err="1"/>
              <a:t>coloured</a:t>
            </a:r>
            <a:r>
              <a:rPr lang="en-US" sz="1800"/>
              <a:t> pens</a:t>
            </a:r>
          </a:p>
          <a:p>
            <a:pPr marL="1200150" lvl="3" indent="-342900">
              <a:lnSpc>
                <a:spcPct val="90000"/>
              </a:lnSpc>
            </a:pPr>
            <a:r>
              <a:rPr lang="en-US" sz="1800"/>
              <a:t>Randomly assigned to:</a:t>
            </a:r>
          </a:p>
          <a:p>
            <a:pPr marL="1657350" lvl="4" indent="-342900">
              <a:lnSpc>
                <a:spcPct val="90000"/>
              </a:lnSpc>
            </a:pPr>
            <a:r>
              <a:rPr lang="en-US" sz="1800"/>
              <a:t>Expected reward condition</a:t>
            </a:r>
          </a:p>
          <a:p>
            <a:pPr marL="1657350" lvl="4" indent="-342900">
              <a:lnSpc>
                <a:spcPct val="90000"/>
              </a:lnSpc>
            </a:pPr>
            <a:r>
              <a:rPr lang="en-US" sz="1800"/>
              <a:t>Unexpected reward condition</a:t>
            </a:r>
          </a:p>
          <a:p>
            <a:pPr marL="1657350" lvl="4" indent="-342900">
              <a:lnSpc>
                <a:spcPct val="90000"/>
              </a:lnSpc>
            </a:pPr>
            <a:r>
              <a:rPr lang="en-US" sz="1800"/>
              <a:t>No reward condition</a:t>
            </a:r>
          </a:p>
          <a:p>
            <a:pPr marL="1314450" lvl="4" indent="0">
              <a:lnSpc>
                <a:spcPct val="90000"/>
              </a:lnSpc>
              <a:buNone/>
            </a:pPr>
            <a:endParaRPr lang="en-US" sz="1800"/>
          </a:p>
          <a:p>
            <a:pPr marL="742950" lvl="2" indent="-342900">
              <a:lnSpc>
                <a:spcPct val="90000"/>
              </a:lnSpc>
            </a:pPr>
            <a:r>
              <a:rPr lang="en-US" sz="1800"/>
              <a:t>By rewarding people for participating in an intrinsically interesting task, subsequent involvement in the task is reduced when the reward is no longer available (Biddle, </a:t>
            </a:r>
            <a:r>
              <a:rPr lang="en-US" sz="1800" err="1"/>
              <a:t>Mutrie</a:t>
            </a:r>
            <a:r>
              <a:rPr lang="en-US" sz="1800"/>
              <a:t> and </a:t>
            </a:r>
            <a:r>
              <a:rPr lang="en-US" sz="1800" err="1"/>
              <a:t>Gorley</a:t>
            </a:r>
            <a:r>
              <a:rPr lang="en-US" sz="1800"/>
              <a:t>, 2015)</a:t>
            </a:r>
          </a:p>
        </p:txBody>
      </p:sp>
    </p:spTree>
    <p:extLst>
      <p:ext uri="{BB962C8B-B14F-4D97-AF65-F5344CB8AC3E}">
        <p14:creationId xmlns:p14="http://schemas.microsoft.com/office/powerpoint/2010/main" val="4138262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Cognitive Evaluation Theory</a:t>
            </a:r>
          </a:p>
        </p:txBody>
      </p:sp>
      <p:graphicFrame>
        <p:nvGraphicFramePr>
          <p:cNvPr id="8" name="Content Placeholder 2">
            <a:extLst>
              <a:ext uri="{FF2B5EF4-FFF2-40B4-BE49-F238E27FC236}">
                <a16:creationId xmlns:a16="http://schemas.microsoft.com/office/drawing/2014/main" id="{BC2FFEC3-6FDD-05DF-37FB-58027D13C341}"/>
              </a:ext>
            </a:extLst>
          </p:cNvPr>
          <p:cNvGraphicFramePr>
            <a:graphicFrameLocks noGrp="1"/>
          </p:cNvGraphicFramePr>
          <p:nvPr>
            <p:ph idx="1"/>
          </p:nvPr>
        </p:nvGraphicFramePr>
        <p:xfrm>
          <a:off x="457200" y="1600201"/>
          <a:ext cx="8229600" cy="2814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931333" y="4819952"/>
            <a:ext cx="2273905" cy="1200329"/>
          </a:xfrm>
          <a:prstGeom prst="rect">
            <a:avLst/>
          </a:prstGeom>
          <a:noFill/>
        </p:spPr>
        <p:txBody>
          <a:bodyPr wrap="square" rtlCol="0">
            <a:spAutoFit/>
          </a:bodyPr>
          <a:lstStyle/>
          <a:p>
            <a:r>
              <a:rPr lang="en-US"/>
              <a:t>Rewards, feedback, evaluations, and ways of communicating </a:t>
            </a:r>
          </a:p>
          <a:p>
            <a:endParaRPr lang="en-US"/>
          </a:p>
        </p:txBody>
      </p:sp>
      <p:sp>
        <p:nvSpPr>
          <p:cNvPr id="5" name="TextBox 4"/>
          <p:cNvSpPr txBox="1"/>
          <p:nvPr/>
        </p:nvSpPr>
        <p:spPr>
          <a:xfrm>
            <a:off x="5848048" y="4819952"/>
            <a:ext cx="2273904" cy="923330"/>
          </a:xfrm>
          <a:prstGeom prst="rect">
            <a:avLst/>
          </a:prstGeom>
          <a:noFill/>
        </p:spPr>
        <p:txBody>
          <a:bodyPr wrap="square" rtlCol="0">
            <a:spAutoFit/>
          </a:bodyPr>
          <a:lstStyle/>
          <a:p>
            <a:r>
              <a:rPr lang="en-US"/>
              <a:t>Intrinsic Motivation (interest, enjoyment, free persistence)</a:t>
            </a:r>
          </a:p>
        </p:txBody>
      </p:sp>
      <p:sp>
        <p:nvSpPr>
          <p:cNvPr id="6" name="Right Arrow 5"/>
          <p:cNvSpPr/>
          <p:nvPr/>
        </p:nvSpPr>
        <p:spPr>
          <a:xfrm>
            <a:off x="3435048" y="5164667"/>
            <a:ext cx="2183190" cy="29633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6496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4100">
                <a:solidFill>
                  <a:srgbClr val="FFFFFF"/>
                </a:solidFill>
              </a:rPr>
              <a:t>Cognitive Evaluation Theory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Informational</a:t>
            </a:r>
          </a:p>
          <a:p>
            <a:pPr lvl="1"/>
            <a:r>
              <a:rPr lang="en-US"/>
              <a:t>Increase intrinsic motivation</a:t>
            </a:r>
          </a:p>
          <a:p>
            <a:pPr marL="0" indent="0">
              <a:buNone/>
            </a:pPr>
            <a:endParaRPr lang="en-US"/>
          </a:p>
          <a:p>
            <a:r>
              <a:rPr lang="en-US"/>
              <a:t>Controlling</a:t>
            </a:r>
          </a:p>
          <a:p>
            <a:pPr lvl="1"/>
            <a:r>
              <a:rPr lang="en-US"/>
              <a:t>Decrease intrinsic motivation </a:t>
            </a:r>
          </a:p>
        </p:txBody>
      </p:sp>
    </p:spTree>
    <p:extLst>
      <p:ext uri="{BB962C8B-B14F-4D97-AF65-F5344CB8AC3E}">
        <p14:creationId xmlns:p14="http://schemas.microsoft.com/office/powerpoint/2010/main" val="1998097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US" sz="3500">
                <a:solidFill>
                  <a:srgbClr val="FFFFFF"/>
                </a:solidFill>
              </a:rPr>
              <a:t>Extrinsic Motivation</a:t>
            </a:r>
          </a:p>
        </p:txBody>
      </p:sp>
      <p:sp>
        <p:nvSpPr>
          <p:cNvPr id="3" name="Content Placeholder 2"/>
          <p:cNvSpPr>
            <a:spLocks noGrp="1"/>
          </p:cNvSpPr>
          <p:nvPr>
            <p:ph idx="1"/>
          </p:nvPr>
        </p:nvSpPr>
        <p:spPr>
          <a:xfrm>
            <a:off x="1028699" y="2318197"/>
            <a:ext cx="7293023" cy="3683358"/>
          </a:xfrm>
        </p:spPr>
        <p:txBody>
          <a:bodyPr anchor="ctr">
            <a:normAutofit/>
          </a:bodyPr>
          <a:lstStyle/>
          <a:p>
            <a:pPr marL="0" indent="0">
              <a:buNone/>
            </a:pPr>
            <a:r>
              <a:rPr lang="en-US" sz="2400"/>
              <a:t>Organismic Integration Theory (Deci &amp; Ryan, 1985)</a:t>
            </a:r>
          </a:p>
        </p:txBody>
      </p:sp>
    </p:spTree>
    <p:extLst>
      <p:ext uri="{BB962C8B-B14F-4D97-AF65-F5344CB8AC3E}">
        <p14:creationId xmlns:p14="http://schemas.microsoft.com/office/powerpoint/2010/main" val="238574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5" name="Rectangle 14">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3400326"/>
            <a:ext cx="1482287" cy="638659"/>
          </a:xfrm>
          <a:prstGeom prst="rect">
            <a:avLst/>
          </a:prstGeom>
          <a:noFill/>
        </p:spPr>
        <p:txBody>
          <a:bodyPr wrap="square" rtlCol="0">
            <a:spAutoFit/>
          </a:bodyPr>
          <a:lstStyle/>
          <a:p>
            <a:pPr algn="ctr" defTabSz="448056">
              <a:spcAft>
                <a:spcPts val="600"/>
              </a:spcAft>
            </a:pPr>
            <a:r>
              <a:rPr lang="en-US" sz="1764" kern="1200">
                <a:solidFill>
                  <a:schemeClr val="tx1"/>
                </a:solidFill>
                <a:latin typeface="+mn-lt"/>
                <a:ea typeface="+mn-ea"/>
                <a:cs typeface="+mn-cs"/>
              </a:rPr>
              <a:t>External Regulation</a:t>
            </a:r>
            <a:endParaRPr lang="en-US"/>
          </a:p>
        </p:txBody>
      </p:sp>
      <p:sp>
        <p:nvSpPr>
          <p:cNvPr id="8" name="Right Arrow 7"/>
          <p:cNvSpPr/>
          <p:nvPr/>
        </p:nvSpPr>
        <p:spPr>
          <a:xfrm>
            <a:off x="1404071" y="4409742"/>
            <a:ext cx="6879939" cy="62008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3372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5" name="Rectangle 14">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3400326"/>
            <a:ext cx="1482287" cy="638659"/>
          </a:xfrm>
          <a:prstGeom prst="rect">
            <a:avLst/>
          </a:prstGeom>
          <a:noFill/>
        </p:spPr>
        <p:txBody>
          <a:bodyPr wrap="square" rtlCol="0">
            <a:spAutoFit/>
          </a:bodyPr>
          <a:lstStyle/>
          <a:p>
            <a:pPr algn="ctr" defTabSz="448056">
              <a:spcAft>
                <a:spcPts val="600"/>
              </a:spcAft>
            </a:pPr>
            <a:r>
              <a:rPr lang="en-US" sz="1764" kern="1200">
                <a:solidFill>
                  <a:schemeClr val="tx1"/>
                </a:solidFill>
                <a:latin typeface="+mn-lt"/>
                <a:ea typeface="+mn-ea"/>
                <a:cs typeface="+mn-cs"/>
              </a:rPr>
              <a:t>External Regulation</a:t>
            </a:r>
            <a:endParaRPr lang="en-US"/>
          </a:p>
        </p:txBody>
      </p:sp>
      <p:sp>
        <p:nvSpPr>
          <p:cNvPr id="5" name="TextBox 4"/>
          <p:cNvSpPr txBox="1"/>
          <p:nvPr/>
        </p:nvSpPr>
        <p:spPr>
          <a:xfrm>
            <a:off x="2877498" y="3400326"/>
            <a:ext cx="1567918" cy="638659"/>
          </a:xfrm>
          <a:prstGeom prst="rect">
            <a:avLst/>
          </a:prstGeom>
          <a:noFill/>
        </p:spPr>
        <p:txBody>
          <a:bodyPr wrap="square" rtlCol="0">
            <a:spAutoFit/>
          </a:bodyPr>
          <a:lstStyle/>
          <a:p>
            <a:pPr algn="ctr" defTabSz="448056">
              <a:spcAft>
                <a:spcPts val="600"/>
              </a:spcAft>
            </a:pPr>
            <a:r>
              <a:rPr lang="en-US" sz="1764" kern="1200" err="1">
                <a:solidFill>
                  <a:schemeClr val="tx1"/>
                </a:solidFill>
                <a:latin typeface="+mn-lt"/>
                <a:ea typeface="+mn-ea"/>
                <a:cs typeface="+mn-cs"/>
              </a:rPr>
              <a:t>Introjected</a:t>
            </a:r>
            <a:r>
              <a:rPr lang="en-US" sz="1764" kern="1200">
                <a:solidFill>
                  <a:schemeClr val="tx1"/>
                </a:solidFill>
                <a:latin typeface="+mn-lt"/>
                <a:ea typeface="+mn-ea"/>
                <a:cs typeface="+mn-cs"/>
              </a:rPr>
              <a:t> Regulation</a:t>
            </a:r>
            <a:endParaRPr lang="en-US"/>
          </a:p>
        </p:txBody>
      </p:sp>
      <p:sp>
        <p:nvSpPr>
          <p:cNvPr id="8" name="Right Arrow 7"/>
          <p:cNvSpPr/>
          <p:nvPr/>
        </p:nvSpPr>
        <p:spPr>
          <a:xfrm>
            <a:off x="1404071" y="4409742"/>
            <a:ext cx="6879939" cy="62008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69796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5" name="Rectangle 14">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3400326"/>
            <a:ext cx="1482287" cy="638659"/>
          </a:xfrm>
          <a:prstGeom prst="rect">
            <a:avLst/>
          </a:prstGeom>
          <a:noFill/>
        </p:spPr>
        <p:txBody>
          <a:bodyPr wrap="square" rtlCol="0">
            <a:spAutoFit/>
          </a:bodyPr>
          <a:lstStyle/>
          <a:p>
            <a:pPr algn="ctr" defTabSz="448056">
              <a:spcAft>
                <a:spcPts val="600"/>
              </a:spcAft>
            </a:pPr>
            <a:r>
              <a:rPr lang="en-US" sz="1764" kern="1200">
                <a:solidFill>
                  <a:schemeClr val="tx1"/>
                </a:solidFill>
                <a:latin typeface="+mn-lt"/>
                <a:ea typeface="+mn-ea"/>
                <a:cs typeface="+mn-cs"/>
              </a:rPr>
              <a:t>External Regulation</a:t>
            </a:r>
            <a:endParaRPr lang="en-US"/>
          </a:p>
        </p:txBody>
      </p:sp>
      <p:sp>
        <p:nvSpPr>
          <p:cNvPr id="5" name="TextBox 4"/>
          <p:cNvSpPr txBox="1"/>
          <p:nvPr/>
        </p:nvSpPr>
        <p:spPr>
          <a:xfrm>
            <a:off x="2877498" y="3400326"/>
            <a:ext cx="1567918" cy="638659"/>
          </a:xfrm>
          <a:prstGeom prst="rect">
            <a:avLst/>
          </a:prstGeom>
          <a:noFill/>
        </p:spPr>
        <p:txBody>
          <a:bodyPr wrap="square" rtlCol="0">
            <a:spAutoFit/>
          </a:bodyPr>
          <a:lstStyle/>
          <a:p>
            <a:pPr algn="ctr" defTabSz="448056">
              <a:spcAft>
                <a:spcPts val="600"/>
              </a:spcAft>
            </a:pPr>
            <a:r>
              <a:rPr lang="en-US" sz="1764" kern="1200" err="1">
                <a:solidFill>
                  <a:schemeClr val="tx1"/>
                </a:solidFill>
                <a:latin typeface="+mn-lt"/>
                <a:ea typeface="+mn-ea"/>
                <a:cs typeface="+mn-cs"/>
              </a:rPr>
              <a:t>Introjected</a:t>
            </a:r>
            <a:r>
              <a:rPr lang="en-US" sz="1764" kern="1200">
                <a:solidFill>
                  <a:schemeClr val="tx1"/>
                </a:solidFill>
                <a:latin typeface="+mn-lt"/>
                <a:ea typeface="+mn-ea"/>
                <a:cs typeface="+mn-cs"/>
              </a:rPr>
              <a:t> Regulation</a:t>
            </a:r>
            <a:endParaRPr lang="en-US"/>
          </a:p>
        </p:txBody>
      </p:sp>
      <p:sp>
        <p:nvSpPr>
          <p:cNvPr id="6" name="TextBox 5"/>
          <p:cNvSpPr txBox="1"/>
          <p:nvPr/>
        </p:nvSpPr>
        <p:spPr>
          <a:xfrm>
            <a:off x="5219045" y="3400326"/>
            <a:ext cx="1405515" cy="638659"/>
          </a:xfrm>
          <a:prstGeom prst="rect">
            <a:avLst/>
          </a:prstGeom>
          <a:noFill/>
        </p:spPr>
        <p:txBody>
          <a:bodyPr wrap="square" rtlCol="0">
            <a:spAutoFit/>
          </a:bodyPr>
          <a:lstStyle/>
          <a:p>
            <a:pPr algn="ctr" defTabSz="448056">
              <a:spcAft>
                <a:spcPts val="600"/>
              </a:spcAft>
            </a:pPr>
            <a:r>
              <a:rPr lang="en-US" sz="1764" kern="1200">
                <a:solidFill>
                  <a:schemeClr val="tx1"/>
                </a:solidFill>
                <a:latin typeface="+mn-lt"/>
                <a:ea typeface="+mn-ea"/>
                <a:cs typeface="+mn-cs"/>
              </a:rPr>
              <a:t>Identified Regulation</a:t>
            </a:r>
            <a:endParaRPr lang="en-US"/>
          </a:p>
        </p:txBody>
      </p:sp>
      <p:sp>
        <p:nvSpPr>
          <p:cNvPr id="8" name="Right Arrow 7"/>
          <p:cNvSpPr/>
          <p:nvPr/>
        </p:nvSpPr>
        <p:spPr>
          <a:xfrm>
            <a:off x="1404071" y="4409742"/>
            <a:ext cx="6879939" cy="62008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69796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5" name="Rectangle 14">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3460967"/>
            <a:ext cx="1371962"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2727834" y="3460967"/>
            <a:ext cx="1451220"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895101" y="3460967"/>
            <a:ext cx="1300904"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6739869" y="3460967"/>
            <a:ext cx="1544141"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364073" y="4395253"/>
            <a:ext cx="6367872" cy="5739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6979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6" name="Rectangle 15">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2994594"/>
            <a:ext cx="1371962"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2727834" y="2994594"/>
            <a:ext cx="1451220"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895101" y="2994594"/>
            <a:ext cx="1300904"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6739869" y="2994594"/>
            <a:ext cx="1544141"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364073" y="3928880"/>
            <a:ext cx="6367872" cy="5739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872134" y="4844432"/>
            <a:ext cx="1366496"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Controlled Motivation</a:t>
            </a:r>
            <a:endParaRPr lang="en-US"/>
          </a:p>
        </p:txBody>
      </p:sp>
    </p:spTree>
    <p:extLst>
      <p:ext uri="{BB962C8B-B14F-4D97-AF65-F5344CB8AC3E}">
        <p14:creationId xmlns:p14="http://schemas.microsoft.com/office/powerpoint/2010/main" val="2186979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7" name="Rectangle 16">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2994594"/>
            <a:ext cx="1371962"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2727834" y="2994594"/>
            <a:ext cx="1451220"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895101" y="2994594"/>
            <a:ext cx="1300904"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6739869" y="2994594"/>
            <a:ext cx="1544141"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364073" y="3928880"/>
            <a:ext cx="6367872" cy="5739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872134" y="4844432"/>
            <a:ext cx="1366496"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Controlled Motivation</a:t>
            </a:r>
            <a:endParaRPr lang="en-US"/>
          </a:p>
        </p:txBody>
      </p:sp>
      <p:sp>
        <p:nvSpPr>
          <p:cNvPr id="10" name="TextBox 9"/>
          <p:cNvSpPr txBox="1"/>
          <p:nvPr/>
        </p:nvSpPr>
        <p:spPr>
          <a:xfrm>
            <a:off x="6917514" y="4844432"/>
            <a:ext cx="1366496"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AutonomousMotivation</a:t>
            </a:r>
            <a:endParaRPr lang="en-US"/>
          </a:p>
        </p:txBody>
      </p:sp>
    </p:spTree>
    <p:extLst>
      <p:ext uri="{BB962C8B-B14F-4D97-AF65-F5344CB8AC3E}">
        <p14:creationId xmlns:p14="http://schemas.microsoft.com/office/powerpoint/2010/main" val="2186979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7" name="Rectangle 16">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2994594"/>
            <a:ext cx="1371962"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2727834" y="2994594"/>
            <a:ext cx="1451220"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895101" y="2994594"/>
            <a:ext cx="1300904"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6739869" y="2994594"/>
            <a:ext cx="1544141"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364073" y="3928880"/>
            <a:ext cx="6367872" cy="5739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Self Determination</a:t>
            </a:r>
            <a:endParaRPr lang="en-US"/>
          </a:p>
        </p:txBody>
      </p:sp>
      <p:sp>
        <p:nvSpPr>
          <p:cNvPr id="9" name="TextBox 8"/>
          <p:cNvSpPr txBox="1"/>
          <p:nvPr/>
        </p:nvSpPr>
        <p:spPr>
          <a:xfrm>
            <a:off x="872134" y="4844432"/>
            <a:ext cx="1366496"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Controlled Motivation</a:t>
            </a:r>
            <a:endParaRPr lang="en-US"/>
          </a:p>
        </p:txBody>
      </p:sp>
      <p:sp>
        <p:nvSpPr>
          <p:cNvPr id="10" name="TextBox 9"/>
          <p:cNvSpPr txBox="1"/>
          <p:nvPr/>
        </p:nvSpPr>
        <p:spPr>
          <a:xfrm>
            <a:off x="6917514" y="4844432"/>
            <a:ext cx="1366496"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AutonomousMotivation</a:t>
            </a:r>
            <a:endParaRPr lang="en-US"/>
          </a:p>
        </p:txBody>
      </p:sp>
    </p:spTree>
    <p:extLst>
      <p:ext uri="{BB962C8B-B14F-4D97-AF65-F5344CB8AC3E}">
        <p14:creationId xmlns:p14="http://schemas.microsoft.com/office/powerpoint/2010/main" val="32254852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1"/>
            <a:ext cx="9143993"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r>
              <a:rPr lang="en-US" sz="3500">
                <a:solidFill>
                  <a:schemeClr val="bg1"/>
                </a:solidFill>
              </a:rPr>
              <a:t>Extrinsic Motivation</a:t>
            </a:r>
          </a:p>
        </p:txBody>
      </p:sp>
      <p:sp>
        <p:nvSpPr>
          <p:cNvPr id="18" name="Rectangle 17">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66668" y="2445693"/>
            <a:ext cx="1371962"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2727834" y="2445693"/>
            <a:ext cx="1451220"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895101" y="2445693"/>
            <a:ext cx="1300904"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6739869" y="2445693"/>
            <a:ext cx="1544141"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364073" y="3379979"/>
            <a:ext cx="6367872" cy="5739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Self Determination</a:t>
            </a:r>
            <a:endParaRPr lang="en-US"/>
          </a:p>
        </p:txBody>
      </p:sp>
      <p:sp>
        <p:nvSpPr>
          <p:cNvPr id="9" name="TextBox 8"/>
          <p:cNvSpPr txBox="1"/>
          <p:nvPr/>
        </p:nvSpPr>
        <p:spPr>
          <a:xfrm>
            <a:off x="872134" y="4295531"/>
            <a:ext cx="1366496" cy="591124"/>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Controlled Motivation</a:t>
            </a:r>
            <a:endParaRPr lang="en-US"/>
          </a:p>
        </p:txBody>
      </p:sp>
      <p:sp>
        <p:nvSpPr>
          <p:cNvPr id="10" name="TextBox 9"/>
          <p:cNvSpPr txBox="1"/>
          <p:nvPr/>
        </p:nvSpPr>
        <p:spPr>
          <a:xfrm>
            <a:off x="6917514" y="4295531"/>
            <a:ext cx="1366496" cy="591124"/>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AutonomousMotivation</a:t>
            </a:r>
            <a:endParaRPr lang="en-US"/>
          </a:p>
        </p:txBody>
      </p:sp>
      <p:sp>
        <p:nvSpPr>
          <p:cNvPr id="11" name="TextBox 10"/>
          <p:cNvSpPr txBox="1"/>
          <p:nvPr/>
        </p:nvSpPr>
        <p:spPr>
          <a:xfrm>
            <a:off x="2727834" y="4886655"/>
            <a:ext cx="3745696" cy="1177566"/>
          </a:xfrm>
          <a:prstGeom prst="rect">
            <a:avLst/>
          </a:prstGeom>
          <a:noFill/>
        </p:spPr>
        <p:txBody>
          <a:bodyPr wrap="square" rtlCol="0">
            <a:spAutoFit/>
          </a:bodyPr>
          <a:lstStyle/>
          <a:p>
            <a:pPr algn="ctr" defTabSz="416052">
              <a:spcAft>
                <a:spcPts val="600"/>
              </a:spcAft>
            </a:pPr>
            <a:r>
              <a:rPr lang="en-US" sz="2912" kern="1200" err="1">
                <a:solidFill>
                  <a:schemeClr val="tx1"/>
                </a:solidFill>
                <a:latin typeface="+mn-lt"/>
                <a:ea typeface="+mn-ea"/>
                <a:cs typeface="+mn-cs"/>
              </a:rPr>
              <a:t>Internalisation</a:t>
            </a:r>
            <a:endParaRPr lang="en-US" sz="2912" kern="1200">
              <a:solidFill>
                <a:schemeClr val="tx1"/>
              </a:solidFill>
              <a:latin typeface="+mn-lt"/>
              <a:ea typeface="+mn-ea"/>
              <a:cs typeface="+mn-cs"/>
            </a:endParaRPr>
          </a:p>
          <a:p>
            <a:pPr algn="ctr" defTabSz="416052">
              <a:spcAft>
                <a:spcPts val="600"/>
              </a:spcAft>
            </a:pPr>
            <a:r>
              <a:rPr lang="en-US" sz="1820" kern="1200">
                <a:solidFill>
                  <a:schemeClr val="tx1"/>
                </a:solidFill>
                <a:latin typeface="+mn-lt"/>
                <a:ea typeface="+mn-ea"/>
                <a:cs typeface="+mn-cs"/>
              </a:rPr>
              <a:t>Organismic Integration Theory (</a:t>
            </a:r>
            <a:r>
              <a:rPr lang="en-US" sz="1820" kern="1200" err="1">
                <a:solidFill>
                  <a:schemeClr val="tx1"/>
                </a:solidFill>
                <a:latin typeface="+mn-lt"/>
                <a:ea typeface="+mn-ea"/>
                <a:cs typeface="+mn-cs"/>
              </a:rPr>
              <a:t>Deci</a:t>
            </a:r>
            <a:r>
              <a:rPr lang="en-US" sz="1820" kern="1200">
                <a:solidFill>
                  <a:schemeClr val="tx1"/>
                </a:solidFill>
                <a:latin typeface="+mn-lt"/>
                <a:ea typeface="+mn-ea"/>
                <a:cs typeface="+mn-cs"/>
              </a:rPr>
              <a:t> &amp; Ryan, 1985; Ryan &amp; </a:t>
            </a:r>
            <a:r>
              <a:rPr lang="en-US" sz="1820" kern="1200" err="1">
                <a:solidFill>
                  <a:schemeClr val="tx1"/>
                </a:solidFill>
                <a:latin typeface="+mn-lt"/>
                <a:ea typeface="+mn-ea"/>
                <a:cs typeface="+mn-cs"/>
              </a:rPr>
              <a:t>Deci</a:t>
            </a:r>
            <a:r>
              <a:rPr lang="en-US" sz="1820" kern="1200">
                <a:solidFill>
                  <a:schemeClr val="tx1"/>
                </a:solidFill>
                <a:latin typeface="+mn-lt"/>
                <a:ea typeface="+mn-ea"/>
                <a:cs typeface="+mn-cs"/>
              </a:rPr>
              <a:t>, 2000)</a:t>
            </a:r>
            <a:endParaRPr lang="en-US" sz="2000"/>
          </a:p>
        </p:txBody>
      </p:sp>
    </p:spTree>
    <p:extLst>
      <p:ext uri="{BB962C8B-B14F-4D97-AF65-F5344CB8AC3E}">
        <p14:creationId xmlns:p14="http://schemas.microsoft.com/office/powerpoint/2010/main" val="1406914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7" y="348865"/>
            <a:ext cx="7533018" cy="877729"/>
          </a:xfrm>
        </p:spPr>
        <p:txBody>
          <a:bodyPr anchor="ctr">
            <a:normAutofit/>
          </a:bodyPr>
          <a:lstStyle/>
          <a:p>
            <a:r>
              <a:rPr lang="en-US" sz="3500">
                <a:solidFill>
                  <a:srgbClr val="FFFFFF"/>
                </a:solidFill>
              </a:rPr>
              <a:t>Extrinsic Motivation</a:t>
            </a:r>
          </a:p>
        </p:txBody>
      </p:sp>
      <p:sp>
        <p:nvSpPr>
          <p:cNvPr id="4" name="TextBox 3"/>
          <p:cNvSpPr txBox="1"/>
          <p:nvPr/>
        </p:nvSpPr>
        <p:spPr>
          <a:xfrm>
            <a:off x="1860845" y="3144935"/>
            <a:ext cx="1369617" cy="596445"/>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External Regulation</a:t>
            </a:r>
            <a:endParaRPr lang="en-US"/>
          </a:p>
        </p:txBody>
      </p:sp>
      <p:sp>
        <p:nvSpPr>
          <p:cNvPr id="5" name="TextBox 4"/>
          <p:cNvSpPr txBox="1"/>
          <p:nvPr/>
        </p:nvSpPr>
        <p:spPr>
          <a:xfrm>
            <a:off x="3173164" y="3144935"/>
            <a:ext cx="1448740" cy="596445"/>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Introjected</a:t>
            </a:r>
            <a:r>
              <a:rPr lang="en-US" sz="1638" kern="1200">
                <a:solidFill>
                  <a:schemeClr val="tx1"/>
                </a:solidFill>
                <a:latin typeface="+mn-lt"/>
                <a:ea typeface="+mn-ea"/>
                <a:cs typeface="+mn-cs"/>
              </a:rPr>
              <a:t> Regulation</a:t>
            </a:r>
            <a:endParaRPr lang="en-US"/>
          </a:p>
        </p:txBody>
      </p:sp>
      <p:sp>
        <p:nvSpPr>
          <p:cNvPr id="6" name="TextBox 5"/>
          <p:cNvSpPr txBox="1"/>
          <p:nvPr/>
        </p:nvSpPr>
        <p:spPr>
          <a:xfrm>
            <a:off x="4668293" y="3144935"/>
            <a:ext cx="1298681" cy="596445"/>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Identified Regulation</a:t>
            </a:r>
            <a:endParaRPr lang="en-US"/>
          </a:p>
        </p:txBody>
      </p:sp>
      <p:sp>
        <p:nvSpPr>
          <p:cNvPr id="7" name="TextBox 6"/>
          <p:cNvSpPr txBox="1"/>
          <p:nvPr/>
        </p:nvSpPr>
        <p:spPr>
          <a:xfrm>
            <a:off x="5953333" y="3131294"/>
            <a:ext cx="1315045" cy="596445"/>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Integrated Regulation</a:t>
            </a:r>
            <a:endParaRPr lang="en-US"/>
          </a:p>
        </p:txBody>
      </p:sp>
      <p:sp>
        <p:nvSpPr>
          <p:cNvPr id="8" name="Right Arrow 7"/>
          <p:cNvSpPr/>
          <p:nvPr/>
        </p:nvSpPr>
        <p:spPr>
          <a:xfrm>
            <a:off x="1593468" y="4077625"/>
            <a:ext cx="5838609" cy="57294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Self Determination</a:t>
            </a:r>
            <a:endParaRPr lang="en-US"/>
          </a:p>
        </p:txBody>
      </p:sp>
      <p:sp>
        <p:nvSpPr>
          <p:cNvPr id="9" name="TextBox 8"/>
          <p:cNvSpPr txBox="1"/>
          <p:nvPr/>
        </p:nvSpPr>
        <p:spPr>
          <a:xfrm>
            <a:off x="1416128" y="4696555"/>
            <a:ext cx="1364161" cy="596445"/>
          </a:xfrm>
          <a:prstGeom prst="rect">
            <a:avLst/>
          </a:prstGeom>
          <a:noFill/>
        </p:spPr>
        <p:txBody>
          <a:bodyPr wrap="square" rtlCol="0">
            <a:spAutoFit/>
          </a:bodyPr>
          <a:lstStyle/>
          <a:p>
            <a:pPr algn="ctr" defTabSz="416052">
              <a:spcAft>
                <a:spcPts val="600"/>
              </a:spcAft>
            </a:pPr>
            <a:r>
              <a:rPr lang="en-US" sz="1638" kern="1200">
                <a:solidFill>
                  <a:schemeClr val="tx1"/>
                </a:solidFill>
                <a:latin typeface="+mn-lt"/>
                <a:ea typeface="+mn-ea"/>
                <a:cs typeface="+mn-cs"/>
              </a:rPr>
              <a:t>Controlled Motivation</a:t>
            </a:r>
            <a:endParaRPr lang="en-US"/>
          </a:p>
        </p:txBody>
      </p:sp>
      <p:sp>
        <p:nvSpPr>
          <p:cNvPr id="10" name="TextBox 9"/>
          <p:cNvSpPr txBox="1"/>
          <p:nvPr/>
        </p:nvSpPr>
        <p:spPr>
          <a:xfrm>
            <a:off x="6878229" y="4696555"/>
            <a:ext cx="1364161" cy="596445"/>
          </a:xfrm>
          <a:prstGeom prst="rect">
            <a:avLst/>
          </a:prstGeom>
          <a:noFill/>
        </p:spPr>
        <p:txBody>
          <a:bodyPr wrap="square" rtlCol="0">
            <a:spAutoFit/>
          </a:bodyPr>
          <a:lstStyle/>
          <a:p>
            <a:pPr algn="ctr" defTabSz="416052">
              <a:spcAft>
                <a:spcPts val="600"/>
              </a:spcAft>
            </a:pPr>
            <a:r>
              <a:rPr lang="en-US" sz="1638" kern="1200" err="1">
                <a:solidFill>
                  <a:schemeClr val="tx1"/>
                </a:solidFill>
                <a:latin typeface="+mn-lt"/>
                <a:ea typeface="+mn-ea"/>
                <a:cs typeface="+mn-cs"/>
              </a:rPr>
              <a:t>AutonomousMotivation</a:t>
            </a:r>
            <a:endParaRPr lang="en-US"/>
          </a:p>
        </p:txBody>
      </p:sp>
      <p:sp>
        <p:nvSpPr>
          <p:cNvPr id="11" name="TextBox 10"/>
          <p:cNvSpPr txBox="1"/>
          <p:nvPr/>
        </p:nvSpPr>
        <p:spPr>
          <a:xfrm>
            <a:off x="483042" y="3313539"/>
            <a:ext cx="1369617" cy="344390"/>
          </a:xfrm>
          <a:prstGeom prst="rect">
            <a:avLst/>
          </a:prstGeom>
          <a:noFill/>
        </p:spPr>
        <p:txBody>
          <a:bodyPr wrap="square" rtlCol="0">
            <a:spAutoFit/>
          </a:bodyPr>
          <a:lstStyle/>
          <a:p>
            <a:pPr algn="ctr" defTabSz="416052">
              <a:spcAft>
                <a:spcPts val="600"/>
              </a:spcAft>
            </a:pPr>
            <a:r>
              <a:rPr lang="en-US" sz="1638" kern="1200" err="1">
                <a:solidFill>
                  <a:srgbClr val="B30000"/>
                </a:solidFill>
                <a:latin typeface="+mn-lt"/>
                <a:ea typeface="+mn-ea"/>
                <a:cs typeface="+mn-cs"/>
              </a:rPr>
              <a:t>Amotivation</a:t>
            </a:r>
            <a:endParaRPr lang="en-US">
              <a:solidFill>
                <a:srgbClr val="FF0000"/>
              </a:solidFill>
            </a:endParaRPr>
          </a:p>
        </p:txBody>
      </p:sp>
      <p:sp>
        <p:nvSpPr>
          <p:cNvPr id="12" name="TextBox 11"/>
          <p:cNvSpPr txBox="1"/>
          <p:nvPr/>
        </p:nvSpPr>
        <p:spPr>
          <a:xfrm>
            <a:off x="7363868" y="3144935"/>
            <a:ext cx="1315045" cy="596445"/>
          </a:xfrm>
          <a:prstGeom prst="rect">
            <a:avLst/>
          </a:prstGeom>
          <a:noFill/>
        </p:spPr>
        <p:txBody>
          <a:bodyPr wrap="square" rtlCol="0">
            <a:spAutoFit/>
          </a:bodyPr>
          <a:lstStyle/>
          <a:p>
            <a:pPr algn="ctr" defTabSz="416052">
              <a:spcAft>
                <a:spcPts val="600"/>
              </a:spcAft>
            </a:pPr>
            <a:r>
              <a:rPr lang="en-US" sz="1638" kern="1200">
                <a:solidFill>
                  <a:srgbClr val="0045D8"/>
                </a:solidFill>
                <a:latin typeface="+mn-lt"/>
                <a:ea typeface="+mn-ea"/>
                <a:cs typeface="+mn-cs"/>
              </a:rPr>
              <a:t>Intrinsic Motivation</a:t>
            </a:r>
            <a:endParaRPr lang="en-US">
              <a:solidFill>
                <a:srgbClr val="3366FF"/>
              </a:solidFill>
            </a:endParaRPr>
          </a:p>
        </p:txBody>
      </p:sp>
    </p:spTree>
    <p:extLst>
      <p:ext uri="{BB962C8B-B14F-4D97-AF65-F5344CB8AC3E}">
        <p14:creationId xmlns:p14="http://schemas.microsoft.com/office/powerpoint/2010/main" val="2385749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Isosceles Triangle 2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2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3694615" y="2084367"/>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Motivation</a:t>
            </a:r>
            <a:endParaRPr lang="en-US"/>
          </a:p>
        </p:txBody>
      </p:sp>
      <p:sp>
        <p:nvSpPr>
          <p:cNvPr id="5" name="Alternate Process 4"/>
          <p:cNvSpPr/>
          <p:nvPr/>
        </p:nvSpPr>
        <p:spPr>
          <a:xfrm>
            <a:off x="6930918" y="2099546"/>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Outcomes</a:t>
            </a:r>
            <a:endParaRPr lang="en-US"/>
          </a:p>
        </p:txBody>
      </p:sp>
      <p:sp>
        <p:nvSpPr>
          <p:cNvPr id="6" name="Alternate Process 5"/>
          <p:cNvSpPr/>
          <p:nvPr/>
        </p:nvSpPr>
        <p:spPr>
          <a:xfrm>
            <a:off x="482600" y="2099546"/>
            <a:ext cx="1730481" cy="1123295"/>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61772">
              <a:spcAft>
                <a:spcPts val="600"/>
              </a:spcAft>
            </a:pPr>
            <a:r>
              <a:rPr lang="en-US" sz="1818" kern="1200">
                <a:solidFill>
                  <a:srgbClr val="555555"/>
                </a:solidFill>
                <a:latin typeface="+mn-lt"/>
                <a:ea typeface="+mn-ea"/>
                <a:cs typeface="+mn-cs"/>
              </a:rPr>
              <a:t>Climate Created by Coach</a:t>
            </a:r>
            <a:endParaRPr lang="en-US"/>
          </a:p>
        </p:txBody>
      </p:sp>
      <p:sp>
        <p:nvSpPr>
          <p:cNvPr id="8" name="Right Arrow 7"/>
          <p:cNvSpPr/>
          <p:nvPr/>
        </p:nvSpPr>
        <p:spPr>
          <a:xfrm>
            <a:off x="5716544" y="2600475"/>
            <a:ext cx="986677"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Isosceles Triangle 1"/>
          <p:cNvSpPr/>
          <p:nvPr/>
        </p:nvSpPr>
        <p:spPr>
          <a:xfrm>
            <a:off x="3101162" y="3313196"/>
            <a:ext cx="2887749" cy="804884"/>
          </a:xfrm>
          <a:prstGeom prs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2489817" y="4179521"/>
            <a:ext cx="1161244" cy="594110"/>
          </a:xfrm>
          <a:prstGeom prst="rect">
            <a:avLst/>
          </a:prstGeom>
          <a:noFill/>
        </p:spPr>
        <p:txBody>
          <a:bodyPr wrap="square" rtlCol="0">
            <a:spAutoFit/>
          </a:bodyPr>
          <a:lstStyle/>
          <a:p>
            <a:pPr algn="ctr" defTabSz="461772">
              <a:spcAft>
                <a:spcPts val="600"/>
              </a:spcAft>
            </a:pPr>
            <a:r>
              <a:rPr lang="en-US" sz="1616" kern="1200">
                <a:solidFill>
                  <a:schemeClr val="tx1"/>
                </a:solidFill>
                <a:latin typeface="+mn-lt"/>
                <a:ea typeface="+mn-ea"/>
                <a:cs typeface="+mn-cs"/>
              </a:rPr>
              <a:t>Controlled Motivation</a:t>
            </a:r>
            <a:endParaRPr lang="en-US" sz="1600"/>
          </a:p>
        </p:txBody>
      </p:sp>
      <p:sp>
        <p:nvSpPr>
          <p:cNvPr id="9" name="TextBox 8"/>
          <p:cNvSpPr txBox="1"/>
          <p:nvPr/>
        </p:nvSpPr>
        <p:spPr>
          <a:xfrm>
            <a:off x="5294629" y="4179521"/>
            <a:ext cx="1367071" cy="594110"/>
          </a:xfrm>
          <a:prstGeom prst="rect">
            <a:avLst/>
          </a:prstGeom>
          <a:noFill/>
        </p:spPr>
        <p:txBody>
          <a:bodyPr wrap="square" rtlCol="0">
            <a:spAutoFit/>
          </a:bodyPr>
          <a:lstStyle/>
          <a:p>
            <a:pPr algn="ctr" defTabSz="461772">
              <a:spcAft>
                <a:spcPts val="600"/>
              </a:spcAft>
            </a:pPr>
            <a:r>
              <a:rPr lang="en-US" sz="1616" kern="1200">
                <a:solidFill>
                  <a:schemeClr val="tx1"/>
                </a:solidFill>
                <a:latin typeface="+mn-lt"/>
                <a:ea typeface="+mn-ea"/>
                <a:cs typeface="+mn-cs"/>
              </a:rPr>
              <a:t>Autonomous Motivation</a:t>
            </a:r>
            <a:endParaRPr lang="en-US" sz="1600"/>
          </a:p>
        </p:txBody>
      </p:sp>
      <p:sp>
        <p:nvSpPr>
          <p:cNvPr id="10" name="Right Arrow 9"/>
          <p:cNvSpPr/>
          <p:nvPr/>
        </p:nvSpPr>
        <p:spPr>
          <a:xfrm>
            <a:off x="2449882" y="2600475"/>
            <a:ext cx="258054"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2449882" y="2175787"/>
            <a:ext cx="943669" cy="1031874"/>
          </a:xfrm>
          <a:prstGeom prst="rect">
            <a:avLst/>
          </a:prstGeom>
          <a:noFill/>
        </p:spPr>
        <p:txBody>
          <a:bodyPr wrap="square" rtlCol="0">
            <a:spAutoFit/>
          </a:bodyPr>
          <a:lstStyle/>
          <a:p>
            <a:pPr algn="ctr" defTabSz="461772">
              <a:spcAft>
                <a:spcPts val="600"/>
              </a:spcAft>
            </a:pPr>
            <a:r>
              <a:rPr lang="en-US" sz="6060" kern="1200">
                <a:solidFill>
                  <a:schemeClr val="tx1"/>
                </a:solidFill>
                <a:latin typeface="+mn-lt"/>
                <a:ea typeface="+mn-ea"/>
                <a:cs typeface="+mn-cs"/>
              </a:rPr>
              <a:t>?</a:t>
            </a:r>
            <a:endParaRPr lang="en-US" sz="6000"/>
          </a:p>
        </p:txBody>
      </p:sp>
      <p:sp>
        <p:nvSpPr>
          <p:cNvPr id="12" name="Right Arrow 11"/>
          <p:cNvSpPr/>
          <p:nvPr/>
        </p:nvSpPr>
        <p:spPr>
          <a:xfrm>
            <a:off x="3182264" y="2600475"/>
            <a:ext cx="258054" cy="2428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ight Arrow 12"/>
          <p:cNvSpPr/>
          <p:nvPr/>
        </p:nvSpPr>
        <p:spPr>
          <a:xfrm>
            <a:off x="3752441" y="4400710"/>
            <a:ext cx="1542189" cy="13517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041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Isosceles Triangle 3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4445759" y="2214501"/>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Motivation</a:t>
            </a:r>
            <a:endParaRPr lang="en-US"/>
          </a:p>
        </p:txBody>
      </p:sp>
      <p:sp>
        <p:nvSpPr>
          <p:cNvPr id="5" name="Alternate Process 4"/>
          <p:cNvSpPr/>
          <p:nvPr/>
        </p:nvSpPr>
        <p:spPr>
          <a:xfrm>
            <a:off x="7101957" y="2220038"/>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Outcomes</a:t>
            </a:r>
            <a:endParaRPr lang="en-US"/>
          </a:p>
        </p:txBody>
      </p:sp>
      <p:sp>
        <p:nvSpPr>
          <p:cNvPr id="6" name="Alternate Process 5"/>
          <p:cNvSpPr/>
          <p:nvPr/>
        </p:nvSpPr>
        <p:spPr>
          <a:xfrm>
            <a:off x="482600" y="2233717"/>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Climate Created by Coach</a:t>
            </a:r>
            <a:endParaRPr lang="en-US"/>
          </a:p>
        </p:txBody>
      </p:sp>
      <p:sp>
        <p:nvSpPr>
          <p:cNvPr id="8" name="Right Arrow 7"/>
          <p:cNvSpPr/>
          <p:nvPr/>
        </p:nvSpPr>
        <p:spPr>
          <a:xfrm>
            <a:off x="6082559" y="2685135"/>
            <a:ext cx="8891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Isosceles Triangle 1"/>
          <p:cNvSpPr/>
          <p:nvPr/>
        </p:nvSpPr>
        <p:spPr>
          <a:xfrm>
            <a:off x="3942523" y="3327411"/>
            <a:ext cx="2602327" cy="725330"/>
          </a:xfrm>
          <a:prstGeom prs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3391603" y="4108109"/>
            <a:ext cx="1046468" cy="535389"/>
          </a:xfrm>
          <a:prstGeom prst="rect">
            <a:avLst/>
          </a:prstGeom>
          <a:noFill/>
        </p:spPr>
        <p:txBody>
          <a:bodyPr wrap="square" rtlCol="0">
            <a:spAutoFit/>
          </a:bodyPr>
          <a:lstStyle/>
          <a:p>
            <a:pPr algn="ctr" defTabSz="416052">
              <a:spcAft>
                <a:spcPts val="600"/>
              </a:spcAft>
            </a:pPr>
            <a:r>
              <a:rPr lang="en-US" sz="1456" kern="1200">
                <a:solidFill>
                  <a:schemeClr val="tx1"/>
                </a:solidFill>
                <a:latin typeface="+mn-lt"/>
                <a:ea typeface="+mn-ea"/>
                <a:cs typeface="+mn-cs"/>
              </a:rPr>
              <a:t>Controlled Motivation</a:t>
            </a:r>
            <a:endParaRPr lang="en-US" sz="1600"/>
          </a:p>
        </p:txBody>
      </p:sp>
      <p:sp>
        <p:nvSpPr>
          <p:cNvPr id="9" name="TextBox 8"/>
          <p:cNvSpPr txBox="1"/>
          <p:nvPr/>
        </p:nvSpPr>
        <p:spPr>
          <a:xfrm>
            <a:off x="5919191" y="4108109"/>
            <a:ext cx="1231952" cy="535389"/>
          </a:xfrm>
          <a:prstGeom prst="rect">
            <a:avLst/>
          </a:prstGeom>
          <a:noFill/>
        </p:spPr>
        <p:txBody>
          <a:bodyPr wrap="square" rtlCol="0">
            <a:spAutoFit/>
          </a:bodyPr>
          <a:lstStyle/>
          <a:p>
            <a:pPr algn="ctr" defTabSz="416052">
              <a:spcAft>
                <a:spcPts val="600"/>
              </a:spcAft>
            </a:pPr>
            <a:r>
              <a:rPr lang="en-US" sz="1456" kern="1200">
                <a:solidFill>
                  <a:schemeClr val="tx1"/>
                </a:solidFill>
                <a:latin typeface="+mn-lt"/>
                <a:ea typeface="+mn-ea"/>
                <a:cs typeface="+mn-cs"/>
              </a:rPr>
              <a:t>Autonomous Motivation</a:t>
            </a:r>
            <a:endParaRPr lang="en-US" sz="1600"/>
          </a:p>
        </p:txBody>
      </p:sp>
      <p:sp>
        <p:nvSpPr>
          <p:cNvPr id="13" name="Right Arrow 12"/>
          <p:cNvSpPr/>
          <p:nvPr/>
        </p:nvSpPr>
        <p:spPr>
          <a:xfrm>
            <a:off x="4529430" y="4307436"/>
            <a:ext cx="1389761" cy="12181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Alternate Process 13"/>
          <p:cNvSpPr/>
          <p:nvPr/>
        </p:nvSpPr>
        <p:spPr>
          <a:xfrm>
            <a:off x="2486814" y="2233717"/>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274" kern="1200">
                <a:solidFill>
                  <a:srgbClr val="555555"/>
                </a:solidFill>
                <a:latin typeface="+mn-lt"/>
                <a:ea typeface="+mn-ea"/>
                <a:cs typeface="+mn-cs"/>
              </a:rPr>
              <a:t>Psychological Needs (Autonomy, Competence, Relatedness)</a:t>
            </a:r>
            <a:endParaRPr lang="en-US" sz="1400"/>
          </a:p>
        </p:txBody>
      </p:sp>
      <p:sp>
        <p:nvSpPr>
          <p:cNvPr id="15" name="Right Arrow 14"/>
          <p:cNvSpPr/>
          <p:nvPr/>
        </p:nvSpPr>
        <p:spPr>
          <a:xfrm>
            <a:off x="4095930" y="2643771"/>
            <a:ext cx="3144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ight Arrow 15"/>
          <p:cNvSpPr/>
          <p:nvPr/>
        </p:nvSpPr>
        <p:spPr>
          <a:xfrm>
            <a:off x="2125914" y="2654845"/>
            <a:ext cx="3144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5417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US" sz="3500">
                <a:solidFill>
                  <a:srgbClr val="FFFFFF"/>
                </a:solidFill>
              </a:rPr>
              <a:t>Basic Psychological Needs Theory</a:t>
            </a:r>
          </a:p>
        </p:txBody>
      </p:sp>
      <p:sp>
        <p:nvSpPr>
          <p:cNvPr id="3" name="Content Placeholder 2"/>
          <p:cNvSpPr>
            <a:spLocks noGrp="1"/>
          </p:cNvSpPr>
          <p:nvPr>
            <p:ph idx="1"/>
          </p:nvPr>
        </p:nvSpPr>
        <p:spPr>
          <a:xfrm>
            <a:off x="1028699" y="2318197"/>
            <a:ext cx="7293023" cy="3683358"/>
          </a:xfrm>
        </p:spPr>
        <p:txBody>
          <a:bodyPr anchor="ctr">
            <a:normAutofit/>
          </a:bodyPr>
          <a:lstStyle/>
          <a:p>
            <a:r>
              <a:rPr lang="en-US"/>
              <a:t>Autonomy</a:t>
            </a:r>
          </a:p>
          <a:p>
            <a:endParaRPr lang="en-US"/>
          </a:p>
          <a:p>
            <a:r>
              <a:rPr lang="en-US"/>
              <a:t>Relatedness</a:t>
            </a:r>
          </a:p>
          <a:p>
            <a:endParaRPr lang="en-US"/>
          </a:p>
          <a:p>
            <a:r>
              <a:rPr lang="en-US"/>
              <a:t>Competence</a:t>
            </a:r>
          </a:p>
        </p:txBody>
      </p:sp>
    </p:spTree>
    <p:extLst>
      <p:ext uri="{BB962C8B-B14F-4D97-AF65-F5344CB8AC3E}">
        <p14:creationId xmlns:p14="http://schemas.microsoft.com/office/powerpoint/2010/main" val="2751611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4100">
                <a:solidFill>
                  <a:srgbClr val="FFFFFF"/>
                </a:solidFill>
              </a:rPr>
              <a:t>Autonomy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The need to experience activities as self-endorsed and </a:t>
            </a:r>
            <a:r>
              <a:rPr lang="en-US" err="1"/>
              <a:t>choicefully</a:t>
            </a:r>
            <a:r>
              <a:rPr lang="en-US"/>
              <a:t> enacted</a:t>
            </a:r>
          </a:p>
        </p:txBody>
      </p:sp>
    </p:spTree>
    <p:extLst>
      <p:ext uri="{BB962C8B-B14F-4D97-AF65-F5344CB8AC3E}">
        <p14:creationId xmlns:p14="http://schemas.microsoft.com/office/powerpoint/2010/main" val="7120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400">
                <a:solidFill>
                  <a:srgbClr val="FFFFFF"/>
                </a:solidFill>
              </a:rPr>
              <a:t>Relatedness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The need to feel close, connected, and cared for with important others</a:t>
            </a:r>
          </a:p>
        </p:txBody>
      </p:sp>
    </p:spTree>
    <p:extLst>
      <p:ext uri="{BB962C8B-B14F-4D97-AF65-F5344CB8AC3E}">
        <p14:creationId xmlns:p14="http://schemas.microsoft.com/office/powerpoint/2010/main" val="53105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100">
                <a:solidFill>
                  <a:srgbClr val="FFFFFF"/>
                </a:solidFill>
              </a:rPr>
              <a:t>Competence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rPr lang="en-US"/>
              <a:t>The need to interact effectively within an environment</a:t>
            </a:r>
          </a:p>
          <a:p>
            <a:endParaRPr lang="en-US"/>
          </a:p>
          <a:p>
            <a:pPr marL="0" indent="0">
              <a:buNone/>
            </a:pPr>
            <a:endParaRPr lang="en-US"/>
          </a:p>
          <a:p>
            <a:r>
              <a:rPr lang="en-US"/>
              <a:t>How do we know if we are competent?</a:t>
            </a:r>
          </a:p>
          <a:p>
            <a:pPr lvl="1"/>
            <a:r>
              <a:rPr lang="en-US"/>
              <a:t>How to judge success?</a:t>
            </a:r>
          </a:p>
          <a:p>
            <a:pPr marL="457200" lvl="1" indent="0">
              <a:buNone/>
            </a:pPr>
            <a:endParaRPr lang="en-US"/>
          </a:p>
        </p:txBody>
      </p:sp>
    </p:spTree>
    <p:extLst>
      <p:ext uri="{BB962C8B-B14F-4D97-AF65-F5344CB8AC3E}">
        <p14:creationId xmlns:p14="http://schemas.microsoft.com/office/powerpoint/2010/main" val="13536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Isosceles Triangle 3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4445759" y="2214501"/>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Motivation</a:t>
            </a:r>
            <a:endParaRPr lang="en-US"/>
          </a:p>
        </p:txBody>
      </p:sp>
      <p:sp>
        <p:nvSpPr>
          <p:cNvPr id="5" name="Alternate Process 4"/>
          <p:cNvSpPr/>
          <p:nvPr/>
        </p:nvSpPr>
        <p:spPr>
          <a:xfrm>
            <a:off x="7101957" y="2220038"/>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Outcomes</a:t>
            </a:r>
            <a:endParaRPr lang="en-US"/>
          </a:p>
        </p:txBody>
      </p:sp>
      <p:sp>
        <p:nvSpPr>
          <p:cNvPr id="6" name="Alternate Process 5"/>
          <p:cNvSpPr/>
          <p:nvPr/>
        </p:nvSpPr>
        <p:spPr>
          <a:xfrm>
            <a:off x="482600" y="2233717"/>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Climate Created by Coach</a:t>
            </a:r>
            <a:endParaRPr lang="en-US"/>
          </a:p>
        </p:txBody>
      </p:sp>
      <p:sp>
        <p:nvSpPr>
          <p:cNvPr id="8" name="Right Arrow 7"/>
          <p:cNvSpPr/>
          <p:nvPr/>
        </p:nvSpPr>
        <p:spPr>
          <a:xfrm>
            <a:off x="6082559" y="2685135"/>
            <a:ext cx="8891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Isosceles Triangle 1"/>
          <p:cNvSpPr/>
          <p:nvPr/>
        </p:nvSpPr>
        <p:spPr>
          <a:xfrm>
            <a:off x="3942523" y="3327411"/>
            <a:ext cx="2602327" cy="725330"/>
          </a:xfrm>
          <a:prstGeom prs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3391603" y="4108109"/>
            <a:ext cx="1046468" cy="535389"/>
          </a:xfrm>
          <a:prstGeom prst="rect">
            <a:avLst/>
          </a:prstGeom>
          <a:noFill/>
        </p:spPr>
        <p:txBody>
          <a:bodyPr wrap="square" rtlCol="0">
            <a:spAutoFit/>
          </a:bodyPr>
          <a:lstStyle/>
          <a:p>
            <a:pPr algn="ctr" defTabSz="416052">
              <a:spcAft>
                <a:spcPts val="600"/>
              </a:spcAft>
            </a:pPr>
            <a:r>
              <a:rPr lang="en-US" sz="1456" kern="1200">
                <a:solidFill>
                  <a:schemeClr val="tx1"/>
                </a:solidFill>
                <a:latin typeface="+mn-lt"/>
                <a:ea typeface="+mn-ea"/>
                <a:cs typeface="+mn-cs"/>
              </a:rPr>
              <a:t>Controlled Motivation</a:t>
            </a:r>
            <a:endParaRPr lang="en-US" sz="1600"/>
          </a:p>
        </p:txBody>
      </p:sp>
      <p:sp>
        <p:nvSpPr>
          <p:cNvPr id="9" name="TextBox 8"/>
          <p:cNvSpPr txBox="1"/>
          <p:nvPr/>
        </p:nvSpPr>
        <p:spPr>
          <a:xfrm>
            <a:off x="5919191" y="4108109"/>
            <a:ext cx="1231952" cy="535389"/>
          </a:xfrm>
          <a:prstGeom prst="rect">
            <a:avLst/>
          </a:prstGeom>
          <a:noFill/>
        </p:spPr>
        <p:txBody>
          <a:bodyPr wrap="square" rtlCol="0">
            <a:spAutoFit/>
          </a:bodyPr>
          <a:lstStyle/>
          <a:p>
            <a:pPr algn="ctr" defTabSz="416052">
              <a:spcAft>
                <a:spcPts val="600"/>
              </a:spcAft>
            </a:pPr>
            <a:r>
              <a:rPr lang="en-US" sz="1456" kern="1200">
                <a:solidFill>
                  <a:schemeClr val="tx1"/>
                </a:solidFill>
                <a:latin typeface="+mn-lt"/>
                <a:ea typeface="+mn-ea"/>
                <a:cs typeface="+mn-cs"/>
              </a:rPr>
              <a:t>Autonomous Motivation</a:t>
            </a:r>
            <a:endParaRPr lang="en-US" sz="1600"/>
          </a:p>
        </p:txBody>
      </p:sp>
      <p:sp>
        <p:nvSpPr>
          <p:cNvPr id="13" name="Right Arrow 12"/>
          <p:cNvSpPr/>
          <p:nvPr/>
        </p:nvSpPr>
        <p:spPr>
          <a:xfrm>
            <a:off x="4529430" y="4307436"/>
            <a:ext cx="1389761" cy="12181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Alternate Process 13"/>
          <p:cNvSpPr/>
          <p:nvPr/>
        </p:nvSpPr>
        <p:spPr>
          <a:xfrm>
            <a:off x="2486814" y="2233717"/>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274" kern="1200">
                <a:solidFill>
                  <a:srgbClr val="555555"/>
                </a:solidFill>
                <a:latin typeface="+mn-lt"/>
                <a:ea typeface="+mn-ea"/>
                <a:cs typeface="+mn-cs"/>
              </a:rPr>
              <a:t>Psychological Needs (Autonomy, Competence, Relatedness)</a:t>
            </a:r>
            <a:endParaRPr lang="en-US" sz="1400"/>
          </a:p>
        </p:txBody>
      </p:sp>
      <p:sp>
        <p:nvSpPr>
          <p:cNvPr id="15" name="Right Arrow 14"/>
          <p:cNvSpPr/>
          <p:nvPr/>
        </p:nvSpPr>
        <p:spPr>
          <a:xfrm>
            <a:off x="4095930" y="2643771"/>
            <a:ext cx="3144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ight Arrow 15"/>
          <p:cNvSpPr/>
          <p:nvPr/>
        </p:nvSpPr>
        <p:spPr>
          <a:xfrm>
            <a:off x="2125914" y="2654845"/>
            <a:ext cx="3144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69814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Isosceles Triangle 34">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36">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lternate Process 3"/>
          <p:cNvSpPr/>
          <p:nvPr/>
        </p:nvSpPr>
        <p:spPr>
          <a:xfrm>
            <a:off x="4445759" y="2925243"/>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Motivation</a:t>
            </a:r>
            <a:endParaRPr lang="en-US"/>
          </a:p>
        </p:txBody>
      </p:sp>
      <p:sp>
        <p:nvSpPr>
          <p:cNvPr id="5" name="Alternate Process 4"/>
          <p:cNvSpPr/>
          <p:nvPr/>
        </p:nvSpPr>
        <p:spPr>
          <a:xfrm>
            <a:off x="7101957" y="2930780"/>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Outcomes</a:t>
            </a:r>
            <a:endParaRPr lang="en-US"/>
          </a:p>
        </p:txBody>
      </p:sp>
      <p:sp>
        <p:nvSpPr>
          <p:cNvPr id="6" name="Alternate Process 5"/>
          <p:cNvSpPr/>
          <p:nvPr/>
        </p:nvSpPr>
        <p:spPr>
          <a:xfrm>
            <a:off x="482600" y="2944459"/>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638" kern="1200">
                <a:solidFill>
                  <a:srgbClr val="555555"/>
                </a:solidFill>
                <a:latin typeface="+mn-lt"/>
                <a:ea typeface="+mn-ea"/>
                <a:cs typeface="+mn-cs"/>
              </a:rPr>
              <a:t>Climate Created by Coach</a:t>
            </a:r>
            <a:endParaRPr lang="en-US"/>
          </a:p>
        </p:txBody>
      </p:sp>
      <p:sp>
        <p:nvSpPr>
          <p:cNvPr id="8" name="Right Arrow 7"/>
          <p:cNvSpPr/>
          <p:nvPr/>
        </p:nvSpPr>
        <p:spPr>
          <a:xfrm>
            <a:off x="6082559" y="3395877"/>
            <a:ext cx="889155"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Alternate Process 13"/>
          <p:cNvSpPr/>
          <p:nvPr/>
        </p:nvSpPr>
        <p:spPr>
          <a:xfrm>
            <a:off x="2486814" y="1704201"/>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274" kern="1200">
                <a:solidFill>
                  <a:srgbClr val="555555"/>
                </a:solidFill>
                <a:latin typeface="+mn-lt"/>
                <a:ea typeface="+mn-ea"/>
                <a:cs typeface="+mn-cs"/>
              </a:rPr>
              <a:t>Support need for </a:t>
            </a:r>
          </a:p>
          <a:p>
            <a:pPr marL="260033" indent="-260033" algn="ctr" defTabSz="416052">
              <a:spcAft>
                <a:spcPts val="600"/>
              </a:spcAft>
              <a:buFontTx/>
              <a:buChar char="-"/>
            </a:pPr>
            <a:r>
              <a:rPr lang="en-US" sz="1274" kern="1200">
                <a:solidFill>
                  <a:srgbClr val="555555"/>
                </a:solidFill>
                <a:latin typeface="+mn-lt"/>
                <a:ea typeface="+mn-ea"/>
                <a:cs typeface="+mn-cs"/>
              </a:rPr>
              <a:t>Autonomy, </a:t>
            </a:r>
          </a:p>
          <a:p>
            <a:pPr marL="260033" indent="-260033" algn="ctr" defTabSz="416052">
              <a:spcAft>
                <a:spcPts val="600"/>
              </a:spcAft>
              <a:buFontTx/>
              <a:buChar char="-"/>
            </a:pPr>
            <a:r>
              <a:rPr lang="en-US" sz="1274" kern="1200">
                <a:solidFill>
                  <a:srgbClr val="555555"/>
                </a:solidFill>
                <a:latin typeface="+mn-lt"/>
                <a:ea typeface="+mn-ea"/>
                <a:cs typeface="+mn-cs"/>
              </a:rPr>
              <a:t>Competence,</a:t>
            </a:r>
          </a:p>
          <a:p>
            <a:pPr marL="260033" indent="-260033" algn="ctr" defTabSz="416052">
              <a:spcAft>
                <a:spcPts val="600"/>
              </a:spcAft>
              <a:buFontTx/>
              <a:buChar char="-"/>
            </a:pPr>
            <a:r>
              <a:rPr lang="en-US" sz="1274" kern="1200">
                <a:solidFill>
                  <a:srgbClr val="555555"/>
                </a:solidFill>
                <a:latin typeface="+mn-lt"/>
                <a:ea typeface="+mn-ea"/>
                <a:cs typeface="+mn-cs"/>
              </a:rPr>
              <a:t>Relatedness</a:t>
            </a:r>
            <a:endParaRPr lang="en-US" sz="1400"/>
          </a:p>
        </p:txBody>
      </p:sp>
      <p:sp>
        <p:nvSpPr>
          <p:cNvPr id="16" name="Right Arrow 15"/>
          <p:cNvSpPr/>
          <p:nvPr/>
        </p:nvSpPr>
        <p:spPr>
          <a:xfrm rot="19488371">
            <a:off x="2125915" y="2739921"/>
            <a:ext cx="360900"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Alternate Process 16"/>
          <p:cNvSpPr/>
          <p:nvPr/>
        </p:nvSpPr>
        <p:spPr>
          <a:xfrm>
            <a:off x="2486814" y="4141529"/>
            <a:ext cx="1559442" cy="1012269"/>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16052">
              <a:spcAft>
                <a:spcPts val="600"/>
              </a:spcAft>
            </a:pPr>
            <a:r>
              <a:rPr lang="en-US" sz="1274" kern="1200">
                <a:solidFill>
                  <a:srgbClr val="555555"/>
                </a:solidFill>
                <a:latin typeface="+mn-lt"/>
                <a:ea typeface="+mn-ea"/>
                <a:cs typeface="+mn-cs"/>
              </a:rPr>
              <a:t>Thwart need for </a:t>
            </a:r>
          </a:p>
          <a:p>
            <a:pPr marL="260033" indent="-260033" algn="ctr" defTabSz="416052">
              <a:spcAft>
                <a:spcPts val="600"/>
              </a:spcAft>
              <a:buFontTx/>
              <a:buChar char="-"/>
            </a:pPr>
            <a:r>
              <a:rPr lang="en-US" sz="1274" kern="1200">
                <a:solidFill>
                  <a:srgbClr val="555555"/>
                </a:solidFill>
                <a:latin typeface="+mn-lt"/>
                <a:ea typeface="+mn-ea"/>
                <a:cs typeface="+mn-cs"/>
              </a:rPr>
              <a:t>Autonomy, </a:t>
            </a:r>
          </a:p>
          <a:p>
            <a:pPr marL="260033" indent="-260033" algn="ctr" defTabSz="416052">
              <a:spcAft>
                <a:spcPts val="600"/>
              </a:spcAft>
              <a:buFontTx/>
              <a:buChar char="-"/>
            </a:pPr>
            <a:r>
              <a:rPr lang="en-US" sz="1274" kern="1200">
                <a:solidFill>
                  <a:srgbClr val="555555"/>
                </a:solidFill>
                <a:latin typeface="+mn-lt"/>
                <a:ea typeface="+mn-ea"/>
                <a:cs typeface="+mn-cs"/>
              </a:rPr>
              <a:t>Competence,</a:t>
            </a:r>
          </a:p>
          <a:p>
            <a:pPr marL="260033" indent="-260033" algn="ctr" defTabSz="416052">
              <a:spcAft>
                <a:spcPts val="600"/>
              </a:spcAft>
              <a:buFontTx/>
              <a:buChar char="-"/>
            </a:pPr>
            <a:r>
              <a:rPr lang="en-US" sz="1274" kern="1200">
                <a:solidFill>
                  <a:srgbClr val="555555"/>
                </a:solidFill>
                <a:latin typeface="+mn-lt"/>
                <a:ea typeface="+mn-ea"/>
                <a:cs typeface="+mn-cs"/>
              </a:rPr>
              <a:t>Relatedness</a:t>
            </a:r>
            <a:endParaRPr lang="en-US" sz="1400"/>
          </a:p>
        </p:txBody>
      </p:sp>
      <p:sp>
        <p:nvSpPr>
          <p:cNvPr id="18" name="Right Arrow 17"/>
          <p:cNvSpPr/>
          <p:nvPr/>
        </p:nvSpPr>
        <p:spPr>
          <a:xfrm rot="2237936">
            <a:off x="2019544" y="3956213"/>
            <a:ext cx="360900"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ight Arrow 18"/>
          <p:cNvSpPr/>
          <p:nvPr/>
        </p:nvSpPr>
        <p:spPr>
          <a:xfrm rot="19488371">
            <a:off x="4142442" y="3953242"/>
            <a:ext cx="360900"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ight Arrow 19"/>
          <p:cNvSpPr/>
          <p:nvPr/>
        </p:nvSpPr>
        <p:spPr>
          <a:xfrm rot="2237936">
            <a:off x="4141765" y="2624943"/>
            <a:ext cx="360900" cy="21886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20299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3466842443_64a641cb07_h.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78619" y="6284837"/>
            <a:ext cx="1765905" cy="461665"/>
          </a:xfrm>
          <a:prstGeom prst="rect">
            <a:avLst/>
          </a:prstGeom>
        </p:spPr>
        <p:txBody>
          <a:bodyPr wrap="square">
            <a:spAutoFit/>
          </a:bodyPr>
          <a:lstStyle/>
          <a:p>
            <a:r>
              <a:rPr lang="en-US" sz="800">
                <a:solidFill>
                  <a:srgbClr val="FFFFFF"/>
                </a:solidFill>
              </a:rPr>
              <a:t>Texas A&amp;M University-Commerce Marketing Communications Photography (2010)</a:t>
            </a:r>
          </a:p>
        </p:txBody>
      </p:sp>
      <p:sp>
        <p:nvSpPr>
          <p:cNvPr id="5" name="Title 4"/>
          <p:cNvSpPr>
            <a:spLocks noGrp="1"/>
          </p:cNvSpPr>
          <p:nvPr>
            <p:ph type="title"/>
          </p:nvPr>
        </p:nvSpPr>
        <p:spPr>
          <a:xfrm>
            <a:off x="553962" y="3044449"/>
            <a:ext cx="8229600" cy="1143000"/>
          </a:xfrm>
        </p:spPr>
        <p:txBody>
          <a:bodyPr/>
          <a:lstStyle/>
          <a:p>
            <a:r>
              <a:rPr lang="en-US" b="1">
                <a:solidFill>
                  <a:schemeClr val="bg1"/>
                </a:solidFill>
              </a:rPr>
              <a:t>The Coaching Climate</a:t>
            </a:r>
          </a:p>
        </p:txBody>
      </p:sp>
    </p:spTree>
    <p:extLst>
      <p:ext uri="{BB962C8B-B14F-4D97-AF65-F5344CB8AC3E}">
        <p14:creationId xmlns:p14="http://schemas.microsoft.com/office/powerpoint/2010/main" val="4046344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p:nvPr>
        </p:nvSpPr>
        <p:spPr>
          <a:xfrm>
            <a:off x="1028697" y="348865"/>
            <a:ext cx="7533018" cy="877729"/>
          </a:xfrm>
        </p:spPr>
        <p:txBody>
          <a:bodyPr vert="horz" lIns="91440" tIns="45720" rIns="91440" bIns="45720" rtlCol="0" anchor="ctr">
            <a:normAutofit/>
          </a:bodyPr>
          <a:lstStyle/>
          <a:p>
            <a:pPr algn="l" defTabSz="914400">
              <a:lnSpc>
                <a:spcPct val="90000"/>
              </a:lnSpc>
            </a:pPr>
            <a:r>
              <a:rPr lang="en-US" sz="3500" kern="1200">
                <a:solidFill>
                  <a:srgbClr val="FFFFFF"/>
                </a:solidFill>
                <a:latin typeface="+mj-lt"/>
                <a:ea typeface="+mj-ea"/>
                <a:cs typeface="+mj-cs"/>
              </a:rPr>
              <a:t>Coaching Behaviours</a:t>
            </a:r>
          </a:p>
        </p:txBody>
      </p:sp>
      <p:sp>
        <p:nvSpPr>
          <p:cNvPr id="2" name="TextBox 1"/>
          <p:cNvSpPr txBox="1"/>
          <p:nvPr/>
        </p:nvSpPr>
        <p:spPr>
          <a:xfrm>
            <a:off x="1108372" y="2112579"/>
            <a:ext cx="2647325"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1. Selecting a player of the game</a:t>
            </a:r>
            <a:endParaRPr lang="en-US"/>
          </a:p>
        </p:txBody>
      </p:sp>
      <p:sp>
        <p:nvSpPr>
          <p:cNvPr id="3" name="TextBox 2"/>
          <p:cNvSpPr txBox="1"/>
          <p:nvPr/>
        </p:nvSpPr>
        <p:spPr>
          <a:xfrm>
            <a:off x="4917203" y="2907568"/>
            <a:ext cx="3148813"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4. Using the </a:t>
            </a:r>
            <a:r>
              <a:rPr lang="en-US" sz="1530" kern="1200" err="1">
                <a:solidFill>
                  <a:schemeClr val="tx1"/>
                </a:solidFill>
                <a:latin typeface="+mn-lt"/>
                <a:ea typeface="+mn-ea"/>
                <a:cs typeface="+mn-cs"/>
              </a:rPr>
              <a:t>iPad</a:t>
            </a:r>
            <a:r>
              <a:rPr lang="en-US" sz="1530" kern="1200">
                <a:solidFill>
                  <a:schemeClr val="tx1"/>
                </a:solidFill>
                <a:latin typeface="+mn-lt"/>
                <a:ea typeface="+mn-ea"/>
                <a:cs typeface="+mn-cs"/>
              </a:rPr>
              <a:t> to film performance in a training/practice session</a:t>
            </a:r>
            <a:endParaRPr lang="en-US"/>
          </a:p>
        </p:txBody>
      </p:sp>
      <p:sp>
        <p:nvSpPr>
          <p:cNvPr id="4" name="TextBox 3"/>
          <p:cNvSpPr txBox="1"/>
          <p:nvPr/>
        </p:nvSpPr>
        <p:spPr>
          <a:xfrm>
            <a:off x="1289695" y="3184407"/>
            <a:ext cx="2978887"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2. Only selecting athletes that attend training</a:t>
            </a:r>
            <a:endParaRPr lang="en-US"/>
          </a:p>
        </p:txBody>
      </p:sp>
      <p:sp>
        <p:nvSpPr>
          <p:cNvPr id="5" name="TextBox 4"/>
          <p:cNvSpPr txBox="1"/>
          <p:nvPr/>
        </p:nvSpPr>
        <p:spPr>
          <a:xfrm>
            <a:off x="5289175" y="2122287"/>
            <a:ext cx="2647325"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3. Providing positive feedback after good performances</a:t>
            </a:r>
            <a:endParaRPr lang="en-US"/>
          </a:p>
        </p:txBody>
      </p:sp>
      <p:sp>
        <p:nvSpPr>
          <p:cNvPr id="6" name="TextBox 5"/>
          <p:cNvSpPr txBox="1"/>
          <p:nvPr/>
        </p:nvSpPr>
        <p:spPr>
          <a:xfrm>
            <a:off x="5289175" y="3880865"/>
            <a:ext cx="2647325" cy="790968"/>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5. Using differentiated activities within training sessions</a:t>
            </a:r>
            <a:endParaRPr lang="en-US"/>
          </a:p>
        </p:txBody>
      </p:sp>
      <p:sp>
        <p:nvSpPr>
          <p:cNvPr id="8" name="TextBox 7"/>
          <p:cNvSpPr txBox="1"/>
          <p:nvPr/>
        </p:nvSpPr>
        <p:spPr>
          <a:xfrm>
            <a:off x="1095938" y="4490142"/>
            <a:ext cx="2647325" cy="327782"/>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6. Fitness testing all athletes</a:t>
            </a:r>
            <a:endParaRPr lang="en-US"/>
          </a:p>
        </p:txBody>
      </p:sp>
      <p:sp>
        <p:nvSpPr>
          <p:cNvPr id="9" name="TextBox 8"/>
          <p:cNvSpPr txBox="1"/>
          <p:nvPr/>
        </p:nvSpPr>
        <p:spPr>
          <a:xfrm>
            <a:off x="1289695" y="5512343"/>
            <a:ext cx="2647325"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7. Using a squad rotation system</a:t>
            </a:r>
            <a:endParaRPr lang="en-US"/>
          </a:p>
        </p:txBody>
      </p:sp>
      <p:sp>
        <p:nvSpPr>
          <p:cNvPr id="10" name="TextBox 9"/>
          <p:cNvSpPr txBox="1"/>
          <p:nvPr/>
        </p:nvSpPr>
        <p:spPr>
          <a:xfrm>
            <a:off x="5124429" y="4895860"/>
            <a:ext cx="2647325"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8. Giving all players specific targets to improve on</a:t>
            </a:r>
            <a:endParaRPr lang="en-US"/>
          </a:p>
        </p:txBody>
      </p:sp>
      <p:sp>
        <p:nvSpPr>
          <p:cNvPr id="14" name="TextBox 13"/>
          <p:cNvSpPr txBox="1"/>
          <p:nvPr/>
        </p:nvSpPr>
        <p:spPr>
          <a:xfrm>
            <a:off x="5248766" y="5751707"/>
            <a:ext cx="2647325" cy="563231"/>
          </a:xfrm>
          <a:prstGeom prst="rect">
            <a:avLst/>
          </a:prstGeom>
          <a:noFill/>
        </p:spPr>
        <p:txBody>
          <a:bodyPr wrap="square" rtlCol="0">
            <a:spAutoFit/>
          </a:bodyPr>
          <a:lstStyle/>
          <a:p>
            <a:pPr defTabSz="388620">
              <a:spcAft>
                <a:spcPts val="600"/>
              </a:spcAft>
            </a:pPr>
            <a:r>
              <a:rPr lang="en-US" sz="1530" kern="1200">
                <a:solidFill>
                  <a:schemeClr val="tx1"/>
                </a:solidFill>
                <a:latin typeface="+mn-lt"/>
                <a:ea typeface="+mn-ea"/>
                <a:cs typeface="+mn-cs"/>
              </a:rPr>
              <a:t>9. Letting the participant decide what to do in practice</a:t>
            </a:r>
            <a:endParaRPr lang="en-US"/>
          </a:p>
        </p:txBody>
      </p:sp>
    </p:spTree>
    <p:extLst>
      <p:ext uri="{BB962C8B-B14F-4D97-AF65-F5344CB8AC3E}">
        <p14:creationId xmlns:p14="http://schemas.microsoft.com/office/powerpoint/2010/main" val="23519897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lternate Process 3"/>
          <p:cNvSpPr/>
          <p:nvPr/>
        </p:nvSpPr>
        <p:spPr>
          <a:xfrm>
            <a:off x="4412273" y="2787952"/>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Motivation</a:t>
            </a:r>
          </a:p>
        </p:txBody>
      </p:sp>
      <p:sp>
        <p:nvSpPr>
          <p:cNvPr id="5" name="Alternate Process 4"/>
          <p:cNvSpPr/>
          <p:nvPr/>
        </p:nvSpPr>
        <p:spPr>
          <a:xfrm>
            <a:off x="7313494" y="2794000"/>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Outcomes</a:t>
            </a:r>
          </a:p>
        </p:txBody>
      </p:sp>
      <p:sp>
        <p:nvSpPr>
          <p:cNvPr id="6" name="Alternate Process 5"/>
          <p:cNvSpPr/>
          <p:nvPr/>
        </p:nvSpPr>
        <p:spPr>
          <a:xfrm>
            <a:off x="83530" y="4093632"/>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Controlling Climate</a:t>
            </a:r>
          </a:p>
        </p:txBody>
      </p:sp>
      <p:sp>
        <p:nvSpPr>
          <p:cNvPr id="8" name="Right Arrow 7"/>
          <p:cNvSpPr/>
          <p:nvPr/>
        </p:nvSpPr>
        <p:spPr>
          <a:xfrm>
            <a:off x="6200061" y="3302000"/>
            <a:ext cx="971176" cy="23905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Alternate Process 13"/>
          <p:cNvSpPr/>
          <p:nvPr/>
        </p:nvSpPr>
        <p:spPr>
          <a:xfrm>
            <a:off x="2272624" y="1454274"/>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a:t>Support need for </a:t>
            </a:r>
          </a:p>
          <a:p>
            <a:pPr marL="285750" indent="-285750" algn="ctr">
              <a:buFontTx/>
              <a:buChar char="-"/>
            </a:pPr>
            <a:r>
              <a:rPr lang="en-US" sz="1400"/>
              <a:t>Autonomy, </a:t>
            </a:r>
          </a:p>
          <a:p>
            <a:pPr marL="285750" indent="-285750" algn="ctr">
              <a:buFontTx/>
              <a:buChar char="-"/>
            </a:pPr>
            <a:r>
              <a:rPr lang="en-US" sz="1400"/>
              <a:t>Competence,</a:t>
            </a:r>
          </a:p>
          <a:p>
            <a:pPr marL="285750" indent="-285750" algn="ctr">
              <a:buFontTx/>
              <a:buChar char="-"/>
            </a:pPr>
            <a:r>
              <a:rPr lang="en-US" sz="1400"/>
              <a:t>Relatedness</a:t>
            </a:r>
          </a:p>
        </p:txBody>
      </p:sp>
      <p:sp>
        <p:nvSpPr>
          <p:cNvPr id="16" name="Right Arrow 15"/>
          <p:cNvSpPr/>
          <p:nvPr/>
        </p:nvSpPr>
        <p:spPr>
          <a:xfrm>
            <a:off x="1845571" y="1914249"/>
            <a:ext cx="394191" cy="23905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Alternate Process 16"/>
          <p:cNvSpPr/>
          <p:nvPr/>
        </p:nvSpPr>
        <p:spPr>
          <a:xfrm>
            <a:off x="2272624" y="4116435"/>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a:t>Thwart need for </a:t>
            </a:r>
          </a:p>
          <a:p>
            <a:pPr marL="285750" indent="-285750" algn="ctr">
              <a:buFontTx/>
              <a:buChar char="-"/>
            </a:pPr>
            <a:r>
              <a:rPr lang="en-US" sz="1400"/>
              <a:t>Autonomy, </a:t>
            </a:r>
          </a:p>
          <a:p>
            <a:pPr marL="285750" indent="-285750" algn="ctr">
              <a:buFontTx/>
              <a:buChar char="-"/>
            </a:pPr>
            <a:r>
              <a:rPr lang="en-US" sz="1400"/>
              <a:t>Competence,</a:t>
            </a:r>
          </a:p>
          <a:p>
            <a:pPr marL="285750" indent="-285750" algn="ctr">
              <a:buFontTx/>
              <a:buChar char="-"/>
            </a:pPr>
            <a:r>
              <a:rPr lang="en-US" sz="1400"/>
              <a:t>Relatedness</a:t>
            </a:r>
          </a:p>
        </p:txBody>
      </p:sp>
      <p:sp>
        <p:nvSpPr>
          <p:cNvPr id="18" name="Right Arrow 17"/>
          <p:cNvSpPr/>
          <p:nvPr/>
        </p:nvSpPr>
        <p:spPr>
          <a:xfrm>
            <a:off x="1845571" y="4536930"/>
            <a:ext cx="394191" cy="23905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ight Arrow 18"/>
          <p:cNvSpPr/>
          <p:nvPr/>
        </p:nvSpPr>
        <p:spPr>
          <a:xfrm rot="19488371">
            <a:off x="4080977" y="3910780"/>
            <a:ext cx="394191" cy="23905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ight Arrow 19"/>
          <p:cNvSpPr/>
          <p:nvPr/>
        </p:nvSpPr>
        <p:spPr>
          <a:xfrm rot="2237936">
            <a:off x="4080237" y="2459951"/>
            <a:ext cx="394191" cy="23905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Alternate Process 11"/>
          <p:cNvSpPr/>
          <p:nvPr/>
        </p:nvSpPr>
        <p:spPr>
          <a:xfrm>
            <a:off x="83530" y="1454274"/>
            <a:ext cx="1703294" cy="110564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Autonomy Supportive Climate</a:t>
            </a:r>
          </a:p>
        </p:txBody>
      </p:sp>
    </p:spTree>
    <p:extLst>
      <p:ext uri="{BB962C8B-B14F-4D97-AF65-F5344CB8AC3E}">
        <p14:creationId xmlns:p14="http://schemas.microsoft.com/office/powerpoint/2010/main" val="719472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7" y="348865"/>
            <a:ext cx="7533018" cy="877729"/>
          </a:xfrm>
        </p:spPr>
        <p:txBody>
          <a:bodyPr anchor="ctr">
            <a:normAutofit/>
          </a:bodyPr>
          <a:lstStyle/>
          <a:p>
            <a:r>
              <a:rPr lang="en-US" sz="3500">
                <a:solidFill>
                  <a:srgbClr val="FFFFFF"/>
                </a:solidFill>
              </a:rPr>
              <a:t>Coaching Climate</a:t>
            </a:r>
          </a:p>
        </p:txBody>
      </p:sp>
      <p:graphicFrame>
        <p:nvGraphicFramePr>
          <p:cNvPr id="5" name="Content Placeholder 2">
            <a:extLst>
              <a:ext uri="{FF2B5EF4-FFF2-40B4-BE49-F238E27FC236}">
                <a16:creationId xmlns:a16="http://schemas.microsoft.com/office/drawing/2014/main" id="{C69E263A-4F17-3CE7-270E-804CB9D12DC1}"/>
              </a:ext>
            </a:extLst>
          </p:cNvPr>
          <p:cNvGraphicFramePr>
            <a:graphicFrameLocks noGrp="1"/>
          </p:cNvGraphicFramePr>
          <p:nvPr>
            <p:ph idx="1"/>
            <p:extLst>
              <p:ext uri="{D42A27DB-BD31-4B8C-83A1-F6EECF244321}">
                <p14:modId xmlns:p14="http://schemas.microsoft.com/office/powerpoint/2010/main" val="1014056961"/>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50197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7" y="348865"/>
            <a:ext cx="7533018" cy="877729"/>
          </a:xfrm>
        </p:spPr>
        <p:txBody>
          <a:bodyPr anchor="ctr">
            <a:normAutofit/>
          </a:bodyPr>
          <a:lstStyle/>
          <a:p>
            <a:r>
              <a:rPr lang="en-US" sz="3200">
                <a:solidFill>
                  <a:srgbClr val="FFFFFF"/>
                </a:solidFill>
              </a:rPr>
              <a:t>How to Create a Need Supportive Climate</a:t>
            </a:r>
          </a:p>
        </p:txBody>
      </p:sp>
      <p:graphicFrame>
        <p:nvGraphicFramePr>
          <p:cNvPr id="5" name="Content Placeholder 2">
            <a:extLst>
              <a:ext uri="{FF2B5EF4-FFF2-40B4-BE49-F238E27FC236}">
                <a16:creationId xmlns:a16="http://schemas.microsoft.com/office/drawing/2014/main" id="{2E48F364-850E-8992-0B34-8EEC351B9AE2}"/>
              </a:ext>
            </a:extLst>
          </p:cNvPr>
          <p:cNvGraphicFramePr>
            <a:graphicFrameLocks noGrp="1"/>
          </p:cNvGraphicFramePr>
          <p:nvPr>
            <p:ph idx="1"/>
            <p:extLst>
              <p:ext uri="{D42A27DB-BD31-4B8C-83A1-F6EECF244321}">
                <p14:modId xmlns:p14="http://schemas.microsoft.com/office/powerpoint/2010/main" val="2781828559"/>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02950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US" sz="3500">
                <a:solidFill>
                  <a:srgbClr val="FFFFFF"/>
                </a:solidFill>
              </a:rPr>
              <a:t>References</a:t>
            </a:r>
          </a:p>
        </p:txBody>
      </p:sp>
      <p:sp>
        <p:nvSpPr>
          <p:cNvPr id="3" name="Content Placeholder 2"/>
          <p:cNvSpPr>
            <a:spLocks noGrp="1"/>
          </p:cNvSpPr>
          <p:nvPr>
            <p:ph idx="1"/>
          </p:nvPr>
        </p:nvSpPr>
        <p:spPr>
          <a:xfrm>
            <a:off x="1028699" y="2318197"/>
            <a:ext cx="7293023" cy="3683358"/>
          </a:xfrm>
        </p:spPr>
        <p:txBody>
          <a:bodyPr anchor="ctr">
            <a:normAutofit/>
          </a:bodyPr>
          <a:lstStyle/>
          <a:p>
            <a:pPr marL="0" indent="0">
              <a:lnSpc>
                <a:spcPct val="90000"/>
              </a:lnSpc>
              <a:buNone/>
            </a:pPr>
            <a:r>
              <a:rPr lang="en-US" sz="1200"/>
              <a:t>Deci, E.L. and Ryan, R.M (2000) ‘The “What” and “Why” of Goal Pursuits: Human Needs and the Self-Determination of Behavior’, </a:t>
            </a:r>
            <a:r>
              <a:rPr lang="en-US" sz="1200" i="1"/>
              <a:t>Psychological Inquiry,</a:t>
            </a:r>
            <a:r>
              <a:rPr lang="en-US" sz="1200"/>
              <a:t> vol. 11, no. 4, pp. 227–268</a:t>
            </a:r>
            <a:r>
              <a:rPr lang="en-US" sz="1200" b="1"/>
              <a:t> </a:t>
            </a:r>
            <a:endParaRPr lang="en-GB" sz="1200"/>
          </a:p>
          <a:p>
            <a:pPr marL="0" indent="0">
              <a:lnSpc>
                <a:spcPct val="90000"/>
              </a:lnSpc>
              <a:buNone/>
            </a:pPr>
            <a:endParaRPr lang="en-US" sz="1200"/>
          </a:p>
          <a:p>
            <a:pPr marL="0" indent="0">
              <a:lnSpc>
                <a:spcPct val="90000"/>
              </a:lnSpc>
              <a:buNone/>
            </a:pPr>
            <a:r>
              <a:rPr lang="en-US" sz="1200"/>
              <a:t>Biddle, Mutrie and Gorley (2015) </a:t>
            </a:r>
            <a:r>
              <a:rPr lang="en-US" sz="1200" i="1"/>
              <a:t>Psychology of Physical Activity: Determinants, Well-Being and Interventions</a:t>
            </a:r>
            <a:r>
              <a:rPr lang="en-US" sz="1200"/>
              <a:t>, Third Edition, Oxon: Routledge</a:t>
            </a:r>
          </a:p>
          <a:p>
            <a:pPr marL="0" indent="0">
              <a:lnSpc>
                <a:spcPct val="90000"/>
              </a:lnSpc>
              <a:buNone/>
            </a:pPr>
            <a:endParaRPr lang="en-US" sz="1200"/>
          </a:p>
          <a:p>
            <a:pPr marL="0" indent="0">
              <a:lnSpc>
                <a:spcPct val="90000"/>
              </a:lnSpc>
              <a:buNone/>
            </a:pPr>
            <a:r>
              <a:rPr lang="en-US" sz="1200"/>
              <a:t>Ntoumanis, N. (2012) </a:t>
            </a:r>
            <a:r>
              <a:rPr lang="en-US" sz="1200" i="1"/>
              <a:t>A Self-Determination Theory perspective on motivation in Sport and Physical Education: Current Trends and Posible Future Research Directions, </a:t>
            </a:r>
            <a:r>
              <a:rPr lang="en-US" sz="1200"/>
              <a:t>In Roberts, G. C. and Treasure, D. C. ‘Advances in Motivation in Sport and Exercise’</a:t>
            </a:r>
          </a:p>
          <a:p>
            <a:pPr marL="0" indent="0">
              <a:lnSpc>
                <a:spcPct val="90000"/>
              </a:lnSpc>
              <a:buNone/>
            </a:pPr>
            <a:endParaRPr lang="en-US" sz="1200"/>
          </a:p>
          <a:p>
            <a:pPr marL="0" indent="0">
              <a:lnSpc>
                <a:spcPct val="90000"/>
              </a:lnSpc>
              <a:buNone/>
            </a:pPr>
            <a:r>
              <a:rPr lang="en-US" sz="1200">
                <a:hlinkClick r:id="rId2"/>
              </a:rPr>
              <a:t>www.selfdeterminationtheory.org</a:t>
            </a:r>
            <a:endParaRPr lang="en-US" sz="1200"/>
          </a:p>
          <a:p>
            <a:pPr marL="0" indent="0">
              <a:lnSpc>
                <a:spcPct val="90000"/>
              </a:lnSpc>
              <a:buNone/>
            </a:pPr>
            <a:endParaRPr lang="en-US" sz="1200"/>
          </a:p>
          <a:p>
            <a:pPr marL="0" indent="0">
              <a:lnSpc>
                <a:spcPct val="90000"/>
              </a:lnSpc>
              <a:buNone/>
            </a:pPr>
            <a:r>
              <a:rPr lang="en-US" sz="1200"/>
              <a:t>Standage, M. and Ryan, R. M. (2012) </a:t>
            </a:r>
            <a:r>
              <a:rPr lang="en-US" sz="1200" i="1"/>
              <a:t>Self Determination Theory and Exercise Motivation: Facilitating Self-Regulatory Processes to Support and Maintain Health and Well-Being</a:t>
            </a:r>
            <a:r>
              <a:rPr lang="en-US" sz="1200"/>
              <a:t>, In Roberts, G. C. and Treasure, D. C. ‘Advances in Motivation in Sport and Exercise’</a:t>
            </a:r>
          </a:p>
          <a:p>
            <a:pPr marL="0" indent="0">
              <a:lnSpc>
                <a:spcPct val="90000"/>
              </a:lnSpc>
              <a:buNone/>
            </a:pPr>
            <a:endParaRPr lang="en-US" sz="1200"/>
          </a:p>
          <a:p>
            <a:pPr marL="0" indent="0">
              <a:lnSpc>
                <a:spcPct val="90000"/>
              </a:lnSpc>
              <a:buNone/>
            </a:pPr>
            <a:r>
              <a:rPr lang="en-US" sz="1200"/>
              <a:t>Weinberg, R. S. and Gould, D. (2015) </a:t>
            </a:r>
            <a:r>
              <a:rPr lang="en-US" sz="1200" i="1"/>
              <a:t>Foundations of Sport and Exercise Psychology, Sixth Edition</a:t>
            </a:r>
            <a:r>
              <a:rPr lang="en-US" sz="1200"/>
              <a:t>, Champaign, IL: Human Kinetics</a:t>
            </a:r>
          </a:p>
          <a:p>
            <a:pPr marL="0" indent="0">
              <a:lnSpc>
                <a:spcPct val="90000"/>
              </a:lnSpc>
              <a:buNone/>
            </a:pPr>
            <a:endParaRPr lang="en-US" sz="1200"/>
          </a:p>
          <a:p>
            <a:pPr marL="0" indent="0">
              <a:lnSpc>
                <a:spcPct val="90000"/>
              </a:lnSpc>
              <a:buNone/>
            </a:pPr>
            <a:endParaRPr lang="en-US" sz="1200"/>
          </a:p>
          <a:p>
            <a:pPr marL="0" indent="0">
              <a:lnSpc>
                <a:spcPct val="90000"/>
              </a:lnSpc>
              <a:buNone/>
            </a:pPr>
            <a:endParaRPr lang="en-US" sz="1200"/>
          </a:p>
        </p:txBody>
      </p:sp>
    </p:spTree>
    <p:extLst>
      <p:ext uri="{BB962C8B-B14F-4D97-AF65-F5344CB8AC3E}">
        <p14:creationId xmlns:p14="http://schemas.microsoft.com/office/powerpoint/2010/main" val="36650338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0807" y="2755073"/>
            <a:ext cx="8330098" cy="584776"/>
          </a:xfrm>
          <a:prstGeom prst="rect">
            <a:avLst/>
          </a:prstGeom>
        </p:spPr>
        <p:txBody>
          <a:bodyPr wrap="square">
            <a:spAutoFit/>
          </a:bodyPr>
          <a:lstStyle/>
          <a:p>
            <a:r>
              <a:rPr lang="en-US" sz="800"/>
              <a:t>Texas A&amp;M University-Commerce Marketing Communications Photography</a:t>
            </a:r>
          </a:p>
          <a:p>
            <a:r>
              <a:rPr lang="en-US" sz="800"/>
              <a:t>Available: https://</a:t>
            </a:r>
            <a:r>
              <a:rPr lang="en-US" sz="800" err="1"/>
              <a:t>www.flickr.com</a:t>
            </a:r>
            <a:r>
              <a:rPr lang="en-US" sz="800"/>
              <a:t>/photos/</a:t>
            </a:r>
            <a:r>
              <a:rPr lang="en-US" sz="800" err="1"/>
              <a:t>tamuc</a:t>
            </a:r>
            <a:r>
              <a:rPr lang="en-US" sz="800"/>
              <a:t>/15503799676/in/photolist-pC22uY-bi3fbi-a7kvnN-cFedZ7-5BD37T-2ZT4As-9xMiSC-aspxjh-pDMDbi-9Tq1FT-89DGRL-fLCsHv-evLZ9L-bUMhWx-bUMhnz-bV42ap-cc9wtd-bV42pH-bV42ji-bV3WRP-bUMhYR-ccqgkC-cc9rHW-bV42gr-bV41y8-bV42fv-cc9s5N-bV42u4-bV3WCM-bUMi3M-ccmxJf-ccmyYC-bUZk5V-ccmzxw-bUZhN4-bUZjjK-bUZk1Z-5pi3NL-hraik9-8WNx8M-cc9vum-cc9sXS-bV3Ybv-cc9xhy-7G4hXK-awztW9-5BHufC-bnEbLb-bUMh5P-cc9rYS</a:t>
            </a:r>
          </a:p>
        </p:txBody>
      </p:sp>
      <p:sp>
        <p:nvSpPr>
          <p:cNvPr id="5" name="Rectangle 4"/>
          <p:cNvSpPr/>
          <p:nvPr/>
        </p:nvSpPr>
        <p:spPr>
          <a:xfrm>
            <a:off x="420807" y="1874649"/>
            <a:ext cx="8330098" cy="584776"/>
          </a:xfrm>
          <a:prstGeom prst="rect">
            <a:avLst/>
          </a:prstGeom>
        </p:spPr>
        <p:txBody>
          <a:bodyPr wrap="square">
            <a:spAutoFit/>
          </a:bodyPr>
          <a:lstStyle/>
          <a:p>
            <a:r>
              <a:rPr lang="en-US" sz="800"/>
              <a:t>USAG- Humphreys </a:t>
            </a:r>
          </a:p>
          <a:p>
            <a:r>
              <a:rPr lang="en-US" sz="800"/>
              <a:t>Available: https://</a:t>
            </a:r>
            <a:r>
              <a:rPr lang="en-US" sz="800" err="1"/>
              <a:t>www.flickr.com</a:t>
            </a:r>
            <a:r>
              <a:rPr lang="en-US" sz="800"/>
              <a:t>/photos/</a:t>
            </a:r>
            <a:r>
              <a:rPr lang="en-US" sz="800" err="1"/>
              <a:t>usaghumphreys</a:t>
            </a:r>
            <a:r>
              <a:rPr lang="en-US" sz="800"/>
              <a:t>/6206013520/in/photolist-asprB7-asmM8n-edBKHV-a6DN2Z-a6DRun-9VtAw1-asmpD4-a6Djrg-aspoYN-ebrqYH-asm29v-8YJEcv-asmscr-fCWeuQ-fT4dZe-asmDJZ-btapg1-ffyY3B-a6G8ty-asmMCa-dWEP1j-9VqLsa-4U26jT-ee94gu-LqjCG-ffP6oQ-asoYXb-ffz2E8-9Lg6Ln-kQqkWa-dZBMt9-on2mmw-bnhkry-8hV8q9-9vFCzp-bXMupE-Lqfg9-asmVBX-bXMWoA-nGeEva-paP1vJ-asmd9k-oVNq9W-aspksG-9LiTfU-84jdRK-bysoWB-9NnpbC-omWVHP-dmjdmE </a:t>
            </a:r>
          </a:p>
        </p:txBody>
      </p:sp>
      <p:sp>
        <p:nvSpPr>
          <p:cNvPr id="7" name="Title 6"/>
          <p:cNvSpPr>
            <a:spLocks noGrp="1"/>
          </p:cNvSpPr>
          <p:nvPr>
            <p:ph type="title"/>
          </p:nvPr>
        </p:nvSpPr>
        <p:spPr/>
        <p:txBody>
          <a:bodyPr/>
          <a:lstStyle/>
          <a:p>
            <a:r>
              <a:rPr lang="en-US"/>
              <a:t>Image References</a:t>
            </a:r>
          </a:p>
        </p:txBody>
      </p:sp>
    </p:spTree>
    <p:extLst>
      <p:ext uri="{BB962C8B-B14F-4D97-AF65-F5344CB8AC3E}">
        <p14:creationId xmlns:p14="http://schemas.microsoft.com/office/powerpoint/2010/main" val="10742416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1604</TotalTime>
  <Words>3110</Words>
  <Application>Microsoft Macintosh PowerPoint</Application>
  <PresentationFormat>On-screen Show (4:3)</PresentationFormat>
  <Paragraphs>372</Paragraphs>
  <Slides>41</Slides>
  <Notes>33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proxima-nova</vt:lpstr>
      <vt:lpstr>Office Theme</vt:lpstr>
      <vt:lpstr>Motivation:  A Self Determination Approach</vt:lpstr>
      <vt:lpstr>PowerPoint Presentation</vt:lpstr>
      <vt:lpstr>PowerPoint Presentation</vt:lpstr>
      <vt:lpstr>Plan</vt:lpstr>
      <vt:lpstr>PowerPoint Presentation</vt:lpstr>
      <vt:lpstr>PowerPoint Presentation</vt:lpstr>
      <vt:lpstr>PowerPoint Presentation</vt:lpstr>
      <vt:lpstr>PowerPoint Presentation</vt:lpstr>
      <vt:lpstr>PowerPoint Presentation</vt:lpstr>
      <vt:lpstr>Seeing that a participant has high motivation right now only shows us the tip of the iceberg…  … we do not know why the participant is motivated</vt:lpstr>
      <vt:lpstr>PowerPoint Presentation</vt:lpstr>
      <vt:lpstr>PowerPoint Presentation</vt:lpstr>
      <vt:lpstr>Intrinsic Motivation</vt:lpstr>
      <vt:lpstr>Using Rewards</vt:lpstr>
      <vt:lpstr>Cognitive Evaluation Theory</vt:lpstr>
      <vt:lpstr>Cognitive Evaluation Theory</vt:lpstr>
      <vt:lpstr>Extrinsic Motivation</vt:lpstr>
      <vt:lpstr>Extrinsic Motivation</vt:lpstr>
      <vt:lpstr>Extrinsic Motivation</vt:lpstr>
      <vt:lpstr>Extrinsic Motivation</vt:lpstr>
      <vt:lpstr>Extrinsic Motivation</vt:lpstr>
      <vt:lpstr>Extrinsic Motivation</vt:lpstr>
      <vt:lpstr>Extrinsic Motivation</vt:lpstr>
      <vt:lpstr>Extrinsic Motivation</vt:lpstr>
      <vt:lpstr>Extrinsic Motivation</vt:lpstr>
      <vt:lpstr>Extrinsic Motivation</vt:lpstr>
      <vt:lpstr>PowerPoint Presentation</vt:lpstr>
      <vt:lpstr>PowerPoint Presentation</vt:lpstr>
      <vt:lpstr>Basic Psychological Needs Theory</vt:lpstr>
      <vt:lpstr>Autonomy</vt:lpstr>
      <vt:lpstr>Relatedness</vt:lpstr>
      <vt:lpstr>Competence</vt:lpstr>
      <vt:lpstr>PowerPoint Presentation</vt:lpstr>
      <vt:lpstr>PowerPoint Presentation</vt:lpstr>
      <vt:lpstr>The Coaching Climate</vt:lpstr>
      <vt:lpstr>Coaching Behaviours</vt:lpstr>
      <vt:lpstr>PowerPoint Presentation</vt:lpstr>
      <vt:lpstr>Coaching Climate</vt:lpstr>
      <vt:lpstr>How to Create a Need Supportive Climate</vt:lpstr>
      <vt:lpstr>References</vt:lpstr>
      <vt:lpstr>Image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tsd</dc:creator>
  <cp:lastModifiedBy>Geraint Forster</cp:lastModifiedBy>
  <cp:revision>26</cp:revision>
  <dcterms:created xsi:type="dcterms:W3CDTF">2015-02-14T19:49:06Z</dcterms:created>
  <dcterms:modified xsi:type="dcterms:W3CDTF">2024-12-11T20:45:42Z</dcterms:modified>
</cp:coreProperties>
</file>