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6" r:id="rId4"/>
    <p:sldId id="257" r:id="rId5"/>
    <p:sldId id="258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37DCDD-1798-4305-B987-C781753367A9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21E65A-A1D1-463C-9178-F71114251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11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dirty="0" smtClean="0">
                <a:cs typeface="MS PGothic" panose="020B0600070205080204" pitchFamily="34" charset="-128"/>
              </a:rPr>
              <a:t>Non-critical – i.e. paper clips / office stationery – cheap and easy to get hold of</a:t>
            </a:r>
          </a:p>
          <a:p>
            <a:r>
              <a:rPr lang="en-US" altLang="en-US" dirty="0" smtClean="0">
                <a:cs typeface="MS PGothic" panose="020B0600070205080204" pitchFamily="34" charset="-128"/>
              </a:rPr>
              <a:t>Leverage – i.e. paint / pallets – relatively expensive but easy to obtain</a:t>
            </a:r>
          </a:p>
          <a:p>
            <a:r>
              <a:rPr lang="en-US" altLang="en-US" dirty="0" smtClean="0">
                <a:cs typeface="MS PGothic" panose="020B0600070205080204" pitchFamily="34" charset="-128"/>
              </a:rPr>
              <a:t>Bottleneck – i.e. specialist components – not expensive but hard to get hold of</a:t>
            </a:r>
          </a:p>
          <a:p>
            <a:r>
              <a:rPr lang="en-US" altLang="en-US" dirty="0" smtClean="0">
                <a:cs typeface="MS PGothic" panose="020B0600070205080204" pitchFamily="34" charset="-128"/>
              </a:rPr>
              <a:t>Strategic – i.e. Generic Corporate Information System (SAP) – expensive and few reliable suppliers</a:t>
            </a: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CE1712CA-8BD5-4746-83D1-153CBCF9CDDA}" type="slidenum">
              <a:rPr lang="en-US" altLang="en-US" sz="1200"/>
              <a:pPr eaLnBrk="1" hangingPunct="1"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470131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042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56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292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952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718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380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55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395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095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338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17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ne c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85168"/>
            <a:ext cx="12192000" cy="572833"/>
          </a:xfrm>
          <a:prstGeom prst="rect">
            <a:avLst/>
          </a:prstGeom>
        </p:spPr>
      </p:pic>
      <p:sp>
        <p:nvSpPr>
          <p:cNvPr id="13" name="Slide Number Placeholder 13"/>
          <p:cNvSpPr>
            <a:spLocks noGrp="1"/>
          </p:cNvSpPr>
          <p:nvPr>
            <p:ph type="sldNum" sz="quarter" idx="16"/>
          </p:nvPr>
        </p:nvSpPr>
        <p:spPr>
          <a:xfrm>
            <a:off x="5272989" y="6309321"/>
            <a:ext cx="1644667" cy="365125"/>
          </a:xfrm>
        </p:spPr>
        <p:txBody>
          <a:bodyPr lIns="0" tIns="0" rIns="0" bIns="0" anchor="t" anchorCtr="0"/>
          <a:lstStyle>
            <a:lvl1pPr algn="ctr"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fld id="{702C51A5-30FB-4CEB-9C7C-A7D3DCD76AF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7" hasCustomPrompt="1"/>
          </p:nvPr>
        </p:nvSpPr>
        <p:spPr>
          <a:xfrm>
            <a:off x="671397" y="6345368"/>
            <a:ext cx="1440000" cy="39600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/>
              <a:t>Partner logo 1</a:t>
            </a:r>
          </a:p>
        </p:txBody>
      </p:sp>
      <p:sp>
        <p:nvSpPr>
          <p:cNvPr id="18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2495760" y="6345368"/>
            <a:ext cx="1440000" cy="39600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/>
              <a:t>Partner logo 2</a:t>
            </a:r>
          </a:p>
        </p:txBody>
      </p: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671397" y="512676"/>
            <a:ext cx="7344000" cy="396000"/>
          </a:xfrm>
        </p:spPr>
        <p:txBody>
          <a:bodyPr/>
          <a:lstStyle>
            <a:lvl1pPr>
              <a:defRPr>
                <a:solidFill>
                  <a:srgbClr val="032977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9"/>
          </p:nvPr>
        </p:nvSpPr>
        <p:spPr>
          <a:xfrm>
            <a:off x="670984" y="1520825"/>
            <a:ext cx="8449733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0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71661" y="944724"/>
            <a:ext cx="7344000" cy="395288"/>
          </a:xfrm>
        </p:spPr>
        <p:txBody>
          <a:bodyPr/>
          <a:lstStyle>
            <a:lvl1pPr marL="0" indent="0">
              <a:buNone/>
              <a:defRPr>
                <a:solidFill>
                  <a:srgbClr val="032977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  <a:lvl2pPr marL="0" indent="0">
              <a:buNone/>
              <a:defRPr>
                <a:solidFill>
                  <a:schemeClr val="accent1"/>
                </a:solidFill>
              </a:defRPr>
            </a:lvl2pPr>
            <a:lvl3pPr marL="0" indent="0">
              <a:buNone/>
              <a:defRPr>
                <a:solidFill>
                  <a:schemeClr val="accent1"/>
                </a:solidFill>
              </a:defRPr>
            </a:lvl3pPr>
            <a:lvl4pPr marL="0" indent="0">
              <a:buNone/>
              <a:defRPr/>
            </a:lvl4pPr>
            <a:lvl5pPr marL="0" indent="0">
              <a:buNone/>
              <a:defRPr/>
            </a:lvl5pPr>
          </a:lstStyle>
          <a:p>
            <a:pPr lvl="0"/>
            <a:r>
              <a:rPr lang="en-US" dirty="0"/>
              <a:t>Click to edit sub </a:t>
            </a:r>
            <a:r>
              <a:rPr lang="en-US" dirty="0" smtClean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60030993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323">
          <p15:clr>
            <a:srgbClr val="FBAE40"/>
          </p15:clr>
        </p15:guide>
        <p15:guide id="2" pos="317">
          <p15:clr>
            <a:srgbClr val="FBAE40"/>
          </p15:clr>
        </p15:guide>
        <p15:guide id="3" orient="horz" pos="595">
          <p15:clr>
            <a:srgbClr val="FBAE40"/>
          </p15:clr>
        </p15:guide>
        <p15:guide id="4" orient="horz" pos="958">
          <p15:clr>
            <a:srgbClr val="FBAE40"/>
          </p15:clr>
        </p15:guide>
        <p15:guide id="5" orient="horz" pos="3748">
          <p15:clr>
            <a:srgbClr val="FBAE40"/>
          </p15:clr>
        </p15:guide>
        <p15:guide id="6" pos="4309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C8587-64C0-40AF-A0B1-B1F55568872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6B109-232C-488F-9CE8-B5D8E801C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75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Managing value and risk – the </a:t>
            </a:r>
            <a:r>
              <a:rPr lang="en-GB" sz="32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Kraljik</a:t>
            </a:r>
            <a:r>
              <a:rPr lang="en-GB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matrix</a:t>
            </a:r>
            <a:endParaRPr lang="en-GB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4206240" y="2048256"/>
            <a:ext cx="7149148" cy="3362680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400" dirty="0" err="1" smtClean="0"/>
              <a:t>Kraljik</a:t>
            </a:r>
            <a:r>
              <a:rPr lang="en-GB" sz="2400" dirty="0" smtClean="0"/>
              <a:t> matrix named after Peter </a:t>
            </a:r>
            <a:r>
              <a:rPr lang="en-GB" sz="2400" dirty="0" err="1" smtClean="0"/>
              <a:t>Kraljik</a:t>
            </a:r>
            <a:r>
              <a:rPr lang="en-GB" sz="2400" dirty="0" smtClean="0"/>
              <a:t> provides a simple but powerful tool to understand </a:t>
            </a:r>
            <a:r>
              <a:rPr lang="en-GB" sz="2400" dirty="0" err="1" smtClean="0"/>
              <a:t>ans</a:t>
            </a:r>
            <a:r>
              <a:rPr lang="en-GB" sz="2400" dirty="0" smtClean="0"/>
              <a:t> </a:t>
            </a:r>
            <a:r>
              <a:rPr lang="en-GB" sz="2400" dirty="0" err="1" smtClean="0"/>
              <a:t>quatify</a:t>
            </a:r>
            <a:r>
              <a:rPr lang="en-GB" sz="2400" dirty="0" smtClean="0"/>
              <a:t> relative value and procurement risk issues for any business or organisations;</a:t>
            </a:r>
          </a:p>
          <a:p>
            <a:r>
              <a:rPr lang="en-GB" sz="2400" dirty="0" smtClean="0"/>
              <a:t>High risks and low value should be managed differently from low risk and low value.</a:t>
            </a:r>
            <a:endParaRPr lang="en-GB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02" r="4195" b="7382"/>
          <a:stretch/>
        </p:blipFill>
        <p:spPr bwMode="auto">
          <a:xfrm>
            <a:off x="0" y="1857375"/>
            <a:ext cx="4068763" cy="364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0561" y="5410936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7531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Managing procurement portfolios</a:t>
            </a:r>
            <a:endParaRPr lang="en-GB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3401" y="5346928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Grp="1" noChangeAspect="1" noChangeArrowheads="1"/>
          </p:cNvPicPr>
          <p:nvPr>
            <p:ph sz="quarter" idx="19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7" y="1170432"/>
            <a:ext cx="7525147" cy="5367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147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1981200" y="76200"/>
            <a:ext cx="8229600" cy="990600"/>
          </a:xfrm>
        </p:spPr>
        <p:txBody>
          <a:bodyPr>
            <a:normAutofit/>
          </a:bodyPr>
          <a:lstStyle/>
          <a:p>
            <a:r>
              <a:rPr lang="en-US" altLang="ko-KR" sz="4000" b="1" dirty="0" err="1">
                <a:ea typeface="굴림" pitchFamily="50" charset="-128"/>
              </a:rPr>
              <a:t>Kraljic’s</a:t>
            </a:r>
            <a:r>
              <a:rPr lang="en-US" altLang="ko-KR" sz="4000" b="1" dirty="0">
                <a:ea typeface="굴림" pitchFamily="50" charset="-128"/>
              </a:rPr>
              <a:t> Supply Matrix</a:t>
            </a:r>
            <a:endParaRPr lang="en-US" altLang="en-US" sz="4000" b="1" dirty="0"/>
          </a:p>
        </p:txBody>
      </p:sp>
      <p:pic>
        <p:nvPicPr>
          <p:cNvPr id="32774" name="Picture 6" descr="sim98239x_09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066800"/>
            <a:ext cx="6210300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2895600" y="5334001"/>
            <a:ext cx="6248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/>
              <a:t>FIGURE 9-4: </a:t>
            </a:r>
            <a:r>
              <a:rPr lang="en-US" altLang="en-US" b="1"/>
              <a:t>Kraljic’s supply matrix</a:t>
            </a:r>
          </a:p>
        </p:txBody>
      </p:sp>
    </p:spTree>
    <p:extLst>
      <p:ext uri="{BB962C8B-B14F-4D97-AF65-F5344CB8AC3E}">
        <p14:creationId xmlns:p14="http://schemas.microsoft.com/office/powerpoint/2010/main" val="134154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22504"/>
            <a:ext cx="4529328" cy="838200"/>
          </a:xfrm>
        </p:spPr>
        <p:txBody>
          <a:bodyPr>
            <a:normAutofit/>
          </a:bodyPr>
          <a:lstStyle/>
          <a:p>
            <a:r>
              <a:rPr lang="en-US" altLang="ko-KR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8"/>
              </a:rPr>
              <a:t>Kraljic’s</a:t>
            </a:r>
            <a:r>
              <a:rPr lang="en-US" altLang="ko-KR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8"/>
              </a:rPr>
              <a:t> Supply Matrix</a:t>
            </a:r>
            <a:endParaRPr lang="en-US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990600"/>
            <a:ext cx="8229600" cy="5638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dirty="0"/>
              <a:t>Top right quadrant: 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Strategic items where supply risk and impact on profit are high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Highest impact on customer experience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Price is a large portion of the system cost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Typically have a single supplier </a:t>
            </a:r>
          </a:p>
          <a:p>
            <a:pPr lvl="1">
              <a:lnSpc>
                <a:spcPct val="80000"/>
              </a:lnSpc>
            </a:pPr>
            <a:r>
              <a:rPr lang="en-US" altLang="en-US" b="1" u="sng" dirty="0"/>
              <a:t>Focus on long-term partnerships with suppliers</a:t>
            </a:r>
          </a:p>
          <a:p>
            <a:pPr>
              <a:lnSpc>
                <a:spcPct val="80000"/>
              </a:lnSpc>
            </a:pPr>
            <a:r>
              <a:rPr lang="en-US" altLang="en-US" dirty="0"/>
              <a:t>Bottom right quadrant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Items with high impact on profit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Low supply risk (</a:t>
            </a:r>
            <a:r>
              <a:rPr lang="en-US" altLang="en-US" b="1" i="1" dirty="0"/>
              <a:t>leverage items)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Many suppliers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Small percentage of cost savings will have a large impact on bottom line </a:t>
            </a:r>
          </a:p>
          <a:p>
            <a:pPr lvl="1">
              <a:lnSpc>
                <a:spcPct val="80000"/>
              </a:lnSpc>
            </a:pPr>
            <a:r>
              <a:rPr lang="en-US" altLang="en-US" b="1" u="sng" dirty="0"/>
              <a:t>Focus on cost reduction by competition between suppliers</a:t>
            </a:r>
            <a:r>
              <a:rPr lang="en-US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291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785872" y="277368"/>
            <a:ext cx="4730496" cy="914400"/>
          </a:xfrm>
        </p:spPr>
        <p:txBody>
          <a:bodyPr>
            <a:normAutofit/>
          </a:bodyPr>
          <a:lstStyle/>
          <a:p>
            <a:r>
              <a:rPr lang="en-US" altLang="ko-KR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8"/>
              </a:rPr>
              <a:t>Kraljic’s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8"/>
              </a:rPr>
              <a:t> Supply Matrix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24712" y="990600"/>
            <a:ext cx="9793224" cy="5638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dirty="0"/>
              <a:t>Top left quadrant: 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High supply risk but low profit impact items. </a:t>
            </a:r>
          </a:p>
          <a:p>
            <a:pPr lvl="1">
              <a:lnSpc>
                <a:spcPct val="80000"/>
              </a:lnSpc>
            </a:pPr>
            <a:r>
              <a:rPr lang="en-US" altLang="en-US" b="1" i="1" dirty="0"/>
              <a:t>Bottleneck components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Do not contribute a large portion of the product cost 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Suppliers have power position 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Ensure continuous supply, even possibly at a premium cost</a:t>
            </a:r>
          </a:p>
          <a:p>
            <a:pPr lvl="1">
              <a:lnSpc>
                <a:spcPct val="80000"/>
              </a:lnSpc>
            </a:pPr>
            <a:r>
              <a:rPr lang="en-US" altLang="en-US" b="1" u="sng" dirty="0"/>
              <a:t>Focus on long-term contracts or by carrying stock (or both)</a:t>
            </a:r>
          </a:p>
          <a:p>
            <a:pPr>
              <a:lnSpc>
                <a:spcPct val="80000"/>
              </a:lnSpc>
            </a:pPr>
            <a:r>
              <a:rPr lang="en-US" altLang="en-US" dirty="0"/>
              <a:t>Bottom left quadrant: 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Non-critical items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Simplify and automate the procurement process as much as possible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Use a decentralized procurement policy with no formal requisition and approval process</a:t>
            </a:r>
          </a:p>
        </p:txBody>
      </p:sp>
    </p:spTree>
    <p:extLst>
      <p:ext uri="{BB962C8B-B14F-4D97-AF65-F5344CB8AC3E}">
        <p14:creationId xmlns:p14="http://schemas.microsoft.com/office/powerpoint/2010/main" val="4117871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>
          <a:xfrm>
            <a:off x="2063750" y="404814"/>
            <a:ext cx="8229600" cy="642937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Kraljic’</a:t>
            </a:r>
            <a:r>
              <a:rPr lang="en-GB" altLang="ja-JP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s</a:t>
            </a:r>
            <a:r>
              <a:rPr lang="en-GB" altLang="ja-JP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 Classification</a:t>
            </a:r>
            <a:endParaRPr lang="en-GB" altLang="en-US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84994" name="Content Placeholder 4"/>
          <p:cNvSpPr>
            <a:spLocks noGrp="1"/>
          </p:cNvSpPr>
          <p:nvPr>
            <p:ph idx="1"/>
          </p:nvPr>
        </p:nvSpPr>
        <p:spPr>
          <a:xfrm>
            <a:off x="2274889" y="1404939"/>
            <a:ext cx="4143375" cy="213677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  <a:defRPr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  <a:latin typeface="Calibri"/>
                <a:ea typeface="ＭＳ Ｐゴシック" charset="0"/>
                <a:cs typeface="Calibri"/>
              </a:rPr>
              <a:t>Leverage Items </a:t>
            </a:r>
            <a:r>
              <a:rPr lang="en-GB" sz="1600" i="1" dirty="0">
                <a:solidFill>
                  <a:schemeClr val="tx2">
                    <a:lumMod val="75000"/>
                  </a:schemeClr>
                </a:solidFill>
                <a:latin typeface="Calibri"/>
                <a:ea typeface="ＭＳ Ｐゴシック" charset="0"/>
                <a:cs typeface="Calibri"/>
              </a:rPr>
              <a:t>(buyer controls)</a:t>
            </a:r>
          </a:p>
          <a:p>
            <a:pPr marL="0" indent="0" algn="ctr">
              <a:buNone/>
              <a:defRPr/>
            </a:pPr>
            <a:r>
              <a:rPr lang="en-GB" sz="1600" dirty="0">
                <a:solidFill>
                  <a:srgbClr val="ACA73B"/>
                </a:solidFill>
                <a:latin typeface="Calibri"/>
                <a:ea typeface="ＭＳ Ｐゴシック" charset="0"/>
                <a:cs typeface="Calibri"/>
              </a:rPr>
              <a:t>Materials Management</a:t>
            </a:r>
          </a:p>
          <a:p>
            <a:pPr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ea typeface="ＭＳ Ｐゴシック" charset="0"/>
                <a:cs typeface="Calibri"/>
              </a:rPr>
              <a:t>Key Purchase Criteria: </a:t>
            </a:r>
          </a:p>
          <a:p>
            <a:pPr lvl="1"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Cost &amp; material flow management</a:t>
            </a:r>
          </a:p>
          <a:p>
            <a:pPr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ea typeface="ＭＳ Ｐゴシック" charset="0"/>
                <a:cs typeface="Calibri"/>
              </a:rPr>
              <a:t>Characteristics: </a:t>
            </a:r>
          </a:p>
          <a:p>
            <a:pPr lvl="1"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Commodities &amp; specified materials</a:t>
            </a:r>
          </a:p>
          <a:p>
            <a:pPr lvl="1"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Abundant supply; multiple suppliers</a:t>
            </a:r>
          </a:p>
          <a:p>
            <a:pPr lvl="1"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Varied time horizon (12-24 months)</a:t>
            </a:r>
          </a:p>
          <a:p>
            <a:pPr marL="0" indent="0">
              <a:buFont typeface="Arial" charset="0"/>
              <a:buChar char="•"/>
              <a:defRPr/>
            </a:pPr>
            <a:endParaRPr lang="en-GB" sz="1600" dirty="0">
              <a:latin typeface="Calibri"/>
              <a:ea typeface="ＭＳ Ｐゴシック" charset="0"/>
              <a:cs typeface="Calibri"/>
            </a:endParaRPr>
          </a:p>
        </p:txBody>
      </p:sp>
      <p:sp>
        <p:nvSpPr>
          <p:cNvPr id="84995" name="Content Placeholder 4"/>
          <p:cNvSpPr txBox="1">
            <a:spLocks/>
          </p:cNvSpPr>
          <p:nvPr/>
        </p:nvSpPr>
        <p:spPr bwMode="auto">
          <a:xfrm>
            <a:off x="2317750" y="3709988"/>
            <a:ext cx="4071938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MS PGothic" charset="0"/>
              </a:defRPr>
            </a:lvl1pPr>
            <a:lvl2pPr marL="730250" indent="-27305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9pPr>
          </a:lstStyle>
          <a:p>
            <a:pPr algn="ctr" eaLnBrk="1" hangingPunct="1"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b="1" dirty="0">
                <a:solidFill>
                  <a:srgbClr val="A53926"/>
                </a:solidFill>
                <a:latin typeface="Calibri"/>
                <a:cs typeface="Calibri"/>
              </a:rPr>
              <a:t>Non-Critical Items </a:t>
            </a:r>
            <a:r>
              <a:rPr lang="en-GB" sz="1600" i="1" dirty="0">
                <a:solidFill>
                  <a:srgbClr val="A53926"/>
                </a:solidFill>
                <a:latin typeface="Calibri"/>
                <a:cs typeface="Calibri"/>
              </a:rPr>
              <a:t>(buyer controls)</a:t>
            </a:r>
          </a:p>
          <a:p>
            <a:pPr algn="ctr" eaLnBrk="1" hangingPunct="1"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dirty="0">
                <a:solidFill>
                  <a:schemeClr val="bg2">
                    <a:lumMod val="50000"/>
                  </a:schemeClr>
                </a:solidFill>
                <a:latin typeface="Calibri"/>
                <a:cs typeface="Calibri"/>
              </a:rPr>
              <a:t>Purchasing Management</a:t>
            </a:r>
          </a:p>
          <a:p>
            <a:pPr marL="285750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Key Purchase Criteria: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Functional Efficiency</a:t>
            </a:r>
          </a:p>
          <a:p>
            <a:pPr marL="285750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Typical Item Characteristics: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Commodities &amp; specified materials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Abundant supply; local suppliers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Limited time horizon (&lt;12 months)</a:t>
            </a:r>
          </a:p>
          <a:p>
            <a:pPr eaLnBrk="1" hangingPunct="1">
              <a:spcBef>
                <a:spcPct val="20000"/>
              </a:spcBef>
              <a:buClr>
                <a:srgbClr val="0BD0D9"/>
              </a:buClr>
              <a:buSzPct val="95000"/>
              <a:buFont typeface="Wingdings 2" charset="0"/>
              <a:buChar char=""/>
              <a:defRPr/>
            </a:pPr>
            <a:endParaRPr lang="en-GB" sz="1600" dirty="0">
              <a:latin typeface="Calibri"/>
              <a:cs typeface="Calibri"/>
            </a:endParaRPr>
          </a:p>
        </p:txBody>
      </p:sp>
      <p:sp>
        <p:nvSpPr>
          <p:cNvPr id="84996" name="Content Placeholder 4"/>
          <p:cNvSpPr txBox="1">
            <a:spLocks/>
          </p:cNvSpPr>
          <p:nvPr/>
        </p:nvSpPr>
        <p:spPr bwMode="auto">
          <a:xfrm>
            <a:off x="6286500" y="3709989"/>
            <a:ext cx="4205288" cy="220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MS PGothic" charset="0"/>
              </a:defRPr>
            </a:lvl1pPr>
            <a:lvl2pPr marL="730250" indent="-27305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9pPr>
          </a:lstStyle>
          <a:p>
            <a:pPr algn="ctr" eaLnBrk="1" hangingPunct="1"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b="1" dirty="0">
                <a:solidFill>
                  <a:srgbClr val="A53926"/>
                </a:solidFill>
                <a:latin typeface="Calibri"/>
                <a:cs typeface="Calibri"/>
              </a:rPr>
              <a:t>Bottleneck Items </a:t>
            </a:r>
            <a:r>
              <a:rPr lang="en-GB" sz="1600" i="1" dirty="0">
                <a:solidFill>
                  <a:srgbClr val="A53926"/>
                </a:solidFill>
                <a:latin typeface="Calibri"/>
                <a:cs typeface="Calibri"/>
              </a:rPr>
              <a:t>(supplier controls)</a:t>
            </a:r>
          </a:p>
          <a:p>
            <a:pPr algn="ctr" eaLnBrk="1" hangingPunct="1"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dirty="0">
                <a:solidFill>
                  <a:srgbClr val="ACA73B"/>
                </a:solidFill>
                <a:latin typeface="Calibri"/>
                <a:cs typeface="Calibri"/>
              </a:rPr>
              <a:t>Sourcing Management</a:t>
            </a:r>
          </a:p>
          <a:p>
            <a:pPr marL="285750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Key Purchase Criteria: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Cost &amp; supply reliability</a:t>
            </a:r>
          </a:p>
          <a:p>
            <a:pPr marL="285750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Typical Item Characteristics: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Scarce, specified materials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Global, mainly new suppliers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Variable time frame</a:t>
            </a:r>
            <a:endParaRPr lang="en-GB" sz="1600" dirty="0">
              <a:latin typeface="Calibri"/>
              <a:cs typeface="Calibri"/>
            </a:endParaRPr>
          </a:p>
        </p:txBody>
      </p:sp>
      <p:sp>
        <p:nvSpPr>
          <p:cNvPr id="41989" name="Content Placeholder 4"/>
          <p:cNvSpPr txBox="1">
            <a:spLocks/>
          </p:cNvSpPr>
          <p:nvPr/>
        </p:nvSpPr>
        <p:spPr bwMode="auto">
          <a:xfrm>
            <a:off x="6276976" y="1404938"/>
            <a:ext cx="4214813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30250" indent="-2730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marL="0" indent="0" algn="ctr" eaLnBrk="1" hangingPunct="1">
              <a:lnSpc>
                <a:spcPct val="90000"/>
              </a:lnSpc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b="1" dirty="0">
                <a:solidFill>
                  <a:srgbClr val="A53926"/>
                </a:solidFill>
                <a:latin typeface="Calibri"/>
                <a:cs typeface="Calibri"/>
              </a:rPr>
              <a:t>Strategic Items </a:t>
            </a:r>
            <a:r>
              <a:rPr lang="en-GB" sz="1600" i="1" dirty="0">
                <a:solidFill>
                  <a:srgbClr val="A53926"/>
                </a:solidFill>
                <a:latin typeface="Calibri"/>
                <a:cs typeface="Calibri"/>
              </a:rPr>
              <a:t>(supplier controls)</a:t>
            </a:r>
          </a:p>
          <a:p>
            <a:pPr marL="0" indent="0" algn="ctr" eaLnBrk="1" hangingPunct="1">
              <a:lnSpc>
                <a:spcPct val="90000"/>
              </a:lnSpc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dirty="0">
                <a:solidFill>
                  <a:srgbClr val="ACA73B"/>
                </a:solidFill>
                <a:latin typeface="Calibri"/>
                <a:cs typeface="Calibri"/>
              </a:rPr>
              <a:t>Supply Management</a:t>
            </a:r>
          </a:p>
          <a:p>
            <a:pPr marL="285750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Key Purchase Criteria: 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cs typeface="Calibri"/>
              </a:rPr>
              <a:t>Long term availability</a:t>
            </a:r>
          </a:p>
          <a:p>
            <a:pPr marL="285750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Characteristics: 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cs typeface="Calibri"/>
              </a:rPr>
              <a:t>Scarce/high value materials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cs typeface="Calibri"/>
              </a:rPr>
              <a:t>Established global suppliers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cs typeface="Calibri"/>
              </a:rPr>
              <a:t>Long term horizon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rot="5400000" flipH="1" flipV="1">
            <a:off x="-12700" y="3706813"/>
            <a:ext cx="4573587" cy="1588"/>
          </a:xfrm>
          <a:prstGeom prst="straightConnector1">
            <a:avLst/>
          </a:prstGeom>
          <a:ln w="3175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2306639" y="6135689"/>
            <a:ext cx="7786687" cy="1587"/>
          </a:xfrm>
          <a:prstGeom prst="straightConnector1">
            <a:avLst/>
          </a:prstGeom>
          <a:ln w="31750" cap="rnd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703513" y="1420777"/>
            <a:ext cx="461665" cy="4500594"/>
          </a:xfrm>
          <a:prstGeom prst="rect">
            <a:avLst/>
          </a:prstGeom>
          <a:noFill/>
        </p:spPr>
        <p:txBody>
          <a:bodyPr vert="vert270">
            <a:spAutoFit/>
          </a:bodyPr>
          <a:lstStyle/>
          <a:p>
            <a:pPr>
              <a:defRPr/>
            </a:pPr>
            <a:r>
              <a:rPr lang="en-GB" dirty="0">
                <a:latin typeface="Calibri"/>
                <a:cs typeface="Calibri"/>
              </a:rPr>
              <a:t>Low	</a:t>
            </a:r>
            <a:r>
              <a:rPr lang="en-GB" b="1" dirty="0">
                <a:latin typeface="Calibri"/>
                <a:cs typeface="Calibri"/>
              </a:rPr>
              <a:t>Purchase Importance</a:t>
            </a:r>
            <a:r>
              <a:rPr lang="en-GB" dirty="0">
                <a:latin typeface="Calibri"/>
                <a:cs typeface="Calibri"/>
              </a:rPr>
              <a:t>	High</a:t>
            </a:r>
          </a:p>
        </p:txBody>
      </p:sp>
      <p:sp>
        <p:nvSpPr>
          <p:cNvPr id="16" name="TextBox 15"/>
          <p:cNvSpPr txBox="1"/>
          <p:nvPr/>
        </p:nvSpPr>
        <p:spPr>
          <a:xfrm rot="5400000">
            <a:off x="5901835" y="2651743"/>
            <a:ext cx="461665" cy="7429552"/>
          </a:xfrm>
          <a:prstGeom prst="rect">
            <a:avLst/>
          </a:prstGeom>
          <a:noFill/>
        </p:spPr>
        <p:txBody>
          <a:bodyPr vert="vert270">
            <a:spAutoFit/>
          </a:bodyPr>
          <a:lstStyle/>
          <a:p>
            <a:pPr>
              <a:defRPr/>
            </a:pPr>
            <a:r>
              <a:rPr lang="en-GB" dirty="0">
                <a:latin typeface="Calibri"/>
                <a:cs typeface="Calibri"/>
              </a:rPr>
              <a:t>Low			</a:t>
            </a:r>
            <a:r>
              <a:rPr lang="en-GB" b="1" dirty="0">
                <a:latin typeface="Calibri"/>
                <a:cs typeface="Calibri"/>
              </a:rPr>
              <a:t>Supply Risk</a:t>
            </a:r>
            <a:r>
              <a:rPr lang="en-GB" dirty="0">
                <a:latin typeface="Calibri"/>
                <a:cs typeface="Calibri"/>
              </a:rPr>
              <a:t>			High</a:t>
            </a:r>
          </a:p>
        </p:txBody>
      </p:sp>
    </p:spTree>
    <p:extLst>
      <p:ext uri="{BB962C8B-B14F-4D97-AF65-F5344CB8AC3E}">
        <p14:creationId xmlns:p14="http://schemas.microsoft.com/office/powerpoint/2010/main" val="94240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423</Words>
  <Application>Microsoft Office PowerPoint</Application>
  <PresentationFormat>Widescreen</PresentationFormat>
  <Paragraphs>72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7" baseType="lpstr">
      <vt:lpstr>MS PGothic</vt:lpstr>
      <vt:lpstr>MS PGothic</vt:lpstr>
      <vt:lpstr>Yu Gothic Light</vt:lpstr>
      <vt:lpstr>Arial</vt:lpstr>
      <vt:lpstr>Calibri</vt:lpstr>
      <vt:lpstr>Calibri Light</vt:lpstr>
      <vt:lpstr>굴림</vt:lpstr>
      <vt:lpstr>Liberation Sans</vt:lpstr>
      <vt:lpstr>Times New Roman</vt:lpstr>
      <vt:lpstr>Wingdings 2</vt:lpstr>
      <vt:lpstr>Office Theme</vt:lpstr>
      <vt:lpstr>Managing value and risk – the Kraljik matrix</vt:lpstr>
      <vt:lpstr>Managing procurement portfolios</vt:lpstr>
      <vt:lpstr>Kraljic’s Supply Matrix</vt:lpstr>
      <vt:lpstr>Kraljic’s Supply Matrix</vt:lpstr>
      <vt:lpstr>Kraljic’s Supply Matrix</vt:lpstr>
      <vt:lpstr>Kraljic’s Classification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Kraljic’s Supply Matrix</dc:title>
  <dc:creator>Irina Neaga</dc:creator>
  <cp:lastModifiedBy>Irina Neaga</cp:lastModifiedBy>
  <cp:revision>7</cp:revision>
  <dcterms:created xsi:type="dcterms:W3CDTF">2017-10-23T11:52:04Z</dcterms:created>
  <dcterms:modified xsi:type="dcterms:W3CDTF">2017-10-23T12:06:41Z</dcterms:modified>
</cp:coreProperties>
</file>