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309" r:id="rId5"/>
    <p:sldId id="306" r:id="rId6"/>
    <p:sldId id="295" r:id="rId7"/>
    <p:sldId id="292" r:id="rId8"/>
    <p:sldId id="311" r:id="rId9"/>
    <p:sldId id="296" r:id="rId10"/>
    <p:sldId id="297" r:id="rId11"/>
    <p:sldId id="287" r:id="rId12"/>
    <p:sldId id="30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31D67CF-1887-41E1-9A37-9078723A9A16}">
          <p14:sldIdLst>
            <p14:sldId id="309"/>
            <p14:sldId id="306"/>
            <p14:sldId id="295"/>
            <p14:sldId id="292"/>
            <p14:sldId id="311"/>
            <p14:sldId id="296"/>
            <p14:sldId id="297"/>
            <p14:sldId id="287"/>
            <p14:sldId id="305"/>
          </p14:sldIdLst>
        </p14:section>
      </p14:sectionLst>
    </p:ex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5" autoAdjust="0"/>
    <p:restoredTop sz="65858" autoAdjust="0"/>
  </p:normalViewPr>
  <p:slideViewPr>
    <p:cSldViewPr snapToGrid="0">
      <p:cViewPr varScale="1">
        <p:scale>
          <a:sx n="48" d="100"/>
          <a:sy n="48" d="100"/>
        </p:scale>
        <p:origin x="1360" y="36"/>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48" d="100"/>
          <a:sy n="48" d="100"/>
        </p:scale>
        <p:origin x="171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AC44EC-F206-4859-A950-18CE278E4CF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AFF6885-0321-4792-A47E-D480D7451726}">
      <dgm:prSet/>
      <dgm:spPr/>
      <dgm:t>
        <a:bodyPr/>
        <a:lstStyle/>
        <a:p>
          <a:r>
            <a:rPr lang="en-GB" dirty="0">
              <a:solidFill>
                <a:schemeClr val="tx1"/>
              </a:solidFill>
              <a:latin typeface="Arial" panose="020B0604020202020204" pitchFamily="34" charset="0"/>
              <a:cs typeface="Arial" panose="020B0604020202020204" pitchFamily="34" charset="0"/>
            </a:rPr>
            <a:t>The majority of bars and taverns have a comprehensive range of beers, wines, and ciders for patrons to choose from (</a:t>
          </a:r>
          <a:r>
            <a:rPr lang="en-GB" dirty="0" err="1">
              <a:solidFill>
                <a:schemeClr val="tx1"/>
              </a:solidFill>
              <a:latin typeface="Arial" panose="020B0604020202020204" pitchFamily="34" charset="0"/>
              <a:cs typeface="Arial" panose="020B0604020202020204" pitchFamily="34" charset="0"/>
            </a:rPr>
            <a:t>O’connell</a:t>
          </a:r>
          <a:r>
            <a:rPr lang="en-GB" dirty="0">
              <a:solidFill>
                <a:schemeClr val="tx1"/>
              </a:solidFill>
              <a:latin typeface="Arial" panose="020B0604020202020204" pitchFamily="34" charset="0"/>
              <a:cs typeface="Arial" panose="020B0604020202020204" pitchFamily="34" charset="0"/>
            </a:rPr>
            <a:t>, Lavelle and Maher, 2010).</a:t>
          </a:r>
          <a:endParaRPr lang="en-US" dirty="0">
            <a:solidFill>
              <a:schemeClr val="tx1"/>
            </a:solidFill>
            <a:latin typeface="Arial" panose="020B0604020202020204" pitchFamily="34" charset="0"/>
            <a:cs typeface="Arial" panose="020B0604020202020204" pitchFamily="34" charset="0"/>
          </a:endParaRPr>
        </a:p>
      </dgm:t>
    </dgm:pt>
    <dgm:pt modelId="{B42AA477-32B4-4740-82D5-D6BF6F87A21B}" type="parTrans" cxnId="{9C4BBE5C-2F1A-40A3-8C3E-9DC854314A9F}">
      <dgm:prSet/>
      <dgm:spPr/>
      <dgm:t>
        <a:bodyPr/>
        <a:lstStyle/>
        <a:p>
          <a:endParaRPr lang="en-US"/>
        </a:p>
      </dgm:t>
    </dgm:pt>
    <dgm:pt modelId="{8CC44657-36D8-4D38-8459-F12731DF95FB}" type="sibTrans" cxnId="{9C4BBE5C-2F1A-40A3-8C3E-9DC854314A9F}">
      <dgm:prSet/>
      <dgm:spPr/>
      <dgm:t>
        <a:bodyPr/>
        <a:lstStyle/>
        <a:p>
          <a:endParaRPr lang="en-US"/>
        </a:p>
      </dgm:t>
    </dgm:pt>
    <dgm:pt modelId="{CD0A1EFA-F047-40F2-BC71-32414E2FAC04}">
      <dgm:prSet/>
      <dgm:spPr/>
      <dgm:t>
        <a:bodyPr/>
        <a:lstStyle/>
        <a:p>
          <a:r>
            <a:rPr lang="en-GB" dirty="0">
              <a:solidFill>
                <a:schemeClr val="tx1"/>
              </a:solidFill>
              <a:latin typeface="Arial" panose="020B0604020202020204" pitchFamily="34" charset="0"/>
              <a:cs typeface="Arial" panose="020B0604020202020204" pitchFamily="34" charset="0"/>
            </a:rPr>
            <a:t>Traditional British pub fare includes a variety of dishes, including fish and chips, shepherd's pie, bangers and mash, Sunday roast, steak and ale pie, Ploughman's lunch, and pastries, amongst others (Richardson, 2019), everything in accordance with the rules of the sector.</a:t>
          </a:r>
          <a:endParaRPr lang="en-US" dirty="0">
            <a:solidFill>
              <a:schemeClr val="tx1"/>
            </a:solidFill>
            <a:latin typeface="Arial" panose="020B0604020202020204" pitchFamily="34" charset="0"/>
            <a:cs typeface="Arial" panose="020B0604020202020204" pitchFamily="34" charset="0"/>
          </a:endParaRPr>
        </a:p>
      </dgm:t>
    </dgm:pt>
    <dgm:pt modelId="{DF677F29-F71C-4948-AD19-C36E1D164DDB}" type="parTrans" cxnId="{A95AAD9F-805F-41CF-9AC3-2D3A16B0CDB0}">
      <dgm:prSet/>
      <dgm:spPr/>
      <dgm:t>
        <a:bodyPr/>
        <a:lstStyle/>
        <a:p>
          <a:endParaRPr lang="en-US"/>
        </a:p>
      </dgm:t>
    </dgm:pt>
    <dgm:pt modelId="{F5268D18-93B5-4A10-B991-35A7FE78CC75}" type="sibTrans" cxnId="{A95AAD9F-805F-41CF-9AC3-2D3A16B0CDB0}">
      <dgm:prSet/>
      <dgm:spPr/>
      <dgm:t>
        <a:bodyPr/>
        <a:lstStyle/>
        <a:p>
          <a:endParaRPr lang="en-US"/>
        </a:p>
      </dgm:t>
    </dgm:pt>
    <dgm:pt modelId="{2BAC33E2-1B24-437F-9515-BE0F4D52CE91}" type="pres">
      <dgm:prSet presAssocID="{A1AC44EC-F206-4859-A950-18CE278E4CFD}" presName="diagram" presStyleCnt="0">
        <dgm:presLayoutVars>
          <dgm:dir/>
          <dgm:resizeHandles val="exact"/>
        </dgm:presLayoutVars>
      </dgm:prSet>
      <dgm:spPr/>
    </dgm:pt>
    <dgm:pt modelId="{F1FA303F-3254-4E5A-9BC6-64AFB36A9CEF}" type="pres">
      <dgm:prSet presAssocID="{9AFF6885-0321-4792-A47E-D480D7451726}" presName="node" presStyleLbl="node1" presStyleIdx="0" presStyleCnt="2">
        <dgm:presLayoutVars>
          <dgm:bulletEnabled val="1"/>
        </dgm:presLayoutVars>
      </dgm:prSet>
      <dgm:spPr/>
    </dgm:pt>
    <dgm:pt modelId="{41E0D97D-B485-4B68-8F5C-47471220AA04}" type="pres">
      <dgm:prSet presAssocID="{8CC44657-36D8-4D38-8459-F12731DF95FB}" presName="sibTrans" presStyleCnt="0"/>
      <dgm:spPr/>
    </dgm:pt>
    <dgm:pt modelId="{CCD3E393-601B-4595-B1CE-4B3B084375EE}" type="pres">
      <dgm:prSet presAssocID="{CD0A1EFA-F047-40F2-BC71-32414E2FAC04}" presName="node" presStyleLbl="node1" presStyleIdx="1" presStyleCnt="2">
        <dgm:presLayoutVars>
          <dgm:bulletEnabled val="1"/>
        </dgm:presLayoutVars>
      </dgm:prSet>
      <dgm:spPr/>
    </dgm:pt>
  </dgm:ptLst>
  <dgm:cxnLst>
    <dgm:cxn modelId="{8C0F3E3C-FA52-4EB1-987D-CA9B0FCDA16C}" type="presOf" srcId="{CD0A1EFA-F047-40F2-BC71-32414E2FAC04}" destId="{CCD3E393-601B-4595-B1CE-4B3B084375EE}" srcOrd="0" destOrd="0" presId="urn:microsoft.com/office/officeart/2005/8/layout/default"/>
    <dgm:cxn modelId="{9C4BBE5C-2F1A-40A3-8C3E-9DC854314A9F}" srcId="{A1AC44EC-F206-4859-A950-18CE278E4CFD}" destId="{9AFF6885-0321-4792-A47E-D480D7451726}" srcOrd="0" destOrd="0" parTransId="{B42AA477-32B4-4740-82D5-D6BF6F87A21B}" sibTransId="{8CC44657-36D8-4D38-8459-F12731DF95FB}"/>
    <dgm:cxn modelId="{9E181657-B40D-4944-B360-FD1BAC05350D}" type="presOf" srcId="{9AFF6885-0321-4792-A47E-D480D7451726}" destId="{F1FA303F-3254-4E5A-9BC6-64AFB36A9CEF}" srcOrd="0" destOrd="0" presId="urn:microsoft.com/office/officeart/2005/8/layout/default"/>
    <dgm:cxn modelId="{D676ED94-9A50-4FB4-9705-40CADFF03C6B}" type="presOf" srcId="{A1AC44EC-F206-4859-A950-18CE278E4CFD}" destId="{2BAC33E2-1B24-437F-9515-BE0F4D52CE91}" srcOrd="0" destOrd="0" presId="urn:microsoft.com/office/officeart/2005/8/layout/default"/>
    <dgm:cxn modelId="{A95AAD9F-805F-41CF-9AC3-2D3A16B0CDB0}" srcId="{A1AC44EC-F206-4859-A950-18CE278E4CFD}" destId="{CD0A1EFA-F047-40F2-BC71-32414E2FAC04}" srcOrd="1" destOrd="0" parTransId="{DF677F29-F71C-4948-AD19-C36E1D164DDB}" sibTransId="{F5268D18-93B5-4A10-B991-35A7FE78CC75}"/>
    <dgm:cxn modelId="{A168B09E-1875-466C-914F-BAE87EEE9A62}" type="presParOf" srcId="{2BAC33E2-1B24-437F-9515-BE0F4D52CE91}" destId="{F1FA303F-3254-4E5A-9BC6-64AFB36A9CEF}" srcOrd="0" destOrd="0" presId="urn:microsoft.com/office/officeart/2005/8/layout/default"/>
    <dgm:cxn modelId="{BEFA0600-9EBA-4B30-A54D-0DC35038CFD6}" type="presParOf" srcId="{2BAC33E2-1B24-437F-9515-BE0F4D52CE91}" destId="{41E0D97D-B485-4B68-8F5C-47471220AA04}" srcOrd="1" destOrd="0" presId="urn:microsoft.com/office/officeart/2005/8/layout/default"/>
    <dgm:cxn modelId="{6CBB664C-6C16-47E1-8665-89ACD0B3BA7A}" type="presParOf" srcId="{2BAC33E2-1B24-437F-9515-BE0F4D52CE91}" destId="{CCD3E393-601B-4595-B1CE-4B3B084375EE}"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A303F-3254-4E5A-9BC6-64AFB36A9CEF}">
      <dsp:nvSpPr>
        <dsp:cNvPr id="0" name=""/>
        <dsp:cNvSpPr/>
      </dsp:nvSpPr>
      <dsp:spPr>
        <a:xfrm>
          <a:off x="1283" y="673807"/>
          <a:ext cx="5006206" cy="30037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latin typeface="Arial" panose="020B0604020202020204" pitchFamily="34" charset="0"/>
              <a:cs typeface="Arial" panose="020B0604020202020204" pitchFamily="34" charset="0"/>
            </a:rPr>
            <a:t>The majority of bars and taverns have a comprehensive range of beers, wines, and ciders for patrons to choose from (</a:t>
          </a:r>
          <a:r>
            <a:rPr lang="en-GB" sz="2300" kern="1200" dirty="0" err="1">
              <a:solidFill>
                <a:schemeClr val="tx1"/>
              </a:solidFill>
              <a:latin typeface="Arial" panose="020B0604020202020204" pitchFamily="34" charset="0"/>
              <a:cs typeface="Arial" panose="020B0604020202020204" pitchFamily="34" charset="0"/>
            </a:rPr>
            <a:t>O’connell</a:t>
          </a:r>
          <a:r>
            <a:rPr lang="en-GB" sz="2300" kern="1200" dirty="0">
              <a:solidFill>
                <a:schemeClr val="tx1"/>
              </a:solidFill>
              <a:latin typeface="Arial" panose="020B0604020202020204" pitchFamily="34" charset="0"/>
              <a:cs typeface="Arial" panose="020B0604020202020204" pitchFamily="34" charset="0"/>
            </a:rPr>
            <a:t>, Lavelle and Maher, 2010).</a:t>
          </a:r>
          <a:endParaRPr lang="en-US" sz="2300" kern="1200" dirty="0">
            <a:solidFill>
              <a:schemeClr val="tx1"/>
            </a:solidFill>
            <a:latin typeface="Arial" panose="020B0604020202020204" pitchFamily="34" charset="0"/>
            <a:cs typeface="Arial" panose="020B0604020202020204" pitchFamily="34" charset="0"/>
          </a:endParaRPr>
        </a:p>
      </dsp:txBody>
      <dsp:txXfrm>
        <a:off x="1283" y="673807"/>
        <a:ext cx="5006206" cy="3003723"/>
      </dsp:txXfrm>
    </dsp:sp>
    <dsp:sp modelId="{CCD3E393-601B-4595-B1CE-4B3B084375EE}">
      <dsp:nvSpPr>
        <dsp:cNvPr id="0" name=""/>
        <dsp:cNvSpPr/>
      </dsp:nvSpPr>
      <dsp:spPr>
        <a:xfrm>
          <a:off x="5508110" y="673807"/>
          <a:ext cx="5006206" cy="30037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latin typeface="Arial" panose="020B0604020202020204" pitchFamily="34" charset="0"/>
              <a:cs typeface="Arial" panose="020B0604020202020204" pitchFamily="34" charset="0"/>
            </a:rPr>
            <a:t>Traditional British pub fare includes a variety of dishes, including fish and chips, shepherd's pie, bangers and mash, Sunday roast, steak and ale pie, Ploughman's lunch, and pastries, amongst others (Richardson, 2019), everything in accordance with the rules of the sector.</a:t>
          </a:r>
          <a:endParaRPr lang="en-US" sz="2300" kern="1200" dirty="0">
            <a:solidFill>
              <a:schemeClr val="tx1"/>
            </a:solidFill>
            <a:latin typeface="Arial" panose="020B0604020202020204" pitchFamily="34" charset="0"/>
            <a:cs typeface="Arial" panose="020B0604020202020204" pitchFamily="34" charset="0"/>
          </a:endParaRPr>
        </a:p>
      </dsp:txBody>
      <dsp:txXfrm>
        <a:off x="5508110" y="673807"/>
        <a:ext cx="5006206" cy="300372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8/3/2022</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8/3/2022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Pubs provide more food than bars. Fish and chips, Sunday roast, meat and ale pie, and Ploughman's lunch are British pub foods .Bar or restaurant net profit margins are 10 to 15% per industry norms. Beer and alcoholic beverages are a bar or restaurant's main revenue source. </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dirty="0"/>
          </a:p>
        </p:txBody>
      </p:sp>
    </p:spTree>
    <p:extLst>
      <p:ext uri="{BB962C8B-B14F-4D97-AF65-F5344CB8AC3E}">
        <p14:creationId xmlns:p14="http://schemas.microsoft.com/office/powerpoint/2010/main" val="191362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majority of taverns and pubs provide customers a broad variety of beers, ales, and ciders to choose from so that they may satisfy their thirst. The food and drink offered on pub menus often include a wider variety of options than those found on bar menus. A few examples of the typical pub food specialties are fish and chips, Yorkshire pudding, bangers and mash, Sunday roasts, steak and ale pies, Ploughman's lunch, and pastries</a:t>
            </a:r>
            <a:r>
              <a:rPr lang="en-GB" sz="1200" kern="1200" dirty="0">
                <a:solidFill>
                  <a:schemeClr val="tx1"/>
                </a:solidFill>
                <a:effectLst/>
                <a:latin typeface="+mn-lt"/>
                <a:ea typeface="+mn-ea"/>
                <a:cs typeface="+mn-cs"/>
              </a:rPr>
              <a:t>)</a:t>
            </a:r>
            <a:r>
              <a:rPr lang="en-US" altLang="en-US" dirty="0"/>
              <a:t>.</a:t>
            </a:r>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3</a:t>
            </a:fld>
            <a:endParaRPr lang="en-US" dirty="0"/>
          </a:p>
        </p:txBody>
      </p:sp>
    </p:spTree>
    <p:extLst>
      <p:ext uri="{BB962C8B-B14F-4D97-AF65-F5344CB8AC3E}">
        <p14:creationId xmlns:p14="http://schemas.microsoft.com/office/powerpoint/2010/main" val="1548656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new firm will be a sole proprietorship. </a:t>
            </a:r>
            <a:r>
              <a:rPr lang="en-US" dirty="0"/>
              <a:t>As a sole proprietorship, the firm will be managed only by its management. On an as-needed basis, an outside business consultant may be brought in, however they will not be employed on a long-term basis. The consultant is not a member of the company's management team, but they will serve as an adviser for the expert viewpoint. In the kitchen, the organization will have two cooks on staff. However, as the company expands, other staff members will be engaged to assist the chefs in their daily tasks. A chef's control over the serving staff, dishwashing crews, and other support workers should be mentioned before hiring anyone. Employing a dishwasher &amp; cleaner would put the owner-manager in charge of such tasks. The service crew will be subject to the direction of the cooks and the owner-manager. The owner or manager will be in charge of supervising the security </a:t>
            </a:r>
            <a:r>
              <a:rPr lang="en-US" dirty="0" err="1"/>
              <a:t>staff.When</a:t>
            </a:r>
            <a:r>
              <a:rPr lang="en-US" dirty="0"/>
              <a:t> necessary, the company will employ consultants and other experts. These experts, on the other hand, will be powerless. Financial and tax advice will be provided by accountants. They won't have any power over the firm, but they'll be able to offer advice </a:t>
            </a:r>
            <a:r>
              <a:rPr lang="en-US" sz="1200" kern="1200" dirty="0">
                <a:solidFill>
                  <a:schemeClr val="tx1"/>
                </a:solidFill>
                <a:effectLst/>
                <a:latin typeface="+mn-lt"/>
                <a:ea typeface="+mn-ea"/>
                <a:cs typeface="+mn-cs"/>
              </a:rPr>
              <a:t>(Davidson, 2011)</a:t>
            </a:r>
            <a:r>
              <a:rPr lang="en-US" dirty="0"/>
              <a:t>.</a:t>
            </a:r>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4</a:t>
            </a:fld>
            <a:endParaRPr lang="en-US" dirty="0"/>
          </a:p>
        </p:txBody>
      </p:sp>
    </p:spTree>
    <p:extLst>
      <p:ext uri="{BB962C8B-B14F-4D97-AF65-F5344CB8AC3E}">
        <p14:creationId xmlns:p14="http://schemas.microsoft.com/office/powerpoint/2010/main" val="1656639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Product: There are two primary items at the pub: booze and food (CLAPP, 2010). This is the company's primary product or service offering. 'Taste of Britain will set itself apart from the competition by focusing on healthier food options that they believe would appeal to a younger demographic </a:t>
            </a:r>
            <a:r>
              <a:rPr lang="en-US" sz="1200" kern="1200" dirty="0">
                <a:solidFill>
                  <a:schemeClr val="tx1"/>
                </a:solidFill>
                <a:effectLst/>
                <a:latin typeface="+mn-lt"/>
                <a:ea typeface="+mn-ea"/>
                <a:cs typeface="+mn-cs"/>
              </a:rPr>
              <a:t>(CLAPP, 2010)</a:t>
            </a:r>
            <a:r>
              <a:rPr lang="en-US" dirty="0"/>
              <a:t>.</a:t>
            </a:r>
          </a:p>
          <a:p>
            <a:r>
              <a:rPr lang="en-US" dirty="0"/>
              <a:t>'Price: The cost of food and beverages will be reasonable. Breweries often agree to market their products to businesses in exchange for favorable terms, which allows the latter to pass along the savings to consumers. If backward integration can be achieved in the future, the company plans to market its own bundled deal.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Place: 'Taste of Britain' plans to open near a subway station so that they can draw people from all around the city. At addition, the company wants to be in a place where they can attract clients from outside the immediate area. The closer a bar is near a variety of communities, the more probable it is to attract patrons from all walks of life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Promotion: Traditional pubs are under-promoted, to say the least. The word of mouth is critical to the success of the bars. Customers will be actively sought out by the "Taste of Britain." It will make use of the tried-and-true strategy of advertising on billboards and handing out flyers to the general public during huge events </a:t>
            </a:r>
            <a:r>
              <a:rPr lang="en-US" sz="1200" kern="1200" dirty="0">
                <a:solidFill>
                  <a:schemeClr val="tx1"/>
                </a:solidFill>
                <a:effectLst/>
                <a:latin typeface="+mn-lt"/>
                <a:ea typeface="+mn-ea"/>
                <a:cs typeface="+mn-cs"/>
              </a:rPr>
              <a:t>(Morris, 2019)</a:t>
            </a:r>
            <a:r>
              <a:rPr lang="en-US" dirty="0"/>
              <a:t>. Once again, the firm will take care of all of the digital marketing those conventional pubs have had to put off for so long (Morris, 2019). The company's online presence will be enhanced, and it will be easier to reach a younger demographic by utilizing digital marketing.</a:t>
            </a:r>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6</a:t>
            </a:fld>
            <a:endParaRPr lang="en-US" dirty="0"/>
          </a:p>
        </p:txBody>
      </p:sp>
    </p:spTree>
    <p:extLst>
      <p:ext uri="{BB962C8B-B14F-4D97-AF65-F5344CB8AC3E}">
        <p14:creationId xmlns:p14="http://schemas.microsoft.com/office/powerpoint/2010/main" val="3957005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Taste of Britain will advertise online and offline, but digital will be prioritized. SMBs need SEO. With strong SEO, small firms can compete with larger ones. Taste of Britain requires an online and local terminology. SEO increases a website's SEO. Facebook marketing is tough. Businesses may struggle to use social media efficiently despite its popularity. "Taste of Britain" targets several sectors through multiple means. A company's success depends on its ability to interact effectively with consumers and offer relevant information (Mas-Tur, Tur-</a:t>
            </a:r>
            <a:r>
              <a:rPr lang="en-US" altLang="en-US" dirty="0" err="1"/>
              <a:t>Porcar</a:t>
            </a:r>
            <a:r>
              <a:rPr lang="en-US" altLang="en-US" dirty="0"/>
              <a:t> and </a:t>
            </a:r>
            <a:r>
              <a:rPr lang="en-US" altLang="en-US" dirty="0" err="1"/>
              <a:t>Llorca</a:t>
            </a:r>
            <a:r>
              <a:rPr lang="en-US" altLang="en-US" dirty="0"/>
              <a:t>, 2016).A local restaurant uses social media to notify customers about specials and menu items. Social media followers bring back consumers. In today's competitive sector, digital and traditional marketing are crucial. Offline-online marketing is successful overall. If done appropriately, these multi-channel activities can boost ROI (ROI). Businesses may use the same campaign activities on many platforms to provide information, photos, and promotional material. It promotes the company</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7</a:t>
            </a:fld>
            <a:endParaRPr lang="en-US" dirty="0"/>
          </a:p>
        </p:txBody>
      </p:sp>
    </p:spTree>
    <p:extLst>
      <p:ext uri="{BB962C8B-B14F-4D97-AF65-F5344CB8AC3E}">
        <p14:creationId xmlns:p14="http://schemas.microsoft.com/office/powerpoint/2010/main" val="1707915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r>
              <a:rPr lang="en-US"/>
              <a:t>Click icon to add picture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r>
              <a:rPr lang="en-US"/>
              <a:t>Click icon to add SmartArt graphic</a:t>
            </a:r>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dirty="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dirty="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1106404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www.statista.com/statistics/310723/total-number-of-pubs-in-the-united-kingdom/" TargetMode="External"/><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034143"/>
            <a:ext cx="3937416" cy="3255409"/>
          </a:xfrm>
        </p:spPr>
        <p:txBody>
          <a:bodyPr>
            <a:normAutofit/>
          </a:bodyPr>
          <a:lstStyle/>
          <a:p>
            <a:br>
              <a:rPr lang="en-US" dirty="0"/>
            </a:br>
            <a:r>
              <a:rPr lang="en-US" dirty="0"/>
              <a:t> </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5937812" y="788057"/>
            <a:ext cx="5278056" cy="5281886"/>
          </a:xfrm>
        </p:spPr>
        <p:txBody>
          <a:bodyPr>
            <a:normAutofit lnSpcReduction="10000"/>
          </a:bodyPr>
          <a:lstStyle/>
          <a:p>
            <a:r>
              <a:rPr lang="en-US" sz="4000" dirty="0"/>
              <a:t>   </a:t>
            </a:r>
          </a:p>
          <a:p>
            <a:r>
              <a:rPr lang="en-US" sz="4000" dirty="0">
                <a:latin typeface="Arial Black" panose="020B0A04020102020204" pitchFamily="34" charset="0"/>
              </a:rPr>
              <a:t>   Taste of Britain</a:t>
            </a:r>
          </a:p>
          <a:p>
            <a:r>
              <a:rPr lang="en-US" sz="3600" dirty="0">
                <a:latin typeface="Arial Black" panose="020B0A04020102020204" pitchFamily="34" charset="0"/>
              </a:rPr>
              <a:t>  </a:t>
            </a:r>
          </a:p>
          <a:p>
            <a:r>
              <a:rPr lang="en-US" sz="2800" dirty="0">
                <a:latin typeface="Arial Black" panose="020B0A04020102020204" pitchFamily="34" charset="0"/>
              </a:rPr>
              <a:t> </a:t>
            </a:r>
          </a:p>
          <a:p>
            <a:r>
              <a:rPr lang="en-US" sz="2400" dirty="0">
                <a:latin typeface="Arial Black" panose="020B0A04020102020204" pitchFamily="34" charset="0"/>
              </a:rPr>
              <a:t>Mihaela Daniela Simcea (2028830)</a:t>
            </a:r>
          </a:p>
          <a:p>
            <a:r>
              <a:rPr lang="en-US" sz="2400" dirty="0">
                <a:latin typeface="Arial Black" panose="020B0A04020102020204" pitchFamily="34" charset="0"/>
              </a:rPr>
              <a:t>   </a:t>
            </a:r>
          </a:p>
          <a:p>
            <a:endParaRPr lang="en-US" sz="2800" dirty="0">
              <a:latin typeface="Arial Black" panose="020B0A04020102020204" pitchFamily="34" charset="0"/>
            </a:endParaRPr>
          </a:p>
          <a:p>
            <a:r>
              <a:rPr lang="en-US" sz="2400" dirty="0">
                <a:latin typeface="Arial Black" panose="020B0A04020102020204" pitchFamily="34" charset="0"/>
              </a:rPr>
              <a:t>Module: LCBB5001 Entrepreneurship </a:t>
            </a:r>
          </a:p>
          <a:p>
            <a:r>
              <a:rPr lang="en-US" sz="2400" dirty="0">
                <a:latin typeface="Arial Black" panose="020B0A04020102020204" pitchFamily="34" charset="0"/>
              </a:rPr>
              <a:t>Lecturer:</a:t>
            </a:r>
            <a:r>
              <a:rPr lang="en-GB" sz="2400" dirty="0">
                <a:latin typeface="Arial Black" panose="020B0A04020102020204" pitchFamily="34" charset="0"/>
              </a:rPr>
              <a:t> Vasilios </a:t>
            </a:r>
            <a:r>
              <a:rPr lang="en-GB" sz="2400" dirty="0" err="1">
                <a:latin typeface="Arial Black" panose="020B0A04020102020204" pitchFamily="34" charset="0"/>
              </a:rPr>
              <a:t>Tavlaridis</a:t>
            </a:r>
            <a:r>
              <a:rPr lang="en-GB" sz="2400" dirty="0">
                <a:latin typeface="Arial Black" panose="020B0A04020102020204" pitchFamily="34" charset="0"/>
              </a:rPr>
              <a:t> </a:t>
            </a:r>
            <a:endParaRPr lang="en-US" sz="2400" dirty="0">
              <a:latin typeface="Arial Black" panose="020B0A04020102020204" pitchFamily="34" charset="0"/>
            </a:endParaRPr>
          </a:p>
        </p:txBody>
      </p:sp>
      <p:pic>
        <p:nvPicPr>
          <p:cNvPr id="24" name="Picture Placeholder 23" descr="Logo&#10;&#10;Description automatically generated">
            <a:extLst>
              <a:ext uri="{FF2B5EF4-FFF2-40B4-BE49-F238E27FC236}">
                <a16:creationId xmlns:a16="http://schemas.microsoft.com/office/drawing/2014/main" id="{94942772-244C-7298-8C1B-971FFAA8E989}"/>
              </a:ext>
            </a:extLst>
          </p:cNvPr>
          <p:cNvPicPr>
            <a:picLocks noGrp="1" noChangeAspect="1"/>
          </p:cNvPicPr>
          <p:nvPr>
            <p:ph type="pic" sz="quarter" idx="15"/>
          </p:nvPr>
        </p:nvPicPr>
        <p:blipFill>
          <a:blip r:embed="rId2"/>
          <a:srcRect t="5516" b="5516"/>
          <a:stretch>
            <a:fillRect/>
          </a:stretch>
        </p:blipFill>
        <p:spPr>
          <a:xfrm>
            <a:off x="976132" y="848824"/>
            <a:ext cx="4961680" cy="5188200"/>
          </a:xfrm>
        </p:spPr>
      </p:pic>
      <p:sp>
        <p:nvSpPr>
          <p:cNvPr id="6" name="TextBox 5">
            <a:extLst>
              <a:ext uri="{FF2B5EF4-FFF2-40B4-BE49-F238E27FC236}">
                <a16:creationId xmlns:a16="http://schemas.microsoft.com/office/drawing/2014/main" id="{F8CE5F49-18A9-A315-620A-EA3701C829CB}"/>
              </a:ext>
            </a:extLst>
          </p:cNvPr>
          <p:cNvSpPr txBox="1"/>
          <p:nvPr/>
        </p:nvSpPr>
        <p:spPr>
          <a:xfrm>
            <a:off x="9394371" y="6316027"/>
            <a:ext cx="182149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Created</a:t>
            </a:r>
          </a:p>
        </p:txBody>
      </p:sp>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284514" y="1038278"/>
            <a:ext cx="5334000" cy="590308"/>
          </a:xfrm>
        </p:spPr>
        <p:txBody>
          <a:bodyPr>
            <a:normAutofit fontScale="90000"/>
          </a:bodyPr>
          <a:lstStyle/>
          <a:p>
            <a:r>
              <a:rPr lang="en-ZA" dirty="0"/>
              <a:t>Business overview</a:t>
            </a:r>
          </a:p>
        </p:txBody>
      </p:sp>
      <p:pic>
        <p:nvPicPr>
          <p:cNvPr id="7" name="Picture Placeholder 5" descr="A picture containing text, shelf, indoor, wooden&#10;&#10;Description automatically generated">
            <a:extLst>
              <a:ext uri="{FF2B5EF4-FFF2-40B4-BE49-F238E27FC236}">
                <a16:creationId xmlns:a16="http://schemas.microsoft.com/office/drawing/2014/main" id="{D7EEDE93-EA63-D211-47D9-B4BDAEADCA14}"/>
              </a:ext>
            </a:extLst>
          </p:cNvPr>
          <p:cNvPicPr>
            <a:picLocks noGrp="1" noChangeAspect="1"/>
          </p:cNvPicPr>
          <p:nvPr>
            <p:ph idx="1"/>
          </p:nvPr>
        </p:nvPicPr>
        <p:blipFill>
          <a:blip r:embed="rId3"/>
          <a:srcRect l="11903" r="11903"/>
          <a:stretch>
            <a:fillRect/>
          </a:stretch>
        </p:blipFill>
        <p:spPr>
          <a:xfrm>
            <a:off x="7046899" y="788545"/>
            <a:ext cx="4114800" cy="5280909"/>
          </a:xfrm>
        </p:spPr>
      </p:pic>
      <p:sp>
        <p:nvSpPr>
          <p:cNvPr id="3" name="TextBox 2">
            <a:extLst>
              <a:ext uri="{FF2B5EF4-FFF2-40B4-BE49-F238E27FC236}">
                <a16:creationId xmlns:a16="http://schemas.microsoft.com/office/drawing/2014/main" id="{8A9F8163-696A-43D2-A824-3C6836B081C3}"/>
              </a:ext>
            </a:extLst>
          </p:cNvPr>
          <p:cNvSpPr txBox="1"/>
          <p:nvPr/>
        </p:nvSpPr>
        <p:spPr>
          <a:xfrm>
            <a:off x="1015893" y="2268919"/>
            <a:ext cx="5871241" cy="2831544"/>
          </a:xfrm>
          <a:prstGeom prst="rect">
            <a:avLst/>
          </a:prstGeom>
          <a:noFill/>
        </p:spPr>
        <p:txBody>
          <a:bodyPr wrap="square" rtlCol="0">
            <a:spAutoFit/>
          </a:bodyPr>
          <a:lstStyle/>
          <a:p>
            <a:pPr algn="just"/>
            <a:r>
              <a:rPr lang="en-GB" sz="2000" dirty="0">
                <a:effectLst/>
                <a:latin typeface="Arial" panose="020B0604020202020204" pitchFamily="34" charset="0"/>
                <a:ea typeface="Calibri" panose="020F0502020204030204" pitchFamily="34" charset="0"/>
                <a:cs typeface="Arial" panose="020B0604020202020204" pitchFamily="34" charset="0"/>
              </a:rPr>
              <a:t>The pub named will be known as </a:t>
            </a:r>
            <a:r>
              <a:rPr lang="en-GB" sz="2000" i="1" dirty="0">
                <a:effectLst/>
                <a:latin typeface="Arial" panose="020B0604020202020204" pitchFamily="34" charset="0"/>
                <a:ea typeface="Calibri" panose="020F0502020204030204" pitchFamily="34" charset="0"/>
                <a:cs typeface="Arial" panose="020B0604020202020204" pitchFamily="34" charset="0"/>
              </a:rPr>
              <a:t>‘Taste of Britain’. </a:t>
            </a:r>
            <a:r>
              <a:rPr lang="en-GB" sz="2000" dirty="0">
                <a:effectLst/>
                <a:latin typeface="Arial" panose="020B0604020202020204" pitchFamily="34" charset="0"/>
                <a:ea typeface="Calibri" panose="020F0502020204030204" pitchFamily="34" charset="0"/>
                <a:cs typeface="Arial" panose="020B0604020202020204" pitchFamily="34" charset="0"/>
              </a:rPr>
              <a:t>‘Taste of Britain’ will sell meals and drinks to the customers.  </a:t>
            </a:r>
          </a:p>
          <a:p>
            <a:pPr algn="just"/>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The business will differentiate itself from the traditional pubs as it will sell healthy meals and healthy drinks for the customers. </a:t>
            </a:r>
          </a:p>
          <a:p>
            <a:pPr algn="just"/>
            <a:r>
              <a:rPr lang="en-GB" sz="20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This pub offers healthful beverages</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gn="just"/>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8" name="TextBox 7">
            <a:extLst>
              <a:ext uri="{FF2B5EF4-FFF2-40B4-BE49-F238E27FC236}">
                <a16:creationId xmlns:a16="http://schemas.microsoft.com/office/drawing/2014/main" id="{F11F452A-66C3-C217-3DFE-320596669117}"/>
              </a:ext>
            </a:extLst>
          </p:cNvPr>
          <p:cNvSpPr txBox="1"/>
          <p:nvPr/>
        </p:nvSpPr>
        <p:spPr>
          <a:xfrm>
            <a:off x="1127760" y="5445330"/>
            <a:ext cx="2050869" cy="258532"/>
          </a:xfrm>
          <a:prstGeom prst="rect">
            <a:avLst/>
          </a:prstGeom>
          <a:noFill/>
        </p:spPr>
        <p:txBody>
          <a:bodyPr wrap="square" rtlCol="0">
            <a:spAutoFit/>
          </a:bodyPr>
          <a:lstStyle/>
          <a:p>
            <a:pPr marL="0" indent="0">
              <a:lnSpc>
                <a:spcPct val="90000"/>
              </a:lnSpc>
              <a:buClr>
                <a:srgbClr val="0070C0"/>
              </a:buClr>
              <a:buNone/>
            </a:pPr>
            <a:r>
              <a:rPr lang="en-US" altLang="en-US" sz="1200" dirty="0">
                <a:latin typeface="Arial" panose="020B0604020202020204" pitchFamily="34" charset="0"/>
                <a:cs typeface="Arial" panose="020B0604020202020204" pitchFamily="34" charset="0"/>
              </a:rPr>
              <a:t>(Richardson, 2019) </a:t>
            </a:r>
            <a:endParaRPr lang="en-GB" altLang="en-US"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9B1F450-0DAC-0C72-4F09-DCD4D850DB31}"/>
              </a:ext>
            </a:extLst>
          </p:cNvPr>
          <p:cNvSpPr txBox="1"/>
          <p:nvPr/>
        </p:nvSpPr>
        <p:spPr>
          <a:xfrm>
            <a:off x="9953519" y="6150145"/>
            <a:ext cx="1590261"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(Hill, n.d.)</a:t>
            </a:r>
            <a:endParaRPr lang="en-GB" dirty="0"/>
          </a:p>
        </p:txBody>
      </p:sp>
    </p:spTree>
    <p:extLst>
      <p:ext uri="{BB962C8B-B14F-4D97-AF65-F5344CB8AC3E}">
        <p14:creationId xmlns:p14="http://schemas.microsoft.com/office/powerpoint/2010/main" val="194202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838200" y="707029"/>
            <a:ext cx="10515600" cy="640080"/>
          </a:xfrm>
        </p:spPr>
        <p:txBody>
          <a:bodyPr vert="horz" lIns="91440" tIns="45720" rIns="91440" bIns="45720" rtlCol="0" anchor="ctr">
            <a:normAutofit/>
          </a:bodyPr>
          <a:lstStyle/>
          <a:p>
            <a:r>
              <a:rPr lang="en-US" kern="1200"/>
              <a:t>Product or Service</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mtClean="0"/>
              <a:pPr>
                <a:spcAft>
                  <a:spcPts val="600"/>
                </a:spcAft>
              </a:pPr>
              <a:t>3</a:t>
            </a:fld>
            <a:endParaRPr lang="en-US"/>
          </a:p>
        </p:txBody>
      </p:sp>
      <p:sp>
        <p:nvSpPr>
          <p:cNvPr id="29" name="TextBox 28">
            <a:extLst>
              <a:ext uri="{FF2B5EF4-FFF2-40B4-BE49-F238E27FC236}">
                <a16:creationId xmlns:a16="http://schemas.microsoft.com/office/drawing/2014/main" id="{DAC52BBD-1B12-FF53-738D-14A5FB62DFBE}"/>
              </a:ext>
            </a:extLst>
          </p:cNvPr>
          <p:cNvSpPr txBox="1"/>
          <p:nvPr/>
        </p:nvSpPr>
        <p:spPr>
          <a:xfrm>
            <a:off x="838200" y="2232837"/>
            <a:ext cx="10515600" cy="4253023"/>
          </a:xfrm>
          <a:prstGeom prst="rect">
            <a:avLst/>
          </a:prstGeom>
          <a:noFill/>
        </p:spPr>
        <p:txBody>
          <a:bodyPr wrap="square" rtlCol="0">
            <a:spAutoFit/>
          </a:bodyPr>
          <a:lstStyle/>
          <a:p>
            <a:endParaRPr lang="en-GB" dirty="0"/>
          </a:p>
        </p:txBody>
      </p:sp>
      <p:graphicFrame>
        <p:nvGraphicFramePr>
          <p:cNvPr id="35" name="TextBox 30">
            <a:extLst>
              <a:ext uri="{FF2B5EF4-FFF2-40B4-BE49-F238E27FC236}">
                <a16:creationId xmlns:a16="http://schemas.microsoft.com/office/drawing/2014/main" id="{D9AAF0D1-F24E-DF79-03C9-FF2A30F7E344}"/>
              </a:ext>
            </a:extLst>
          </p:cNvPr>
          <p:cNvGraphicFramePr/>
          <p:nvPr>
            <p:extLst>
              <p:ext uri="{D42A27DB-BD31-4B8C-83A1-F6EECF244321}">
                <p14:modId xmlns:p14="http://schemas.microsoft.com/office/powerpoint/2010/main" val="3614045763"/>
              </p:ext>
            </p:extLst>
          </p:nvPr>
        </p:nvGraphicFramePr>
        <p:xfrm>
          <a:off x="838200" y="153619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7B1AB111-5CD2-C26E-15D7-871745BBC057}"/>
              </a:ext>
            </a:extLst>
          </p:cNvPr>
          <p:cNvSpPr txBox="1"/>
          <p:nvPr/>
        </p:nvSpPr>
        <p:spPr>
          <a:xfrm>
            <a:off x="1471749" y="5522405"/>
            <a:ext cx="2063931" cy="523220"/>
          </a:xfrm>
          <a:prstGeom prst="rect">
            <a:avLst/>
          </a:prstGeom>
          <a:noFill/>
        </p:spPr>
        <p:txBody>
          <a:bodyPr wrap="square" rtlCol="0">
            <a:spAutoFit/>
          </a:bodyPr>
          <a:lstStyle/>
          <a:p>
            <a:pPr marL="0" indent="0">
              <a:buNone/>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O’connell</a:t>
            </a:r>
            <a:r>
              <a:rPr lang="en-GB" sz="1400" dirty="0">
                <a:latin typeface="Arial" panose="020B0604020202020204" pitchFamily="34" charset="0"/>
                <a:cs typeface="Arial" panose="020B0604020202020204" pitchFamily="34" charset="0"/>
              </a:rPr>
              <a:t>, Lavelle and Maher, 2010)</a:t>
            </a:r>
            <a:endParaRPr lang="en-GB" alt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8866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6B4E214-2330-4B23-B2DE-B23F90535ED4}"/>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dirty="0"/>
          </a:p>
        </p:txBody>
      </p:sp>
      <p:sp>
        <p:nvSpPr>
          <p:cNvPr id="7" name="Title 6">
            <a:extLst>
              <a:ext uri="{FF2B5EF4-FFF2-40B4-BE49-F238E27FC236}">
                <a16:creationId xmlns:a16="http://schemas.microsoft.com/office/drawing/2014/main" id="{0CF9E787-FAA4-3FC5-436B-0FD761BD32BF}"/>
              </a:ext>
            </a:extLst>
          </p:cNvPr>
          <p:cNvSpPr>
            <a:spLocks noGrp="1"/>
          </p:cNvSpPr>
          <p:nvPr>
            <p:ph type="title"/>
          </p:nvPr>
        </p:nvSpPr>
        <p:spPr/>
        <p:txBody>
          <a:bodyPr>
            <a:normAutofit fontScale="90000"/>
          </a:bodyPr>
          <a:lstStyle/>
          <a:p>
            <a:r>
              <a:rPr lang="en-GB" altLang="en-US" sz="4000" b="1" dirty="0"/>
              <a:t>Ownership, Legal format and Management</a:t>
            </a:r>
            <a:endParaRPr lang="en-GB" dirty="0"/>
          </a:p>
        </p:txBody>
      </p:sp>
      <p:sp>
        <p:nvSpPr>
          <p:cNvPr id="12" name="TextBox 11">
            <a:extLst>
              <a:ext uri="{FF2B5EF4-FFF2-40B4-BE49-F238E27FC236}">
                <a16:creationId xmlns:a16="http://schemas.microsoft.com/office/drawing/2014/main" id="{62305AA9-039A-06F3-996B-ADBCE43EF5D9}"/>
              </a:ext>
            </a:extLst>
          </p:cNvPr>
          <p:cNvSpPr txBox="1"/>
          <p:nvPr/>
        </p:nvSpPr>
        <p:spPr>
          <a:xfrm>
            <a:off x="595423" y="2041451"/>
            <a:ext cx="10962168" cy="332398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planned startup will be a sole proprietorship</a:t>
            </a:r>
          </a:p>
          <a:p>
            <a:pPr marL="285750" indent="-285750" algn="just">
              <a:lnSpc>
                <a:spcPct val="150000"/>
              </a:lnSpc>
              <a:buFont typeface="Arial" panose="020B0604020202020204" pitchFamily="34" charset="0"/>
              <a:buChar char="•"/>
            </a:pPr>
            <a:r>
              <a:rPr lang="en-US" sz="2000" dirty="0" err="1">
                <a:effectLst/>
                <a:latin typeface="Arial" panose="020B0604020202020204" pitchFamily="34" charset="0"/>
                <a:ea typeface="Calibri" panose="020F0502020204030204" pitchFamily="34" charset="0"/>
                <a:cs typeface="Arial" panose="020B0604020202020204" pitchFamily="34" charset="0"/>
              </a:rPr>
              <a:t>Existen</a:t>
            </a:r>
            <a:r>
              <a:rPr lang="en-US" sz="2000" dirty="0">
                <a:effectLst/>
                <a:latin typeface="Arial" panose="020B0604020202020204" pitchFamily="34" charset="0"/>
                <a:ea typeface="Calibri" panose="020F0502020204030204" pitchFamily="34" charset="0"/>
                <a:cs typeface="Arial" panose="020B0604020202020204" pitchFamily="34" charset="0"/>
              </a:rPr>
              <a:t> agreement with </a:t>
            </a:r>
            <a:r>
              <a:rPr lang="en-US" sz="2000" dirty="0">
                <a:latin typeface="Arial" panose="020B0604020202020204" pitchFamily="34" charset="0"/>
                <a:ea typeface="Calibri" panose="020F0502020204030204" pitchFamily="34" charset="0"/>
                <a:cs typeface="Arial" panose="020B0604020202020204" pitchFamily="34" charset="0"/>
              </a:rPr>
              <a:t>a</a:t>
            </a:r>
            <a:r>
              <a:rPr lang="en-US" sz="2000" dirty="0">
                <a:effectLst/>
                <a:latin typeface="Arial" panose="020B0604020202020204" pitchFamily="34" charset="0"/>
                <a:ea typeface="Calibri" panose="020F0502020204030204" pitchFamily="34" charset="0"/>
                <a:cs typeface="Arial" panose="020B0604020202020204" pitchFamily="34" charset="0"/>
              </a:rPr>
              <a:t> LLC (limited liability company) for stipulate the organization (proceed in the event that one of its members passes away, decides to leave, or retires)</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Employees: </a:t>
            </a:r>
            <a:r>
              <a:rPr lang="en-US" sz="2000" dirty="0">
                <a:effectLst/>
                <a:latin typeface="Arial" panose="020B0604020202020204" pitchFamily="34" charset="0"/>
                <a:ea typeface="Calibri" panose="020F0502020204030204" pitchFamily="34" charset="0"/>
                <a:cs typeface="Arial" panose="020B0604020202020204" pitchFamily="34" charset="0"/>
              </a:rPr>
              <a:t> two chefs( for cooking), a dishwasher (to clean the dishes), three serving staff (</a:t>
            </a:r>
            <a:r>
              <a:rPr lang="en-US" sz="2000" dirty="0" err="1">
                <a:effectLst/>
                <a:latin typeface="Arial" panose="020B0604020202020204" pitchFamily="34" charset="0"/>
                <a:ea typeface="Calibri" panose="020F0502020204030204" pitchFamily="34" charset="0"/>
                <a:cs typeface="Arial" panose="020B0604020202020204" pitchFamily="34" charset="0"/>
              </a:rPr>
              <a:t>serveing</a:t>
            </a:r>
            <a:r>
              <a:rPr lang="en-US" sz="2000" dirty="0">
                <a:effectLst/>
                <a:latin typeface="Arial" panose="020B0604020202020204" pitchFamily="34" charset="0"/>
                <a:ea typeface="Calibri" panose="020F0502020204030204" pitchFamily="34" charset="0"/>
                <a:cs typeface="Arial" panose="020B0604020202020204" pitchFamily="34" charset="0"/>
              </a:rPr>
              <a:t> the drinks and meals and clear the tables and glasses), . </a:t>
            </a:r>
            <a:r>
              <a:rPr lang="en-US" sz="2000" dirty="0">
                <a:latin typeface="Arial" panose="020B0604020202020204" pitchFamily="34" charset="0"/>
                <a:ea typeface="Calibri" panose="020F0502020204030204" pitchFamily="34" charset="0"/>
                <a:cs typeface="Arial" panose="020B0604020202020204" pitchFamily="34" charset="0"/>
              </a:rPr>
              <a:t>s</a:t>
            </a:r>
            <a:r>
              <a:rPr lang="en-US" sz="2000" dirty="0">
                <a:effectLst/>
                <a:latin typeface="Arial" panose="020B0604020202020204" pitchFamily="34" charset="0"/>
                <a:ea typeface="Calibri" panose="020F0502020204030204" pitchFamily="34" charset="0"/>
                <a:cs typeface="Arial" panose="020B0604020202020204" pitchFamily="34" charset="0"/>
              </a:rPr>
              <a:t>ecurity personnel , , lawyers and accountants</a:t>
            </a:r>
          </a:p>
          <a:p>
            <a:pPr marL="285750" indent="-285750">
              <a:buFont typeface="Arial" panose="020B0604020202020204" pitchFamily="34" charset="0"/>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owner-manager will be the leader of the business. The company will be run by the manager alone as it is a sole proprietorship business.</a:t>
            </a:r>
          </a:p>
          <a:p>
            <a:pPr marL="285750" indent="-285750">
              <a:buFont typeface="Arial" panose="020B0604020202020204" pitchFamily="34" charset="0"/>
              <a:buChar char="•"/>
            </a:pPr>
            <a:r>
              <a:rPr lang="en-US" sz="2000" dirty="0">
                <a:effectLst/>
                <a:latin typeface="Arial" panose="020B0604020202020204" pitchFamily="34" charset="0"/>
                <a:ea typeface="Calibri" panose="020F0502020204030204" pitchFamily="34" charset="0"/>
                <a:cs typeface="Arial" panose="020B0604020202020204" pitchFamily="34" charset="0"/>
              </a:rPr>
              <a:t> The business will have advisors and some professionals will be hired when needed</a:t>
            </a:r>
            <a:endParaRPr lang="en-GB" sz="20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4E2EAE35-8073-9A51-8F16-248B95D6E5A8}"/>
              </a:ext>
            </a:extLst>
          </p:cNvPr>
          <p:cNvSpPr txBox="1"/>
          <p:nvPr/>
        </p:nvSpPr>
        <p:spPr>
          <a:xfrm>
            <a:off x="1262743" y="5921829"/>
            <a:ext cx="2743200" cy="341632"/>
          </a:xfrm>
          <a:prstGeom prst="rect">
            <a:avLst/>
          </a:prstGeom>
          <a:noFill/>
        </p:spPr>
        <p:txBody>
          <a:bodyPr wrap="square" rtlCol="0">
            <a:spAutoFit/>
          </a:bodyPr>
          <a:lstStyle/>
          <a:p>
            <a:pPr marL="0" indent="0" algn="just">
              <a:lnSpc>
                <a:spcPct val="90000"/>
              </a:lnSpc>
              <a:buClr>
                <a:srgbClr val="0070C0"/>
              </a:buClr>
              <a:buNone/>
            </a:pPr>
            <a:r>
              <a:rPr lang="en-US" sz="1800"/>
              <a:t>(Davidson, 2011)</a:t>
            </a:r>
            <a:endParaRPr lang="en-GB" altLang="en-US" sz="1800" dirty="0"/>
          </a:p>
        </p:txBody>
      </p:sp>
    </p:spTree>
    <p:extLst>
      <p:ext uri="{BB962C8B-B14F-4D97-AF65-F5344CB8AC3E}">
        <p14:creationId xmlns:p14="http://schemas.microsoft.com/office/powerpoint/2010/main" val="3197763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066800" y="1500288"/>
            <a:ext cx="10058400" cy="565265"/>
          </a:xfrm>
        </p:spPr>
        <p:txBody>
          <a:bodyPr anchor="ctr">
            <a:normAutofit/>
          </a:bodyPr>
          <a:lstStyle/>
          <a:p>
            <a:r>
              <a:rPr lang="en-US" altLang="en-US" b="1"/>
              <a:t>SWOT analysis </a:t>
            </a:r>
            <a:endParaRPr lang="en-US" dirty="0"/>
          </a:p>
        </p:txBody>
      </p:sp>
      <p:sp>
        <p:nvSpPr>
          <p:cNvPr id="20" name="Content Placeholder 2">
            <a:extLst>
              <a:ext uri="{FF2B5EF4-FFF2-40B4-BE49-F238E27FC236}">
                <a16:creationId xmlns:a16="http://schemas.microsoft.com/office/drawing/2014/main" id="{F086705A-8754-B615-1450-632BDBD14344}"/>
              </a:ext>
            </a:extLst>
          </p:cNvPr>
          <p:cNvSpPr>
            <a:spLocks noGrp="1"/>
          </p:cNvSpPr>
          <p:nvPr>
            <p:ph idx="16"/>
          </p:nvPr>
        </p:nvSpPr>
        <p:spPr>
          <a:xfrm>
            <a:off x="1531603" y="2124096"/>
            <a:ext cx="4114800" cy="274320"/>
          </a:xfrm>
        </p:spPr>
        <p:txBody>
          <a:bodyPr/>
          <a:lstStyle/>
          <a:p>
            <a:r>
              <a:rPr lang="en-US"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Strengths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a:p>
            <a:endParaRPr lang="en-US" dirty="0"/>
          </a:p>
        </p:txBody>
      </p:sp>
      <p:sp>
        <p:nvSpPr>
          <p:cNvPr id="22" name="Content Placeholder 3">
            <a:extLst>
              <a:ext uri="{FF2B5EF4-FFF2-40B4-BE49-F238E27FC236}">
                <a16:creationId xmlns:a16="http://schemas.microsoft.com/office/drawing/2014/main" id="{DA2FC89F-222E-D129-6F78-AEEE63B266AC}"/>
              </a:ext>
            </a:extLst>
          </p:cNvPr>
          <p:cNvSpPr>
            <a:spLocks noGrp="1"/>
          </p:cNvSpPr>
          <p:nvPr>
            <p:ph idx="1"/>
          </p:nvPr>
        </p:nvSpPr>
        <p:spPr>
          <a:xfrm>
            <a:off x="1720262" y="2512601"/>
            <a:ext cx="4114800" cy="1505314"/>
          </a:xfrm>
        </p:spPr>
        <p:txBody>
          <a:bodyPr>
            <a:normAutofit fontScale="25000" lnSpcReduction="20000"/>
          </a:bodyPr>
          <a:lstStyle/>
          <a:p>
            <a:pPr lvl="0" algn="just">
              <a:lnSpc>
                <a:spcPct val="120000"/>
              </a:lnSpc>
            </a:pPr>
            <a:r>
              <a:rPr lang="en-US" sz="4000" dirty="0">
                <a:effectLst/>
                <a:latin typeface="Arial" panose="020B0604020202020204" pitchFamily="34" charset="0"/>
                <a:ea typeface="Calibri" panose="020F0502020204030204" pitchFamily="34" charset="0"/>
                <a:cs typeface="Arial" panose="020B0604020202020204" pitchFamily="34" charset="0"/>
              </a:rPr>
              <a:t>Omnipresent Demand </a:t>
            </a:r>
            <a:r>
              <a:rPr lang="en-US" sz="40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for drinks and meals. </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20000"/>
              </a:lnSpc>
            </a:pPr>
            <a:r>
              <a:rPr lang="en-US" sz="40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Higher gross margin in the food and restaurant industry (</a:t>
            </a:r>
            <a:r>
              <a:rPr lang="en-US" sz="4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Hospit</a:t>
            </a:r>
            <a:r>
              <a:rPr lang="en-US" sz="4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2017). </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20000"/>
              </a:lnSpc>
            </a:pPr>
            <a:r>
              <a:rPr lang="en-US" sz="40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Higher barriers to entry in this business. </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20000"/>
              </a:lnSpc>
            </a:pPr>
            <a:r>
              <a:rPr lang="en-US" sz="4000" dirty="0">
                <a:solidFill>
                  <a:srgbClr val="000000"/>
                </a:solidFill>
                <a:effectLst/>
                <a:latin typeface="Arial" panose="020B0604020202020204" pitchFamily="34" charset="0"/>
                <a:ea typeface="Calibri" panose="020F0502020204030204" pitchFamily="34" charset="0"/>
                <a:cs typeface="Arial" panose="020B0604020202020204" pitchFamily="34" charset="0"/>
              </a:rPr>
              <a:t>Wide range of choices of drinks and meals. </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20000"/>
              </a:lnSpc>
              <a:spcAft>
                <a:spcPts val="800"/>
              </a:spcAft>
            </a:pPr>
            <a:r>
              <a:rPr lang="en-US" sz="4000" dirty="0">
                <a:solidFill>
                  <a:srgbClr val="000000"/>
                </a:solidFill>
                <a:effectLst/>
                <a:latin typeface="Arial" panose="020B0604020202020204" pitchFamily="34" charset="0"/>
                <a:ea typeface="Calibri" panose="020F0502020204030204" pitchFamily="34" charset="0"/>
                <a:cs typeface="Arial" panose="020B0604020202020204" pitchFamily="34" charset="0"/>
              </a:rPr>
              <a:t>Customers can get both meals, drinks and entertainment</a:t>
            </a:r>
            <a:r>
              <a:rPr lang="en-US" sz="32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US" sz="5600" dirty="0"/>
          </a:p>
        </p:txBody>
      </p:sp>
      <p:sp>
        <p:nvSpPr>
          <p:cNvPr id="24" name="Content Placeholder 4">
            <a:extLst>
              <a:ext uri="{FF2B5EF4-FFF2-40B4-BE49-F238E27FC236}">
                <a16:creationId xmlns:a16="http://schemas.microsoft.com/office/drawing/2014/main" id="{DD493C4D-8E88-4B3E-80C5-8DFAE4303778}"/>
              </a:ext>
            </a:extLst>
          </p:cNvPr>
          <p:cNvSpPr>
            <a:spLocks noGrp="1"/>
          </p:cNvSpPr>
          <p:nvPr>
            <p:ph idx="19"/>
          </p:nvPr>
        </p:nvSpPr>
        <p:spPr>
          <a:xfrm>
            <a:off x="1644991" y="4039279"/>
            <a:ext cx="4240380" cy="229816"/>
          </a:xfrm>
        </p:spPr>
        <p:txBody>
          <a:bodyPr/>
          <a:lstStyle/>
          <a:p>
            <a:r>
              <a:rPr lang="en-US"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Weaknesses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a:p>
            <a:endParaRPr lang="en-US" dirty="0"/>
          </a:p>
        </p:txBody>
      </p:sp>
      <p:sp>
        <p:nvSpPr>
          <p:cNvPr id="26" name="Content Placeholder 5">
            <a:extLst>
              <a:ext uri="{FF2B5EF4-FFF2-40B4-BE49-F238E27FC236}">
                <a16:creationId xmlns:a16="http://schemas.microsoft.com/office/drawing/2014/main" id="{D4B07854-75F6-DB33-5AB8-BAF502E3012A}"/>
              </a:ext>
            </a:extLst>
          </p:cNvPr>
          <p:cNvSpPr>
            <a:spLocks noGrp="1"/>
          </p:cNvSpPr>
          <p:nvPr>
            <p:ph idx="18"/>
          </p:nvPr>
        </p:nvSpPr>
        <p:spPr>
          <a:xfrm>
            <a:off x="1657183" y="4357590"/>
            <a:ext cx="3974014" cy="1338724"/>
          </a:xfrm>
        </p:spPr>
        <p:txBody>
          <a:bodyPr>
            <a:noAutofit/>
          </a:bodyPr>
          <a:lstStyle/>
          <a:p>
            <a:pPr marL="342900" lvl="0" indent="-342900" algn="just">
              <a:lnSpc>
                <a:spcPct val="150000"/>
              </a:lnSpc>
              <a:buFont typeface="Symbol" panose="05050102010706020507" pitchFamily="18" charset="2"/>
              <a:buChar char=""/>
            </a:pPr>
            <a:r>
              <a:rPr lang="en-US"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fragmented industry with too many competitors (V. </a:t>
            </a:r>
            <a:r>
              <a:rPr lang="en-US"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Tesone</a:t>
            </a:r>
            <a:r>
              <a:rPr lang="en-US"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2012).</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Budget constraints.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000" dirty="0">
                <a:solidFill>
                  <a:srgbClr val="000000"/>
                </a:solidFill>
                <a:effectLst/>
                <a:latin typeface="Arial" panose="020B0604020202020204" pitchFamily="34" charset="0"/>
                <a:ea typeface="Calibri" panose="020F0502020204030204" pitchFamily="34" charset="0"/>
              </a:rPr>
              <a:t>The high level of noise is a problem for businesses</a:t>
            </a:r>
            <a:endParaRPr lang="en-US" sz="1000" dirty="0"/>
          </a:p>
        </p:txBody>
      </p:sp>
      <p:sp>
        <p:nvSpPr>
          <p:cNvPr id="28" name="Content Placeholder 6">
            <a:extLst>
              <a:ext uri="{FF2B5EF4-FFF2-40B4-BE49-F238E27FC236}">
                <a16:creationId xmlns:a16="http://schemas.microsoft.com/office/drawing/2014/main" id="{A6CF0A39-0DA7-1B26-D238-08C2E4B018D1}"/>
              </a:ext>
            </a:extLst>
          </p:cNvPr>
          <p:cNvSpPr>
            <a:spLocks noGrp="1"/>
          </p:cNvSpPr>
          <p:nvPr>
            <p:ph idx="21"/>
          </p:nvPr>
        </p:nvSpPr>
        <p:spPr>
          <a:xfrm>
            <a:off x="6420017" y="4045794"/>
            <a:ext cx="4114800" cy="445998"/>
          </a:xfrm>
        </p:spPr>
        <p:txBody>
          <a:bodyPr/>
          <a:lstStyle/>
          <a:p>
            <a:r>
              <a:rPr lang="en-US" sz="1800" b="1" dirty="0">
                <a:solidFill>
                  <a:srgbClr val="000000"/>
                </a:solidFill>
                <a:effectLst/>
                <a:latin typeface="Arial" panose="020B0604020202020204" pitchFamily="34" charset="0"/>
                <a:ea typeface="Calibri" panose="020F0502020204030204" pitchFamily="34" charset="0"/>
              </a:rPr>
              <a:t>Threats</a:t>
            </a:r>
            <a:endParaRPr lang="en-US" dirty="0"/>
          </a:p>
        </p:txBody>
      </p:sp>
      <p:sp>
        <p:nvSpPr>
          <p:cNvPr id="30" name="Content Placeholder 7">
            <a:extLst>
              <a:ext uri="{FF2B5EF4-FFF2-40B4-BE49-F238E27FC236}">
                <a16:creationId xmlns:a16="http://schemas.microsoft.com/office/drawing/2014/main" id="{D1330CE3-BAAB-B4E7-9C66-C5DC5A8056AD}"/>
              </a:ext>
            </a:extLst>
          </p:cNvPr>
          <p:cNvSpPr>
            <a:spLocks noGrp="1"/>
          </p:cNvSpPr>
          <p:nvPr>
            <p:ph idx="20"/>
          </p:nvPr>
        </p:nvSpPr>
        <p:spPr>
          <a:xfrm>
            <a:off x="6263640" y="4571628"/>
            <a:ext cx="4255971" cy="1338724"/>
          </a:xfrm>
        </p:spPr>
        <p:txBody>
          <a:bodyPr>
            <a:normAutofit fontScale="47500" lnSpcReduction="20000"/>
          </a:bodyPr>
          <a:lstStyle/>
          <a:p>
            <a:pPr marL="342900" lvl="0" indent="-342900" algn="just">
              <a:lnSpc>
                <a:spcPct val="150000"/>
              </a:lnSpc>
              <a:buFont typeface="Symbol" panose="05050102010706020507" pitchFamily="18" charset="2"/>
              <a:buChar char=""/>
            </a:pPr>
            <a:r>
              <a:rPr lang="en-US" sz="2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Poor ratings online will have a negative impact on the overall business.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2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Heavy competition</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2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Increasing cost due to unstable economy.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32" name="Content Placeholder 8">
            <a:extLst>
              <a:ext uri="{FF2B5EF4-FFF2-40B4-BE49-F238E27FC236}">
                <a16:creationId xmlns:a16="http://schemas.microsoft.com/office/drawing/2014/main" id="{402BB02C-915B-1D36-D868-EBC93D8A0F33}"/>
              </a:ext>
            </a:extLst>
          </p:cNvPr>
          <p:cNvSpPr>
            <a:spLocks noGrp="1"/>
          </p:cNvSpPr>
          <p:nvPr>
            <p:ph idx="17"/>
          </p:nvPr>
        </p:nvSpPr>
        <p:spPr>
          <a:xfrm>
            <a:off x="6420017" y="2088511"/>
            <a:ext cx="4114800" cy="274320"/>
          </a:xfrm>
        </p:spPr>
        <p:txBody>
          <a:bodyPr/>
          <a:lstStyle/>
          <a:p>
            <a:r>
              <a:rPr lang="en-US" sz="1800" b="1" dirty="0">
                <a:solidFill>
                  <a:srgbClr val="000000"/>
                </a:solidFill>
                <a:effectLst/>
                <a:latin typeface="Arial" panose="020B0604020202020204" pitchFamily="34" charset="0"/>
                <a:ea typeface="Calibri" panose="020F0502020204030204" pitchFamily="34" charset="0"/>
              </a:rPr>
              <a:t>Opportunities</a:t>
            </a:r>
            <a:endParaRPr lang="en-US" dirty="0"/>
          </a:p>
        </p:txBody>
      </p:sp>
      <p:sp>
        <p:nvSpPr>
          <p:cNvPr id="34" name="Content Placeholder 9">
            <a:extLst>
              <a:ext uri="{FF2B5EF4-FFF2-40B4-BE49-F238E27FC236}">
                <a16:creationId xmlns:a16="http://schemas.microsoft.com/office/drawing/2014/main" id="{6B9B88EC-D28D-4C2B-6D02-11C21A22EA37}"/>
              </a:ext>
            </a:extLst>
          </p:cNvPr>
          <p:cNvSpPr>
            <a:spLocks noGrp="1"/>
          </p:cNvSpPr>
          <p:nvPr>
            <p:ph idx="15"/>
          </p:nvPr>
        </p:nvSpPr>
        <p:spPr>
          <a:xfrm>
            <a:off x="6404811" y="2442668"/>
            <a:ext cx="4114800" cy="1603126"/>
          </a:xfrm>
        </p:spPr>
        <p:txBody>
          <a:bodyPr>
            <a:noAutofit/>
          </a:bodyPr>
          <a:lstStyle/>
          <a:p>
            <a:pPr marL="342900" lvl="0" indent="-342900" algn="just">
              <a:lnSpc>
                <a:spcPct val="150000"/>
              </a:lnSpc>
              <a:buFont typeface="Symbol" panose="05050102010706020507" pitchFamily="18" charset="2"/>
              <a:buChar char=""/>
            </a:pPr>
            <a:r>
              <a:rPr lang="en-US"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Introduction of new vegetarian menus and healthy meals.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Tourism will improve sales.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Reach out to the younger and wide customer bases by introducing healthy meals.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Having good reviews will increase sales.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800" dirty="0"/>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5</a:t>
            </a:fld>
            <a:endParaRPr lang="en-US"/>
          </a:p>
        </p:txBody>
      </p:sp>
      <p:sp>
        <p:nvSpPr>
          <p:cNvPr id="3" name="TextBox 2">
            <a:extLst>
              <a:ext uri="{FF2B5EF4-FFF2-40B4-BE49-F238E27FC236}">
                <a16:creationId xmlns:a16="http://schemas.microsoft.com/office/drawing/2014/main" id="{8673A076-9AAA-DDAB-4B9D-78519FA34DE8}"/>
              </a:ext>
            </a:extLst>
          </p:cNvPr>
          <p:cNvSpPr txBox="1"/>
          <p:nvPr/>
        </p:nvSpPr>
        <p:spPr>
          <a:xfrm>
            <a:off x="1644991" y="6252754"/>
            <a:ext cx="2743200" cy="369332"/>
          </a:xfrm>
          <a:prstGeom prst="rect">
            <a:avLst/>
          </a:prstGeom>
          <a:noFill/>
        </p:spPr>
        <p:txBody>
          <a:bodyPr wrap="square" rtlCol="0">
            <a:spAutoFit/>
          </a:bodyPr>
          <a:lstStyle/>
          <a:p>
            <a:pPr marL="0" indent="0" algn="just">
              <a:buClr>
                <a:srgbClr val="0070C0"/>
              </a:buClr>
              <a:buNone/>
            </a:pPr>
            <a:r>
              <a:rPr lang="en-US" sz="1800">
                <a:latin typeface="Arial" panose="020B0604020202020204" pitchFamily="34" charset="0"/>
                <a:cs typeface="Arial" panose="020B0604020202020204" pitchFamily="34" charset="0"/>
              </a:rPr>
              <a:t>(V. Tesone, 2012)</a:t>
            </a:r>
            <a:endParaRPr lang="en-US" sz="18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389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126672" y="1013180"/>
            <a:ext cx="10058400" cy="565265"/>
          </a:xfrm>
        </p:spPr>
        <p:txBody>
          <a:bodyPr>
            <a:normAutofit/>
          </a:bodyPr>
          <a:lstStyle/>
          <a:p>
            <a:r>
              <a:rPr lang="en-GB" altLang="en-US" sz="3200" b="1" dirty="0"/>
              <a:t>4Ps of marketing mix.</a:t>
            </a:r>
            <a:endParaRPr lang="en-US" dirty="0"/>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dirty="0"/>
          </a:p>
        </p:txBody>
      </p:sp>
      <p:sp>
        <p:nvSpPr>
          <p:cNvPr id="28" name="Flowchart: Or 27">
            <a:extLst>
              <a:ext uri="{FF2B5EF4-FFF2-40B4-BE49-F238E27FC236}">
                <a16:creationId xmlns:a16="http://schemas.microsoft.com/office/drawing/2014/main" id="{CE9FF3EA-95D4-898A-A7B7-CE9DB0902AE3}"/>
              </a:ext>
            </a:extLst>
          </p:cNvPr>
          <p:cNvSpPr/>
          <p:nvPr/>
        </p:nvSpPr>
        <p:spPr>
          <a:xfrm>
            <a:off x="3075214" y="1926576"/>
            <a:ext cx="5584371" cy="4070349"/>
          </a:xfrm>
          <a:prstGeom prst="flowChartOr">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72426886-69C8-A780-CAC0-B8225815F2DC}"/>
              </a:ext>
            </a:extLst>
          </p:cNvPr>
          <p:cNvSpPr txBox="1"/>
          <p:nvPr/>
        </p:nvSpPr>
        <p:spPr>
          <a:xfrm>
            <a:off x="4038600" y="2923953"/>
            <a:ext cx="1532860" cy="369332"/>
          </a:xfrm>
          <a:prstGeom prst="rect">
            <a:avLst/>
          </a:prstGeom>
          <a:noFill/>
        </p:spPr>
        <p:txBody>
          <a:bodyPr wrap="square" rtlCol="0">
            <a:spAutoFit/>
          </a:bodyPr>
          <a:lstStyle/>
          <a:p>
            <a:r>
              <a:rPr lang="en-US" sz="1800" b="1">
                <a:solidFill>
                  <a:srgbClr val="000000"/>
                </a:solidFill>
                <a:effectLst/>
                <a:latin typeface="Arial" panose="020B0604020202020204" pitchFamily="34" charset="0"/>
                <a:ea typeface="Calibri" panose="020F0502020204030204" pitchFamily="34" charset="0"/>
              </a:rPr>
              <a:t>Product</a:t>
            </a:r>
            <a:endParaRPr lang="en-GB" dirty="0"/>
          </a:p>
        </p:txBody>
      </p:sp>
      <p:sp>
        <p:nvSpPr>
          <p:cNvPr id="30" name="TextBox 29">
            <a:extLst>
              <a:ext uri="{FF2B5EF4-FFF2-40B4-BE49-F238E27FC236}">
                <a16:creationId xmlns:a16="http://schemas.microsoft.com/office/drawing/2014/main" id="{C76E1A2B-FB68-8721-6099-F9A5F89F6E61}"/>
              </a:ext>
            </a:extLst>
          </p:cNvPr>
          <p:cNvSpPr txBox="1"/>
          <p:nvPr/>
        </p:nvSpPr>
        <p:spPr>
          <a:xfrm>
            <a:off x="6155872" y="2917380"/>
            <a:ext cx="1532860" cy="369332"/>
          </a:xfrm>
          <a:prstGeom prst="rect">
            <a:avLst/>
          </a:prstGeom>
          <a:noFill/>
        </p:spPr>
        <p:txBody>
          <a:bodyPr wrap="square" rtlCol="0">
            <a:spAutoFit/>
          </a:bodyPr>
          <a:lstStyle/>
          <a:p>
            <a:r>
              <a:rPr lang="en-US" sz="1800" b="1" dirty="0">
                <a:solidFill>
                  <a:srgbClr val="000000"/>
                </a:solidFill>
                <a:effectLst/>
                <a:latin typeface="Arial" panose="020B0604020202020204" pitchFamily="34" charset="0"/>
                <a:ea typeface="Calibri" panose="020F0502020204030204" pitchFamily="34" charset="0"/>
              </a:rPr>
              <a:t>    Price</a:t>
            </a:r>
            <a:endParaRPr lang="en-GB" dirty="0"/>
          </a:p>
        </p:txBody>
      </p:sp>
      <p:sp>
        <p:nvSpPr>
          <p:cNvPr id="31" name="TextBox 30">
            <a:extLst>
              <a:ext uri="{FF2B5EF4-FFF2-40B4-BE49-F238E27FC236}">
                <a16:creationId xmlns:a16="http://schemas.microsoft.com/office/drawing/2014/main" id="{B1128D72-5481-AC01-3EBF-9FA4C1DFF3BF}"/>
              </a:ext>
            </a:extLst>
          </p:cNvPr>
          <p:cNvSpPr txBox="1"/>
          <p:nvPr/>
        </p:nvSpPr>
        <p:spPr>
          <a:xfrm>
            <a:off x="4061637" y="4523585"/>
            <a:ext cx="1362740" cy="369332"/>
          </a:xfrm>
          <a:prstGeom prst="rect">
            <a:avLst/>
          </a:prstGeom>
          <a:noFill/>
        </p:spPr>
        <p:txBody>
          <a:bodyPr wrap="square" rtlCol="0">
            <a:spAutoFit/>
          </a:bodyPr>
          <a:lstStyle/>
          <a:p>
            <a:r>
              <a:rPr lang="en-US" sz="1800" b="1">
                <a:solidFill>
                  <a:srgbClr val="000000"/>
                </a:solidFill>
                <a:effectLst/>
                <a:latin typeface="Arial" panose="020B0604020202020204" pitchFamily="34" charset="0"/>
                <a:ea typeface="Calibri" panose="020F0502020204030204" pitchFamily="34" charset="0"/>
              </a:rPr>
              <a:t>Place</a:t>
            </a:r>
            <a:endParaRPr lang="en-GB" dirty="0"/>
          </a:p>
        </p:txBody>
      </p:sp>
      <p:sp>
        <p:nvSpPr>
          <p:cNvPr id="32" name="TextBox 31">
            <a:extLst>
              <a:ext uri="{FF2B5EF4-FFF2-40B4-BE49-F238E27FC236}">
                <a16:creationId xmlns:a16="http://schemas.microsoft.com/office/drawing/2014/main" id="{57A48961-D1D8-AA3A-091E-FC8D5D534468}"/>
              </a:ext>
            </a:extLst>
          </p:cNvPr>
          <p:cNvSpPr txBox="1"/>
          <p:nvPr/>
        </p:nvSpPr>
        <p:spPr>
          <a:xfrm>
            <a:off x="6250174" y="4523585"/>
            <a:ext cx="1532859" cy="369332"/>
          </a:xfrm>
          <a:prstGeom prst="rect">
            <a:avLst/>
          </a:prstGeom>
          <a:noFill/>
        </p:spPr>
        <p:txBody>
          <a:bodyPr wrap="square" rtlCol="0">
            <a:spAutoFit/>
          </a:bodyPr>
          <a:lstStyle/>
          <a:p>
            <a:r>
              <a:rPr lang="en-US" sz="1800" b="1" dirty="0">
                <a:solidFill>
                  <a:srgbClr val="000000"/>
                </a:solidFill>
                <a:effectLst/>
                <a:latin typeface="Arial" panose="020B0604020202020204" pitchFamily="34" charset="0"/>
                <a:ea typeface="Calibri" panose="020F0502020204030204" pitchFamily="34" charset="0"/>
              </a:rPr>
              <a:t>Promotion:</a:t>
            </a:r>
            <a:endParaRPr lang="en-GB" dirty="0"/>
          </a:p>
        </p:txBody>
      </p:sp>
      <p:sp>
        <p:nvSpPr>
          <p:cNvPr id="36" name="TextBox 35">
            <a:extLst>
              <a:ext uri="{FF2B5EF4-FFF2-40B4-BE49-F238E27FC236}">
                <a16:creationId xmlns:a16="http://schemas.microsoft.com/office/drawing/2014/main" id="{FD756A37-E4B5-9B13-45F1-E11F664BF75D}"/>
              </a:ext>
            </a:extLst>
          </p:cNvPr>
          <p:cNvSpPr txBox="1"/>
          <p:nvPr/>
        </p:nvSpPr>
        <p:spPr>
          <a:xfrm>
            <a:off x="8153400" y="2022884"/>
            <a:ext cx="2743200"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p>
        </p:txBody>
      </p:sp>
      <p:sp>
        <p:nvSpPr>
          <p:cNvPr id="37" name="TextBox 36">
            <a:extLst>
              <a:ext uri="{FF2B5EF4-FFF2-40B4-BE49-F238E27FC236}">
                <a16:creationId xmlns:a16="http://schemas.microsoft.com/office/drawing/2014/main" id="{1B942123-7261-CAC3-1C79-C2BAF1BC5DE0}"/>
              </a:ext>
            </a:extLst>
          </p:cNvPr>
          <p:cNvSpPr txBox="1"/>
          <p:nvPr/>
        </p:nvSpPr>
        <p:spPr>
          <a:xfrm>
            <a:off x="3026229" y="2346497"/>
            <a:ext cx="301762" cy="45719"/>
          </a:xfrm>
          <a:prstGeom prst="rect">
            <a:avLst/>
          </a:prstGeom>
          <a:noFill/>
        </p:spPr>
        <p:txBody>
          <a:bodyPr wrap="square" rtlCol="0">
            <a:spAutoFit/>
          </a:bodyPr>
          <a:lstStyle/>
          <a:p>
            <a:endParaRPr lang="en-GB" dirty="0"/>
          </a:p>
        </p:txBody>
      </p:sp>
      <p:sp>
        <p:nvSpPr>
          <p:cNvPr id="48" name="TextBox 47">
            <a:extLst>
              <a:ext uri="{FF2B5EF4-FFF2-40B4-BE49-F238E27FC236}">
                <a16:creationId xmlns:a16="http://schemas.microsoft.com/office/drawing/2014/main" id="{44211B5C-427C-4B19-3639-8EBF8C90423A}"/>
              </a:ext>
            </a:extLst>
          </p:cNvPr>
          <p:cNvSpPr txBox="1"/>
          <p:nvPr/>
        </p:nvSpPr>
        <p:spPr>
          <a:xfrm>
            <a:off x="1295400" y="1295812"/>
            <a:ext cx="2041451" cy="1600438"/>
          </a:xfrm>
          <a:prstGeom prst="rect">
            <a:avLst/>
          </a:prstGeom>
          <a:noFill/>
        </p:spPr>
        <p:txBody>
          <a:bodyPr wrap="square" rtlCol="0">
            <a:spAutoFit/>
          </a:bodyPr>
          <a:lstStyle/>
          <a:p>
            <a:r>
              <a:rPr lang="en-US" sz="1400" dirty="0">
                <a:solidFill>
                  <a:srgbClr val="000000"/>
                </a:solidFill>
                <a:effectLst/>
                <a:latin typeface="Arial" panose="020B0604020202020204" pitchFamily="34" charset="0"/>
                <a:ea typeface="Calibri" panose="020F0502020204030204" pitchFamily="34" charset="0"/>
              </a:rPr>
              <a:t>The main products of the pub are the alcohol and the meals (Clapp, 2010).</a:t>
            </a:r>
            <a:r>
              <a:rPr lang="en-US"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‘Taste of Britain will differentiate from others by selling healthy meals</a:t>
            </a:r>
            <a:endParaRPr lang="en-GB" sz="1400" dirty="0"/>
          </a:p>
        </p:txBody>
      </p:sp>
      <p:sp>
        <p:nvSpPr>
          <p:cNvPr id="49" name="TextBox 48">
            <a:extLst>
              <a:ext uri="{FF2B5EF4-FFF2-40B4-BE49-F238E27FC236}">
                <a16:creationId xmlns:a16="http://schemas.microsoft.com/office/drawing/2014/main" id="{4356F856-894A-BFA2-378E-39BA5085E49E}"/>
              </a:ext>
            </a:extLst>
          </p:cNvPr>
          <p:cNvSpPr txBox="1"/>
          <p:nvPr/>
        </p:nvSpPr>
        <p:spPr>
          <a:xfrm>
            <a:off x="1045029" y="4131027"/>
            <a:ext cx="2041451" cy="1169551"/>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'Taste of Britain' plans to open near a subway station so that they can draw people from all around the city</a:t>
            </a:r>
            <a:endParaRPr lang="en-GB" sz="14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6FC16442-6BFA-9308-E207-CD4385792644}"/>
              </a:ext>
            </a:extLst>
          </p:cNvPr>
          <p:cNvSpPr txBox="1"/>
          <p:nvPr/>
        </p:nvSpPr>
        <p:spPr>
          <a:xfrm>
            <a:off x="8079226" y="1508662"/>
            <a:ext cx="2817374" cy="1124475"/>
          </a:xfrm>
          <a:prstGeom prst="rect">
            <a:avLst/>
          </a:prstGeom>
          <a:noFill/>
        </p:spPr>
        <p:txBody>
          <a:bodyPr wrap="square" rtlCol="0">
            <a:spAutoFit/>
          </a:bodyPr>
          <a:lstStyle/>
          <a:p>
            <a:pPr algn="just">
              <a:lnSpc>
                <a:spcPct val="150000"/>
              </a:lnSpc>
              <a:spcAft>
                <a:spcPts val="800"/>
              </a:spcAft>
            </a:pPr>
            <a:r>
              <a:rPr lang="en-US" sz="1400" dirty="0">
                <a:latin typeface="Arial" panose="020B0604020202020204" pitchFamily="34" charset="0"/>
                <a:cs typeface="Arial" panose="020B0604020202020204" pitchFamily="34" charset="0"/>
              </a:rPr>
              <a:t>The cost of food and beverages will be reasonable</a:t>
            </a:r>
          </a:p>
          <a:p>
            <a:pPr algn="just">
              <a:lnSpc>
                <a:spcPct val="150000"/>
              </a:lnSpc>
              <a:spcAft>
                <a:spcPts val="80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56D77FA9-134F-039F-9AED-786D35D12D67}"/>
              </a:ext>
            </a:extLst>
          </p:cNvPr>
          <p:cNvSpPr txBox="1"/>
          <p:nvPr/>
        </p:nvSpPr>
        <p:spPr>
          <a:xfrm>
            <a:off x="8610600" y="4263656"/>
            <a:ext cx="2286000" cy="1384995"/>
          </a:xfrm>
          <a:prstGeom prst="rect">
            <a:avLst/>
          </a:prstGeom>
          <a:noFill/>
        </p:spPr>
        <p:txBody>
          <a:bodyPr wrap="square" rtlCol="0">
            <a:spAutoFit/>
          </a:bodyPr>
          <a:lstStyle/>
          <a:p>
            <a:r>
              <a:rPr lang="en-US" sz="1400" dirty="0">
                <a:solidFill>
                  <a:srgbClr val="000000"/>
                </a:solidFill>
                <a:effectLst/>
                <a:latin typeface="Arial" panose="020B0604020202020204" pitchFamily="34" charset="0"/>
                <a:ea typeface="Calibri" panose="020F0502020204030204" pitchFamily="34" charset="0"/>
              </a:rPr>
              <a:t>‘Taste of Britain’ will use traditional marketing by putting advertisements on the billboard and distributing leaflets at large public gatherings</a:t>
            </a:r>
            <a:endParaRPr lang="en-GB" sz="1400" dirty="0"/>
          </a:p>
        </p:txBody>
      </p:sp>
      <p:sp>
        <p:nvSpPr>
          <p:cNvPr id="4" name="TextBox 3">
            <a:extLst>
              <a:ext uri="{FF2B5EF4-FFF2-40B4-BE49-F238E27FC236}">
                <a16:creationId xmlns:a16="http://schemas.microsoft.com/office/drawing/2014/main" id="{25D15DE9-1F54-D464-13D3-7FD376530B8F}"/>
              </a:ext>
            </a:extLst>
          </p:cNvPr>
          <p:cNvSpPr txBox="1"/>
          <p:nvPr/>
        </p:nvSpPr>
        <p:spPr>
          <a:xfrm>
            <a:off x="2168434" y="6244046"/>
            <a:ext cx="2612572" cy="369332"/>
          </a:xfrm>
          <a:prstGeom prst="rect">
            <a:avLst/>
          </a:prstGeom>
          <a:noFill/>
        </p:spPr>
        <p:txBody>
          <a:bodyPr wrap="square" rtlCol="0">
            <a:spAutoFit/>
          </a:bodyPr>
          <a:lstStyle/>
          <a:p>
            <a:pPr marL="0" indent="0">
              <a:buClr>
                <a:srgbClr val="0070C0"/>
              </a:buClr>
              <a:buNone/>
            </a:pPr>
            <a:r>
              <a:rPr lang="en-US" sz="1800" dirty="0">
                <a:latin typeface="Arial" panose="020B0604020202020204" pitchFamily="34" charset="0"/>
                <a:cs typeface="Arial" panose="020B0604020202020204" pitchFamily="34" charset="0"/>
              </a:rPr>
              <a:t>(Morris, 2019)</a:t>
            </a:r>
            <a:endParaRPr lang="en-US" sz="1800" dirty="0">
              <a:latin typeface="Arial" panose="020B0604020202020204" pitchFamily="34" charset="0"/>
              <a:ea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62EAB71-0150-0BC4-79F3-6B49B1EB930C}"/>
              </a:ext>
            </a:extLst>
          </p:cNvPr>
          <p:cNvSpPr txBox="1"/>
          <p:nvPr/>
        </p:nvSpPr>
        <p:spPr>
          <a:xfrm>
            <a:off x="7243202" y="6129790"/>
            <a:ext cx="1672047" cy="646331"/>
          </a:xfrm>
          <a:prstGeom prst="rect">
            <a:avLst/>
          </a:prstGeom>
          <a:noFill/>
        </p:spPr>
        <p:txBody>
          <a:bodyPr wrap="square" rtlCol="0">
            <a:spAutoFit/>
          </a:bodyPr>
          <a:lstStyle/>
          <a:p>
            <a:pPr marL="0" indent="0">
              <a:buClr>
                <a:srgbClr val="0070C0"/>
              </a:buClr>
              <a:buNone/>
            </a:pPr>
            <a:r>
              <a:rPr lang="en-US" sz="1800" dirty="0">
                <a:latin typeface="Arial" panose="020B0604020202020204" pitchFamily="34" charset="0"/>
                <a:cs typeface="Arial" panose="020B0604020202020204" pitchFamily="34" charset="0"/>
              </a:rPr>
              <a:t>(CLAPP, 2010)</a:t>
            </a:r>
            <a:endParaRPr lang="en-US" sz="18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7045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itle 1">
            <a:extLst>
              <a:ext uri="{FF2B5EF4-FFF2-40B4-BE49-F238E27FC236}">
                <a16:creationId xmlns:a16="http://schemas.microsoft.com/office/drawing/2014/main" id="{0E12D9BE-98CF-EF6D-723D-BFBF9699817B}"/>
              </a:ext>
            </a:extLst>
          </p:cNvPr>
          <p:cNvSpPr>
            <a:spLocks noGrp="1"/>
          </p:cNvSpPr>
          <p:nvPr>
            <p:ph type="title"/>
          </p:nvPr>
        </p:nvSpPr>
        <p:spPr>
          <a:xfrm>
            <a:off x="1295400" y="967869"/>
            <a:ext cx="4572000" cy="877824"/>
          </a:xfrm>
        </p:spPr>
        <p:txBody>
          <a:bodyPr/>
          <a:lstStyle/>
          <a:p>
            <a:r>
              <a:rPr lang="en-GB" altLang="en-US" sz="2800" b="1" dirty="0"/>
              <a:t>Target market and marketing strategies</a:t>
            </a:r>
            <a:endParaRPr lang="en-US" sz="2800" dirty="0"/>
          </a:p>
        </p:txBody>
      </p:sp>
      <p:sp>
        <p:nvSpPr>
          <p:cNvPr id="40" name="Text Placeholder 2">
            <a:extLst>
              <a:ext uri="{FF2B5EF4-FFF2-40B4-BE49-F238E27FC236}">
                <a16:creationId xmlns:a16="http://schemas.microsoft.com/office/drawing/2014/main" id="{2C8962E7-A657-5B5F-AAA3-31F00D2A9587}"/>
              </a:ext>
            </a:extLst>
          </p:cNvPr>
          <p:cNvSpPr>
            <a:spLocks noGrp="1"/>
          </p:cNvSpPr>
          <p:nvPr>
            <p:ph type="body" idx="1"/>
          </p:nvPr>
        </p:nvSpPr>
        <p:spPr>
          <a:xfrm>
            <a:off x="1298448" y="1948943"/>
            <a:ext cx="2066544" cy="373633"/>
          </a:xfrm>
        </p:spPr>
        <p:txBody>
          <a:bodyPr>
            <a:normAutofit/>
          </a:bodyPr>
          <a:lstStyle/>
          <a:p>
            <a:r>
              <a:rPr lang="en-GB" altLang="en-US" sz="1800" b="1" dirty="0"/>
              <a:t>Target market</a:t>
            </a:r>
            <a:endParaRPr lang="en-US" dirty="0"/>
          </a:p>
        </p:txBody>
      </p:sp>
      <p:sp>
        <p:nvSpPr>
          <p:cNvPr id="42" name="Content Placeholder 3">
            <a:extLst>
              <a:ext uri="{FF2B5EF4-FFF2-40B4-BE49-F238E27FC236}">
                <a16:creationId xmlns:a16="http://schemas.microsoft.com/office/drawing/2014/main" id="{3E74D154-F4EE-7DEB-DD14-5A9CC9C845A1}"/>
              </a:ext>
            </a:extLst>
          </p:cNvPr>
          <p:cNvSpPr>
            <a:spLocks noGrp="1"/>
          </p:cNvSpPr>
          <p:nvPr>
            <p:ph sz="half" idx="2"/>
          </p:nvPr>
        </p:nvSpPr>
        <p:spPr>
          <a:xfrm>
            <a:off x="1298448" y="2534194"/>
            <a:ext cx="3048000" cy="2908663"/>
          </a:xfrm>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number of pubs operating in the UK</a:t>
            </a:r>
            <a:r>
              <a:rPr lang="en-GB" dirty="0">
                <a:latin typeface="Arial" panose="020B0604020202020204" pitchFamily="34" charset="0"/>
                <a:cs typeface="Arial" panose="020B0604020202020204" pitchFamily="34" charset="0"/>
              </a:rPr>
              <a:t> was approximately 46,800 in 2020, down from 55,400 ten years earlier. (S., 2022)</a:t>
            </a:r>
            <a:r>
              <a:rPr lang="en-US"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Famillies</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Foodies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Young and free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Nesting couples</a:t>
            </a: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US" dirty="0"/>
          </a:p>
        </p:txBody>
      </p:sp>
      <p:sp>
        <p:nvSpPr>
          <p:cNvPr id="44" name="Text Placeholder 4">
            <a:extLst>
              <a:ext uri="{FF2B5EF4-FFF2-40B4-BE49-F238E27FC236}">
                <a16:creationId xmlns:a16="http://schemas.microsoft.com/office/drawing/2014/main" id="{D6A20E57-94D0-2221-2830-F936543A580B}"/>
              </a:ext>
            </a:extLst>
          </p:cNvPr>
          <p:cNvSpPr>
            <a:spLocks noGrp="1"/>
          </p:cNvSpPr>
          <p:nvPr>
            <p:ph type="body" sz="quarter" idx="3"/>
          </p:nvPr>
        </p:nvSpPr>
        <p:spPr>
          <a:xfrm>
            <a:off x="4864608" y="1948943"/>
            <a:ext cx="2935224" cy="373633"/>
          </a:xfrm>
        </p:spPr>
        <p:txBody>
          <a:bodyPr/>
          <a:lstStyle/>
          <a:p>
            <a:r>
              <a:rPr lang="en-GB" altLang="en-US" b="1" dirty="0"/>
              <a:t>M</a:t>
            </a:r>
            <a:r>
              <a:rPr lang="en-GB" altLang="en-US" sz="1800" b="1" dirty="0"/>
              <a:t>arketing strategies</a:t>
            </a:r>
            <a:endParaRPr lang="en-US" dirty="0"/>
          </a:p>
        </p:txBody>
      </p:sp>
      <p:pic>
        <p:nvPicPr>
          <p:cNvPr id="7" name="Picture Placeholder 6">
            <a:extLst>
              <a:ext uri="{FF2B5EF4-FFF2-40B4-BE49-F238E27FC236}">
                <a16:creationId xmlns:a16="http://schemas.microsoft.com/office/drawing/2014/main" id="{4CB72E8C-BD65-4DC9-BE83-0E228B6A80A6}"/>
              </a:ext>
            </a:extLst>
          </p:cNvPr>
          <p:cNvPicPr>
            <a:picLocks noGrp="1" noChangeAspect="1"/>
          </p:cNvPicPr>
          <p:nvPr>
            <p:ph type="pic" sz="quarter" idx="15"/>
          </p:nvPr>
        </p:nvPicPr>
        <p:blipFill>
          <a:blip r:embed="rId4"/>
          <a:srcRect l="25387" r="25387"/>
          <a:stretch/>
        </p:blipFill>
        <p:spPr>
          <a:xfrm>
            <a:off x="7718623" y="1367246"/>
            <a:ext cx="3319547" cy="3625377"/>
          </a:xfrm>
          <a:noFill/>
        </p:spPr>
      </p:pic>
      <p:sp>
        <p:nvSpPr>
          <p:cNvPr id="18" name="Slide Number Placeholder 17">
            <a:extLst>
              <a:ext uri="{FF2B5EF4-FFF2-40B4-BE49-F238E27FC236}">
                <a16:creationId xmlns:a16="http://schemas.microsoft.com/office/drawing/2014/main" id="{782260B2-4C92-4B33-AF87-E5810D104DAD}"/>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7</a:t>
            </a:fld>
            <a:endParaRPr lang="en-US"/>
          </a:p>
        </p:txBody>
      </p:sp>
      <p:sp>
        <p:nvSpPr>
          <p:cNvPr id="3" name="Content Placeholder 2">
            <a:extLst>
              <a:ext uri="{FF2B5EF4-FFF2-40B4-BE49-F238E27FC236}">
                <a16:creationId xmlns:a16="http://schemas.microsoft.com/office/drawing/2014/main" id="{362DF6A4-C90C-1015-0E05-E712650B8E5D}"/>
              </a:ext>
            </a:extLst>
          </p:cNvPr>
          <p:cNvSpPr>
            <a:spLocks noGrp="1"/>
          </p:cNvSpPr>
          <p:nvPr>
            <p:ph sz="quarter" idx="4"/>
          </p:nvPr>
        </p:nvSpPr>
        <p:spPr>
          <a:xfrm>
            <a:off x="4346448" y="2425826"/>
            <a:ext cx="3210087" cy="3562663"/>
          </a:xfrm>
        </p:spPr>
        <p:txBody>
          <a:bodyPr>
            <a:normAutofit/>
          </a:bodyPr>
          <a:lstStyle/>
          <a:p>
            <a:pPr marL="285750" marR="102235" indent="-285750">
              <a:lnSpc>
                <a:spcPct val="90000"/>
              </a:lnSpc>
              <a:buClr>
                <a:srgbClr val="0070C0"/>
              </a:buClr>
              <a:buFont typeface="Arial" panose="020B0604020202020204" pitchFamily="34" charset="0"/>
              <a:buChar char="•"/>
            </a:pPr>
            <a:r>
              <a:rPr lang="en-US" sz="1400" dirty="0">
                <a:latin typeface="Arial" panose="020B0604020202020204" pitchFamily="34" charset="0"/>
                <a:cs typeface="Arial" panose="020B0604020202020204" pitchFamily="34" charset="0"/>
              </a:rPr>
              <a:t>Both online and offline advertising will be heavily included in "Taste of Britain”.</a:t>
            </a:r>
          </a:p>
          <a:p>
            <a:pPr marL="285750" marR="102235" indent="-285750">
              <a:lnSpc>
                <a:spcPct val="90000"/>
              </a:lnSpc>
              <a:buClr>
                <a:srgbClr val="0070C0"/>
              </a:buClr>
              <a:buFont typeface="Arial" panose="020B0604020202020204" pitchFamily="34" charset="0"/>
              <a:buChar char="•"/>
            </a:pPr>
            <a:r>
              <a:rPr lang="en-US" sz="1400" dirty="0">
                <a:latin typeface="Arial" panose="020B0604020202020204" pitchFamily="34" charset="0"/>
                <a:cs typeface="Arial" panose="020B0604020202020204" pitchFamily="34" charset="0"/>
              </a:rPr>
              <a:t>Digital marketing will be given more attention as SME's can't ignore SEO. </a:t>
            </a:r>
          </a:p>
          <a:p>
            <a:pPr marL="285750" marR="102235" indent="-285750">
              <a:lnSpc>
                <a:spcPct val="90000"/>
              </a:lnSpc>
              <a:buClr>
                <a:srgbClr val="0070C0"/>
              </a:buClr>
              <a:buFont typeface="Arial" panose="020B0604020202020204" pitchFamily="34" charset="0"/>
              <a:buChar char="•"/>
            </a:pPr>
            <a:r>
              <a:rPr lang="en-GB" sz="1400" dirty="0">
                <a:latin typeface="Arial" panose="020B0604020202020204" pitchFamily="34" charset="0"/>
                <a:cs typeface="Arial" panose="020B0604020202020204" pitchFamily="34" charset="0"/>
              </a:rPr>
              <a:t>Different online platforms will be used to promote.</a:t>
            </a:r>
          </a:p>
          <a:p>
            <a:pPr marL="285750" marR="102235" indent="-285750">
              <a:lnSpc>
                <a:spcPct val="90000"/>
              </a:lnSpc>
              <a:buClr>
                <a:srgbClr val="0070C0"/>
              </a:buClr>
              <a:buFont typeface="Arial" panose="020B0604020202020204" pitchFamily="34" charset="0"/>
              <a:buChar char="•"/>
            </a:pPr>
            <a:r>
              <a:rPr lang="en-US" sz="1400" dirty="0">
                <a:latin typeface="Arial" panose="020B0604020202020204" pitchFamily="34" charset="0"/>
                <a:cs typeface="Arial" panose="020B0604020202020204" pitchFamily="34" charset="0"/>
              </a:rPr>
              <a:t>Social networking may help them acquire repeat customers.</a:t>
            </a:r>
          </a:p>
          <a:p>
            <a:endParaRPr lang="en-GB" dirty="0"/>
          </a:p>
        </p:txBody>
      </p:sp>
      <p:sp>
        <p:nvSpPr>
          <p:cNvPr id="2" name="TextBox 1">
            <a:extLst>
              <a:ext uri="{FF2B5EF4-FFF2-40B4-BE49-F238E27FC236}">
                <a16:creationId xmlns:a16="http://schemas.microsoft.com/office/drawing/2014/main" id="{F9C40263-23EA-B9E8-3F5B-87C681051727}"/>
              </a:ext>
            </a:extLst>
          </p:cNvPr>
          <p:cNvSpPr txBox="1"/>
          <p:nvPr/>
        </p:nvSpPr>
        <p:spPr>
          <a:xfrm>
            <a:off x="9252912" y="5490754"/>
            <a:ext cx="1959429" cy="312650"/>
          </a:xfrm>
          <a:prstGeom prst="rect">
            <a:avLst/>
          </a:prstGeom>
          <a:noFill/>
        </p:spPr>
        <p:txBody>
          <a:bodyPr wrap="square" rtlCol="0">
            <a:spAutoFit/>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(Maier, 2020)</a:t>
            </a:r>
          </a:p>
        </p:txBody>
      </p:sp>
      <p:sp>
        <p:nvSpPr>
          <p:cNvPr id="4" name="TextBox 3">
            <a:extLst>
              <a:ext uri="{FF2B5EF4-FFF2-40B4-BE49-F238E27FC236}">
                <a16:creationId xmlns:a16="http://schemas.microsoft.com/office/drawing/2014/main" id="{F81CA3BB-535A-1704-38A2-3700C015020F}"/>
              </a:ext>
            </a:extLst>
          </p:cNvPr>
          <p:cNvSpPr txBox="1"/>
          <p:nvPr/>
        </p:nvSpPr>
        <p:spPr>
          <a:xfrm>
            <a:off x="5268686" y="5277394"/>
            <a:ext cx="2116183" cy="397032"/>
          </a:xfrm>
          <a:prstGeom prst="rect">
            <a:avLst/>
          </a:prstGeom>
          <a:noFill/>
        </p:spPr>
        <p:txBody>
          <a:bodyPr wrap="square" rtlCol="0">
            <a:spAutoFit/>
          </a:bodyPr>
          <a:lstStyle/>
          <a:p>
            <a:pPr marL="0" marR="102235" indent="0">
              <a:lnSpc>
                <a:spcPct val="90000"/>
              </a:lnSpc>
              <a:buClr>
                <a:srgbClr val="0070C0"/>
              </a:buClr>
              <a:buNone/>
            </a:pPr>
            <a:r>
              <a:rPr lang="en-US" sz="1100" dirty="0">
                <a:latin typeface="Arial" panose="020B0604020202020204" pitchFamily="34" charset="0"/>
                <a:cs typeface="Arial" panose="020B0604020202020204" pitchFamily="34" charset="0"/>
              </a:rPr>
              <a:t>(Mas-Tur, Tur-</a:t>
            </a:r>
            <a:r>
              <a:rPr lang="en-US" sz="1100" dirty="0" err="1">
                <a:latin typeface="Arial" panose="020B0604020202020204" pitchFamily="34" charset="0"/>
                <a:cs typeface="Arial" panose="020B0604020202020204" pitchFamily="34" charset="0"/>
              </a:rPr>
              <a:t>Porcar</a:t>
            </a:r>
            <a:r>
              <a:rPr lang="en-US" sz="1100" dirty="0">
                <a:latin typeface="Arial" panose="020B0604020202020204" pitchFamily="34" charset="0"/>
                <a:cs typeface="Arial" panose="020B0604020202020204" pitchFamily="34" charset="0"/>
              </a:rPr>
              <a:t> and </a:t>
            </a:r>
            <a:r>
              <a:rPr lang="en-US" sz="1100" dirty="0" err="1">
                <a:latin typeface="Arial" panose="020B0604020202020204" pitchFamily="34" charset="0"/>
                <a:cs typeface="Arial" panose="020B0604020202020204" pitchFamily="34" charset="0"/>
              </a:rPr>
              <a:t>Llorca</a:t>
            </a:r>
            <a:r>
              <a:rPr lang="en-US" sz="1100" dirty="0">
                <a:latin typeface="Arial" panose="020B0604020202020204" pitchFamily="34" charset="0"/>
                <a:cs typeface="Arial" panose="020B0604020202020204" pitchFamily="34" charset="0"/>
              </a:rPr>
              <a:t>, 2016)</a:t>
            </a:r>
            <a:endParaRPr lang="en-GB" sz="11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B3B210B-115C-A6ED-4AC2-75C05B7EB3FC}"/>
              </a:ext>
            </a:extLst>
          </p:cNvPr>
          <p:cNvSpPr txBox="1"/>
          <p:nvPr/>
        </p:nvSpPr>
        <p:spPr>
          <a:xfrm>
            <a:off x="2873829" y="5608320"/>
            <a:ext cx="87085" cy="28181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CCBA53C9-F19C-B735-BAE5-29AF0C30CC0C}"/>
              </a:ext>
            </a:extLst>
          </p:cNvPr>
          <p:cNvSpPr txBox="1"/>
          <p:nvPr/>
        </p:nvSpPr>
        <p:spPr>
          <a:xfrm>
            <a:off x="1231828" y="5608320"/>
            <a:ext cx="1227038" cy="380169"/>
          </a:xfrm>
          <a:prstGeom prst="rect">
            <a:avLst/>
          </a:prstGeom>
          <a:noFill/>
        </p:spPr>
        <p:txBody>
          <a:bodyPr wrap="square" rtlCol="0">
            <a:spAutoFit/>
          </a:bodyPr>
          <a:lstStyle/>
          <a:p>
            <a:pPr algn="just">
              <a:lnSpc>
                <a:spcPct val="150000"/>
              </a:lnSpc>
              <a:spcAft>
                <a:spcPts val="800"/>
              </a:spcAft>
            </a:pPr>
            <a:r>
              <a:rPr lang="en-GB" sz="1400" dirty="0">
                <a:solidFill>
                  <a:srgbClr val="455F7C"/>
                </a:solidFill>
                <a:effectLst/>
                <a:latin typeface="Open Sans" panose="020B0606030504020204" pitchFamily="34" charset="0"/>
                <a:ea typeface="Calibri" panose="020F0502020204030204" pitchFamily="34" charset="0"/>
                <a:cs typeface="Times New Roman" panose="02020603050405020304" pitchFamily="18" charset="0"/>
              </a:rPr>
              <a:t>(S., 2022)</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4420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1">
            <a:extLst>
              <a:ext uri="{FF2B5EF4-FFF2-40B4-BE49-F238E27FC236}">
                <a16:creationId xmlns:a16="http://schemas.microsoft.com/office/drawing/2014/main" id="{98295464-C03A-27A5-05C9-76D25D6E65AA}"/>
              </a:ext>
            </a:extLst>
          </p:cNvPr>
          <p:cNvSpPr>
            <a:spLocks noGrp="1"/>
          </p:cNvSpPr>
          <p:nvPr>
            <p:ph type="title"/>
          </p:nvPr>
        </p:nvSpPr>
        <p:spPr>
          <a:xfrm>
            <a:off x="838200" y="707029"/>
            <a:ext cx="10515600" cy="640080"/>
          </a:xfrm>
        </p:spPr>
        <p:txBody>
          <a:bodyPr/>
          <a:lstStyle/>
          <a:p>
            <a:r>
              <a:rPr lang="en-US" dirty="0"/>
              <a:t>Reference list</a:t>
            </a:r>
          </a:p>
        </p:txBody>
      </p:sp>
      <p:sp>
        <p:nvSpPr>
          <p:cNvPr id="11" name="Content Placeholder 2">
            <a:extLst>
              <a:ext uri="{FF2B5EF4-FFF2-40B4-BE49-F238E27FC236}">
                <a16:creationId xmlns:a16="http://schemas.microsoft.com/office/drawing/2014/main" id="{93AF67FA-391B-1AE7-D3D9-03A8CFE72F79}"/>
              </a:ext>
            </a:extLst>
          </p:cNvPr>
          <p:cNvSpPr txBox="1">
            <a:spLocks/>
          </p:cNvSpPr>
          <p:nvPr/>
        </p:nvSpPr>
        <p:spPr>
          <a:xfrm>
            <a:off x="838200" y="1536192"/>
            <a:ext cx="10515600" cy="4351338"/>
          </a:xfrm>
          <a:prstGeom prst="rect">
            <a:avLst/>
          </a:prstGeom>
        </p:spPr>
        <p:txBody>
          <a:bodyPr vert="horz" lIns="91440" tIns="45720" rIns="91440" bIns="45720" rtlCol="0" anchorCtr="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b="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CLAPP, J.D. (2010). RAISING THE BAR: PREVENTING AGGRESSION IN AND AROUND BARS, PUBS AND CLUBS. </a:t>
            </a:r>
            <a:r>
              <a:rPr lang="en-US" sz="1400" i="1" dirty="0">
                <a:latin typeface="Arial" panose="020B0604020202020204" pitchFamily="34" charset="0"/>
                <a:cs typeface="Arial" panose="020B0604020202020204" pitchFamily="34" charset="0"/>
              </a:rPr>
              <a:t>Addiction</a:t>
            </a:r>
            <a:r>
              <a:rPr lang="en-US" sz="1400" dirty="0">
                <a:latin typeface="Arial" panose="020B0604020202020204" pitchFamily="34" charset="0"/>
                <a:cs typeface="Arial" panose="020B0604020202020204" pitchFamily="34" charset="0"/>
              </a:rPr>
              <a:t>, 105(1), pp.179–179. doi:10.1111/j.1360-0443.2009.02868_2.x.</a:t>
            </a:r>
          </a:p>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Davidson, J.P. (2011). </a:t>
            </a:r>
            <a:r>
              <a:rPr lang="en-US" sz="1400" i="1" dirty="0">
                <a:latin typeface="Arial" panose="020B0604020202020204" pitchFamily="34" charset="0"/>
                <a:cs typeface="Arial" panose="020B0604020202020204" pitchFamily="34" charset="0"/>
              </a:rPr>
              <a:t>Organization</a:t>
            </a:r>
            <a:r>
              <a:rPr lang="en-US" sz="1400" dirty="0">
                <a:latin typeface="Arial" panose="020B0604020202020204" pitchFamily="34" charset="0"/>
                <a:cs typeface="Arial" panose="020B0604020202020204" pitchFamily="34" charset="0"/>
              </a:rPr>
              <a:t>. Newton Abbot: David &amp; Charles.</a:t>
            </a:r>
          </a:p>
          <a:p>
            <a:pPr indent="-228600">
              <a:buFont typeface="Arial" panose="020B0604020202020204" pitchFamily="34" charset="0"/>
              <a:buChar char="•"/>
            </a:pPr>
            <a:r>
              <a:rPr lang="en-US" sz="1400" dirty="0" err="1">
                <a:latin typeface="Arial" panose="020B0604020202020204" pitchFamily="34" charset="0"/>
                <a:cs typeface="Arial" panose="020B0604020202020204" pitchFamily="34" charset="0"/>
              </a:rPr>
              <a:t>Hospit</a:t>
            </a:r>
            <a:r>
              <a:rPr lang="en-US" sz="1400" dirty="0">
                <a:latin typeface="Arial" panose="020B0604020202020204" pitchFamily="34" charset="0"/>
                <a:cs typeface="Arial" panose="020B0604020202020204" pitchFamily="34" charset="0"/>
              </a:rPr>
              <a:t>, J.T. (2017). Journal of Tourism &amp; Hospitality. </a:t>
            </a:r>
            <a:r>
              <a:rPr lang="en-US" sz="1400" i="1" dirty="0">
                <a:latin typeface="Arial" panose="020B0604020202020204" pitchFamily="34" charset="0"/>
                <a:cs typeface="Arial" panose="020B0604020202020204" pitchFamily="34" charset="0"/>
              </a:rPr>
              <a:t>Journal of Tourism &amp; Hospitality</a:t>
            </a:r>
            <a:r>
              <a:rPr lang="en-US" sz="1400" dirty="0">
                <a:latin typeface="Arial" panose="020B0604020202020204" pitchFamily="34" charset="0"/>
                <a:cs typeface="Arial" panose="020B0604020202020204" pitchFamily="34" charset="0"/>
              </a:rPr>
              <a:t>, 06(05). doi:10.4172/2167-0269.1000303</a:t>
            </a:r>
          </a:p>
          <a:p>
            <a:pPr indent="-228600">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 (Hill, n.d.)</a:t>
            </a:r>
          </a:p>
          <a:p>
            <a:pPr indent="-228600">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(Maier, 2020)</a:t>
            </a:r>
            <a:endParaRPr lang="en-US" sz="14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Mas-Tur, A., Tur-</a:t>
            </a:r>
            <a:r>
              <a:rPr lang="en-US" sz="1400" dirty="0" err="1">
                <a:latin typeface="Arial" panose="020B0604020202020204" pitchFamily="34" charset="0"/>
                <a:cs typeface="Arial" panose="020B0604020202020204" pitchFamily="34" charset="0"/>
              </a:rPr>
              <a:t>Porcar</a:t>
            </a:r>
            <a:r>
              <a:rPr lang="en-US" sz="1400" dirty="0">
                <a:latin typeface="Arial" panose="020B0604020202020204" pitchFamily="34" charset="0"/>
                <a:cs typeface="Arial" panose="020B0604020202020204" pitchFamily="34" charset="0"/>
              </a:rPr>
              <a:t>, A. and </a:t>
            </a:r>
            <a:r>
              <a:rPr lang="en-US" sz="1400" dirty="0" err="1">
                <a:latin typeface="Arial" panose="020B0604020202020204" pitchFamily="34" charset="0"/>
                <a:cs typeface="Arial" panose="020B0604020202020204" pitchFamily="34" charset="0"/>
              </a:rPr>
              <a:t>Llorca</a:t>
            </a:r>
            <a:r>
              <a:rPr lang="en-US" sz="1400" dirty="0">
                <a:latin typeface="Arial" panose="020B0604020202020204" pitchFamily="34" charset="0"/>
                <a:cs typeface="Arial" panose="020B0604020202020204" pitchFamily="34" charset="0"/>
              </a:rPr>
              <a:t>, A. (2016). Social Media Marketing For Adolescents. </a:t>
            </a:r>
            <a:r>
              <a:rPr lang="en-US" sz="1400" i="1" dirty="0">
                <a:latin typeface="Arial" panose="020B0604020202020204" pitchFamily="34" charset="0"/>
                <a:cs typeface="Arial" panose="020B0604020202020204" pitchFamily="34" charset="0"/>
              </a:rPr>
              <a:t>Psychology &amp; Marketing</a:t>
            </a:r>
            <a:r>
              <a:rPr lang="en-US" sz="1400" dirty="0">
                <a:latin typeface="Arial" panose="020B0604020202020204" pitchFamily="34" charset="0"/>
                <a:cs typeface="Arial" panose="020B0604020202020204" pitchFamily="34" charset="0"/>
              </a:rPr>
              <a:t>, 33(12), pp.1119–1125. doi:10.1002/mar.20947.</a:t>
            </a:r>
          </a:p>
          <a:p>
            <a:pPr indent="-228600">
              <a:buFont typeface="Arial" panose="020B0604020202020204" pitchFamily="34" charset="0"/>
              <a:buChar char="•"/>
            </a:pPr>
            <a:r>
              <a:rPr lang="en-US" sz="1400" dirty="0" err="1">
                <a:latin typeface="Arial" panose="020B0604020202020204" pitchFamily="34" charset="0"/>
                <a:cs typeface="Arial" panose="020B0604020202020204" pitchFamily="34" charset="0"/>
              </a:rPr>
              <a:t>Mckeever</a:t>
            </a:r>
            <a:r>
              <a:rPr lang="en-US" sz="1400" dirty="0">
                <a:latin typeface="Arial" panose="020B0604020202020204" pitchFamily="34" charset="0"/>
                <a:cs typeface="Arial" panose="020B0604020202020204" pitchFamily="34" charset="0"/>
              </a:rPr>
              <a:t>, M.P. (2019). </a:t>
            </a:r>
            <a:r>
              <a:rPr lang="en-US" sz="1400" i="1" dirty="0">
                <a:latin typeface="Arial" panose="020B0604020202020204" pitchFamily="34" charset="0"/>
                <a:cs typeface="Arial" panose="020B0604020202020204" pitchFamily="34" charset="0"/>
              </a:rPr>
              <a:t>How to write a business plan</a:t>
            </a:r>
            <a:r>
              <a:rPr lang="en-US" sz="1400" dirty="0">
                <a:latin typeface="Arial" panose="020B0604020202020204" pitchFamily="34" charset="0"/>
                <a:cs typeface="Arial" panose="020B0604020202020204" pitchFamily="34" charset="0"/>
              </a:rPr>
              <a:t>. Berkeley, California: Nolo.</a:t>
            </a:r>
          </a:p>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Morris, N. (2019). Understanding Digital Marketing: Marketing Strategies for Engaging the Digital Generation. </a:t>
            </a:r>
            <a:r>
              <a:rPr lang="en-US" sz="1400" i="1" dirty="0">
                <a:latin typeface="Arial" panose="020B0604020202020204" pitchFamily="34" charset="0"/>
                <a:cs typeface="Arial" panose="020B0604020202020204" pitchFamily="34" charset="0"/>
              </a:rPr>
              <a:t>Journal of Direct, Data and Digital Marketing Practice</a:t>
            </a:r>
            <a:r>
              <a:rPr lang="en-US" sz="1400" dirty="0">
                <a:latin typeface="Arial" panose="020B0604020202020204" pitchFamily="34" charset="0"/>
                <a:cs typeface="Arial" panose="020B0604020202020204" pitchFamily="34" charset="0"/>
              </a:rPr>
              <a:t>, [online] 10(4), pp.384–387. doi:10.1057/dddmp.2009.7.</a:t>
            </a:r>
          </a:p>
          <a:p>
            <a:pPr indent="-228600">
              <a:buFont typeface="Arial" panose="020B0604020202020204" pitchFamily="34" charset="0"/>
              <a:buChar char="•"/>
            </a:pPr>
            <a:r>
              <a:rPr lang="en-US" sz="1400" dirty="0" err="1">
                <a:latin typeface="Arial" panose="020B0604020202020204" pitchFamily="34" charset="0"/>
                <a:cs typeface="Arial" panose="020B0604020202020204" pitchFamily="34" charset="0"/>
              </a:rPr>
              <a:t>O’connell</a:t>
            </a:r>
            <a:r>
              <a:rPr lang="en-US" sz="1400" dirty="0">
                <a:latin typeface="Arial" panose="020B0604020202020204" pitchFamily="34" charset="0"/>
                <a:cs typeface="Arial" panose="020B0604020202020204" pitchFamily="34" charset="0"/>
              </a:rPr>
              <a:t>, T., Lavelle, B. and Maher, E. (2010). </a:t>
            </a:r>
            <a:r>
              <a:rPr lang="en-US" sz="1400" i="1" dirty="0">
                <a:latin typeface="Arial" panose="020B0604020202020204" pitchFamily="34" charset="0"/>
                <a:cs typeface="Arial" panose="020B0604020202020204" pitchFamily="34" charset="0"/>
              </a:rPr>
              <a:t>Guide to </a:t>
            </a:r>
            <a:r>
              <a:rPr lang="en-US" sz="1400" i="1" dirty="0" err="1">
                <a:latin typeface="Arial" panose="020B0604020202020204" pitchFamily="34" charset="0"/>
                <a:cs typeface="Arial" panose="020B0604020202020204" pitchFamily="34" charset="0"/>
              </a:rPr>
              <a:t>alchohol</a:t>
            </a:r>
            <a:r>
              <a:rPr lang="en-US" sz="1400" i="1" dirty="0">
                <a:latin typeface="Arial" panose="020B0604020202020204" pitchFamily="34" charset="0"/>
                <a:cs typeface="Arial" panose="020B0604020202020204" pitchFamily="34" charset="0"/>
              </a:rPr>
              <a:t> and drug misuse in the workplace 2010</a:t>
            </a:r>
            <a:r>
              <a:rPr lang="en-US" sz="1400" dirty="0">
                <a:latin typeface="Arial" panose="020B0604020202020204" pitchFamily="34" charset="0"/>
                <a:cs typeface="Arial" panose="020B0604020202020204" pitchFamily="34" charset="0"/>
              </a:rPr>
              <a:t>. Dublin: Office Of The Chief Medical Officer For The Civil Service.</a:t>
            </a:r>
          </a:p>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Richardson, J.E. (2019). British fascism, fascist culture, British culture. </a:t>
            </a:r>
            <a:r>
              <a:rPr lang="en-US" sz="1400" i="1" dirty="0">
                <a:latin typeface="Arial" panose="020B0604020202020204" pitchFamily="34" charset="0"/>
                <a:cs typeface="Arial" panose="020B0604020202020204" pitchFamily="34" charset="0"/>
              </a:rPr>
              <a:t>Patterns of Prejudice</a:t>
            </a:r>
            <a:r>
              <a:rPr lang="en-US" sz="1400" dirty="0">
                <a:latin typeface="Arial" panose="020B0604020202020204" pitchFamily="34" charset="0"/>
                <a:cs typeface="Arial" panose="020B0604020202020204" pitchFamily="34" charset="0"/>
              </a:rPr>
              <a:t>, 53(3), pp.236–252. doi:10.1080/0031322x.2019.1595463.</a:t>
            </a:r>
          </a:p>
          <a:p>
            <a:pPr indent="-228600">
              <a:buFont typeface="Arial" panose="020B0604020202020204" pitchFamily="34" charset="0"/>
              <a:buChar char="•"/>
            </a:pPr>
            <a:r>
              <a:rPr lang="en-GB" sz="1400" dirty="0">
                <a:effectLst/>
                <a:latin typeface="Arial" panose="020B0604020202020204" pitchFamily="34" charset="0"/>
                <a:ea typeface="Calibri" panose="020F0502020204030204" pitchFamily="34" charset="0"/>
                <a:cs typeface="Arial" panose="020B0604020202020204" pitchFamily="34" charset="0"/>
              </a:rPr>
              <a:t>(S., 2022)</a:t>
            </a:r>
            <a:endParaRPr lang="en-US" sz="14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400" dirty="0">
                <a:latin typeface="Arial" panose="020B0604020202020204" pitchFamily="34" charset="0"/>
                <a:cs typeface="Arial" panose="020B0604020202020204" pitchFamily="34" charset="0"/>
              </a:rPr>
              <a:t>V. </a:t>
            </a:r>
            <a:r>
              <a:rPr lang="en-US" sz="1400" dirty="0" err="1">
                <a:latin typeface="Arial" panose="020B0604020202020204" pitchFamily="34" charset="0"/>
                <a:cs typeface="Arial" panose="020B0604020202020204" pitchFamily="34" charset="0"/>
              </a:rPr>
              <a:t>Tesone</a:t>
            </a:r>
            <a:r>
              <a:rPr lang="en-US" sz="1400" dirty="0">
                <a:latin typeface="Arial" panose="020B0604020202020204" pitchFamily="34" charset="0"/>
                <a:cs typeface="Arial" panose="020B0604020202020204" pitchFamily="34" charset="0"/>
              </a:rPr>
              <a:t>, D. (2012). Mental Maturity and Workplace Motivation for Hospitality and Tourism Practitioners. </a:t>
            </a:r>
            <a:r>
              <a:rPr lang="en-US" sz="1400" i="1" dirty="0">
                <a:latin typeface="Arial" panose="020B0604020202020204" pitchFamily="34" charset="0"/>
                <a:cs typeface="Arial" panose="020B0604020202020204" pitchFamily="34" charset="0"/>
              </a:rPr>
              <a:t>Journal of Tourism Research &amp; Hospitality</a:t>
            </a:r>
            <a:r>
              <a:rPr lang="en-US" sz="1400" dirty="0">
                <a:latin typeface="Arial" panose="020B0604020202020204" pitchFamily="34" charset="0"/>
                <a:cs typeface="Arial" panose="020B0604020202020204" pitchFamily="34" charset="0"/>
              </a:rPr>
              <a:t>, 01(03). doi:10.4172/2324-8807.1000105.</a:t>
            </a:r>
          </a:p>
          <a:p>
            <a:pPr marR="102235" indent="-228600">
              <a:buClr>
                <a:srgbClr val="0070C0"/>
              </a:buClr>
              <a:buFont typeface="Arial" panose="020B0604020202020204" pitchFamily="34" charset="0"/>
              <a:buChar char="•"/>
            </a:pPr>
            <a:endParaRPr lang="en-US" sz="1500" dirty="0"/>
          </a:p>
        </p:txBody>
      </p:sp>
      <p:sp>
        <p:nvSpPr>
          <p:cNvPr id="31" name="Slide Number Placeholder 8">
            <a:extLst>
              <a:ext uri="{FF2B5EF4-FFF2-40B4-BE49-F238E27FC236}">
                <a16:creationId xmlns:a16="http://schemas.microsoft.com/office/drawing/2014/main" id="{99DDC0A5-8D30-7279-B97B-D2BCBD08439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5CEABB6-07DC-46E8-9B57-56EC44A396E5}" type="slidenum">
              <a:rPr lang="en-US" smtClean="0"/>
              <a:pPr>
                <a:spcAft>
                  <a:spcPts val="600"/>
                </a:spcAft>
              </a:pPr>
              <a:t>8</a:t>
            </a:fld>
            <a:endParaRPr lang="en-US"/>
          </a:p>
        </p:txBody>
      </p:sp>
      <p:sp>
        <p:nvSpPr>
          <p:cNvPr id="16" name="Date Placeholder 4" hidden="1">
            <a:extLst>
              <a:ext uri="{FF2B5EF4-FFF2-40B4-BE49-F238E27FC236}">
                <a16:creationId xmlns:a16="http://schemas.microsoft.com/office/drawing/2014/main" id="{50FDDC7D-BE4D-4C8F-A5B2-9015F3BD61DC}"/>
              </a:ext>
            </a:extLst>
          </p:cNvPr>
          <p:cNvSpPr>
            <a:spLocks noGrp="1"/>
          </p:cNvSpPr>
          <p:nvPr>
            <p:ph type="dt" sz="half" idx="10"/>
          </p:nvPr>
        </p:nvSpPr>
        <p:spPr>
          <a:xfrm>
            <a:off x="838200" y="6356350"/>
            <a:ext cx="2743200" cy="365125"/>
          </a:xfrm>
        </p:spPr>
        <p:txBody>
          <a:bodyPr/>
          <a:lstStyle/>
          <a:p>
            <a:pPr>
              <a:spcAft>
                <a:spcPts val="600"/>
              </a:spcAft>
            </a:pPr>
            <a:r>
              <a:rPr lang="en-US"/>
              <a:t>20XX</a:t>
            </a:r>
          </a:p>
        </p:txBody>
      </p:sp>
      <p:sp>
        <p:nvSpPr>
          <p:cNvPr id="7" name="Slide Number Placeholder 6" hidden="1">
            <a:extLst>
              <a:ext uri="{FF2B5EF4-FFF2-40B4-BE49-F238E27FC236}">
                <a16:creationId xmlns:a16="http://schemas.microsoft.com/office/drawing/2014/main" id="{933AD4D1-035C-4B0B-8CCF-210BA5D594D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8</a:t>
            </a:fld>
            <a:endParaRPr lang="en-US"/>
          </a:p>
        </p:txBody>
      </p:sp>
    </p:spTree>
    <p:extLst>
      <p:ext uri="{BB962C8B-B14F-4D97-AF65-F5344CB8AC3E}">
        <p14:creationId xmlns:p14="http://schemas.microsoft.com/office/powerpoint/2010/main" val="202184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4724400" y="2450592"/>
            <a:ext cx="2743200" cy="640080"/>
          </a:xfrm>
        </p:spPr>
        <p:txBody>
          <a:bodyPr>
            <a:normAutofit fontScale="90000"/>
          </a:bodyPr>
          <a:lstStyle/>
          <a:p>
            <a:r>
              <a:rPr lang="en-US" dirty="0">
                <a:latin typeface="Arial Black" panose="020B0A04020102020204" pitchFamily="34" charset="0"/>
              </a:rPr>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idx="1"/>
          </p:nvPr>
        </p:nvSpPr>
        <p:spPr>
          <a:xfrm>
            <a:off x="4724400" y="3566160"/>
            <a:ext cx="2743200" cy="640080"/>
          </a:xfrm>
        </p:spPr>
        <p:txBody>
          <a:bodyPr/>
          <a:lstStyle/>
          <a:p>
            <a:r>
              <a:rPr lang="en-US" dirty="0">
                <a:latin typeface="Arial Black" panose="020B0A04020102020204" pitchFamily="34" charset="0"/>
              </a:rPr>
              <a:t>Mihaela Daniela Simcea</a:t>
            </a:r>
            <a:r>
              <a:rPr lang="en-US" dirty="0"/>
              <a:t>​</a:t>
            </a:r>
          </a:p>
          <a:p>
            <a:endParaRPr lang="en-US" dirty="0"/>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dirty="0"/>
          </a:p>
        </p:txBody>
      </p:sp>
    </p:spTree>
    <p:extLst>
      <p:ext uri="{BB962C8B-B14F-4D97-AF65-F5344CB8AC3E}">
        <p14:creationId xmlns:p14="http://schemas.microsoft.com/office/powerpoint/2010/main" val="2271433138"/>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_Win32_JB_v2.potx" id="{4FF3F717-9619-4E3E-B7E1-224C2BAE421F}" vid="{95E17E32-21CE-414D-883D-B820BF1E38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BCC3022A-70F1-4B7E-97CD-F6F1ACAD797D}">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{6C2F9618-29F0-4A59-98D9-9386BAC65DF2}tf10081922_win32</Template>
  <TotalTime>0</TotalTime>
  <Words>1883</Words>
  <Application>Microsoft Office PowerPoint</Application>
  <PresentationFormat>Widescreen</PresentationFormat>
  <Paragraphs>113</Paragraphs>
  <Slides>9</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Arial Black</vt:lpstr>
      <vt:lpstr>Calibri</vt:lpstr>
      <vt:lpstr>Open Sans</vt:lpstr>
      <vt:lpstr>Quire Sans Pro Light</vt:lpstr>
      <vt:lpstr>Symbol</vt:lpstr>
      <vt:lpstr>Times New Roman</vt:lpstr>
      <vt:lpstr>Tisa Offc Serif Pro</vt:lpstr>
      <vt:lpstr>Office Theme</vt:lpstr>
      <vt:lpstr>  </vt:lpstr>
      <vt:lpstr>Business overview</vt:lpstr>
      <vt:lpstr>Product or Service</vt:lpstr>
      <vt:lpstr>Ownership, Legal format and Management</vt:lpstr>
      <vt:lpstr>SWOT analysis </vt:lpstr>
      <vt:lpstr>4Ps of marketing mix.</vt:lpstr>
      <vt:lpstr>Target market and marketing strategies</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Mihaela Daniela Simcea</dc:creator>
  <cp:lastModifiedBy>Mihaela Simcea</cp:lastModifiedBy>
  <cp:revision>6</cp:revision>
  <dcterms:created xsi:type="dcterms:W3CDTF">2022-07-21T09:25:15Z</dcterms:created>
  <dcterms:modified xsi:type="dcterms:W3CDTF">2022-08-03T22:28:02Z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