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4"/>
  </p:sldMasterIdLst>
  <p:sldIdLst>
    <p:sldId id="256" r:id="rId5"/>
    <p:sldId id="257" r:id="rId6"/>
    <p:sldId id="258" r:id="rId7"/>
    <p:sldId id="259" r:id="rId8"/>
    <p:sldId id="260" r:id="rId9"/>
    <p:sldId id="261" r:id="rId10"/>
    <p:sldId id="262" r:id="rId11"/>
    <p:sldId id="263" r:id="rId12"/>
    <p:sldId id="264" r:id="rId13"/>
    <p:sldId id="266"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35AAA3-03C8-C500-6F45-BCF7CA43C153}" v="12" dt="2026-10-07T14:19:59.726"/>
    <p1510:client id="{CE2C0892-5C01-D007-358C-5665F624BCC6}" v="505" dt="2026-10-07T13:58:18.180"/>
    <p1510:client id="{D00C4B80-35CF-D6B5-8016-BCF8CD112518}" v="27" dt="2026-10-07T14:00:40.483"/>
    <p1510:client id="{E5317454-893D-02E3-CF1A-A2AD848A6399}" v="10" dt="2026-10-07T13:36:50.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
              </a:t>
            </a:r>
          </a:p>
        </p:txBody>
      </p:sp>
      <p:sp>
        <p:nvSpPr>
          <p:cNvPr id="10" name="Picture Placeholder 9">
            <a:extLst>
              <a:ext uri="{FF2B5EF4-FFF2-40B4-BE49-F238E27FC236}">
                <a16:creationId xmlns:a16="http://schemas.microsoft.com/office/drawing/2014/main" id="{884C280F-E753-FE97-A722-F86168AC97B1}"/>
              </a:ext>
            </a:extLst>
          </p:cNvPr>
          <p:cNvSpPr>
            <a:spLocks noGrp="1" noChangeAspect="1"/>
          </p:cNvSpPr>
          <p:nvPr>
            <p:ph type="pic" sz="quarter" idx="13" hasCustomPrompt="1"/>
          </p:nvPr>
        </p:nvSpPr>
        <p:spPr>
          <a:xfrm>
            <a:off x="841248" y="964074"/>
            <a:ext cx="5403280" cy="525892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chor="t">
            <a:noAutofit/>
          </a:bodyPr>
          <a:lstStyle>
            <a:lvl1pPr>
              <a:defRPr>
                <a:solidFill>
                  <a:schemeClr val="tx1"/>
                </a:solidFill>
              </a:defRPr>
            </a:lvl1pPr>
          </a:lstStyle>
          <a:p>
            <a:endParaRP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FigureOut">
              <a:rPr lang="en-US" dirty="0"/>
              <a:t>10/7/2026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dirty="0"/>
              <a:pPr/>
              <a:t>‹#›</a:t>
            </a:fld>
            <a:endParaRPr lang="en-US"/>
          </a:p>
        </p:txBody>
      </p:sp>
    </p:spTree>
    <p:extLst>
      <p:ext uri="{BB962C8B-B14F-4D97-AF65-F5344CB8AC3E}">
        <p14:creationId xmlns:p14="http://schemas.microsoft.com/office/powerpoint/2010/main" val="8741898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FigureOut">
              <a:rPr lang="en-US" dirty="0"/>
              <a:pPr/>
              <a:t>10/7/2026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04822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
              </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FigureOut">
              <a:rPr lang="en-US" dirty="0"/>
              <a:t>10/7/2026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644949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
              </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FigureOut">
              <a:rPr lang="en-US" dirty="0"/>
              <a:t>10/7/2026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160484610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2211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ahLst/>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FigureOut">
              <a:rPr lang="en-US" dirty="0"/>
              <a:pPr/>
              <a:t>10/7/2026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4057269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Picture Placeholder 7">
            <a:extLst>
              <a:ext uri="{FF2B5EF4-FFF2-40B4-BE49-F238E27FC236}">
                <a16:creationId xmlns:a16="http://schemas.microsoft.com/office/drawing/2014/main" id="{4E5AAB3D-814D-597A-6ADE-F522A8116DCD}"/>
              </a:ext>
            </a:extLst>
          </p:cNvPr>
          <p:cNvSpPr>
            <a:spLocks noGrp="1" noChangeAspect="1"/>
          </p:cNvSpPr>
          <p:nvPr>
            <p:ph type="pic" idx="13" hasCustomPrompt="1"/>
          </p:nvPr>
        </p:nvSpPr>
        <p:spPr>
          <a:xfrm>
            <a:off x="1257301" y="1097280"/>
            <a:ext cx="3776470" cy="3168100"/>
          </a:xfrm>
          <a:custGeom>
            <a:avLst/>
            <a:gdLst/>
            <a:ahLst/>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chor="t">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FigureOut">
              <a:rPr lang="en-US" dirty="0"/>
              <a:pPr/>
              <a:t>10/7/2026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dirty="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4249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FigureOut">
              <a:rPr lang="en-US" dirty="0"/>
              <a:pPr/>
              <a:t>10/7/2026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3656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FigureOut">
              <a:rPr lang="en-US" dirty="0"/>
              <a:pPr/>
              <a:t>10/7/2026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1117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0" y="0"/>
            <a:ext cx="8326323" cy="6858000"/>
          </a:xfrm>
          <a:custGeom>
            <a:avLst/>
            <a:gdLst/>
            <a:ahLst/>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chor="t">
            <a:noAutofit/>
          </a:bodyPr>
          <a:lstStyle>
            <a:lvl1pPr marL="0" indent="0">
              <a:buFont typeface="Arial" panose="020B0604020202020204" pitchFamily="34" charset="0"/>
              <a:buNone/>
              <a:defRPr/>
            </a:lvl1pPr>
          </a:lstStyle>
          <a:p>
            <a:endParaRP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
              </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FigureOut">
              <a:rPr lang="en-US" dirty="0"/>
              <a:pPr/>
              <a:t>10/7/2026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dirty="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45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FigureOut">
              <a:rPr lang="en-US" dirty="0"/>
              <a:pPr/>
              <a:t>10/7/2026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
              </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4157745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10/7/2026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25079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10/7/2026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2559475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10/7/2026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2577453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10/7/2026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858989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FigureOut">
              <a:rPr lang="en-US" dirty="0"/>
              <a:pPr/>
              <a:t>10/7/2026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80310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16" name="Picture Placeholder 15">
            <a:extLst>
              <a:ext uri="{FF2B5EF4-FFF2-40B4-BE49-F238E27FC236}">
                <a16:creationId xmlns:a16="http://schemas.microsoft.com/office/drawing/2014/main" id="{838F5DE0-1AA8-5320-EBEC-7B2EEF399630}"/>
              </a:ext>
            </a:extLst>
          </p:cNvPr>
          <p:cNvSpPr>
            <a:spLocks noGrp="1" noChangeAspect="1"/>
          </p:cNvSpPr>
          <p:nvPr>
            <p:ph type="pic" sz="quarter" idx="13" hasCustomPrompt="1"/>
          </p:nvPr>
        </p:nvSpPr>
        <p:spPr>
          <a:xfrm>
            <a:off x="731520" y="548642"/>
            <a:ext cx="3490175" cy="4041647"/>
          </a:xfrm>
          <a:custGeom>
            <a:avLst/>
            <a:gdLst/>
            <a:ahLst/>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chor="t">
            <a:noAutofit/>
          </a:bodyPr>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FigureOut">
              <a:rPr lang="en-US" dirty="0"/>
              <a:pPr/>
              <a:t>10/7/2026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39353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
              </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FigureOut">
              <a:rPr lang="en-US" dirty="0"/>
              <a:pPr/>
              <a:t>10/7/2026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dirty="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13653"/>
            <a:ext cx="6533071" cy="5144347"/>
          </a:xfrm>
          <a:custGeom>
            <a:avLst/>
            <a:gdLst/>
            <a:ahLst/>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chor="t">
            <a:noAutofit/>
          </a:bodyPr>
          <a:lstStyle>
            <a:lvl1pPr marL="0" indent="0">
              <a:buFont typeface="Arial" panose="020B0604020202020204" pitchFamily="34" charset="0"/>
              <a:buNone/>
              <a:defRPr lang="en-US" dirty="0"/>
            </a:lvl1pPr>
          </a:lstStyle>
          <a:p>
            <a:pPr marL="285750" lvl="0" indent="-285750"/>
            <a:endParaRPr/>
          </a:p>
        </p:txBody>
      </p:sp>
    </p:spTree>
    <p:extLst>
      <p:ext uri="{BB962C8B-B14F-4D97-AF65-F5344CB8AC3E}">
        <p14:creationId xmlns:p14="http://schemas.microsoft.com/office/powerpoint/2010/main" val="3729293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FigureOut">
              <a:rPr lang="en-US" dirty="0"/>
              <a:pPr/>
              <a:t>10/7/2026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95730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FigureOut">
              <a:rPr lang="en-US" dirty="0"/>
              <a:pPr/>
              <a:t>10/7/2026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48565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FigureOut">
              <a:rPr lang="en-US" dirty="0"/>
              <a:pPr/>
              <a:t>10/7/2026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2722205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3773047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FigureOut">
              <a:rPr lang="en-US" dirty="0"/>
              <a:pPr/>
              <a:t>10/7/2026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472601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FigureOut">
              <a:rPr lang="en-US" dirty="0"/>
              <a:pPr/>
              <a:t>10/7/2026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7270194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FigureOut">
              <a:rPr lang="en-US" dirty="0"/>
              <a:pPr/>
              <a:t>10/7/2026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42126573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FigureOut">
              <a:rPr lang="en-US" dirty="0"/>
              <a:pPr/>
              <a:t>10/7/2026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387749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1354165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1_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10/7/2026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29792604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2964-1489-919F-3222-C3E6C40362B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AC1667C-3FDC-E61B-7F91-C682B7FC53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AD9FC3-D162-E1FA-9901-3F8CABA51BA6}"/>
              </a:ext>
            </a:extLst>
          </p:cNvPr>
          <p:cNvSpPr>
            <a:spLocks noGrp="1"/>
          </p:cNvSpPr>
          <p:nvPr>
            <p:ph type="dt" sz="half" idx="10"/>
          </p:nvPr>
        </p:nvSpPr>
        <p:spPr/>
        <p:txBody>
          <a:bodyPr/>
          <a:lstStyle/>
          <a:p>
            <a:fld id="{4B6F94A8-28D9-4012-853D-4F283E16D15B}" type="datetimeFigureOut">
              <a:rPr lang="en-GB" smtClean="0"/>
              <a:t>07/10/2026</a:t>
            </a:fld>
            <a:endParaRPr lang="en-GB"/>
          </a:p>
        </p:txBody>
      </p:sp>
      <p:sp>
        <p:nvSpPr>
          <p:cNvPr id="5" name="Footer Placeholder 4">
            <a:extLst>
              <a:ext uri="{FF2B5EF4-FFF2-40B4-BE49-F238E27FC236}">
                <a16:creationId xmlns:a16="http://schemas.microsoft.com/office/drawing/2014/main" id="{FE4C3BE8-6E4F-E85A-C3F4-43EC830C41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51816B-FD71-68A0-1072-00B0D70E537D}"/>
              </a:ext>
            </a:extLst>
          </p:cNvPr>
          <p:cNvSpPr>
            <a:spLocks noGrp="1"/>
          </p:cNvSpPr>
          <p:nvPr>
            <p:ph type="sldNum" sz="quarter" idx="12"/>
          </p:nvPr>
        </p:nvSpPr>
        <p:spPr/>
        <p:txBody>
          <a:bodyPr/>
          <a:lstStyle/>
          <a:p>
            <a:fld id="{05552D30-0C07-41E0-9912-C4D02751782F}" type="slidenum">
              <a:rPr lang="en-GB" smtClean="0"/>
              <a:t>‹#›</a:t>
            </a:fld>
            <a:endParaRPr lang="en-GB"/>
          </a:p>
        </p:txBody>
      </p:sp>
    </p:spTree>
    <p:extLst>
      <p:ext uri="{BB962C8B-B14F-4D97-AF65-F5344CB8AC3E}">
        <p14:creationId xmlns:p14="http://schemas.microsoft.com/office/powerpoint/2010/main" val="1374106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
              </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FigureOut">
              <a:rPr lang="en-US" dirty="0"/>
              <a:pPr/>
              <a:t>10/7/2026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dirty="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016609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 id="2147483858" r:id="rId18"/>
    <p:sldLayoutId id="2147483859" r:id="rId19"/>
    <p:sldLayoutId id="2147483860" r:id="rId20"/>
    <p:sldLayoutId id="2147483861" r:id="rId21"/>
    <p:sldLayoutId id="2147483862" r:id="rId22"/>
    <p:sldLayoutId id="2147483863" r:id="rId23"/>
    <p:sldLayoutId id="2147483864" r:id="rId24"/>
    <p:sldLayoutId id="2147483865" r:id="rId25"/>
    <p:sldLayoutId id="2147483866" r:id="rId26"/>
    <p:sldLayoutId id="2147483867" r:id="rId27"/>
    <p:sldLayoutId id="2147483868" r:id="rId28"/>
    <p:sldLayoutId id="2147483869" r:id="rId29"/>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C52C4-C9A9-426F-6D8F-709CD0D8EB32}"/>
              </a:ext>
            </a:extLst>
          </p:cNvPr>
          <p:cNvSpPr>
            <a:spLocks noGrp="1"/>
          </p:cNvSpPr>
          <p:nvPr>
            <p:ph type="title"/>
          </p:nvPr>
        </p:nvSpPr>
        <p:spPr>
          <a:xfrm>
            <a:off x="1239520" y="670725"/>
            <a:ext cx="4147376" cy="976889"/>
          </a:xfrm>
        </p:spPr>
        <p:txBody>
          <a:bodyPr anchor="b">
            <a:normAutofit fontScale="90000"/>
          </a:bodyPr>
          <a:lstStyle/>
          <a:p>
            <a:r>
              <a:rPr lang="en-GB" sz="2700"/>
              <a:t>LCHS-4007: Digital Skills and Research Methods</a:t>
            </a:r>
          </a:p>
        </p:txBody>
      </p:sp>
      <p:sp>
        <p:nvSpPr>
          <p:cNvPr id="3" name="Subtitle 2">
            <a:extLst>
              <a:ext uri="{FF2B5EF4-FFF2-40B4-BE49-F238E27FC236}">
                <a16:creationId xmlns:a16="http://schemas.microsoft.com/office/drawing/2014/main" id="{305D04F6-880F-AD25-DA59-E41F0326DE08}"/>
              </a:ext>
            </a:extLst>
          </p:cNvPr>
          <p:cNvSpPr>
            <a:spLocks noGrp="1"/>
          </p:cNvSpPr>
          <p:nvPr>
            <p:ph sz="quarter" idx="14"/>
          </p:nvPr>
        </p:nvSpPr>
        <p:spPr>
          <a:xfrm>
            <a:off x="731520" y="1979461"/>
            <a:ext cx="4360863" cy="4329264"/>
          </a:xfrm>
        </p:spPr>
        <p:txBody>
          <a:bodyPr vert="horz" lIns="91440" tIns="45720" rIns="91440" bIns="45720" rtlCol="0" anchor="t">
            <a:normAutofit/>
          </a:bodyPr>
          <a:lstStyle/>
          <a:p>
            <a:r>
              <a:rPr lang="en-GB"/>
              <a:t>Group Members Names &amp; Numbers:</a:t>
            </a:r>
          </a:p>
          <a:p>
            <a:r>
              <a:rPr lang="en-GB"/>
              <a:t>Tammy Hines  2610574</a:t>
            </a:r>
          </a:p>
          <a:p>
            <a:endParaRPr lang="en-GB"/>
          </a:p>
          <a:p>
            <a:r>
              <a:rPr lang="en-GB"/>
              <a:t>Lecturer’s Name:</a:t>
            </a:r>
          </a:p>
          <a:p>
            <a:endParaRPr lang="en-GB" dirty="0"/>
          </a:p>
        </p:txBody>
      </p:sp>
      <p:pic>
        <p:nvPicPr>
          <p:cNvPr id="4" name="Graphic 3">
            <a:extLst>
              <a:ext uri="{FF2B5EF4-FFF2-40B4-BE49-F238E27FC236}">
                <a16:creationId xmlns:a16="http://schemas.microsoft.com/office/drawing/2014/main" id="{88FD0B66-0DD8-81F2-F31A-26385F839A9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745480" y="205740"/>
            <a:ext cx="6446520" cy="6446520"/>
          </a:xfrm>
          <a:prstGeom prst="rect">
            <a:avLst/>
          </a:prstGeom>
        </p:spPr>
      </p:pic>
      <p:sp>
        <p:nvSpPr>
          <p:cNvPr id="16" name="Date Placeholder 5">
            <a:extLst>
              <a:ext uri="{FF2B5EF4-FFF2-40B4-BE49-F238E27FC236}">
                <a16:creationId xmlns:a16="http://schemas.microsoft.com/office/drawing/2014/main" id="{8E498522-6A9C-B430-490C-E720C0570BDE}"/>
              </a:ext>
            </a:extLst>
          </p:cNvPr>
          <p:cNvSpPr>
            <a:spLocks noGrp="1"/>
          </p:cNvSpPr>
          <p:nvPr>
            <p:ph type="dt" sz="half" idx="15"/>
          </p:nvPr>
        </p:nvSpPr>
        <p:spPr>
          <a:xfrm rot="5400000">
            <a:off x="-997745" y="4687095"/>
            <a:ext cx="2706690" cy="365125"/>
          </a:xfrm>
        </p:spPr>
        <p:txBody>
          <a:bodyPr anchor="ctr">
            <a:normAutofit/>
          </a:bodyPr>
          <a:lstStyle/>
          <a:p>
            <a:pPr>
              <a:spcAft>
                <a:spcPts val="600"/>
              </a:spcAft>
            </a:pPr>
            <a:fld id="{1D751867-5B5B-467F-91DE-845D32EFA64F}" type="datetime1">
              <a:rPr lang="en-US" smtClean="0"/>
              <a:pPr>
                <a:spcAft>
                  <a:spcPts val="600"/>
                </a:spcAft>
              </a:pPr>
              <a:t>10/7/2026</a:t>
            </a:fld>
            <a:endParaRPr lang="en-US"/>
          </a:p>
        </p:txBody>
      </p:sp>
      <p:sp>
        <p:nvSpPr>
          <p:cNvPr id="15" name="Footer Placeholder 2">
            <a:extLst>
              <a:ext uri="{FF2B5EF4-FFF2-40B4-BE49-F238E27FC236}">
                <a16:creationId xmlns:a16="http://schemas.microsoft.com/office/drawing/2014/main" id="{05E3A4A6-B914-1509-163A-132283A2A266}"/>
              </a:ext>
            </a:extLst>
          </p:cNvPr>
          <p:cNvSpPr>
            <a:spLocks noGrp="1"/>
          </p:cNvSpPr>
          <p:nvPr>
            <p:ph type="ftr" sz="quarter" idx="16"/>
          </p:nvPr>
        </p:nvSpPr>
        <p:spPr>
          <a:xfrm rot="16200000">
            <a:off x="441099" y="1119248"/>
            <a:ext cx="2973522" cy="365125"/>
          </a:xfrm>
        </p:spPr>
        <p:txBody>
          <a:bodyPr anchor="ctr">
            <a:normAutofit/>
          </a:bodyPr>
          <a:lstStyle/>
          <a:p>
            <a:pPr>
              <a:lnSpc>
                <a:spcPct val="90000"/>
              </a:lnSpc>
              <a:spcAft>
                <a:spcPts val="600"/>
              </a:spcAft>
            </a:pPr>
            <a:r>
              <a:rPr lang="en-US" sz="700"/>
              <a:t>
              </a:t>
            </a:r>
          </a:p>
        </p:txBody>
      </p:sp>
      <p:sp>
        <p:nvSpPr>
          <p:cNvPr id="17" name="Slide Number Placeholder 6">
            <a:extLst>
              <a:ext uri="{FF2B5EF4-FFF2-40B4-BE49-F238E27FC236}">
                <a16:creationId xmlns:a16="http://schemas.microsoft.com/office/drawing/2014/main" id="{225C17DF-3397-41C0-3D44-69F49C7156E0}"/>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2DE90F28-AFBB-4AB2-AA79-6D3F72ED131B}" type="slidenum">
              <a:rPr lang="en-US" smtClean="0"/>
              <a:pPr>
                <a:spcAft>
                  <a:spcPts val="600"/>
                </a:spcAft>
              </a:pPr>
              <a:t>1</a:t>
            </a:fld>
            <a:endParaRPr lang="en-US"/>
          </a:p>
        </p:txBody>
      </p:sp>
      <p:pic>
        <p:nvPicPr>
          <p:cNvPr id="5" name="Picture 4" descr="Abstract illustration of a graphene sheet" title="Abstract illustration of a graphene sheet">
            <a:extLst>
              <a:ext uri="{FF2B5EF4-FFF2-40B4-BE49-F238E27FC236}">
                <a16:creationId xmlns:a16="http://schemas.microsoft.com/office/drawing/2014/main" id="{48227C62-21AB-90B0-7203-1DA7E5363835}"/>
              </a:ext>
            </a:extLst>
          </p:cNvPr>
          <p:cNvPicPr>
            <a:picLocks noChangeAspect="1"/>
          </p:cNvPicPr>
          <p:nvPr/>
        </p:nvPicPr>
        <p:blipFill>
          <a:blip r:embed="rId3"/>
          <a:srcRect l="92415" t="-5867" r="7350" b="74489"/>
          <a:stretch>
            <a:fillRect/>
          </a:stretch>
        </p:blipFill>
        <p:spPr>
          <a:xfrm>
            <a:off x="-1233965" y="6855660"/>
            <a:ext cx="24117" cy="215189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289735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D1E7-976F-43BF-4026-FB97B6D8D8C6}"/>
              </a:ext>
            </a:extLst>
          </p:cNvPr>
          <p:cNvSpPr>
            <a:spLocks noGrp="1"/>
          </p:cNvSpPr>
          <p:nvPr>
            <p:ph type="title"/>
          </p:nvPr>
        </p:nvSpPr>
        <p:spPr>
          <a:xfrm>
            <a:off x="2854325" y="672303"/>
            <a:ext cx="10269538" cy="1021561"/>
          </a:xfrm>
        </p:spPr>
        <p:txBody>
          <a:bodyPr/>
          <a:lstStyle/>
          <a:p>
            <a:r>
              <a:rPr lang="en-GB"/>
              <a:t>Outline</a:t>
            </a:r>
          </a:p>
        </p:txBody>
      </p:sp>
      <p:sp>
        <p:nvSpPr>
          <p:cNvPr id="3" name="Content Placeholder 2">
            <a:extLst>
              <a:ext uri="{FF2B5EF4-FFF2-40B4-BE49-F238E27FC236}">
                <a16:creationId xmlns:a16="http://schemas.microsoft.com/office/drawing/2014/main" id="{B08EEA1F-5BE8-031A-EDAD-D29A11DB425D}"/>
              </a:ext>
            </a:extLst>
          </p:cNvPr>
          <p:cNvSpPr>
            <a:spLocks noGrp="1"/>
          </p:cNvSpPr>
          <p:nvPr>
            <p:ph idx="1"/>
          </p:nvPr>
        </p:nvSpPr>
        <p:spPr>
          <a:xfrm>
            <a:off x="2854325" y="2394844"/>
            <a:ext cx="10269538" cy="3773489"/>
          </a:xfrm>
        </p:spPr>
        <p:txBody>
          <a:bodyPr/>
          <a:lstStyle/>
          <a:p>
            <a:pPr marL="514350" lvl="0" indent="-514350">
              <a:buFont typeface="+mj-lt"/>
              <a:buAutoNum type="arabicPeriod"/>
            </a:pPr>
            <a:r>
              <a:rPr lang="en-GB"/>
              <a:t>What their chosen workplace task involves (B)</a:t>
            </a:r>
          </a:p>
          <a:p>
            <a:pPr marL="514350" lvl="0" indent="-514350">
              <a:buFont typeface="+mj-lt"/>
              <a:buAutoNum type="arabicPeriod"/>
            </a:pPr>
            <a:r>
              <a:rPr lang="en-GB"/>
              <a:t>Which Microsoft 365 tool they selected (B)</a:t>
            </a:r>
          </a:p>
          <a:p>
            <a:pPr marL="514350" lvl="0" indent="-514350">
              <a:buFont typeface="+mj-lt"/>
              <a:buAutoNum type="arabicPeriod"/>
            </a:pPr>
            <a:r>
              <a:rPr lang="en-GB"/>
              <a:t>Why this tool is suitable for the task</a:t>
            </a:r>
          </a:p>
          <a:p>
            <a:pPr marL="514350" lvl="0" indent="-514350">
              <a:buFont typeface="+mj-lt"/>
              <a:buAutoNum type="arabicPeriod"/>
            </a:pPr>
            <a:r>
              <a:rPr lang="en-GB"/>
              <a:t>How it improves efficiency or communication</a:t>
            </a:r>
          </a:p>
          <a:p>
            <a:pPr marL="514350" lvl="0" indent="-514350">
              <a:buFont typeface="+mj-lt"/>
              <a:buAutoNum type="arabicPeriod"/>
            </a:pPr>
            <a:r>
              <a:rPr lang="en-GB"/>
              <a:t>Advantages and limitations of using the chosen tool</a:t>
            </a:r>
          </a:p>
          <a:p>
            <a:pPr marL="514350" lvl="0" indent="-514350">
              <a:buFont typeface="+mj-lt"/>
              <a:buAutoNum type="arabicPeriod"/>
            </a:pPr>
            <a:r>
              <a:rPr lang="en-GB"/>
              <a:t>Recommend how Ashford can implement these changes.</a:t>
            </a:r>
          </a:p>
          <a:p>
            <a:pPr marL="514350" indent="-514350">
              <a:buFont typeface="+mj-lt"/>
              <a:buAutoNum type="arabicPeriod"/>
            </a:pPr>
            <a:endParaRPr lang="en-GB"/>
          </a:p>
        </p:txBody>
      </p:sp>
    </p:spTree>
    <p:extLst>
      <p:ext uri="{BB962C8B-B14F-4D97-AF65-F5344CB8AC3E}">
        <p14:creationId xmlns:p14="http://schemas.microsoft.com/office/powerpoint/2010/main" val="1879515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9D86-7B82-DB17-A241-A3666E57A357}"/>
              </a:ext>
            </a:extLst>
          </p:cNvPr>
          <p:cNvSpPr>
            <a:spLocks noGrp="1"/>
          </p:cNvSpPr>
          <p:nvPr>
            <p:ph type="title"/>
          </p:nvPr>
        </p:nvSpPr>
        <p:spPr/>
        <p:txBody>
          <a:bodyPr/>
          <a:lstStyle/>
          <a:p>
            <a:r>
              <a:rPr lang="en-GB"/>
              <a:t>What their chosen workplace task involves</a:t>
            </a:r>
            <a:br>
              <a:rPr lang="en-GB"/>
            </a:br>
            <a:endParaRPr lang="en-GB"/>
          </a:p>
        </p:txBody>
      </p:sp>
      <p:sp>
        <p:nvSpPr>
          <p:cNvPr id="3" name="Content Placeholder 2">
            <a:extLst>
              <a:ext uri="{FF2B5EF4-FFF2-40B4-BE49-F238E27FC236}">
                <a16:creationId xmlns:a16="http://schemas.microsoft.com/office/drawing/2014/main" id="{465AEEFC-C4B4-C57A-B183-F5A262D5461C}"/>
              </a:ext>
            </a:extLst>
          </p:cNvPr>
          <p:cNvSpPr>
            <a:spLocks noGrp="1"/>
          </p:cNvSpPr>
          <p:nvPr>
            <p:ph idx="1"/>
          </p:nvPr>
        </p:nvSpPr>
        <p:spPr/>
        <p:txBody>
          <a:bodyPr vert="horz" lIns="91440" tIns="45720" rIns="91440" bIns="45720" rtlCol="0" anchor="t">
            <a:normAutofit/>
          </a:bodyPr>
          <a:lstStyle/>
          <a:p>
            <a:r>
              <a:rPr lang="en-GB" dirty="0"/>
              <a:t>From this case study I can identify that securing file storage and the sharing of service user documents requires improvement. From my studies I am aware that data protection is crucial in a health and social care setting, this is because it ensures personal information is shared safely and lawfully. Gov UK teaches us that whether it is reasonable circumstances to comply with the request without consent of the individual concerned must have steps taken by the controller with a view to seek consent of another individual </a:t>
            </a:r>
            <a:r>
              <a:rPr lang="en-GB" i="1" dirty="0"/>
              <a:t>(Gov.uk 2018) - </a:t>
            </a:r>
            <a:r>
              <a:rPr lang="en-GB" dirty="0"/>
              <a:t>Whether the individual is capable of giving consent. </a:t>
            </a:r>
          </a:p>
        </p:txBody>
      </p:sp>
    </p:spTree>
    <p:extLst>
      <p:ext uri="{BB962C8B-B14F-4D97-AF65-F5344CB8AC3E}">
        <p14:creationId xmlns:p14="http://schemas.microsoft.com/office/powerpoint/2010/main" val="1051779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3BCAA-352A-06FE-8EE4-085FE7D13392}"/>
              </a:ext>
            </a:extLst>
          </p:cNvPr>
          <p:cNvSpPr>
            <a:spLocks noGrp="1"/>
          </p:cNvSpPr>
          <p:nvPr>
            <p:ph type="title"/>
          </p:nvPr>
        </p:nvSpPr>
        <p:spPr/>
        <p:txBody>
          <a:bodyPr/>
          <a:lstStyle/>
          <a:p>
            <a:r>
              <a:rPr lang="en-GB"/>
              <a:t>Which Microsoft 365 tool they selected</a:t>
            </a:r>
            <a:br>
              <a:rPr lang="en-GB"/>
            </a:br>
            <a:endParaRPr lang="en-GB"/>
          </a:p>
        </p:txBody>
      </p:sp>
      <p:sp>
        <p:nvSpPr>
          <p:cNvPr id="3" name="Content Placeholder 2">
            <a:extLst>
              <a:ext uri="{FF2B5EF4-FFF2-40B4-BE49-F238E27FC236}">
                <a16:creationId xmlns:a16="http://schemas.microsoft.com/office/drawing/2014/main" id="{A4CCB8C3-639D-C7CE-FA8F-73F4D7DFA807}"/>
              </a:ext>
            </a:extLst>
          </p:cNvPr>
          <p:cNvSpPr>
            <a:spLocks noGrp="1"/>
          </p:cNvSpPr>
          <p:nvPr>
            <p:ph idx="1"/>
          </p:nvPr>
        </p:nvSpPr>
        <p:spPr/>
        <p:txBody>
          <a:bodyPr vert="horz" lIns="91440" tIns="45720" rIns="91440" bIns="45720" rtlCol="0" anchor="t">
            <a:normAutofit/>
          </a:bodyPr>
          <a:lstStyle/>
          <a:p>
            <a:r>
              <a:rPr lang="en-GB" dirty="0"/>
              <a:t>The Microsoft 365 tool I have selected to use is </a:t>
            </a:r>
            <a:r>
              <a:rPr lang="en-GB"/>
              <a:t>powerpoint</a:t>
            </a:r>
            <a:endParaRPr lang="en-GB" dirty="0"/>
          </a:p>
          <a:p>
            <a:endParaRPr lang="en-GB" dirty="0"/>
          </a:p>
        </p:txBody>
      </p:sp>
    </p:spTree>
    <p:extLst>
      <p:ext uri="{BB962C8B-B14F-4D97-AF65-F5344CB8AC3E}">
        <p14:creationId xmlns:p14="http://schemas.microsoft.com/office/powerpoint/2010/main" val="1578500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84C1E-C65A-CC91-ACEE-6BF9F7720B8B}"/>
              </a:ext>
            </a:extLst>
          </p:cNvPr>
          <p:cNvSpPr>
            <a:spLocks noGrp="1"/>
          </p:cNvSpPr>
          <p:nvPr>
            <p:ph type="title"/>
          </p:nvPr>
        </p:nvSpPr>
        <p:spPr/>
        <p:txBody>
          <a:bodyPr/>
          <a:lstStyle/>
          <a:p>
            <a:pPr marL="514350" lvl="0" indent="-514350">
              <a:buFont typeface="+mj-lt"/>
              <a:buAutoNum type="arabicPeriod"/>
            </a:pPr>
            <a:r>
              <a:rPr lang="en-GB"/>
              <a:t>How it improves efficiency or communication</a:t>
            </a:r>
          </a:p>
        </p:txBody>
      </p:sp>
      <p:sp>
        <p:nvSpPr>
          <p:cNvPr id="3" name="Content Placeholder 2">
            <a:extLst>
              <a:ext uri="{FF2B5EF4-FFF2-40B4-BE49-F238E27FC236}">
                <a16:creationId xmlns:a16="http://schemas.microsoft.com/office/drawing/2014/main" id="{7F94BC11-2185-FA96-6155-4B0D27CD9117}"/>
              </a:ext>
            </a:extLst>
          </p:cNvPr>
          <p:cNvSpPr>
            <a:spLocks noGrp="1"/>
          </p:cNvSpPr>
          <p:nvPr>
            <p:ph idx="1"/>
          </p:nvPr>
        </p:nvSpPr>
        <p:spPr/>
        <p:txBody>
          <a:bodyPr vert="horz" lIns="91440" tIns="45720" rIns="91440" bIns="45720" rtlCol="0" anchor="t">
            <a:normAutofit/>
          </a:bodyPr>
          <a:lstStyle/>
          <a:p>
            <a:endParaRPr lang="en-GB"/>
          </a:p>
        </p:txBody>
      </p:sp>
    </p:spTree>
    <p:extLst>
      <p:ext uri="{BB962C8B-B14F-4D97-AF65-F5344CB8AC3E}">
        <p14:creationId xmlns:p14="http://schemas.microsoft.com/office/powerpoint/2010/main" val="1738874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A0169-71A6-B11A-6B73-B7F4C3A169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3DDA30-D10B-C5B9-934D-F0593FC9AF3D}"/>
              </a:ext>
            </a:extLst>
          </p:cNvPr>
          <p:cNvSpPr>
            <a:spLocks noGrp="1"/>
          </p:cNvSpPr>
          <p:nvPr>
            <p:ph type="title"/>
          </p:nvPr>
        </p:nvSpPr>
        <p:spPr/>
        <p:txBody>
          <a:bodyPr/>
          <a:lstStyle/>
          <a:p>
            <a:r>
              <a:rPr lang="en-GB"/>
              <a:t>What their chosen workplace task involves</a:t>
            </a:r>
            <a:br>
              <a:rPr lang="en-GB"/>
            </a:br>
            <a:endParaRPr lang="en-GB"/>
          </a:p>
        </p:txBody>
      </p:sp>
      <p:sp>
        <p:nvSpPr>
          <p:cNvPr id="3" name="Content Placeholder 2">
            <a:extLst>
              <a:ext uri="{FF2B5EF4-FFF2-40B4-BE49-F238E27FC236}">
                <a16:creationId xmlns:a16="http://schemas.microsoft.com/office/drawing/2014/main" id="{E2389599-173F-AF91-ADA0-06CE76008769}"/>
              </a:ext>
            </a:extLst>
          </p:cNvPr>
          <p:cNvSpPr>
            <a:spLocks noGrp="1"/>
          </p:cNvSpPr>
          <p:nvPr>
            <p:ph idx="1"/>
          </p:nvPr>
        </p:nvSpPr>
        <p:spPr/>
        <p:txBody>
          <a:bodyPr/>
          <a:lstStyle/>
          <a:p>
            <a:r>
              <a:rPr lang="en-GB"/>
              <a:t>We chose </a:t>
            </a:r>
            <a:r>
              <a:rPr lang="en-GB" err="1"/>
              <a:t>ms</a:t>
            </a:r>
            <a:r>
              <a:rPr lang="en-GB"/>
              <a:t> word (</a:t>
            </a:r>
            <a:r>
              <a:rPr lang="en-GB" err="1"/>
              <a:t>Ilag</a:t>
            </a:r>
            <a:r>
              <a:rPr lang="en-GB"/>
              <a:t>, B.N, 2024)</a:t>
            </a:r>
          </a:p>
        </p:txBody>
      </p:sp>
    </p:spTree>
    <p:extLst>
      <p:ext uri="{BB962C8B-B14F-4D97-AF65-F5344CB8AC3E}">
        <p14:creationId xmlns:p14="http://schemas.microsoft.com/office/powerpoint/2010/main" val="2497273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35955-A178-D9AF-27C0-3FCF710315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0C70F3-F0D4-B160-6126-B3BBFA6D099A}"/>
              </a:ext>
            </a:extLst>
          </p:cNvPr>
          <p:cNvSpPr>
            <a:spLocks noGrp="1"/>
          </p:cNvSpPr>
          <p:nvPr>
            <p:ph type="title"/>
          </p:nvPr>
        </p:nvSpPr>
        <p:spPr/>
        <p:txBody>
          <a:bodyPr>
            <a:normAutofit/>
          </a:bodyPr>
          <a:lstStyle/>
          <a:p>
            <a:pPr marL="514350" indent="-514350">
              <a:buAutoNum type="arabicPeriod"/>
            </a:pPr>
            <a:r>
              <a:rPr lang="en-GB" sz="2800" b="1">
                <a:solidFill>
                  <a:srgbClr val="FF0000"/>
                </a:solidFill>
                <a:highlight>
                  <a:srgbClr val="FFFFFF"/>
                </a:highlight>
                <a:latin typeface="Segoe UI"/>
                <a:cs typeface="Segoe UI"/>
              </a:rPr>
              <a:t>Why this tool is suitable for the task</a:t>
            </a:r>
            <a:endParaRPr lang="en-GB" sz="2800" b="1">
              <a:solidFill>
                <a:srgbClr val="FF0000"/>
              </a:solidFill>
            </a:endParaRPr>
          </a:p>
        </p:txBody>
      </p:sp>
      <p:sp>
        <p:nvSpPr>
          <p:cNvPr id="3" name="Content Placeholder 2">
            <a:extLst>
              <a:ext uri="{FF2B5EF4-FFF2-40B4-BE49-F238E27FC236}">
                <a16:creationId xmlns:a16="http://schemas.microsoft.com/office/drawing/2014/main" id="{39E52735-82D8-A3BA-11F9-B23D6CFBF990}"/>
              </a:ext>
            </a:extLst>
          </p:cNvPr>
          <p:cNvSpPr>
            <a:spLocks noGrp="1"/>
          </p:cNvSpPr>
          <p:nvPr>
            <p:ph idx="1"/>
          </p:nvPr>
        </p:nvSpPr>
        <p:spPr/>
        <p:txBody>
          <a:bodyPr vert="horz" lIns="91440" tIns="45720" rIns="91440" bIns="45720" rtlCol="0">
            <a:normAutofit/>
          </a:bodyPr>
          <a:lstStyle/>
          <a:p>
            <a:r>
              <a:rPr lang="en-GB" sz="1100">
                <a:solidFill>
                  <a:srgbClr val="242424"/>
                </a:solidFill>
                <a:highlight>
                  <a:srgbClr val="FFFFFF"/>
                </a:highlight>
                <a:latin typeface="Segoe UI"/>
                <a:cs typeface="Segoe UI"/>
              </a:rPr>
              <a:t>POWERPOINT FOR STAFF TRAINING — 5-MINUTE PRESENTATION</a:t>
            </a:r>
            <a:br>
              <a:rPr lang="en-GB" sz="1100">
                <a:solidFill>
                  <a:srgbClr val="242424"/>
                </a:solidFill>
                <a:highlight>
                  <a:srgbClr val="FFFFFF"/>
                </a:highlight>
                <a:latin typeface="Segoe UI"/>
                <a:cs typeface="Segoe UI"/>
              </a:rPr>
            </a:br>
            <a:br>
              <a:rPr lang="en-GB" sz="1100">
                <a:solidFill>
                  <a:srgbClr val="242424"/>
                </a:solidFill>
                <a:highlight>
                  <a:srgbClr val="FFFFFF"/>
                </a:highlight>
                <a:latin typeface="Segoe UI"/>
                <a:cs typeface="Segoe UI"/>
              </a:rPr>
            </a:br>
            <a:br>
              <a:rPr lang="en-GB" sz="1100">
                <a:solidFill>
                  <a:srgbClr val="242424"/>
                </a:solidFill>
                <a:highlight>
                  <a:srgbClr val="FFFFFF"/>
                </a:highlight>
                <a:latin typeface="Segoe UI"/>
                <a:cs typeface="Segoe UI"/>
              </a:rPr>
            </a:br>
            <a:r>
              <a:rPr lang="en-GB" sz="1100">
                <a:solidFill>
                  <a:srgbClr val="242424"/>
                </a:solidFill>
                <a:highlight>
                  <a:srgbClr val="FFFFFF"/>
                </a:highlight>
                <a:latin typeface="Segoe UI"/>
                <a:cs typeface="Segoe UI"/>
              </a:rPr>
              <a:t>How it improves efficiency or communication</a:t>
            </a:r>
            <a:br>
              <a:rPr lang="en-GB" sz="1100">
                <a:solidFill>
                  <a:srgbClr val="242424"/>
                </a:solidFill>
                <a:highlight>
                  <a:srgbClr val="FFFFFF"/>
                </a:highlight>
                <a:latin typeface="Segoe UI"/>
                <a:cs typeface="Segoe UI"/>
              </a:rPr>
            </a:br>
            <a:br>
              <a:rPr lang="en-GB" sz="1100">
                <a:solidFill>
                  <a:srgbClr val="242424"/>
                </a:solidFill>
                <a:highlight>
                  <a:srgbClr val="FFFFFF"/>
                </a:highlight>
                <a:latin typeface="Segoe UI"/>
                <a:cs typeface="Segoe UI"/>
              </a:rPr>
            </a:br>
            <a:r>
              <a:rPr lang="en-GB" sz="1400">
                <a:solidFill>
                  <a:srgbClr val="242424"/>
                </a:solidFill>
                <a:highlight>
                  <a:srgbClr val="FFFFFF"/>
                </a:highlight>
                <a:latin typeface="Segoe UI"/>
                <a:cs typeface="Segoe UI"/>
              </a:rPr>
              <a:t>Slide 1 — Introduction</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Good morning.</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Today I am going to talk about Microsoft PowerPoint and how it can be used for staff training and sharing learning materials.</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I will focus on two main areas: why PowerPoint is suitable for this task, and how it can improve efficiency and communication in the workplace.</a:t>
            </a:r>
            <a:br>
              <a:rPr lang="en-GB" sz="1100">
                <a:solidFill>
                  <a:srgbClr val="242424"/>
                </a:solidFill>
                <a:highlight>
                  <a:srgbClr val="FFFFFF"/>
                </a:highlight>
                <a:latin typeface="Segoe UI"/>
                <a:cs typeface="Segoe UI"/>
              </a:rPr>
            </a:br>
            <a:endParaRPr lang="en-GB" sz="1100">
              <a:solidFill>
                <a:srgbClr val="242424"/>
              </a:solidFill>
              <a:highlight>
                <a:srgbClr val="FFFFFF"/>
              </a:highlight>
              <a:latin typeface="Segoe UI"/>
              <a:cs typeface="Segoe UI"/>
            </a:endParaRPr>
          </a:p>
        </p:txBody>
      </p:sp>
    </p:spTree>
    <p:extLst>
      <p:ext uri="{BB962C8B-B14F-4D97-AF65-F5344CB8AC3E}">
        <p14:creationId xmlns:p14="http://schemas.microsoft.com/office/powerpoint/2010/main" val="2791014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914D8-9B26-460E-5182-18E3774514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C98E84-A6C9-ACFA-2FE4-725C4A6114DF}"/>
              </a:ext>
            </a:extLst>
          </p:cNvPr>
          <p:cNvSpPr>
            <a:spLocks noGrp="1"/>
          </p:cNvSpPr>
          <p:nvPr>
            <p:ph type="title"/>
          </p:nvPr>
        </p:nvSpPr>
        <p:spPr/>
        <p:txBody>
          <a:bodyPr/>
          <a:lstStyle/>
          <a:p>
            <a:pPr marL="514350" lvl="0" indent="-514350">
              <a:buFont typeface="+mj-lt"/>
              <a:buAutoNum type="arabicPeriod"/>
            </a:pPr>
            <a:endParaRPr lang="en-GB"/>
          </a:p>
        </p:txBody>
      </p:sp>
      <p:sp>
        <p:nvSpPr>
          <p:cNvPr id="3" name="Content Placeholder 2">
            <a:extLst>
              <a:ext uri="{FF2B5EF4-FFF2-40B4-BE49-F238E27FC236}">
                <a16:creationId xmlns:a16="http://schemas.microsoft.com/office/drawing/2014/main" id="{5310D90C-5A19-3A64-A033-68DC1B17B84D}"/>
              </a:ext>
            </a:extLst>
          </p:cNvPr>
          <p:cNvSpPr>
            <a:spLocks noGrp="1"/>
          </p:cNvSpPr>
          <p:nvPr>
            <p:ph idx="1"/>
          </p:nvPr>
        </p:nvSpPr>
        <p:spPr>
          <a:xfrm>
            <a:off x="346911" y="1951180"/>
            <a:ext cx="11498178" cy="5307932"/>
          </a:xfrm>
        </p:spPr>
        <p:txBody>
          <a:bodyPr vert="horz" lIns="91440" tIns="45720" rIns="91440" bIns="45720" rtlCol="0">
            <a:normAutofit/>
          </a:bodyPr>
          <a:lstStyle/>
          <a:p>
            <a:r>
              <a:rPr lang="en-GB" sz="1400">
                <a:solidFill>
                  <a:srgbClr val="C00000"/>
                </a:solidFill>
                <a:highlight>
                  <a:srgbClr val="FFFFFF"/>
                </a:highlight>
                <a:latin typeface="Segoe UI"/>
                <a:cs typeface="Segoe UI"/>
              </a:rPr>
              <a:t>Slide 2 — Why PowerPoint is suitable</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PowerPoint is suitable for staff training because it helps the trainer organise information in a clear and logical order.</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Instead of giving staff too much information at once, the training can be divided into different slides and explained step by step.</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PowerPoint also allows the trainer to use text, pictures, diagrams, charts and videos to support what they are explaining.</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Another advantage is that the presentation can be saved and shared with staff after the training. This means staff can look at the slides again if they need to revise or remember something</a:t>
            </a:r>
            <a:r>
              <a:rPr lang="en-GB" sz="1100">
                <a:solidFill>
                  <a:srgbClr val="242424"/>
                </a:solidFill>
                <a:highlight>
                  <a:srgbClr val="FFFFFF"/>
                </a:highlight>
                <a:latin typeface="Segoe UI"/>
                <a:cs typeface="Segoe UI"/>
              </a:rPr>
              <a:t>.</a:t>
            </a:r>
          </a:p>
          <a:p>
            <a:r>
              <a:rPr lang="en-GB" sz="1400">
                <a:solidFill>
                  <a:srgbClr val="00B050"/>
                </a:solidFill>
                <a:highlight>
                  <a:srgbClr val="FFFFFF"/>
                </a:highlight>
                <a:latin typeface="Segoe UI"/>
                <a:cs typeface="Segoe UI"/>
              </a:rPr>
              <a:t>Research evidence</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There is also research about the use of PowerPoint for learning.</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Baker and colleagues (2018) found that simply using PowerPoint does not automatically improve learning.</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What is more important is how the presenter uses PowerPoint and its different features.</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This means that a trainer should make sure the slides are clear, relevant and connected to what staff need to learn.</a:t>
            </a:r>
            <a:br>
              <a:rPr lang="en-GB" sz="1400">
                <a:highlight>
                  <a:srgbClr val="FFFFFF"/>
                </a:highlight>
                <a:latin typeface="Segoe UI"/>
                <a:cs typeface="Segoe UI"/>
              </a:rPr>
            </a:br>
            <a:endParaRPr lang="en-GB" sz="1400">
              <a:solidFill>
                <a:srgbClr val="242424"/>
              </a:solidFill>
              <a:highlight>
                <a:srgbClr val="FFFFFF"/>
              </a:highlight>
              <a:latin typeface="Segoe UI"/>
              <a:cs typeface="Segoe UI"/>
            </a:endParaRPr>
          </a:p>
        </p:txBody>
      </p:sp>
    </p:spTree>
    <p:extLst>
      <p:ext uri="{BB962C8B-B14F-4D97-AF65-F5344CB8AC3E}">
        <p14:creationId xmlns:p14="http://schemas.microsoft.com/office/powerpoint/2010/main" val="1511072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C7A6A-9558-6527-C263-52EF6ABDF320}"/>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E2FFB1DE-2BCE-2BFE-971D-D9DEFB6DCC0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70439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18242-99C6-6054-1BE4-EDA2682CBE4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97FE6AE1-8428-3DDE-F690-C058AE039633}"/>
              </a:ext>
            </a:extLst>
          </p:cNvPr>
          <p:cNvSpPr>
            <a:spLocks noGrp="1"/>
          </p:cNvSpPr>
          <p:nvPr>
            <p:ph idx="1"/>
          </p:nvPr>
        </p:nvSpPr>
        <p:spPr/>
        <p:txBody>
          <a:bodyPr/>
          <a:lstStyle/>
          <a:p>
            <a:r>
              <a:rPr lang="en-GB" err="1"/>
              <a:t>Ilag</a:t>
            </a:r>
            <a:r>
              <a:rPr lang="en-GB"/>
              <a:t>, B.N., Tripathy, D. and </a:t>
            </a:r>
            <a:r>
              <a:rPr lang="en-GB" err="1"/>
              <a:t>Ireddy</a:t>
            </a:r>
            <a:r>
              <a:rPr lang="en-GB"/>
              <a:t>, V., 2020. </a:t>
            </a:r>
            <a:r>
              <a:rPr lang="en-GB" i="1"/>
              <a:t>Understanding Microsoft Teams Administration: Configure, Customize, and Manage the Teams Experience</a:t>
            </a:r>
            <a:r>
              <a:rPr lang="en-GB"/>
              <a:t>. </a:t>
            </a:r>
            <a:r>
              <a:rPr lang="en-GB" err="1"/>
              <a:t>Apress</a:t>
            </a:r>
            <a:r>
              <a:rPr lang="en-GB"/>
              <a:t>.</a:t>
            </a:r>
          </a:p>
        </p:txBody>
      </p:sp>
    </p:spTree>
    <p:extLst>
      <p:ext uri="{BB962C8B-B14F-4D97-AF65-F5344CB8AC3E}">
        <p14:creationId xmlns:p14="http://schemas.microsoft.com/office/powerpoint/2010/main" val="4210006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8ACB3-3A18-88CF-B4B4-1BFFCAEBCF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569C8D-4BEF-CA2A-67AC-C1A8C7929580}"/>
              </a:ext>
            </a:extLst>
          </p:cNvPr>
          <p:cNvSpPr>
            <a:spLocks noGrp="1"/>
          </p:cNvSpPr>
          <p:nvPr>
            <p:ph idx="1"/>
          </p:nvPr>
        </p:nvSpPr>
        <p:spPr/>
        <p:txBody>
          <a:bodyPr/>
          <a:lstStyle/>
          <a:p>
            <a:r>
              <a:rPr lang="en-GB"/>
              <a:t>Questions?</a:t>
            </a:r>
          </a:p>
        </p:txBody>
      </p:sp>
    </p:spTree>
    <p:extLst>
      <p:ext uri="{BB962C8B-B14F-4D97-AF65-F5344CB8AC3E}">
        <p14:creationId xmlns:p14="http://schemas.microsoft.com/office/powerpoint/2010/main" val="1395944065"/>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panose="02020502050305020303"/>
        <a:ea typeface=""/>
        <a:cs typeface=""/>
      </a:minorFont>
    </a:fontScheme>
    <a:fmtScheme name="Archway">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15BC1FC9-F32C-4048-9052-439CED41F932}" vid="{4FF12325-B8E7-401C-AF33-78C72DDA2CB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EDFC89CF989DF4B9C6373692BB23A3F" ma:contentTypeVersion="3" ma:contentTypeDescription="Create a new document." ma:contentTypeScope="" ma:versionID="d9860576f055d7bf34290213bfeec9e8">
  <xsd:schema xmlns:xsd="http://www.w3.org/2001/XMLSchema" xmlns:xs="http://www.w3.org/2001/XMLSchema" xmlns:p="http://schemas.microsoft.com/office/2006/metadata/properties" xmlns:ns2="361be810-6f4c-4485-8fd5-e38bb2ae91e0" targetNamespace="http://schemas.microsoft.com/office/2006/metadata/properties" ma:root="true" ma:fieldsID="a42640f80fdd7b8f5ae62f2dda2dcc6e" ns2:_="">
    <xsd:import namespace="361be810-6f4c-4485-8fd5-e38bb2ae91e0"/>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61be810-6f4c-4485-8fd5-e38bb2ae91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1D442D1-62C8-4322-B747-7C28ABD862E1}">
  <ds:schemaRefs>
    <ds:schemaRef ds:uri="http://www.w3.org/XML/1998/namespace"/>
    <ds:schemaRef ds:uri="http://purl.org/dc/terms/"/>
    <ds:schemaRef ds:uri="http://schemas.microsoft.com/office/2006/documentManagement/types"/>
    <ds:schemaRef ds:uri="361be810-6f4c-4485-8fd5-e38bb2ae91e0"/>
    <ds:schemaRef ds:uri="http://purl.org/dc/elements/1.1/"/>
    <ds:schemaRef ds:uri="http://purl.org/dc/dcmitype/"/>
    <ds:schemaRef ds:uri="http://schemas.openxmlformats.org/package/2006/metadata/core-properties"/>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3B5030E4-5D4A-4E6F-8D69-826CEA17E1BD}">
  <ds:schemaRefs>
    <ds:schemaRef ds:uri="361be810-6f4c-4485-8fd5-e38bb2ae91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F71FCD3-FAE3-4944-B0FE-E621B73A17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550</Words>
  <Application>Microsoft Office PowerPoint</Application>
  <PresentationFormat>Widescreen</PresentationFormat>
  <Paragraphs>30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Archway</vt:lpstr>
      <vt:lpstr>LCHS-4007: Digital Skills and Research Methods</vt:lpstr>
      <vt:lpstr>Outline</vt:lpstr>
      <vt:lpstr>What their chosen workplace task involves </vt:lpstr>
      <vt:lpstr>Which Microsoft 365 tool they selected </vt:lpstr>
      <vt:lpstr>How it improves efficiency or communication</vt:lpstr>
      <vt:lpstr>What their chosen workplace task involves </vt:lpstr>
      <vt:lpstr>Why this tool is suitable for the task</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Ihsan Ul Haq</dc:creator>
  <cp:lastModifiedBy>tammy hines</cp:lastModifiedBy>
  <cp:revision>194</cp:revision>
  <dcterms:created xsi:type="dcterms:W3CDTF">2026-09-30T15:38:48Z</dcterms:created>
  <dcterms:modified xsi:type="dcterms:W3CDTF">2026-10-07T14:36:44Z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0x0101004EDFC89CF989DF4B9C6373692BB23A3F</vt:lpwstr>
  </property>
</Properties>
</file>