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5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9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110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112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902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89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706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29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861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502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359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649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7159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638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5983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235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739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6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71125-EB99-4FA8-A83E-8B036DC3570E}" type="datetimeFigureOut">
              <a:rPr lang="en-GB" smtClean="0"/>
              <a:t>07/02/2018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0A59CF7-4C07-43CF-BC37-21B90D4A8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22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A6FAD-B14D-4C6C-ADCD-5390909D97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Software Design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016EBE-36AC-4018-80A8-38DF0FD469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098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74ECA-BBC6-4ED1-AAEC-77611E2D6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C1223-1E92-4673-8936-30F3690D1B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List the three levels of software design</a:t>
            </a:r>
          </a:p>
          <a:p>
            <a:endParaRPr lang="en-GB" dirty="0"/>
          </a:p>
          <a:p>
            <a:r>
              <a:rPr lang="en-GB" dirty="0"/>
              <a:t>Articulate the process undertaken in each of the above</a:t>
            </a:r>
          </a:p>
          <a:p>
            <a:endParaRPr lang="en-GB" dirty="0"/>
          </a:p>
          <a:p>
            <a:r>
              <a:rPr lang="en-GB" dirty="0"/>
              <a:t>Outline use cases with descriptions</a:t>
            </a:r>
          </a:p>
          <a:p>
            <a:endParaRPr lang="en-GB" dirty="0"/>
          </a:p>
          <a:p>
            <a:r>
              <a:rPr lang="en-GB" dirty="0"/>
              <a:t>Outline use cases with diagrams</a:t>
            </a:r>
          </a:p>
        </p:txBody>
      </p:sp>
    </p:spTree>
    <p:extLst>
      <p:ext uri="{BB962C8B-B14F-4D97-AF65-F5344CB8AC3E}">
        <p14:creationId xmlns:p14="http://schemas.microsoft.com/office/powerpoint/2010/main" val="2559839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AE5DD-C116-44BE-86DC-8434E2822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Abstraction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281B3-0479-4C76-B243-64DB806BD2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Architectural Design – Overall system design (Conceptual)</a:t>
            </a:r>
          </a:p>
          <a:p>
            <a:endParaRPr lang="en-GB" dirty="0"/>
          </a:p>
          <a:p>
            <a:r>
              <a:rPr lang="en-GB" dirty="0"/>
              <a:t>High-Level Design – Sub-system design</a:t>
            </a:r>
          </a:p>
          <a:p>
            <a:endParaRPr lang="en-GB" dirty="0"/>
          </a:p>
          <a:p>
            <a:r>
              <a:rPr lang="en-GB" dirty="0"/>
              <a:t>Detailed Design –  function level design</a:t>
            </a:r>
          </a:p>
        </p:txBody>
      </p:sp>
    </p:spTree>
    <p:extLst>
      <p:ext uri="{BB962C8B-B14F-4D97-AF65-F5344CB8AC3E}">
        <p14:creationId xmlns:p14="http://schemas.microsoft.com/office/powerpoint/2010/main" val="1862402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353F7-2316-47A1-A571-E9DA54DE8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Architectural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303DC-7DE6-4581-A270-CC37EAFEFE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design of the system as a whole</a:t>
            </a:r>
          </a:p>
          <a:p>
            <a:endParaRPr lang="en-GB" dirty="0"/>
          </a:p>
          <a:p>
            <a:r>
              <a:rPr lang="en-GB" dirty="0"/>
              <a:t>Follows directly on from requirements analysis</a:t>
            </a:r>
          </a:p>
          <a:p>
            <a:endParaRPr lang="en-GB" dirty="0"/>
          </a:p>
          <a:p>
            <a:r>
              <a:rPr lang="en-GB" dirty="0"/>
              <a:t>Is the highest level of design in the process</a:t>
            </a:r>
          </a:p>
          <a:p>
            <a:endParaRPr lang="en-GB" dirty="0"/>
          </a:p>
          <a:p>
            <a:r>
              <a:rPr lang="en-GB" dirty="0"/>
              <a:t>Identification of the system as a whole and who does what</a:t>
            </a:r>
          </a:p>
        </p:txBody>
      </p:sp>
    </p:spTree>
    <p:extLst>
      <p:ext uri="{BB962C8B-B14F-4D97-AF65-F5344CB8AC3E}">
        <p14:creationId xmlns:p14="http://schemas.microsoft.com/office/powerpoint/2010/main" val="1666013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1A36A-A815-42E6-AEAF-2E97DC23D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High-Level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42531-6143-44E1-A81F-7DDBF94B20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Modular elements of the system considered</a:t>
            </a:r>
          </a:p>
          <a:p>
            <a:endParaRPr lang="en-GB" dirty="0"/>
          </a:p>
          <a:p>
            <a:r>
              <a:rPr lang="en-GB" dirty="0"/>
              <a:t>The way in which these modular elements interact with one another</a:t>
            </a:r>
          </a:p>
          <a:p>
            <a:endParaRPr lang="en-GB" dirty="0"/>
          </a:p>
          <a:p>
            <a:r>
              <a:rPr lang="en-GB" dirty="0"/>
              <a:t>The passing of data between each of the modules must be considered</a:t>
            </a:r>
          </a:p>
          <a:p>
            <a:endParaRPr lang="en-GB" dirty="0"/>
          </a:p>
          <a:p>
            <a:r>
              <a:rPr lang="en-GB" dirty="0"/>
              <a:t>The interfaces between the overall system and the modules must be considered</a:t>
            </a:r>
          </a:p>
        </p:txBody>
      </p:sp>
    </p:spTree>
    <p:extLst>
      <p:ext uri="{BB962C8B-B14F-4D97-AF65-F5344CB8AC3E}">
        <p14:creationId xmlns:p14="http://schemas.microsoft.com/office/powerpoint/2010/main" val="3076144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CA742-EC56-4BDC-B858-3B8210D5A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Detailed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CCCC5-F367-49F8-9B31-37575D33F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Module responsibilities identified and formally specified</a:t>
            </a:r>
          </a:p>
          <a:p>
            <a:endParaRPr lang="en-GB" dirty="0"/>
          </a:p>
          <a:p>
            <a:r>
              <a:rPr lang="en-GB" dirty="0"/>
              <a:t>Any constraints on module and its interaction specified</a:t>
            </a:r>
          </a:p>
          <a:p>
            <a:endParaRPr lang="en-GB" dirty="0"/>
          </a:p>
          <a:p>
            <a:r>
              <a:rPr lang="en-GB" dirty="0"/>
              <a:t>Internal data components specified </a:t>
            </a:r>
          </a:p>
        </p:txBody>
      </p:sp>
    </p:spTree>
    <p:extLst>
      <p:ext uri="{BB962C8B-B14F-4D97-AF65-F5344CB8AC3E}">
        <p14:creationId xmlns:p14="http://schemas.microsoft.com/office/powerpoint/2010/main" val="1496014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1E449-9301-4CDA-B5DD-4927C330A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 Specification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87C3CB-929E-43E8-8104-039DC7248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Should not include specific reference to one programming language</a:t>
            </a:r>
          </a:p>
          <a:p>
            <a:pPr lvl="1"/>
            <a:r>
              <a:rPr lang="en-GB" dirty="0"/>
              <a:t>Links to one language and one architecture specifically, language may not be available to the desired architecture</a:t>
            </a:r>
          </a:p>
          <a:p>
            <a:endParaRPr lang="en-GB" dirty="0"/>
          </a:p>
          <a:p>
            <a:r>
              <a:rPr lang="en-GB" dirty="0"/>
              <a:t>Use of only natural language should also be provided</a:t>
            </a:r>
          </a:p>
          <a:p>
            <a:pPr lvl="1"/>
            <a:r>
              <a:rPr lang="en-GB" dirty="0"/>
              <a:t>Possible elements of ambiguity introduced</a:t>
            </a:r>
          </a:p>
          <a:p>
            <a:pPr lvl="1"/>
            <a:endParaRPr lang="en-GB" dirty="0"/>
          </a:p>
          <a:p>
            <a:r>
              <a:rPr lang="en-GB" dirty="0"/>
              <a:t>Solutions to such flaws:</a:t>
            </a:r>
          </a:p>
          <a:p>
            <a:pPr lvl="1"/>
            <a:r>
              <a:rPr lang="en-GB" dirty="0"/>
              <a:t>Diagrams</a:t>
            </a:r>
          </a:p>
          <a:p>
            <a:pPr lvl="1"/>
            <a:r>
              <a:rPr lang="en-GB" dirty="0"/>
              <a:t>UML</a:t>
            </a:r>
          </a:p>
        </p:txBody>
      </p:sp>
    </p:spTree>
    <p:extLst>
      <p:ext uri="{BB962C8B-B14F-4D97-AF65-F5344CB8AC3E}">
        <p14:creationId xmlns:p14="http://schemas.microsoft.com/office/powerpoint/2010/main" val="352411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F60CE-0673-4541-9EEA-BADC21D9F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and UML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B9020-5AE0-4AA4-839C-4A063C7E8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Unified Modelling Language</a:t>
            </a:r>
          </a:p>
          <a:p>
            <a:endParaRPr lang="en-GB" dirty="0"/>
          </a:p>
          <a:p>
            <a:r>
              <a:rPr lang="en-GB" dirty="0"/>
              <a:t>Utilised for system design (and many other uses)</a:t>
            </a:r>
          </a:p>
          <a:p>
            <a:endParaRPr lang="en-GB" dirty="0"/>
          </a:p>
          <a:p>
            <a:r>
              <a:rPr lang="en-GB" dirty="0"/>
              <a:t>Can span architectural to detailed</a:t>
            </a:r>
          </a:p>
        </p:txBody>
      </p:sp>
    </p:spTree>
    <p:extLst>
      <p:ext uri="{BB962C8B-B14F-4D97-AF65-F5344CB8AC3E}">
        <p14:creationId xmlns:p14="http://schemas.microsoft.com/office/powerpoint/2010/main" val="1396176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6391B-CD7C-48B0-9CAD-7F3E6121D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UML diagram Examples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E3F40E5-F003-4D62-968E-D855393E30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37" y="2065679"/>
            <a:ext cx="2176463" cy="1487616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D8AE54-4055-48C6-B251-6D6CD1A65F51}"/>
              </a:ext>
            </a:extLst>
          </p:cNvPr>
          <p:cNvSpPr txBox="1"/>
          <p:nvPr/>
        </p:nvSpPr>
        <p:spPr>
          <a:xfrm>
            <a:off x="1660410" y="3743620"/>
            <a:ext cx="1208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Use-Case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DD52A0-7B55-4528-AED9-B6B7FAE78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788" y="1508949"/>
            <a:ext cx="3694012" cy="19200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A1F39C-0AD7-43C2-8C08-06CA7AF4B5DA}"/>
              </a:ext>
            </a:extLst>
          </p:cNvPr>
          <p:cNvSpPr txBox="1"/>
          <p:nvPr/>
        </p:nvSpPr>
        <p:spPr>
          <a:xfrm>
            <a:off x="9323275" y="3743620"/>
            <a:ext cx="1208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Sequence Diagram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3AC4DBF-F7CE-416C-A9C5-BB9073B5F1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17" y="1554396"/>
            <a:ext cx="2910896" cy="283555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B5F73B-A7B5-434B-AB1B-158FC592234B}"/>
              </a:ext>
            </a:extLst>
          </p:cNvPr>
          <p:cNvSpPr txBox="1"/>
          <p:nvPr/>
        </p:nvSpPr>
        <p:spPr>
          <a:xfrm>
            <a:off x="5012532" y="4389951"/>
            <a:ext cx="2008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Package Diagram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BBAB1A6-0C04-4C1F-97E0-9119AE2909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77" y="4117504"/>
            <a:ext cx="3756438" cy="255486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1DB1237-B529-4CF6-AB0A-9F623E79003C}"/>
              </a:ext>
            </a:extLst>
          </p:cNvPr>
          <p:cNvSpPr txBox="1"/>
          <p:nvPr/>
        </p:nvSpPr>
        <p:spPr>
          <a:xfrm>
            <a:off x="4566218" y="6308209"/>
            <a:ext cx="2008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Class Diagram</a:t>
            </a:r>
          </a:p>
        </p:txBody>
      </p:sp>
    </p:spTree>
    <p:extLst>
      <p:ext uri="{BB962C8B-B14F-4D97-AF65-F5344CB8AC3E}">
        <p14:creationId xmlns:p14="http://schemas.microsoft.com/office/powerpoint/2010/main" val="331686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4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6382B6E6-7D2B-4757-9E51-6D59EC23C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Structural Diagrams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64872045-5B44-4A16-9DC3-FF6E16BC6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Class Diagram</a:t>
            </a:r>
          </a:p>
          <a:p>
            <a:endParaRPr lang="en-US" altLang="en-US" dirty="0"/>
          </a:p>
          <a:p>
            <a:r>
              <a:rPr lang="en-US" altLang="en-US" dirty="0"/>
              <a:t>Object Diagram</a:t>
            </a:r>
          </a:p>
          <a:p>
            <a:endParaRPr lang="en-US" altLang="en-US" dirty="0"/>
          </a:p>
          <a:p>
            <a:r>
              <a:rPr lang="en-US" altLang="en-US" dirty="0"/>
              <a:t>Component Diagram </a:t>
            </a:r>
          </a:p>
          <a:p>
            <a:endParaRPr lang="en-US" altLang="en-US" dirty="0"/>
          </a:p>
          <a:p>
            <a:r>
              <a:rPr lang="en-US" altLang="en-US" dirty="0"/>
              <a:t>Deployment Diagram</a:t>
            </a:r>
          </a:p>
        </p:txBody>
      </p:sp>
    </p:spTree>
    <p:extLst>
      <p:ext uri="{BB962C8B-B14F-4D97-AF65-F5344CB8AC3E}">
        <p14:creationId xmlns:p14="http://schemas.microsoft.com/office/powerpoint/2010/main" val="2911131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7516DE12-E717-444D-8E52-25C7BCDCB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Behavioural Diagrams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9D0F5CCE-8CB8-44BE-A325-C2EDC94D0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Use Case Diagram</a:t>
            </a:r>
          </a:p>
          <a:p>
            <a:endParaRPr lang="en-US" altLang="en-US" dirty="0"/>
          </a:p>
          <a:p>
            <a:r>
              <a:rPr lang="en-US" altLang="en-US" dirty="0"/>
              <a:t>Sequence Diagram</a:t>
            </a:r>
          </a:p>
          <a:p>
            <a:endParaRPr lang="en-US" altLang="en-US" dirty="0"/>
          </a:p>
          <a:p>
            <a:r>
              <a:rPr lang="en-US" altLang="en-US" dirty="0"/>
              <a:t>Collaboration Diagram</a:t>
            </a:r>
          </a:p>
          <a:p>
            <a:endParaRPr lang="en-US" altLang="en-US" dirty="0"/>
          </a:p>
          <a:p>
            <a:r>
              <a:rPr lang="en-US" altLang="en-US" dirty="0" err="1"/>
              <a:t>Statechart</a:t>
            </a:r>
            <a:r>
              <a:rPr lang="en-US" altLang="en-US" dirty="0"/>
              <a:t> Diagram</a:t>
            </a:r>
          </a:p>
          <a:p>
            <a:endParaRPr lang="en-US" altLang="en-US" dirty="0"/>
          </a:p>
          <a:p>
            <a:r>
              <a:rPr lang="en-US" altLang="en-US" dirty="0"/>
              <a:t>Activity Diagram</a:t>
            </a:r>
          </a:p>
        </p:txBody>
      </p:sp>
    </p:spTree>
    <p:extLst>
      <p:ext uri="{BB962C8B-B14F-4D97-AF65-F5344CB8AC3E}">
        <p14:creationId xmlns:p14="http://schemas.microsoft.com/office/powerpoint/2010/main" val="3597363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8DCB776D-2545-4B7A-B32C-3DA1C1C960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Use Cases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53CDD67-2F31-4BF3-B048-C88B63B7FF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468438"/>
            <a:ext cx="7772400" cy="4322762"/>
          </a:xfrm>
          <a:noFill/>
        </p:spPr>
        <p:txBody>
          <a:bodyPr>
            <a:normAutofit/>
          </a:bodyPr>
          <a:lstStyle/>
          <a:p>
            <a:r>
              <a:rPr lang="en-US" altLang="en-US" dirty="0"/>
              <a:t>system from user’s standpoint</a:t>
            </a:r>
          </a:p>
          <a:p>
            <a:endParaRPr lang="en-US" altLang="en-US" dirty="0"/>
          </a:p>
          <a:p>
            <a:r>
              <a:rPr lang="en-US" altLang="en-US" dirty="0"/>
              <a:t>relationship between system and environment</a:t>
            </a:r>
          </a:p>
          <a:p>
            <a:endParaRPr lang="en-US" altLang="en-US" dirty="0"/>
          </a:p>
          <a:p>
            <a:r>
              <a:rPr lang="en-US" altLang="en-US" dirty="0"/>
              <a:t>actor represents user or other system e.g. external hardware</a:t>
            </a:r>
          </a:p>
          <a:p>
            <a:endParaRPr lang="en-US" altLang="en-US" dirty="0"/>
          </a:p>
          <a:p>
            <a:r>
              <a:rPr lang="en-US" altLang="en-US" dirty="0"/>
              <a:t>observable result, value to user</a:t>
            </a:r>
          </a:p>
        </p:txBody>
      </p:sp>
    </p:spTree>
    <p:extLst>
      <p:ext uri="{BB962C8B-B14F-4D97-AF65-F5344CB8AC3E}">
        <p14:creationId xmlns:p14="http://schemas.microsoft.com/office/powerpoint/2010/main" val="1755708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26A126AD-9D06-4AF0-ADC1-BE4BC4E6F5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25286" y="489857"/>
            <a:ext cx="7772400" cy="1143000"/>
          </a:xfrm>
        </p:spPr>
        <p:txBody>
          <a:bodyPr/>
          <a:lstStyle/>
          <a:p>
            <a:r>
              <a:rPr lang="en-US" altLang="en-US" dirty="0"/>
              <a:t>Use Cases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95934F5A-99DB-4360-AC7D-D02386D5BD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25286" y="1534886"/>
            <a:ext cx="7772400" cy="4648200"/>
          </a:xfrm>
        </p:spPr>
        <p:txBody>
          <a:bodyPr/>
          <a:lstStyle/>
          <a:p>
            <a:r>
              <a:rPr lang="en-US" altLang="en-US" dirty="0"/>
              <a:t>sequence of actions carried out by system with an observable outcome</a:t>
            </a:r>
          </a:p>
          <a:p>
            <a:r>
              <a:rPr lang="en-US" altLang="en-US" dirty="0"/>
              <a:t>scenarios within use case</a:t>
            </a:r>
          </a:p>
          <a:p>
            <a:endParaRPr lang="en-US" altLang="en-US" dirty="0"/>
          </a:p>
          <a:p>
            <a:r>
              <a:rPr lang="en-US" altLang="en-US" dirty="0"/>
              <a:t>labels</a:t>
            </a:r>
          </a:p>
          <a:p>
            <a:pPr lvl="1"/>
            <a:r>
              <a:rPr lang="en-US" altLang="en-US" dirty="0"/>
              <a:t>active verb and noun</a:t>
            </a:r>
          </a:p>
          <a:p>
            <a:pPr lvl="1"/>
            <a:r>
              <a:rPr lang="en-US" altLang="en-US" dirty="0"/>
              <a:t>noun phrase</a:t>
            </a:r>
          </a:p>
          <a:p>
            <a:r>
              <a:rPr lang="en-US" altLang="en-US" dirty="0"/>
              <a:t>actor</a:t>
            </a:r>
          </a:p>
          <a:p>
            <a:pPr lvl="1"/>
            <a:r>
              <a:rPr lang="en-US" altLang="en-US" dirty="0"/>
              <a:t>role performed</a:t>
            </a:r>
          </a:p>
          <a:p>
            <a:pPr lvl="1"/>
            <a:r>
              <a:rPr lang="en-US" altLang="en-US" dirty="0"/>
              <a:t>many physical entities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9084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F7DABC40-3E3F-4723-8E6F-EFE2ECBF6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Use Cases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D5C8AC33-475D-42B2-9F93-67F1ABA0A5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altLang="en-US"/>
          </a:p>
        </p:txBody>
      </p:sp>
      <p:grpSp>
        <p:nvGrpSpPr>
          <p:cNvPr id="24580" name="Group 9">
            <a:extLst>
              <a:ext uri="{FF2B5EF4-FFF2-40B4-BE49-F238E27FC236}">
                <a16:creationId xmlns:a16="http://schemas.microsoft.com/office/drawing/2014/main" id="{27ACCD37-4BA4-452B-B6D0-D55418837545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2901950"/>
            <a:ext cx="611188" cy="1365250"/>
            <a:chOff x="1104" y="1828"/>
            <a:chExt cx="385" cy="860"/>
          </a:xfrm>
        </p:grpSpPr>
        <p:sp>
          <p:nvSpPr>
            <p:cNvPr id="24594" name="Oval 4">
              <a:extLst>
                <a:ext uri="{FF2B5EF4-FFF2-40B4-BE49-F238E27FC236}">
                  <a16:creationId xmlns:a16="http://schemas.microsoft.com/office/drawing/2014/main" id="{3133DA5C-FBD1-4380-B0E6-D4041A5D44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4" y="1828"/>
              <a:ext cx="184" cy="184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/>
            </a:p>
          </p:txBody>
        </p:sp>
        <p:sp>
          <p:nvSpPr>
            <p:cNvPr id="24595" name="Line 5">
              <a:extLst>
                <a:ext uri="{FF2B5EF4-FFF2-40B4-BE49-F238E27FC236}">
                  <a16:creationId xmlns:a16="http://schemas.microsoft.com/office/drawing/2014/main" id="{03230E2D-C36A-464A-BD30-A40396913A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96" y="2016"/>
              <a:ext cx="0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96" name="Line 6">
              <a:extLst>
                <a:ext uri="{FF2B5EF4-FFF2-40B4-BE49-F238E27FC236}">
                  <a16:creationId xmlns:a16="http://schemas.microsoft.com/office/drawing/2014/main" id="{80EDC30E-5A5A-4DC5-A44B-576D9FF4B9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04" y="2448"/>
              <a:ext cx="192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97" name="Line 7">
              <a:extLst>
                <a:ext uri="{FF2B5EF4-FFF2-40B4-BE49-F238E27FC236}">
                  <a16:creationId xmlns:a16="http://schemas.microsoft.com/office/drawing/2014/main" id="{DB1A9549-3EF0-4192-A45F-421AB56DD4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95" y="2449"/>
              <a:ext cx="194" cy="2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98" name="Line 8">
              <a:extLst>
                <a:ext uri="{FF2B5EF4-FFF2-40B4-BE49-F238E27FC236}">
                  <a16:creationId xmlns:a16="http://schemas.microsoft.com/office/drawing/2014/main" id="{EF7462CA-CD65-46F7-836D-CFA283780F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208"/>
              <a:ext cx="2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4581" name="Oval 10">
            <a:extLst>
              <a:ext uri="{FF2B5EF4-FFF2-40B4-BE49-F238E27FC236}">
                <a16:creationId xmlns:a16="http://schemas.microsoft.com/office/drawing/2014/main" id="{D6E11DE5-AD22-4DFC-8D69-9FD0D0504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5550" y="2901950"/>
            <a:ext cx="1511300" cy="7493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/>
              <a:t>use case 1</a:t>
            </a:r>
          </a:p>
        </p:txBody>
      </p:sp>
      <p:sp>
        <p:nvSpPr>
          <p:cNvPr id="24582" name="Rectangle 11">
            <a:extLst>
              <a:ext uri="{FF2B5EF4-FFF2-40B4-BE49-F238E27FC236}">
                <a16:creationId xmlns:a16="http://schemas.microsoft.com/office/drawing/2014/main" id="{7095813A-CCFF-48B4-87E7-05A20BE00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2597150"/>
            <a:ext cx="1968500" cy="3340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400"/>
          </a:p>
        </p:txBody>
      </p:sp>
      <p:sp>
        <p:nvSpPr>
          <p:cNvPr id="24583" name="Oval 12">
            <a:extLst>
              <a:ext uri="{FF2B5EF4-FFF2-40B4-BE49-F238E27FC236}">
                <a16:creationId xmlns:a16="http://schemas.microsoft.com/office/drawing/2014/main" id="{BD3D9680-21FC-4114-9143-757989D49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5550" y="4578350"/>
            <a:ext cx="1511300" cy="7493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2075" tIns="46038" rIns="92075" bIns="46038" anchor="ctr"/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/>
              <a:t>use case 2</a:t>
            </a:r>
          </a:p>
        </p:txBody>
      </p:sp>
      <p:grpSp>
        <p:nvGrpSpPr>
          <p:cNvPr id="24584" name="Group 18">
            <a:extLst>
              <a:ext uri="{FF2B5EF4-FFF2-40B4-BE49-F238E27FC236}">
                <a16:creationId xmlns:a16="http://schemas.microsoft.com/office/drawing/2014/main" id="{7526C14A-5672-4DFF-853A-1D609A558FC0}"/>
              </a:ext>
            </a:extLst>
          </p:cNvPr>
          <p:cNvGrpSpPr>
            <a:grpSpLocks/>
          </p:cNvGrpSpPr>
          <p:nvPr/>
        </p:nvGrpSpPr>
        <p:grpSpPr bwMode="auto">
          <a:xfrm>
            <a:off x="8077200" y="3733800"/>
            <a:ext cx="611188" cy="1365250"/>
            <a:chOff x="4128" y="2788"/>
            <a:chExt cx="385" cy="860"/>
          </a:xfrm>
        </p:grpSpPr>
        <p:sp>
          <p:nvSpPr>
            <p:cNvPr id="24589" name="Oval 13">
              <a:extLst>
                <a:ext uri="{FF2B5EF4-FFF2-40B4-BE49-F238E27FC236}">
                  <a16:creationId xmlns:a16="http://schemas.microsoft.com/office/drawing/2014/main" id="{4247DD6B-6B9B-4325-AA2F-339ADC2336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8" y="2788"/>
              <a:ext cx="184" cy="184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2400"/>
            </a:p>
          </p:txBody>
        </p:sp>
        <p:sp>
          <p:nvSpPr>
            <p:cNvPr id="24590" name="Line 14">
              <a:extLst>
                <a:ext uri="{FF2B5EF4-FFF2-40B4-BE49-F238E27FC236}">
                  <a16:creationId xmlns:a16="http://schemas.microsoft.com/office/drawing/2014/main" id="{281FE9DE-F62B-42DC-94B3-0D0018221B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0" y="2976"/>
              <a:ext cx="0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91" name="Line 15">
              <a:extLst>
                <a:ext uri="{FF2B5EF4-FFF2-40B4-BE49-F238E27FC236}">
                  <a16:creationId xmlns:a16="http://schemas.microsoft.com/office/drawing/2014/main" id="{CFA2511E-A28F-4DB3-9635-4E36E4C87D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28" y="3408"/>
              <a:ext cx="192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92" name="Line 16">
              <a:extLst>
                <a:ext uri="{FF2B5EF4-FFF2-40B4-BE49-F238E27FC236}">
                  <a16:creationId xmlns:a16="http://schemas.microsoft.com/office/drawing/2014/main" id="{7442F1A7-2179-449E-A030-009FDBE859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19" y="3409"/>
              <a:ext cx="194" cy="2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93" name="Line 17">
              <a:extLst>
                <a:ext uri="{FF2B5EF4-FFF2-40B4-BE49-F238E27FC236}">
                  <a16:creationId xmlns:a16="http://schemas.microsoft.com/office/drawing/2014/main" id="{05C3E102-C6AF-465D-9A83-F2FF2F59A5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3168"/>
              <a:ext cx="2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4585" name="Line 19">
            <a:extLst>
              <a:ext uri="{FF2B5EF4-FFF2-40B4-BE49-F238E27FC236}">
                <a16:creationId xmlns:a16="http://schemas.microsoft.com/office/drawing/2014/main" id="{AA86AF74-8CF0-4DD5-AC05-0CE625966B7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86200" y="3352800"/>
            <a:ext cx="121920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86" name="Line 20">
            <a:extLst>
              <a:ext uri="{FF2B5EF4-FFF2-40B4-BE49-F238E27FC236}">
                <a16:creationId xmlns:a16="http://schemas.microsoft.com/office/drawing/2014/main" id="{FD0D2FA5-6D05-4CDA-9604-4B5D42CDC2A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53200" y="4495800"/>
            <a:ext cx="1371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87" name="Rectangle 21">
            <a:extLst>
              <a:ext uri="{FF2B5EF4-FFF2-40B4-BE49-F238E27FC236}">
                <a16:creationId xmlns:a16="http://schemas.microsoft.com/office/drawing/2014/main" id="{442DAE91-8C91-4C62-A644-E495ACB31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4350" y="4578350"/>
            <a:ext cx="1130300" cy="4445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 anchor="ctr"/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/>
              <a:t>Actor 1</a:t>
            </a:r>
          </a:p>
        </p:txBody>
      </p:sp>
      <p:sp>
        <p:nvSpPr>
          <p:cNvPr id="24588" name="Rectangle 22">
            <a:extLst>
              <a:ext uri="{FF2B5EF4-FFF2-40B4-BE49-F238E27FC236}">
                <a16:creationId xmlns:a16="http://schemas.microsoft.com/office/drawing/2014/main" id="{7F4E14B4-5287-49BA-BC45-A77DE2910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4950" y="5346700"/>
            <a:ext cx="1130300" cy="4445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 anchor="ctr"/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20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/>
              <a:t>Actor 2</a:t>
            </a:r>
          </a:p>
        </p:txBody>
      </p:sp>
    </p:spTree>
    <p:extLst>
      <p:ext uri="{BB962C8B-B14F-4D97-AF65-F5344CB8AC3E}">
        <p14:creationId xmlns:p14="http://schemas.microsoft.com/office/powerpoint/2010/main" val="339731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EAAF4B85-602B-4164-B596-9BA771C5FA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Use Cases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D3F106FF-5D70-476C-8767-E675A4BD398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textual description, use case description</a:t>
            </a:r>
          </a:p>
          <a:p>
            <a:pPr lvl="1"/>
            <a:r>
              <a:rPr lang="en-US" altLang="en-US" dirty="0"/>
              <a:t>describe sequence of activities</a:t>
            </a:r>
          </a:p>
          <a:p>
            <a:pPr lvl="1"/>
            <a:r>
              <a:rPr lang="en-US" altLang="en-US" dirty="0"/>
              <a:t>activity of actor, response of system</a:t>
            </a:r>
          </a:p>
          <a:p>
            <a:pPr lvl="1"/>
            <a:endParaRPr lang="en-US" altLang="en-US" dirty="0"/>
          </a:p>
          <a:p>
            <a:r>
              <a:rPr lang="en-US" altLang="en-US" dirty="0"/>
              <a:t>associations</a:t>
            </a:r>
          </a:p>
          <a:p>
            <a:pPr lvl="1"/>
            <a:r>
              <a:rPr lang="en-US" altLang="en-US" dirty="0" err="1"/>
              <a:t>generalisation</a:t>
            </a:r>
            <a:r>
              <a:rPr lang="en-US" altLang="en-US" dirty="0"/>
              <a:t>, use cases and actors</a:t>
            </a:r>
          </a:p>
          <a:p>
            <a:pPr lvl="2"/>
            <a:r>
              <a:rPr lang="en-US" altLang="en-US" dirty="0"/>
              <a:t>shared actions</a:t>
            </a:r>
          </a:p>
          <a:p>
            <a:pPr lvl="2"/>
            <a:r>
              <a:rPr lang="en-US" altLang="en-US" dirty="0"/>
              <a:t>unfilled arrow head</a:t>
            </a:r>
          </a:p>
          <a:p>
            <a:pPr lvl="2"/>
            <a:r>
              <a:rPr lang="en-US" altLang="en-US" dirty="0"/>
              <a:t>abstract use case, </a:t>
            </a:r>
            <a:r>
              <a:rPr lang="en-US" altLang="en-US" dirty="0" err="1"/>
              <a:t>italicised</a:t>
            </a:r>
            <a:endParaRPr lang="en-US" altLang="en-US" dirty="0"/>
          </a:p>
          <a:p>
            <a:pPr lvl="2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996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6825A-B1EE-471E-A5D3-FAEFD32BF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Case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FD8CB-9C0F-4710-86AB-E3911B6B38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7B742C-5FB5-4EDE-B050-6DC1448FF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429" t="31731" r="32679" b="18400"/>
          <a:stretch/>
        </p:blipFill>
        <p:spPr>
          <a:xfrm>
            <a:off x="3320142" y="1226910"/>
            <a:ext cx="5018315" cy="524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54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373EA61-E8AF-4FF3-A4DB-99F4D77BC8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Use Cases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E7F0000E-C728-4313-A59F-419524F9E17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relationships</a:t>
            </a:r>
          </a:p>
          <a:p>
            <a:pPr lvl="1"/>
            <a:r>
              <a:rPr lang="en-US" altLang="en-US" dirty="0"/>
              <a:t>include</a:t>
            </a:r>
          </a:p>
          <a:p>
            <a:pPr lvl="2"/>
            <a:r>
              <a:rPr lang="en-US" altLang="en-US" dirty="0"/>
              <a:t>functionality of one included in another use case</a:t>
            </a:r>
          </a:p>
          <a:p>
            <a:pPr lvl="2"/>
            <a:r>
              <a:rPr lang="en-US" altLang="en-US" dirty="0"/>
              <a:t>dashed line, open arrow, guillemets &lt;&lt;...&gt;&gt;</a:t>
            </a:r>
          </a:p>
          <a:p>
            <a:pPr lvl="1"/>
            <a:r>
              <a:rPr lang="en-US" altLang="en-US" dirty="0"/>
              <a:t>extend</a:t>
            </a:r>
          </a:p>
          <a:p>
            <a:pPr lvl="2"/>
            <a:r>
              <a:rPr lang="en-US" altLang="en-US" dirty="0"/>
              <a:t>optional inclusion</a:t>
            </a:r>
          </a:p>
        </p:txBody>
      </p:sp>
    </p:spTree>
    <p:extLst>
      <p:ext uri="{BB962C8B-B14F-4D97-AF65-F5344CB8AC3E}">
        <p14:creationId xmlns:p14="http://schemas.microsoft.com/office/powerpoint/2010/main" val="165142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F9085331-C917-49DF-88DD-34EFD195C1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On-line book store</a:t>
            </a:r>
            <a:endParaRPr lang="en-US" altLang="en-US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09A7C350-6900-46E9-9554-F9301F23EC0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altLang="en-US"/>
              <a:t> </a:t>
            </a:r>
            <a:endParaRPr lang="en-US" altLang="en-US"/>
          </a:p>
        </p:txBody>
      </p:sp>
      <p:grpSp>
        <p:nvGrpSpPr>
          <p:cNvPr id="27652" name="Group 4">
            <a:extLst>
              <a:ext uri="{FF2B5EF4-FFF2-40B4-BE49-F238E27FC236}">
                <a16:creationId xmlns:a16="http://schemas.microsoft.com/office/drawing/2014/main" id="{0301663D-15D5-4550-889A-25F4A465E1A1}"/>
              </a:ext>
            </a:extLst>
          </p:cNvPr>
          <p:cNvGrpSpPr>
            <a:grpSpLocks/>
          </p:cNvGrpSpPr>
          <p:nvPr/>
        </p:nvGrpSpPr>
        <p:grpSpPr bwMode="auto">
          <a:xfrm>
            <a:off x="3333751" y="2043113"/>
            <a:ext cx="4130675" cy="4481512"/>
            <a:chOff x="2736" y="6480"/>
            <a:chExt cx="6100" cy="7582"/>
          </a:xfrm>
        </p:grpSpPr>
        <p:grpSp>
          <p:nvGrpSpPr>
            <p:cNvPr id="27658" name="Group 5">
              <a:extLst>
                <a:ext uri="{FF2B5EF4-FFF2-40B4-BE49-F238E27FC236}">
                  <a16:creationId xmlns:a16="http://schemas.microsoft.com/office/drawing/2014/main" id="{F80DAC2C-F8DB-41DB-B803-07D09BED46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36" y="6480"/>
              <a:ext cx="6100" cy="7582"/>
              <a:chOff x="2736" y="6480"/>
              <a:chExt cx="6100" cy="7582"/>
            </a:xfrm>
          </p:grpSpPr>
          <p:grpSp>
            <p:nvGrpSpPr>
              <p:cNvPr id="27660" name="Group 6">
                <a:extLst>
                  <a:ext uri="{FF2B5EF4-FFF2-40B4-BE49-F238E27FC236}">
                    <a16:creationId xmlns:a16="http://schemas.microsoft.com/office/drawing/2014/main" id="{39AB8BAC-6ED6-4C72-8330-A86B0A312E6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36" y="6480"/>
                <a:ext cx="6100" cy="7582"/>
                <a:chOff x="2223" y="4464"/>
                <a:chExt cx="6100" cy="7582"/>
              </a:xfrm>
            </p:grpSpPr>
            <p:grpSp>
              <p:nvGrpSpPr>
                <p:cNvPr id="27662" name="Group 7">
                  <a:extLst>
                    <a:ext uri="{FF2B5EF4-FFF2-40B4-BE49-F238E27FC236}">
                      <a16:creationId xmlns:a16="http://schemas.microsoft.com/office/drawing/2014/main" id="{7B117898-2BDA-47E9-8DC6-66237B58BFF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80" y="4464"/>
                  <a:ext cx="514" cy="1084"/>
                  <a:chOff x="0" y="0"/>
                  <a:chExt cx="20000" cy="19998"/>
                </a:xfrm>
              </p:grpSpPr>
              <p:sp>
                <p:nvSpPr>
                  <p:cNvPr id="27706" name="Oval 8">
                    <a:extLst>
                      <a:ext uri="{FF2B5EF4-FFF2-40B4-BE49-F238E27FC236}">
                        <a16:creationId xmlns:a16="http://schemas.microsoft.com/office/drawing/2014/main" id="{E2310916-4B4D-4D8B-9C45-1E55F927837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218" y="0"/>
                    <a:ext cx="13346" cy="632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GB" altLang="en-US" sz="2400"/>
                  </a:p>
                </p:txBody>
              </p:sp>
              <p:sp>
                <p:nvSpPr>
                  <p:cNvPr id="27707" name="Line 9">
                    <a:extLst>
                      <a:ext uri="{FF2B5EF4-FFF2-40B4-BE49-F238E27FC236}">
                        <a16:creationId xmlns:a16="http://schemas.microsoft.com/office/drawing/2014/main" id="{561BD67E-4EAF-47AC-A842-AB4FF0423DC5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6310"/>
                    <a:ext cx="38" cy="948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708" name="Line 10">
                    <a:extLst>
                      <a:ext uri="{FF2B5EF4-FFF2-40B4-BE49-F238E27FC236}">
                        <a16:creationId xmlns:a16="http://schemas.microsoft.com/office/drawing/2014/main" id="{A538411E-CE7E-4F9B-BFFC-17E09AE5D87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10516"/>
                    <a:ext cx="20000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709" name="Line 11">
                    <a:extLst>
                      <a:ext uri="{FF2B5EF4-FFF2-40B4-BE49-F238E27FC236}">
                        <a16:creationId xmlns:a16="http://schemas.microsoft.com/office/drawing/2014/main" id="{9F5597AF-08AE-41B5-954C-1FEC5F4430E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18" y="15774"/>
                    <a:ext cx="6693" cy="422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710" name="Line 12">
                    <a:extLst>
                      <a:ext uri="{FF2B5EF4-FFF2-40B4-BE49-F238E27FC236}">
                        <a16:creationId xmlns:a16="http://schemas.microsoft.com/office/drawing/2014/main" id="{D95E4A45-8D00-4CA8-9749-E55F869F40EB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15773"/>
                    <a:ext cx="6692" cy="422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27663" name="Group 13">
                  <a:extLst>
                    <a:ext uri="{FF2B5EF4-FFF2-40B4-BE49-F238E27FC236}">
                      <a16:creationId xmlns:a16="http://schemas.microsoft.com/office/drawing/2014/main" id="{F6451965-07C9-4011-8D56-CB1E00D80DA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23" y="7998"/>
                  <a:ext cx="514" cy="1084"/>
                  <a:chOff x="0" y="0"/>
                  <a:chExt cx="20000" cy="19998"/>
                </a:xfrm>
              </p:grpSpPr>
              <p:sp>
                <p:nvSpPr>
                  <p:cNvPr id="27701" name="Oval 14">
                    <a:extLst>
                      <a:ext uri="{FF2B5EF4-FFF2-40B4-BE49-F238E27FC236}">
                        <a16:creationId xmlns:a16="http://schemas.microsoft.com/office/drawing/2014/main" id="{5448B5D6-49D4-4D77-9596-2566D21E1FA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218" y="0"/>
                    <a:ext cx="13346" cy="632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GB" altLang="en-US" sz="2400"/>
                  </a:p>
                </p:txBody>
              </p:sp>
              <p:sp>
                <p:nvSpPr>
                  <p:cNvPr id="27702" name="Line 15">
                    <a:extLst>
                      <a:ext uri="{FF2B5EF4-FFF2-40B4-BE49-F238E27FC236}">
                        <a16:creationId xmlns:a16="http://schemas.microsoft.com/office/drawing/2014/main" id="{B14E85CE-B321-4128-9381-D516FC926DC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6310"/>
                    <a:ext cx="38" cy="948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703" name="Line 16">
                    <a:extLst>
                      <a:ext uri="{FF2B5EF4-FFF2-40B4-BE49-F238E27FC236}">
                        <a16:creationId xmlns:a16="http://schemas.microsoft.com/office/drawing/2014/main" id="{A0A41976-32A7-4A96-9A95-B01A20BD2D7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10516"/>
                    <a:ext cx="20000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704" name="Line 17">
                    <a:extLst>
                      <a:ext uri="{FF2B5EF4-FFF2-40B4-BE49-F238E27FC236}">
                        <a16:creationId xmlns:a16="http://schemas.microsoft.com/office/drawing/2014/main" id="{9D516BD3-5E65-4D2D-873B-5E015006EBCB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18" y="15774"/>
                    <a:ext cx="6693" cy="422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705" name="Line 18">
                    <a:extLst>
                      <a:ext uri="{FF2B5EF4-FFF2-40B4-BE49-F238E27FC236}">
                        <a16:creationId xmlns:a16="http://schemas.microsoft.com/office/drawing/2014/main" id="{E63258C3-0174-4C83-88D6-F3DF80EE847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15773"/>
                    <a:ext cx="6692" cy="422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27664" name="Group 19">
                  <a:extLst>
                    <a:ext uri="{FF2B5EF4-FFF2-40B4-BE49-F238E27FC236}">
                      <a16:creationId xmlns:a16="http://schemas.microsoft.com/office/drawing/2014/main" id="{526E7622-0131-4D88-AD5B-0B32D3C24C6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23" y="6231"/>
                  <a:ext cx="514" cy="1084"/>
                  <a:chOff x="0" y="0"/>
                  <a:chExt cx="20000" cy="19998"/>
                </a:xfrm>
              </p:grpSpPr>
              <p:sp>
                <p:nvSpPr>
                  <p:cNvPr id="27696" name="Oval 20">
                    <a:extLst>
                      <a:ext uri="{FF2B5EF4-FFF2-40B4-BE49-F238E27FC236}">
                        <a16:creationId xmlns:a16="http://schemas.microsoft.com/office/drawing/2014/main" id="{B101FA55-979C-4146-A3C0-E2EDCC2774C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218" y="0"/>
                    <a:ext cx="13346" cy="632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GB" altLang="en-US" sz="2400"/>
                  </a:p>
                </p:txBody>
              </p:sp>
              <p:sp>
                <p:nvSpPr>
                  <p:cNvPr id="27697" name="Line 21">
                    <a:extLst>
                      <a:ext uri="{FF2B5EF4-FFF2-40B4-BE49-F238E27FC236}">
                        <a16:creationId xmlns:a16="http://schemas.microsoft.com/office/drawing/2014/main" id="{B632CA0D-56B3-462A-BDDA-54EF3A4710F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6310"/>
                    <a:ext cx="38" cy="948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98" name="Line 22">
                    <a:extLst>
                      <a:ext uri="{FF2B5EF4-FFF2-40B4-BE49-F238E27FC236}">
                        <a16:creationId xmlns:a16="http://schemas.microsoft.com/office/drawing/2014/main" id="{5F90A14E-A3D2-4902-AA13-51A941E659EB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10516"/>
                    <a:ext cx="20000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99" name="Line 23">
                    <a:extLst>
                      <a:ext uri="{FF2B5EF4-FFF2-40B4-BE49-F238E27FC236}">
                        <a16:creationId xmlns:a16="http://schemas.microsoft.com/office/drawing/2014/main" id="{0DFA4F0B-C8D7-4CE4-A209-084B060DBF8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18" y="15774"/>
                    <a:ext cx="6693" cy="422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700" name="Line 24">
                    <a:extLst>
                      <a:ext uri="{FF2B5EF4-FFF2-40B4-BE49-F238E27FC236}">
                        <a16:creationId xmlns:a16="http://schemas.microsoft.com/office/drawing/2014/main" id="{AF84AF35-BC35-41BB-B9A7-10BC4A99893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15773"/>
                    <a:ext cx="6692" cy="422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27665" name="Group 25">
                  <a:extLst>
                    <a:ext uri="{FF2B5EF4-FFF2-40B4-BE49-F238E27FC236}">
                      <a16:creationId xmlns:a16="http://schemas.microsoft.com/office/drawing/2014/main" id="{0F62C806-8842-4D4B-90B1-EC62076C7F3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23" y="9765"/>
                  <a:ext cx="514" cy="1084"/>
                  <a:chOff x="0" y="0"/>
                  <a:chExt cx="20000" cy="19998"/>
                </a:xfrm>
              </p:grpSpPr>
              <p:sp>
                <p:nvSpPr>
                  <p:cNvPr id="27691" name="Oval 26">
                    <a:extLst>
                      <a:ext uri="{FF2B5EF4-FFF2-40B4-BE49-F238E27FC236}">
                        <a16:creationId xmlns:a16="http://schemas.microsoft.com/office/drawing/2014/main" id="{AE4CD147-324C-4F9D-A475-50F6ED13A31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218" y="0"/>
                    <a:ext cx="13346" cy="632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GB" altLang="en-US" sz="2400"/>
                  </a:p>
                </p:txBody>
              </p:sp>
              <p:sp>
                <p:nvSpPr>
                  <p:cNvPr id="27692" name="Line 27">
                    <a:extLst>
                      <a:ext uri="{FF2B5EF4-FFF2-40B4-BE49-F238E27FC236}">
                        <a16:creationId xmlns:a16="http://schemas.microsoft.com/office/drawing/2014/main" id="{895A91CC-1577-4BC7-B581-504E1596444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6310"/>
                    <a:ext cx="38" cy="948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93" name="Line 28">
                    <a:extLst>
                      <a:ext uri="{FF2B5EF4-FFF2-40B4-BE49-F238E27FC236}">
                        <a16:creationId xmlns:a16="http://schemas.microsoft.com/office/drawing/2014/main" id="{59BBB361-2E9F-49A9-BF3B-40D01FCA1B2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10516"/>
                    <a:ext cx="20000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94" name="Line 29">
                    <a:extLst>
                      <a:ext uri="{FF2B5EF4-FFF2-40B4-BE49-F238E27FC236}">
                        <a16:creationId xmlns:a16="http://schemas.microsoft.com/office/drawing/2014/main" id="{6E984874-13DB-49C2-A3AF-42AF105896D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18" y="15774"/>
                    <a:ext cx="6693" cy="422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95" name="Line 30">
                    <a:extLst>
                      <a:ext uri="{FF2B5EF4-FFF2-40B4-BE49-F238E27FC236}">
                        <a16:creationId xmlns:a16="http://schemas.microsoft.com/office/drawing/2014/main" id="{73FF8DE9-E1A8-4F07-9B5B-B0273C3AE8E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15773"/>
                    <a:ext cx="6692" cy="422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27666" name="Rectangle 31">
                  <a:extLst>
                    <a:ext uri="{FF2B5EF4-FFF2-40B4-BE49-F238E27FC236}">
                      <a16:creationId xmlns:a16="http://schemas.microsoft.com/office/drawing/2014/main" id="{9E42EAC9-BFE3-421C-86EF-8F59C95C5C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19" y="4578"/>
                  <a:ext cx="2908" cy="7468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2400"/>
                </a:p>
              </p:txBody>
            </p:sp>
            <p:grpSp>
              <p:nvGrpSpPr>
                <p:cNvPr id="27667" name="Group 32">
                  <a:extLst>
                    <a:ext uri="{FF2B5EF4-FFF2-40B4-BE49-F238E27FC236}">
                      <a16:creationId xmlns:a16="http://schemas.microsoft.com/office/drawing/2014/main" id="{036E532E-1CF6-4CAB-923D-A031308D82E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809" y="6687"/>
                  <a:ext cx="514" cy="1084"/>
                  <a:chOff x="0" y="0"/>
                  <a:chExt cx="20000" cy="19998"/>
                </a:xfrm>
              </p:grpSpPr>
              <p:sp>
                <p:nvSpPr>
                  <p:cNvPr id="27686" name="Oval 33">
                    <a:extLst>
                      <a:ext uri="{FF2B5EF4-FFF2-40B4-BE49-F238E27FC236}">
                        <a16:creationId xmlns:a16="http://schemas.microsoft.com/office/drawing/2014/main" id="{45E9F70C-5F22-4E9D-AD5B-5345FA6B691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218" y="0"/>
                    <a:ext cx="13346" cy="632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•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GB" altLang="en-US" sz="2400"/>
                  </a:p>
                </p:txBody>
              </p:sp>
              <p:sp>
                <p:nvSpPr>
                  <p:cNvPr id="27687" name="Line 34">
                    <a:extLst>
                      <a:ext uri="{FF2B5EF4-FFF2-40B4-BE49-F238E27FC236}">
                        <a16:creationId xmlns:a16="http://schemas.microsoft.com/office/drawing/2014/main" id="{5E902C95-A5D5-4BCD-8BF6-B377B8E9C50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6310"/>
                    <a:ext cx="38" cy="948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88" name="Line 35">
                    <a:extLst>
                      <a:ext uri="{FF2B5EF4-FFF2-40B4-BE49-F238E27FC236}">
                        <a16:creationId xmlns:a16="http://schemas.microsoft.com/office/drawing/2014/main" id="{49871209-D88E-4B2A-AA63-9F2DCAA15BB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10516"/>
                    <a:ext cx="20000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89" name="Line 36">
                    <a:extLst>
                      <a:ext uri="{FF2B5EF4-FFF2-40B4-BE49-F238E27FC236}">
                        <a16:creationId xmlns:a16="http://schemas.microsoft.com/office/drawing/2014/main" id="{71BFDAE5-D350-4E3D-B296-CF742A76005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18" y="15774"/>
                    <a:ext cx="6693" cy="422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27690" name="Line 37">
                    <a:extLst>
                      <a:ext uri="{FF2B5EF4-FFF2-40B4-BE49-F238E27FC236}">
                        <a16:creationId xmlns:a16="http://schemas.microsoft.com/office/drawing/2014/main" id="{5B0BBC18-3D01-4646-B4E2-8ECC857DF86B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8872" y="15773"/>
                    <a:ext cx="6692" cy="422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lg"/>
                    <a:tailEnd type="non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27668" name="Oval 38">
                  <a:extLst>
                    <a:ext uri="{FF2B5EF4-FFF2-40B4-BE49-F238E27FC236}">
                      <a16:creationId xmlns:a16="http://schemas.microsoft.com/office/drawing/2014/main" id="{CDF6A63C-3CDC-498B-B840-AD65EBB38F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47" y="4749"/>
                  <a:ext cx="2395" cy="1084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2400"/>
                </a:p>
              </p:txBody>
            </p:sp>
            <p:sp>
              <p:nvSpPr>
                <p:cNvPr id="27669" name="Oval 39">
                  <a:extLst>
                    <a:ext uri="{FF2B5EF4-FFF2-40B4-BE49-F238E27FC236}">
                      <a16:creationId xmlns:a16="http://schemas.microsoft.com/office/drawing/2014/main" id="{A6CB2D10-D4DD-48F2-823B-167472E6BD6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90" y="6003"/>
                  <a:ext cx="2395" cy="1084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2400"/>
                </a:p>
              </p:txBody>
            </p:sp>
            <p:sp>
              <p:nvSpPr>
                <p:cNvPr id="27670" name="Oval 40">
                  <a:extLst>
                    <a:ext uri="{FF2B5EF4-FFF2-40B4-BE49-F238E27FC236}">
                      <a16:creationId xmlns:a16="http://schemas.microsoft.com/office/drawing/2014/main" id="{286E5C6E-9631-4A0B-AB55-0904367EF66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90" y="7257"/>
                  <a:ext cx="2395" cy="1084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2400"/>
                </a:p>
              </p:txBody>
            </p:sp>
            <p:sp>
              <p:nvSpPr>
                <p:cNvPr id="27671" name="Oval 41">
                  <a:extLst>
                    <a:ext uri="{FF2B5EF4-FFF2-40B4-BE49-F238E27FC236}">
                      <a16:creationId xmlns:a16="http://schemas.microsoft.com/office/drawing/2014/main" id="{E7874D6C-17FD-4A5F-9235-70AAE09B0F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7" y="8454"/>
                  <a:ext cx="2395" cy="1084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2400"/>
                </a:p>
              </p:txBody>
            </p:sp>
            <p:sp>
              <p:nvSpPr>
                <p:cNvPr id="27672" name="Oval 42">
                  <a:extLst>
                    <a:ext uri="{FF2B5EF4-FFF2-40B4-BE49-F238E27FC236}">
                      <a16:creationId xmlns:a16="http://schemas.microsoft.com/office/drawing/2014/main" id="{3237B83D-764D-4C64-9C7D-F37D0534C0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20" y="9651"/>
                  <a:ext cx="2395" cy="1084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2400"/>
                </a:p>
              </p:txBody>
            </p:sp>
            <p:sp>
              <p:nvSpPr>
                <p:cNvPr id="27673" name="Oval 43">
                  <a:extLst>
                    <a:ext uri="{FF2B5EF4-FFF2-40B4-BE49-F238E27FC236}">
                      <a16:creationId xmlns:a16="http://schemas.microsoft.com/office/drawing/2014/main" id="{0B4B738C-83E0-4601-ABDE-D60F834400A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47" y="10848"/>
                  <a:ext cx="2395" cy="1084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2400"/>
                </a:p>
              </p:txBody>
            </p:sp>
            <p:sp>
              <p:nvSpPr>
                <p:cNvPr id="27674" name="Rectangle 44">
                  <a:extLst>
                    <a:ext uri="{FF2B5EF4-FFF2-40B4-BE49-F238E27FC236}">
                      <a16:creationId xmlns:a16="http://schemas.microsoft.com/office/drawing/2014/main" id="{2C01F6B5-498F-4655-9706-35B8692BACA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32" y="5034"/>
                  <a:ext cx="1825" cy="51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2700" tIns="12700" rIns="12700" bIns="12700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200"/>
                    <a:t>Submit order</a:t>
                  </a:r>
                  <a:endParaRPr lang="en-US" altLang="en-US" sz="2400"/>
                </a:p>
              </p:txBody>
            </p:sp>
            <p:sp>
              <p:nvSpPr>
                <p:cNvPr id="27675" name="Rectangle 45">
                  <a:extLst>
                    <a:ext uri="{FF2B5EF4-FFF2-40B4-BE49-F238E27FC236}">
                      <a16:creationId xmlns:a16="http://schemas.microsoft.com/office/drawing/2014/main" id="{52F9504B-BD42-42C2-BC2A-A4533FA6A2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18" y="6288"/>
                  <a:ext cx="1825" cy="51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2700" tIns="12700" rIns="12700" bIns="12700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200"/>
                    <a:t>Check stock</a:t>
                  </a:r>
                  <a:endParaRPr lang="en-US" altLang="en-US" sz="2400"/>
                </a:p>
              </p:txBody>
            </p:sp>
            <p:sp>
              <p:nvSpPr>
                <p:cNvPr id="27676" name="Rectangle 46">
                  <a:extLst>
                    <a:ext uri="{FF2B5EF4-FFF2-40B4-BE49-F238E27FC236}">
                      <a16:creationId xmlns:a16="http://schemas.microsoft.com/office/drawing/2014/main" id="{63C7CC96-D12D-43D6-9C9D-749986AA9F0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75" y="7542"/>
                  <a:ext cx="1825" cy="628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2700" tIns="12700" rIns="12700" bIns="12700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200"/>
                    <a:t>Update customer records</a:t>
                  </a:r>
                  <a:endParaRPr lang="en-US" altLang="en-US" sz="2400"/>
                </a:p>
              </p:txBody>
            </p:sp>
            <p:sp>
              <p:nvSpPr>
                <p:cNvPr id="27677" name="Rectangle 47">
                  <a:extLst>
                    <a:ext uri="{FF2B5EF4-FFF2-40B4-BE49-F238E27FC236}">
                      <a16:creationId xmlns:a16="http://schemas.microsoft.com/office/drawing/2014/main" id="{0010D4C0-D40A-426B-BA1B-DE0BE4F16B0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76" y="8739"/>
                  <a:ext cx="1825" cy="514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2700" tIns="12700" rIns="12700" bIns="12700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200"/>
                    <a:t>Check credit</a:t>
                  </a:r>
                  <a:endParaRPr lang="en-US" altLang="en-US" sz="2400"/>
                </a:p>
              </p:txBody>
            </p:sp>
            <p:sp>
              <p:nvSpPr>
                <p:cNvPr id="27678" name="Rectangle 48">
                  <a:extLst>
                    <a:ext uri="{FF2B5EF4-FFF2-40B4-BE49-F238E27FC236}">
                      <a16:creationId xmlns:a16="http://schemas.microsoft.com/office/drawing/2014/main" id="{11755AE5-B888-4F30-B6DD-AD39B9E9A2C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608" y="9936"/>
                  <a:ext cx="1825" cy="628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2700" tIns="12700" rIns="12700" bIns="12700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200"/>
                    <a:t>Check/update order status</a:t>
                  </a:r>
                  <a:endParaRPr lang="en-US" altLang="en-US" sz="2400"/>
                </a:p>
              </p:txBody>
            </p:sp>
            <p:sp>
              <p:nvSpPr>
                <p:cNvPr id="27679" name="Rectangle 49">
                  <a:extLst>
                    <a:ext uri="{FF2B5EF4-FFF2-40B4-BE49-F238E27FC236}">
                      <a16:creationId xmlns:a16="http://schemas.microsoft.com/office/drawing/2014/main" id="{04AF6CA9-4CA2-4C01-82E5-C51F56AC566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32" y="11133"/>
                  <a:ext cx="1825" cy="628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2700" tIns="12700" rIns="12700" bIns="12700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1200"/>
                    <a:t>Monitor transaction</a:t>
                  </a:r>
                  <a:endParaRPr lang="en-US" altLang="en-US" sz="2400"/>
                </a:p>
              </p:txBody>
            </p:sp>
            <p:sp>
              <p:nvSpPr>
                <p:cNvPr id="27680" name="Line 50">
                  <a:extLst>
                    <a:ext uri="{FF2B5EF4-FFF2-40B4-BE49-F238E27FC236}">
                      <a16:creationId xmlns:a16="http://schemas.microsoft.com/office/drawing/2014/main" id="{55747A26-90B8-4833-A8A1-9421546A292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6441" y="5490"/>
                  <a:ext cx="1141" cy="176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lg"/>
                  <a:tailEnd type="non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81" name="Line 51">
                  <a:extLst>
                    <a:ext uri="{FF2B5EF4-FFF2-40B4-BE49-F238E27FC236}">
                      <a16:creationId xmlns:a16="http://schemas.microsoft.com/office/drawing/2014/main" id="{BAC8CF68-B946-489F-9AB5-940B9E6F3EA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078" y="4977"/>
                  <a:ext cx="1141" cy="125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lg"/>
                  <a:tailEnd type="non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82" name="Line 52">
                  <a:extLst>
                    <a:ext uri="{FF2B5EF4-FFF2-40B4-BE49-F238E27FC236}">
                      <a16:creationId xmlns:a16="http://schemas.microsoft.com/office/drawing/2014/main" id="{3F9B3120-086A-4EE5-886D-6C6AE7970B8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078" y="4977"/>
                  <a:ext cx="1141" cy="2509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lg"/>
                  <a:tailEnd type="non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83" name="Line 53">
                  <a:extLst>
                    <a:ext uri="{FF2B5EF4-FFF2-40B4-BE49-F238E27FC236}">
                      <a16:creationId xmlns:a16="http://schemas.microsoft.com/office/drawing/2014/main" id="{36DC765A-F64F-4CDA-9BF9-81662BF4AF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79" y="7029"/>
                  <a:ext cx="1483" cy="171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lg"/>
                  <a:tailEnd type="non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84" name="Line 54">
                  <a:extLst>
                    <a:ext uri="{FF2B5EF4-FFF2-40B4-BE49-F238E27FC236}">
                      <a16:creationId xmlns:a16="http://schemas.microsoft.com/office/drawing/2014/main" id="{AE8709D1-A7F5-4DF8-96DC-A893D004CD3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907" y="8682"/>
                  <a:ext cx="1369" cy="119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lg"/>
                  <a:tailEnd type="non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7685" name="Line 55">
                  <a:extLst>
                    <a:ext uri="{FF2B5EF4-FFF2-40B4-BE49-F238E27FC236}">
                      <a16:creationId xmlns:a16="http://schemas.microsoft.com/office/drawing/2014/main" id="{F3228619-F64F-41FF-86BD-29C5654613B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793" y="10506"/>
                  <a:ext cx="1312" cy="74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lg"/>
                  <a:tailEnd type="non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27661" name="Line 56">
                <a:extLst>
                  <a:ext uri="{FF2B5EF4-FFF2-40B4-BE49-F238E27FC236}">
                    <a16:creationId xmlns:a16="http://schemas.microsoft.com/office/drawing/2014/main" id="{101CAD1A-29CB-44D6-8986-78F2F09AB5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768" y="10080"/>
                <a:ext cx="288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7659" name="Rectangle 57">
              <a:extLst>
                <a:ext uri="{FF2B5EF4-FFF2-40B4-BE49-F238E27FC236}">
                  <a16:creationId xmlns:a16="http://schemas.microsoft.com/office/drawing/2014/main" id="{106E734C-597B-4C0E-A076-C85A869281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12" y="10862"/>
              <a:ext cx="1584" cy="51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200"/>
                <a:t>&lt;&lt;includes&gt;&gt;</a:t>
              </a:r>
              <a:endParaRPr lang="en-US" altLang="en-US" sz="2400"/>
            </a:p>
          </p:txBody>
        </p:sp>
      </p:grpSp>
      <p:sp>
        <p:nvSpPr>
          <p:cNvPr id="27653" name="Text Box 58">
            <a:extLst>
              <a:ext uri="{FF2B5EF4-FFF2-40B4-BE49-F238E27FC236}">
                <a16:creationId xmlns:a16="http://schemas.microsoft.com/office/drawing/2014/main" id="{D8E8A6B8-0515-4549-ABFC-EDE33EE1E4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3" y="2584450"/>
            <a:ext cx="127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 </a:t>
            </a:r>
            <a:r>
              <a:rPr lang="en-GB" altLang="en-US" sz="1200"/>
              <a:t>DatabaseSystem</a:t>
            </a:r>
            <a:endParaRPr lang="en-US" altLang="en-US" sz="1200"/>
          </a:p>
        </p:txBody>
      </p:sp>
      <p:sp>
        <p:nvSpPr>
          <p:cNvPr id="27654" name="Text Box 60">
            <a:extLst>
              <a:ext uri="{FF2B5EF4-FFF2-40B4-BE49-F238E27FC236}">
                <a16:creationId xmlns:a16="http://schemas.microsoft.com/office/drawing/2014/main" id="{96C2D17B-B84F-45D9-A77B-2888D7105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3" y="3573463"/>
            <a:ext cx="1276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200"/>
              <a:t>Credit controller</a:t>
            </a:r>
            <a:r>
              <a:rPr lang="en-GB" altLang="en-US" sz="2400"/>
              <a:t> </a:t>
            </a:r>
            <a:endParaRPr lang="en-US" altLang="en-US" sz="2400"/>
          </a:p>
        </p:txBody>
      </p:sp>
      <p:sp>
        <p:nvSpPr>
          <p:cNvPr id="27655" name="Text Box 61">
            <a:extLst>
              <a:ext uri="{FF2B5EF4-FFF2-40B4-BE49-F238E27FC236}">
                <a16:creationId xmlns:a16="http://schemas.microsoft.com/office/drawing/2014/main" id="{F1A3FD1B-A7B9-486F-B82B-A97ABD7378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0" y="4821239"/>
            <a:ext cx="11366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200"/>
              <a:t>data entry clerk</a:t>
            </a:r>
            <a:endParaRPr lang="en-US" altLang="en-US" sz="1200"/>
          </a:p>
        </p:txBody>
      </p:sp>
      <p:sp>
        <p:nvSpPr>
          <p:cNvPr id="27656" name="Text Box 62">
            <a:extLst>
              <a:ext uri="{FF2B5EF4-FFF2-40B4-BE49-F238E27FC236}">
                <a16:creationId xmlns:a16="http://schemas.microsoft.com/office/drawing/2014/main" id="{FCB31EEC-7807-411C-AC54-88BDFB105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300" y="5681663"/>
            <a:ext cx="89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/>
              <a:t> </a:t>
            </a:r>
            <a:r>
              <a:rPr lang="en-GB" altLang="en-US" sz="1200"/>
              <a:t>supervisor</a:t>
            </a:r>
            <a:endParaRPr lang="en-US" altLang="en-US" sz="1200"/>
          </a:p>
        </p:txBody>
      </p:sp>
      <p:sp>
        <p:nvSpPr>
          <p:cNvPr id="27657" name="Text Box 63">
            <a:extLst>
              <a:ext uri="{FF2B5EF4-FFF2-40B4-BE49-F238E27FC236}">
                <a16:creationId xmlns:a16="http://schemas.microsoft.com/office/drawing/2014/main" id="{B5260437-2744-4A1F-8A4A-01530A1D76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4" y="3860800"/>
            <a:ext cx="8207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200"/>
              <a:t>customer</a:t>
            </a:r>
            <a:r>
              <a:rPr lang="en-US" altLang="en-US" sz="2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11776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</TotalTime>
  <Words>420</Words>
  <Application>Microsoft Office PowerPoint</Application>
  <PresentationFormat>Widescreen</PresentationFormat>
  <Paragraphs>131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Times New Roman</vt:lpstr>
      <vt:lpstr>Trebuchet MS</vt:lpstr>
      <vt:lpstr>Wingdings 3</vt:lpstr>
      <vt:lpstr>Facet</vt:lpstr>
      <vt:lpstr>Software Design</vt:lpstr>
      <vt:lpstr>Objectives</vt:lpstr>
      <vt:lpstr>Design Abstraction</vt:lpstr>
      <vt:lpstr>Architectural Design</vt:lpstr>
      <vt:lpstr>High-Level Design</vt:lpstr>
      <vt:lpstr>Detailed Design</vt:lpstr>
      <vt:lpstr>Over Specification</vt:lpstr>
      <vt:lpstr>Design and UML</vt:lpstr>
      <vt:lpstr>UML diagram Examples</vt:lpstr>
      <vt:lpstr>Structural Diagrams</vt:lpstr>
      <vt:lpstr>Behavioural Diagrams</vt:lpstr>
      <vt:lpstr>Use Cases</vt:lpstr>
      <vt:lpstr>Use Cases</vt:lpstr>
      <vt:lpstr>Use Cases</vt:lpstr>
      <vt:lpstr>Use Cases</vt:lpstr>
      <vt:lpstr>Use Case Description</vt:lpstr>
      <vt:lpstr>Use Cases</vt:lpstr>
      <vt:lpstr>On-line book store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Software Design</dc:title>
  <dc:creator>Jaymie Phillips</dc:creator>
  <cp:lastModifiedBy>Jaymie Phillips</cp:lastModifiedBy>
  <cp:revision>29</cp:revision>
  <dcterms:created xsi:type="dcterms:W3CDTF">2018-02-03T18:20:07Z</dcterms:created>
  <dcterms:modified xsi:type="dcterms:W3CDTF">2018-02-07T10:51:54Z</dcterms:modified>
</cp:coreProperties>
</file>