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9" autoAdjust="0"/>
    <p:restoredTop sz="94660"/>
  </p:normalViewPr>
  <p:slideViewPr>
    <p:cSldViewPr snapToGrid="0">
      <p:cViewPr varScale="1">
        <p:scale>
          <a:sx n="92" d="100"/>
          <a:sy n="92" d="100"/>
        </p:scale>
        <p:origin x="101"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418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85707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403838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38438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50080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87205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74137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41115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743515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21288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10/14/2023</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97182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10/14/2023</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1709820450"/>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69" r:id="rId6"/>
    <p:sldLayoutId id="2147483774" r:id="rId7"/>
    <p:sldLayoutId id="2147483770" r:id="rId8"/>
    <p:sldLayoutId id="2147483771" r:id="rId9"/>
    <p:sldLayoutId id="2147483772" r:id="rId10"/>
    <p:sldLayoutId id="21474837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posnow.com/uk/resources/importance-of-the-hospitality-industry/"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1741C-6540-3451-6791-7499A10D5B4E}"/>
              </a:ext>
            </a:extLst>
          </p:cNvPr>
          <p:cNvSpPr>
            <a:spLocks noGrp="1"/>
          </p:cNvSpPr>
          <p:nvPr>
            <p:ph type="ctrTitle"/>
          </p:nvPr>
        </p:nvSpPr>
        <p:spPr>
          <a:xfrm>
            <a:off x="457200" y="676656"/>
            <a:ext cx="3277432" cy="3063240"/>
          </a:xfrm>
        </p:spPr>
        <p:txBody>
          <a:bodyPr>
            <a:normAutofit/>
          </a:bodyPr>
          <a:lstStyle/>
          <a:p>
            <a:r>
              <a:rPr kumimoji="0" lang="en-GB" sz="1800" b="0" i="0" u="none" strike="noStrike" kern="1200" cap="none" spc="0" normalizeH="0" baseline="0" noProof="0" dirty="0">
                <a:ln>
                  <a:noFill/>
                </a:ln>
                <a:effectLst/>
                <a:uLnTx/>
                <a:uFillTx/>
                <a:latin typeface="Trebuchet MS" panose="020B0603020202020204"/>
                <a:ea typeface="+mj-ea"/>
                <a:cs typeface="+mj-cs"/>
              </a:rPr>
              <a:t>Module name: Hospitality and guest service management( BMIH4003)</a:t>
            </a:r>
            <a:br>
              <a:rPr kumimoji="0" lang="en-GB" sz="1800" b="0" i="0" u="none" strike="noStrike" kern="1200" cap="none" spc="0" normalizeH="0" baseline="0" noProof="0" dirty="0">
                <a:ln>
                  <a:noFill/>
                </a:ln>
                <a:effectLst/>
                <a:uLnTx/>
                <a:uFillTx/>
                <a:latin typeface="Trebuchet MS" panose="020B0603020202020204"/>
                <a:ea typeface="+mj-ea"/>
                <a:cs typeface="+mj-cs"/>
              </a:rPr>
            </a:br>
            <a:r>
              <a:rPr kumimoji="0" lang="en-GB" sz="1800" b="0" i="0" u="none" strike="noStrike" kern="1200" cap="none" spc="0" normalizeH="0" baseline="0" noProof="0" dirty="0">
                <a:ln>
                  <a:noFill/>
                </a:ln>
                <a:effectLst/>
                <a:uLnTx/>
                <a:uFillTx/>
                <a:latin typeface="Trebuchet MS" panose="020B0603020202020204"/>
                <a:ea typeface="+mj-ea"/>
                <a:cs typeface="+mj-cs"/>
              </a:rPr>
              <a:t>Student name: Antonela Costiuc</a:t>
            </a:r>
            <a:br>
              <a:rPr kumimoji="0" lang="en-GB" sz="1800" b="0" i="0" u="none" strike="noStrike" kern="1200" cap="none" spc="0" normalizeH="0" baseline="0" noProof="0" dirty="0">
                <a:ln>
                  <a:noFill/>
                </a:ln>
                <a:effectLst/>
                <a:uLnTx/>
                <a:uFillTx/>
                <a:latin typeface="Trebuchet MS" panose="020B0603020202020204"/>
                <a:ea typeface="+mj-ea"/>
                <a:cs typeface="+mj-cs"/>
              </a:rPr>
            </a:br>
            <a:r>
              <a:rPr kumimoji="0" lang="en-GB" sz="1800" b="0" i="0" u="none" strike="noStrike" kern="1200" cap="none" spc="0" normalizeH="0" baseline="0" noProof="0" dirty="0">
                <a:ln>
                  <a:noFill/>
                </a:ln>
                <a:effectLst/>
                <a:uLnTx/>
                <a:uFillTx/>
                <a:latin typeface="Trebuchet MS" panose="020B0603020202020204"/>
                <a:ea typeface="+mj-ea"/>
                <a:cs typeface="+mj-cs"/>
              </a:rPr>
              <a:t>Student number: 2117337</a:t>
            </a:r>
            <a:br>
              <a:rPr kumimoji="0" lang="en-GB" sz="1800" b="0" i="0" u="none" strike="noStrike" kern="1200" cap="none" spc="0" normalizeH="0" baseline="0" noProof="0" dirty="0">
                <a:ln>
                  <a:noFill/>
                </a:ln>
                <a:effectLst/>
                <a:uLnTx/>
                <a:uFillTx/>
                <a:latin typeface="Trebuchet MS" panose="020B0603020202020204"/>
                <a:ea typeface="+mj-ea"/>
                <a:cs typeface="+mj-cs"/>
              </a:rPr>
            </a:br>
            <a:r>
              <a:rPr kumimoji="0" lang="en-GB" sz="1800" b="0" i="0" u="none" strike="noStrike" kern="1200" cap="none" spc="0" normalizeH="0" baseline="0" noProof="0" dirty="0">
                <a:ln>
                  <a:noFill/>
                </a:ln>
                <a:effectLst/>
                <a:uLnTx/>
                <a:uFillTx/>
                <a:latin typeface="Trebuchet MS" panose="020B0603020202020204"/>
                <a:ea typeface="+mj-ea"/>
                <a:cs typeface="+mj-cs"/>
              </a:rPr>
              <a:t>Lecturer name: Charlotte Joyner</a:t>
            </a:r>
            <a:endParaRPr lang="en-GB" sz="1800" dirty="0"/>
          </a:p>
        </p:txBody>
      </p:sp>
      <p:sp>
        <p:nvSpPr>
          <p:cNvPr id="3" name="Subtitle 2">
            <a:extLst>
              <a:ext uri="{FF2B5EF4-FFF2-40B4-BE49-F238E27FC236}">
                <a16:creationId xmlns:a16="http://schemas.microsoft.com/office/drawing/2014/main" id="{7D8BB75D-0F3E-7BDB-64BD-D4DEF56225B2}"/>
              </a:ext>
            </a:extLst>
          </p:cNvPr>
          <p:cNvSpPr>
            <a:spLocks noGrp="1"/>
          </p:cNvSpPr>
          <p:nvPr>
            <p:ph type="subTitle" idx="1"/>
          </p:nvPr>
        </p:nvSpPr>
        <p:spPr>
          <a:xfrm>
            <a:off x="457200" y="4330931"/>
            <a:ext cx="3277432" cy="1936865"/>
          </a:xfrm>
        </p:spPr>
        <p:txBody>
          <a:bodyPr>
            <a:normAutofit/>
          </a:bodyPr>
          <a:lstStyle/>
          <a:p>
            <a:r>
              <a:rPr lang="en-GB" dirty="0"/>
              <a:t>The role and importance of quality service, hospitality, and guest services in the hotel industry</a:t>
            </a:r>
          </a:p>
        </p:txBody>
      </p:sp>
      <p:pic>
        <p:nvPicPr>
          <p:cNvPr id="6" name="Picture 5" descr="A building with a christmas tree&#10;&#10;Description automatically generated">
            <a:extLst>
              <a:ext uri="{FF2B5EF4-FFF2-40B4-BE49-F238E27FC236}">
                <a16:creationId xmlns:a16="http://schemas.microsoft.com/office/drawing/2014/main" id="{020475D6-39D8-67A9-137A-E4498A5C6177}"/>
              </a:ext>
            </a:extLst>
          </p:cNvPr>
          <p:cNvPicPr>
            <a:picLocks noChangeAspect="1"/>
          </p:cNvPicPr>
          <p:nvPr/>
        </p:nvPicPr>
        <p:blipFill rotWithShape="1">
          <a:blip r:embed="rId2">
            <a:extLst>
              <a:ext uri="{28A0092B-C50C-407E-A947-70E740481C1C}">
                <a14:useLocalDpi xmlns:a14="http://schemas.microsoft.com/office/drawing/2010/main" val="0"/>
              </a:ext>
            </a:extLst>
          </a:blip>
          <a:srcRect l="6051" r="1490"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134272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otel Giant IHG Unveils New Name As Part Of Updated Brand Identity - B&amp;T">
            <a:extLst>
              <a:ext uri="{FF2B5EF4-FFF2-40B4-BE49-F238E27FC236}">
                <a16:creationId xmlns:a16="http://schemas.microsoft.com/office/drawing/2014/main" id="{9181928E-F0E4-3A8D-3055-F039003B164A}"/>
              </a:ext>
            </a:extLst>
          </p:cNvPr>
          <p:cNvPicPr>
            <a:picLocks noGrp="1" noChangeAspect="1" noChangeArrowheads="1"/>
          </p:cNvPicPr>
          <p:nvPr>
            <p:ph idx="1"/>
          </p:nvPr>
        </p:nvPicPr>
        <p:blipFill rotWithShape="1">
          <a:blip r:embed="rId2">
            <a:alphaModFix/>
            <a:extLst>
              <a:ext uri="{28A0092B-C50C-407E-A947-70E740481C1C}">
                <a14:useLocalDpi xmlns:a14="http://schemas.microsoft.com/office/drawing/2010/main" val="0"/>
              </a:ext>
            </a:extLst>
          </a:blip>
          <a:srcRect t="12142" b="10439"/>
          <a:stretch/>
        </p:blipFill>
        <p:spPr bwMode="auto">
          <a:xfrm>
            <a:off x="457201" y="602379"/>
            <a:ext cx="11234056" cy="5653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760329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FB1D-3B03-907B-1D58-64B7713A47BF}"/>
              </a:ext>
            </a:extLst>
          </p:cNvPr>
          <p:cNvSpPr>
            <a:spLocks noGrp="1"/>
          </p:cNvSpPr>
          <p:nvPr>
            <p:ph type="title"/>
          </p:nvPr>
        </p:nvSpPr>
        <p:spPr>
          <a:xfrm>
            <a:off x="457200" y="132080"/>
            <a:ext cx="11511280" cy="5161280"/>
          </a:xfrm>
        </p:spPr>
        <p:txBody>
          <a:bodyPr vert="horz" lIns="91440" tIns="45720" rIns="91440" bIns="45720" rtlCol="0" anchor="ctr">
            <a:normAutofit/>
          </a:bodyPr>
          <a:lstStyle/>
          <a:p>
            <a:r>
              <a:rPr lang="en-US" sz="2400" b="1" dirty="0"/>
              <a:t>Table of contents:</a:t>
            </a:r>
            <a:br>
              <a:rPr lang="en-US" sz="1800" dirty="0"/>
            </a:br>
            <a:br>
              <a:rPr lang="en-US" sz="1800" dirty="0"/>
            </a:br>
            <a:r>
              <a:rPr lang="en-US" sz="1800" b="1" dirty="0" err="1"/>
              <a:t>Intoduction</a:t>
            </a:r>
            <a:br>
              <a:rPr lang="en-US" sz="1800" b="1" dirty="0"/>
            </a:br>
            <a:br>
              <a:rPr lang="en-US" sz="1800" b="1" dirty="0"/>
            </a:br>
            <a:r>
              <a:rPr lang="en-US" sz="1800" b="1" dirty="0"/>
              <a:t>Main consumers</a:t>
            </a:r>
            <a:br>
              <a:rPr lang="en-US" sz="1800" b="1" dirty="0"/>
            </a:br>
            <a:br>
              <a:rPr lang="en-US" sz="1800" b="1" dirty="0"/>
            </a:br>
            <a:r>
              <a:rPr lang="en-US" sz="1800" b="1" dirty="0"/>
              <a:t>The nature, scope and role of the guest services and facilities</a:t>
            </a:r>
            <a:br>
              <a:rPr lang="en-US" sz="1800" b="1" dirty="0"/>
            </a:br>
            <a:br>
              <a:rPr lang="en-US" sz="1800" b="1" dirty="0"/>
            </a:br>
            <a:r>
              <a:rPr lang="en-US" sz="1800" b="1" dirty="0"/>
              <a:t> The role and function of guest services</a:t>
            </a:r>
            <a:br>
              <a:rPr lang="en-US" sz="1800" b="1" dirty="0"/>
            </a:br>
            <a:r>
              <a:rPr lang="en-US" sz="1800" b="1" dirty="0"/>
              <a:t>  in general </a:t>
            </a:r>
            <a:br>
              <a:rPr lang="en-US" sz="1800" b="1" dirty="0"/>
            </a:br>
            <a:br>
              <a:rPr lang="en-US" sz="1800" b="1" dirty="0"/>
            </a:br>
            <a:r>
              <a:rPr lang="en-US" sz="1800" b="1" dirty="0"/>
              <a:t>Importance of hospitality</a:t>
            </a:r>
            <a:br>
              <a:rPr lang="en-US" sz="1800" b="1" dirty="0"/>
            </a:br>
            <a:br>
              <a:rPr lang="en-US" sz="1800" b="1" dirty="0"/>
            </a:br>
            <a:r>
              <a:rPr lang="en-US" sz="1800" b="1" dirty="0"/>
              <a:t>The meets/exceeds of guest expectations</a:t>
            </a:r>
            <a:br>
              <a:rPr lang="en-US" sz="1800" b="1" dirty="0"/>
            </a:br>
            <a:br>
              <a:rPr lang="en-US" sz="1800" b="1" dirty="0"/>
            </a:br>
            <a:r>
              <a:rPr lang="en-US" sz="1800" b="1" dirty="0"/>
              <a:t>Conclusion</a:t>
            </a:r>
            <a:br>
              <a:rPr lang="en-US" sz="1800" dirty="0"/>
            </a:br>
            <a:br>
              <a:rPr lang="en-US" sz="1400" dirty="0"/>
            </a:br>
            <a:br>
              <a:rPr lang="en-US" sz="1400" dirty="0"/>
            </a:br>
            <a:br>
              <a:rPr lang="en-US" sz="1400" dirty="0"/>
            </a:br>
            <a:endParaRPr lang="en-US" sz="1400" dirty="0"/>
          </a:p>
        </p:txBody>
      </p:sp>
    </p:spTree>
    <p:extLst>
      <p:ext uri="{BB962C8B-B14F-4D97-AF65-F5344CB8AC3E}">
        <p14:creationId xmlns:p14="http://schemas.microsoft.com/office/powerpoint/2010/main" val="3943303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B34ED-6749-E440-281C-8A27C9B80790}"/>
              </a:ext>
            </a:extLst>
          </p:cNvPr>
          <p:cNvSpPr>
            <a:spLocks noGrp="1"/>
          </p:cNvSpPr>
          <p:nvPr>
            <p:ph type="title"/>
          </p:nvPr>
        </p:nvSpPr>
        <p:spPr/>
        <p:txBody>
          <a:bodyPr>
            <a:normAutofit/>
          </a:bodyPr>
          <a:lstStyle/>
          <a:p>
            <a:r>
              <a:rPr lang="en-GB"/>
              <a:t>Introduction</a:t>
            </a:r>
          </a:p>
        </p:txBody>
      </p:sp>
      <p:sp>
        <p:nvSpPr>
          <p:cNvPr id="3" name="Content Placeholder 2">
            <a:extLst>
              <a:ext uri="{FF2B5EF4-FFF2-40B4-BE49-F238E27FC236}">
                <a16:creationId xmlns:a16="http://schemas.microsoft.com/office/drawing/2014/main" id="{0D96409D-EB7B-1AEA-2C15-175D15FC55AE}"/>
              </a:ext>
            </a:extLst>
          </p:cNvPr>
          <p:cNvSpPr>
            <a:spLocks noGrp="1"/>
          </p:cNvSpPr>
          <p:nvPr>
            <p:ph idx="1"/>
          </p:nvPr>
        </p:nvSpPr>
        <p:spPr/>
        <p:txBody>
          <a:bodyPr>
            <a:normAutofit/>
          </a:bodyPr>
          <a:lstStyle/>
          <a:p>
            <a:r>
              <a:rPr lang="en-GB" sz="1900"/>
              <a:t>My chosen hotel from the IHG </a:t>
            </a:r>
            <a:r>
              <a:rPr lang="en-GB" sz="1900" err="1"/>
              <a:t>hotls</a:t>
            </a:r>
            <a:r>
              <a:rPr lang="en-GB" sz="1900"/>
              <a:t> and resorts is Holiday Inn.</a:t>
            </a:r>
          </a:p>
          <a:p>
            <a:r>
              <a:rPr lang="en-GB" sz="1900"/>
              <a:t>With more than 1000 hotels and an ever-expanding pipeline of proprieties around the world, Holiday Inn has been providing leisure guests, business clients and families with great places to stay since 1952.</a:t>
            </a:r>
          </a:p>
          <a:p>
            <a:r>
              <a:rPr lang="en-GB" sz="1900"/>
              <a:t>Guest expectations at Holiday Inn are discerning, including reliability, comfort, quality and value. Connecting with others is at the heart of every single stay, whether travellers are traveling for business purpose or for pleasure, from leisure guests to business travellers seeking memorable meetings and events that help build relationships  that really matter,</a:t>
            </a:r>
          </a:p>
          <a:p>
            <a:r>
              <a:rPr lang="en-GB" sz="1900"/>
              <a:t>The Holiday Inn brand is known around the globe for providing owners with a unique level of flexibility based on their target market and site.</a:t>
            </a:r>
          </a:p>
          <a:p>
            <a:endParaRPr lang="en-GB" sz="1900"/>
          </a:p>
          <a:p>
            <a:endParaRPr lang="en-GB" sz="1900"/>
          </a:p>
          <a:p>
            <a:endParaRPr lang="en-GB" sz="1900"/>
          </a:p>
        </p:txBody>
      </p:sp>
      <p:pic>
        <p:nvPicPr>
          <p:cNvPr id="5" name="Picture 4" descr="A building with many windows&#10;&#10;Description automatically generated">
            <a:extLst>
              <a:ext uri="{FF2B5EF4-FFF2-40B4-BE49-F238E27FC236}">
                <a16:creationId xmlns:a16="http://schemas.microsoft.com/office/drawing/2014/main" id="{451E0C9C-A0C9-A2DB-0DE2-4598588EA361}"/>
              </a:ext>
            </a:extLst>
          </p:cNvPr>
          <p:cNvPicPr>
            <a:picLocks noChangeAspect="1"/>
          </p:cNvPicPr>
          <p:nvPr/>
        </p:nvPicPr>
        <p:blipFill rotWithShape="1">
          <a:blip r:embed="rId2"/>
          <a:srcRect l="24545" r="19205"/>
          <a:stretch/>
        </p:blipFill>
        <p:spPr>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686164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1972-62BC-E2BF-292C-14B72C93CE69}"/>
              </a:ext>
            </a:extLst>
          </p:cNvPr>
          <p:cNvSpPr>
            <a:spLocks noGrp="1"/>
          </p:cNvSpPr>
          <p:nvPr>
            <p:ph type="title"/>
          </p:nvPr>
        </p:nvSpPr>
        <p:spPr>
          <a:xfrm>
            <a:off x="457201" y="668049"/>
            <a:ext cx="5505994" cy="1325563"/>
          </a:xfrm>
        </p:spPr>
        <p:txBody>
          <a:bodyPr>
            <a:normAutofit/>
          </a:bodyPr>
          <a:lstStyle/>
          <a:p>
            <a:r>
              <a:rPr lang="en-GB"/>
              <a:t>Main consumers</a:t>
            </a:r>
            <a:endParaRPr lang="en-GB" dirty="0"/>
          </a:p>
        </p:txBody>
      </p:sp>
      <p:sp>
        <p:nvSpPr>
          <p:cNvPr id="9" name="Content Placeholder 8">
            <a:extLst>
              <a:ext uri="{FF2B5EF4-FFF2-40B4-BE49-F238E27FC236}">
                <a16:creationId xmlns:a16="http://schemas.microsoft.com/office/drawing/2014/main" id="{815385DF-0EF8-C80E-D988-7FBA804D7D5F}"/>
              </a:ext>
            </a:extLst>
          </p:cNvPr>
          <p:cNvSpPr>
            <a:spLocks noGrp="1"/>
          </p:cNvSpPr>
          <p:nvPr>
            <p:ph idx="1"/>
          </p:nvPr>
        </p:nvSpPr>
        <p:spPr>
          <a:xfrm>
            <a:off x="457201" y="2096713"/>
            <a:ext cx="5505994" cy="4080250"/>
          </a:xfrm>
        </p:spPr>
        <p:txBody>
          <a:bodyPr>
            <a:normAutofit fontScale="92500" lnSpcReduction="10000"/>
          </a:bodyPr>
          <a:lstStyle/>
          <a:p>
            <a:r>
              <a:rPr lang="en-GB" dirty="0"/>
              <a:t>The Holiday Inn target market primarily includes both business and leisure travellers. Their appeal is centred on the brand, familiarity, and amenities that Holiday Inn hotels provide.</a:t>
            </a:r>
          </a:p>
          <a:p>
            <a:r>
              <a:rPr lang="en-GB" dirty="0"/>
              <a:t>There are 7 types of travellers who prefer to have a stay at Holiday Inn`s hotels:</a:t>
            </a:r>
          </a:p>
          <a:p>
            <a:pPr marL="0" indent="0">
              <a:buNone/>
            </a:pPr>
            <a:r>
              <a:rPr lang="en-GB" dirty="0"/>
              <a:t>            1. </a:t>
            </a:r>
            <a:r>
              <a:rPr lang="en-GB" b="1" i="0" dirty="0">
                <a:effectLst/>
                <a:latin typeface="Mulish"/>
              </a:rPr>
              <a:t>People who prefer the Holiday Inn Brand </a:t>
            </a:r>
            <a:r>
              <a:rPr lang="en-GB" i="0" dirty="0">
                <a:effectLst/>
                <a:latin typeface="Mulish"/>
              </a:rPr>
              <a:t>(</a:t>
            </a:r>
            <a:r>
              <a:rPr lang="en-GB" dirty="0"/>
              <a:t>The Holiday Inn target market clearly includes those who strongly prefer the Holiday Inn brand)</a:t>
            </a:r>
          </a:p>
          <a:p>
            <a:pPr marL="0" indent="0">
              <a:buNone/>
            </a:pPr>
            <a:r>
              <a:rPr lang="en-GB" dirty="0">
                <a:latin typeface="Mulish"/>
              </a:rPr>
              <a:t>                2.</a:t>
            </a:r>
            <a:r>
              <a:rPr lang="en-GB" b="1" i="0" dirty="0">
                <a:effectLst/>
                <a:latin typeface="Mulish"/>
              </a:rPr>
              <a:t> People who like the familiarity of the Holiday Inn Brand (</a:t>
            </a:r>
            <a:r>
              <a:rPr lang="en-GB" dirty="0"/>
              <a:t>Sometimes when traveling, people just want to know what they’re getting into. It's important for them to stick with brands they know and trust)</a:t>
            </a:r>
            <a:endParaRPr lang="en-GB" b="0" i="0" dirty="0">
              <a:effectLst/>
              <a:latin typeface="Mulish"/>
            </a:endParaRPr>
          </a:p>
          <a:p>
            <a:pPr marL="0" indent="0">
              <a:buNone/>
            </a:pPr>
            <a:endParaRPr lang="en-GB" i="0" dirty="0">
              <a:effectLst/>
              <a:latin typeface="Mulish"/>
            </a:endParaRPr>
          </a:p>
          <a:p>
            <a:pPr marL="0" indent="0">
              <a:buNone/>
            </a:pPr>
            <a:endParaRPr lang="en-US" dirty="0"/>
          </a:p>
        </p:txBody>
      </p:sp>
      <p:pic>
        <p:nvPicPr>
          <p:cNvPr id="5" name="Content Placeholder 4" descr="A building with lights on it">
            <a:extLst>
              <a:ext uri="{FF2B5EF4-FFF2-40B4-BE49-F238E27FC236}">
                <a16:creationId xmlns:a16="http://schemas.microsoft.com/office/drawing/2014/main" id="{15E3A210-0FCB-A0D0-C5F9-D673EA471CA1}"/>
              </a:ext>
            </a:extLst>
          </p:cNvPr>
          <p:cNvPicPr>
            <a:picLocks noChangeAspect="1"/>
          </p:cNvPicPr>
          <p:nvPr/>
        </p:nvPicPr>
        <p:blipFill rotWithShape="1">
          <a:blip r:embed="rId2">
            <a:extLst>
              <a:ext uri="{28A0092B-C50C-407E-A947-70E740481C1C}">
                <a14:useLocalDpi xmlns:a14="http://schemas.microsoft.com/office/drawing/2010/main" val="0"/>
              </a:ext>
            </a:extLst>
          </a:blip>
          <a:srcRect t="1422" r="3" b="3"/>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Tree>
    <p:extLst>
      <p:ext uri="{BB962C8B-B14F-4D97-AF65-F5344CB8AC3E}">
        <p14:creationId xmlns:p14="http://schemas.microsoft.com/office/powerpoint/2010/main" val="1557319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0AB31-ABAE-771F-C5BB-CAC297A635EB}"/>
              </a:ext>
            </a:extLst>
          </p:cNvPr>
          <p:cNvSpPr>
            <a:spLocks noGrp="1"/>
          </p:cNvSpPr>
          <p:nvPr>
            <p:ph type="title"/>
          </p:nvPr>
        </p:nvSpPr>
        <p:spPr>
          <a:xfrm>
            <a:off x="457201" y="668049"/>
            <a:ext cx="5505994" cy="1325563"/>
          </a:xfrm>
        </p:spPr>
        <p:txBody>
          <a:bodyPr>
            <a:normAutofit/>
          </a:bodyPr>
          <a:lstStyle/>
          <a:p>
            <a:r>
              <a:rPr lang="en-GB" dirty="0"/>
              <a:t>Main consumers</a:t>
            </a:r>
          </a:p>
        </p:txBody>
      </p:sp>
      <p:sp>
        <p:nvSpPr>
          <p:cNvPr id="9" name="Content Placeholder 8">
            <a:extLst>
              <a:ext uri="{FF2B5EF4-FFF2-40B4-BE49-F238E27FC236}">
                <a16:creationId xmlns:a16="http://schemas.microsoft.com/office/drawing/2014/main" id="{B19068F2-8BA5-5678-BE3A-19211B791122}"/>
              </a:ext>
            </a:extLst>
          </p:cNvPr>
          <p:cNvSpPr>
            <a:spLocks noGrp="1"/>
          </p:cNvSpPr>
          <p:nvPr>
            <p:ph idx="1"/>
          </p:nvPr>
        </p:nvSpPr>
        <p:spPr>
          <a:xfrm>
            <a:off x="457201" y="2096713"/>
            <a:ext cx="5505994" cy="4080250"/>
          </a:xfrm>
        </p:spPr>
        <p:txBody>
          <a:bodyPr>
            <a:normAutofit fontScale="85000" lnSpcReduction="20000"/>
          </a:bodyPr>
          <a:lstStyle/>
          <a:p>
            <a:r>
              <a:rPr lang="en-US" dirty="0"/>
              <a:t>          3. </a:t>
            </a:r>
            <a:r>
              <a:rPr lang="en-GB" b="1" i="0" dirty="0">
                <a:effectLst/>
                <a:latin typeface="Mulish"/>
              </a:rPr>
              <a:t>Business Travelers on a model budget (</a:t>
            </a:r>
            <a:r>
              <a:rPr lang="en-GB" dirty="0"/>
              <a:t>Holiday Inn is often the preferred hotel for smaller businesses or those on a tight budget)</a:t>
            </a:r>
          </a:p>
          <a:p>
            <a:r>
              <a:rPr lang="en-GB" b="1" i="0" dirty="0">
                <a:effectLst/>
                <a:latin typeface="Mulish"/>
              </a:rPr>
              <a:t>             4. People on vacation who prefer a reasonably-priced hotel (</a:t>
            </a:r>
            <a:r>
              <a:rPr lang="en-GB" dirty="0"/>
              <a:t>The Holiday Inn is an excellent choice for people who fall into the latter category)</a:t>
            </a:r>
          </a:p>
          <a:p>
            <a:r>
              <a:rPr lang="en-GB" b="0" i="0" dirty="0">
                <a:effectLst/>
                <a:latin typeface="Mulish"/>
              </a:rPr>
              <a:t>             5. </a:t>
            </a:r>
            <a:r>
              <a:rPr lang="en-GB" b="1" i="0" dirty="0">
                <a:effectLst/>
                <a:latin typeface="Mulish"/>
              </a:rPr>
              <a:t>Backpackers and students (</a:t>
            </a:r>
            <a:r>
              <a:rPr lang="en-GB" dirty="0"/>
              <a:t>Backpackers and students can easily get around and explore the city from Holiday Inn hotels located in central areas)</a:t>
            </a:r>
          </a:p>
          <a:p>
            <a:r>
              <a:rPr lang="en-GB" b="0" i="0" dirty="0">
                <a:effectLst/>
                <a:latin typeface="Mulish"/>
              </a:rPr>
              <a:t>             6. </a:t>
            </a:r>
            <a:r>
              <a:rPr lang="en-GB" b="1" i="0" dirty="0">
                <a:effectLst/>
                <a:latin typeface="Mulish"/>
              </a:rPr>
              <a:t>People who are looking for a hotel that provides value for money (</a:t>
            </a:r>
            <a:r>
              <a:rPr lang="en-GB" i="0" dirty="0">
                <a:effectLst/>
                <a:latin typeface="Mulish"/>
              </a:rPr>
              <a:t>Many travellers pick to stay at a Holiday Inn hotel because they feel like they get a good value for their money)</a:t>
            </a:r>
          </a:p>
          <a:p>
            <a:pPr algn="l"/>
            <a:r>
              <a:rPr lang="en-GB" dirty="0">
                <a:latin typeface="Mulish"/>
              </a:rPr>
              <a:t>             7. </a:t>
            </a:r>
            <a:r>
              <a:rPr lang="en-GB" b="1" i="0" dirty="0">
                <a:effectLst/>
                <a:latin typeface="Mulish"/>
              </a:rPr>
              <a:t>Travelers for whom a Holiday Inn is the most convenient option (</a:t>
            </a:r>
            <a:r>
              <a:rPr lang="en-GB" i="0" dirty="0">
                <a:effectLst/>
                <a:latin typeface="Mulish"/>
              </a:rPr>
              <a:t>The last segment of the Holiday Inn target market it is just because it is the most suitable option)</a:t>
            </a:r>
          </a:p>
          <a:p>
            <a:endParaRPr lang="en-GB" i="0" dirty="0">
              <a:effectLst/>
              <a:latin typeface="Mulish"/>
            </a:endParaRPr>
          </a:p>
          <a:p>
            <a:endParaRPr lang="en-GB" b="0" i="0" dirty="0">
              <a:effectLst/>
              <a:latin typeface="Mulish"/>
            </a:endParaRPr>
          </a:p>
          <a:p>
            <a:endParaRPr lang="en-GB" b="0" i="0" dirty="0">
              <a:effectLst/>
              <a:latin typeface="Mulish"/>
            </a:endParaRPr>
          </a:p>
          <a:p>
            <a:endParaRPr lang="en-US" dirty="0"/>
          </a:p>
        </p:txBody>
      </p:sp>
      <p:pic>
        <p:nvPicPr>
          <p:cNvPr id="5" name="Content Placeholder 4" descr="A building with lights on it&#10;&#10;Description automatically generated">
            <a:extLst>
              <a:ext uri="{FF2B5EF4-FFF2-40B4-BE49-F238E27FC236}">
                <a16:creationId xmlns:a16="http://schemas.microsoft.com/office/drawing/2014/main" id="{D22EB7CF-AA78-54B4-0DF9-7B037819F28E}"/>
              </a:ext>
            </a:extLst>
          </p:cNvPr>
          <p:cNvPicPr>
            <a:picLocks noChangeAspect="1"/>
          </p:cNvPicPr>
          <p:nvPr/>
        </p:nvPicPr>
        <p:blipFill rotWithShape="1">
          <a:blip r:embed="rId2">
            <a:extLst>
              <a:ext uri="{28A0092B-C50C-407E-A947-70E740481C1C}">
                <a14:useLocalDpi xmlns:a14="http://schemas.microsoft.com/office/drawing/2010/main" val="0"/>
              </a:ext>
            </a:extLst>
          </a:blip>
          <a:srcRect t="1422" r="3" b="3"/>
          <a:stretch/>
        </p:blipFill>
        <p:spPr>
          <a:xfrm>
            <a:off x="6360177" y="1934966"/>
            <a:ext cx="5831823" cy="3046917"/>
          </a:xfrm>
          <a:custGeom>
            <a:avLst/>
            <a:gdLst/>
            <a:ahLst/>
            <a:cxnLst/>
            <a:rect l="l" t="t" r="r" b="b"/>
            <a:pathLst>
              <a:path w="5831823" h="3046917">
                <a:moveTo>
                  <a:pt x="4630021" y="7292"/>
                </a:moveTo>
                <a:lnTo>
                  <a:pt x="5831823" y="7292"/>
                </a:lnTo>
                <a:lnTo>
                  <a:pt x="5831823" y="2450538"/>
                </a:lnTo>
                <a:lnTo>
                  <a:pt x="5800042" y="2493038"/>
                </a:lnTo>
                <a:cubicBezTo>
                  <a:pt x="5520878" y="2831307"/>
                  <a:pt x="5098400" y="3046917"/>
                  <a:pt x="4625556" y="3046917"/>
                </a:cubicBezTo>
                <a:lnTo>
                  <a:pt x="3107978" y="3046917"/>
                </a:lnTo>
                <a:lnTo>
                  <a:pt x="3107978" y="1529337"/>
                </a:lnTo>
                <a:cubicBezTo>
                  <a:pt x="3107978" y="688726"/>
                  <a:pt x="3789410" y="7292"/>
                  <a:pt x="4630021" y="7292"/>
                </a:cubicBezTo>
                <a:close/>
                <a:moveTo>
                  <a:pt x="0" y="0"/>
                </a:moveTo>
                <a:lnTo>
                  <a:pt x="1517580" y="0"/>
                </a:lnTo>
                <a:cubicBezTo>
                  <a:pt x="2358191" y="0"/>
                  <a:pt x="3039624" y="681433"/>
                  <a:pt x="3039624" y="1522044"/>
                </a:cubicBezTo>
                <a:lnTo>
                  <a:pt x="3039624" y="3039623"/>
                </a:lnTo>
                <a:lnTo>
                  <a:pt x="1522045" y="3039623"/>
                </a:lnTo>
                <a:cubicBezTo>
                  <a:pt x="681434" y="3039623"/>
                  <a:pt x="0" y="2358190"/>
                  <a:pt x="0" y="1517579"/>
                </a:cubicBezTo>
                <a:close/>
              </a:path>
            </a:pathLst>
          </a:custGeom>
        </p:spPr>
      </p:pic>
    </p:spTree>
    <p:extLst>
      <p:ext uri="{BB962C8B-B14F-4D97-AF65-F5344CB8AC3E}">
        <p14:creationId xmlns:p14="http://schemas.microsoft.com/office/powerpoint/2010/main" val="4185254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6BDB8-B036-C058-5B36-8A8E328C538C}"/>
              </a:ext>
            </a:extLst>
          </p:cNvPr>
          <p:cNvSpPr>
            <a:spLocks noGrp="1"/>
          </p:cNvSpPr>
          <p:nvPr>
            <p:ph type="title"/>
          </p:nvPr>
        </p:nvSpPr>
        <p:spPr/>
        <p:txBody>
          <a:bodyPr>
            <a:normAutofit/>
          </a:bodyPr>
          <a:lstStyle/>
          <a:p>
            <a:r>
              <a:rPr lang="en-US" sz="3700" b="1" dirty="0"/>
              <a:t>The nature, scope and role of the guest services and facilities</a:t>
            </a:r>
            <a:endParaRPr lang="en-GB" sz="3700" dirty="0"/>
          </a:p>
        </p:txBody>
      </p:sp>
      <p:sp>
        <p:nvSpPr>
          <p:cNvPr id="3" name="Content Placeholder 2">
            <a:extLst>
              <a:ext uri="{FF2B5EF4-FFF2-40B4-BE49-F238E27FC236}">
                <a16:creationId xmlns:a16="http://schemas.microsoft.com/office/drawing/2014/main" id="{ABC1253F-A74A-F249-019A-4C61A790CDE3}"/>
              </a:ext>
            </a:extLst>
          </p:cNvPr>
          <p:cNvSpPr>
            <a:spLocks noGrp="1"/>
          </p:cNvSpPr>
          <p:nvPr>
            <p:ph idx="1"/>
          </p:nvPr>
        </p:nvSpPr>
        <p:spPr>
          <a:xfrm>
            <a:off x="457200" y="2096713"/>
            <a:ext cx="6807551" cy="4080250"/>
          </a:xfrm>
        </p:spPr>
        <p:txBody>
          <a:bodyPr>
            <a:normAutofit lnSpcReduction="10000"/>
          </a:bodyPr>
          <a:lstStyle/>
          <a:p>
            <a:r>
              <a:rPr lang="en-GB" i="0" dirty="0">
                <a:latin typeface="Open Sans" panose="020B0606030504020204" pitchFamily="34" charset="0"/>
              </a:rPr>
              <a:t>A </a:t>
            </a:r>
            <a:r>
              <a:rPr lang="en-GB" b="0" i="0" dirty="0">
                <a:effectLst/>
                <a:latin typeface="Open Sans" panose="020B0606030504020204" pitchFamily="34" charset="0"/>
              </a:rPr>
              <a:t>good customer service can ensure guest satisfaction.</a:t>
            </a:r>
          </a:p>
          <a:p>
            <a:r>
              <a:rPr lang="en-GB" b="0" i="0" dirty="0">
                <a:effectLst/>
                <a:latin typeface="Open Sans" panose="020B0606030504020204" pitchFamily="34" charset="0"/>
              </a:rPr>
              <a:t>This means effectively dealing with problems by:</a:t>
            </a:r>
          </a:p>
          <a:p>
            <a:pPr marL="0" indent="0">
              <a:buNone/>
            </a:pPr>
            <a:r>
              <a:rPr lang="en-GB" b="0" i="0" dirty="0">
                <a:effectLst/>
                <a:latin typeface="Open Sans" panose="020B0606030504020204" pitchFamily="34" charset="0"/>
              </a:rPr>
              <a:t>             -Apologizing</a:t>
            </a:r>
          </a:p>
          <a:p>
            <a:pPr marL="0" indent="0">
              <a:buNone/>
            </a:pPr>
            <a:r>
              <a:rPr lang="en-GB" b="0" i="0" dirty="0">
                <a:effectLst/>
                <a:latin typeface="Open Sans" panose="020B0606030504020204" pitchFamily="34" charset="0"/>
              </a:rPr>
              <a:t>             -Affirming the guest's feelings</a:t>
            </a:r>
          </a:p>
          <a:p>
            <a:pPr marL="0" indent="0">
              <a:buNone/>
            </a:pPr>
            <a:r>
              <a:rPr lang="en-GB" dirty="0">
                <a:latin typeface="Open Sans" panose="020B0606030504020204" pitchFamily="34" charset="0"/>
              </a:rPr>
              <a:t>             -</a:t>
            </a:r>
            <a:r>
              <a:rPr lang="en-GB" b="0" i="0" dirty="0">
                <a:effectLst/>
                <a:latin typeface="Open Sans" panose="020B0606030504020204" pitchFamily="34" charset="0"/>
              </a:rPr>
              <a:t>Fixing the problem</a:t>
            </a:r>
          </a:p>
          <a:p>
            <a:pPr marL="0" indent="0">
              <a:buNone/>
            </a:pPr>
            <a:r>
              <a:rPr lang="en-GB" b="0" i="0" dirty="0">
                <a:effectLst/>
                <a:latin typeface="Open Sans" panose="020B0606030504020204" pitchFamily="34" charset="0"/>
              </a:rPr>
              <a:t>             -Making changes to prevent future problems</a:t>
            </a:r>
          </a:p>
          <a:p>
            <a:pPr marL="0" indent="0">
              <a:buNone/>
            </a:pPr>
            <a:r>
              <a:rPr lang="en-GB" dirty="0">
                <a:latin typeface="Open Sans" panose="020B0606030504020204" pitchFamily="34" charset="0"/>
              </a:rPr>
              <a:t>For example, </a:t>
            </a:r>
            <a:r>
              <a:rPr lang="en-GB" b="0" i="0" dirty="0">
                <a:effectLst/>
                <a:latin typeface="Open Sans" panose="020B0606030504020204" pitchFamily="34" charset="0"/>
              </a:rPr>
              <a:t>staffs have a responsibility to satisfy guests expectations. Empowered team members are certified to make decisions about how this is to be completed. Empowerment is the action of allowing authority to employees to make fundamental decisions.</a:t>
            </a:r>
          </a:p>
          <a:p>
            <a:pPr marL="0" indent="0">
              <a:buNone/>
            </a:pPr>
            <a:endParaRPr lang="en-GB" b="0" i="0" dirty="0">
              <a:effectLst/>
              <a:latin typeface="Open Sans" panose="020B0606030504020204" pitchFamily="34" charset="0"/>
            </a:endParaRPr>
          </a:p>
          <a:p>
            <a:pPr marL="0" indent="0">
              <a:buNone/>
            </a:pPr>
            <a:endParaRPr lang="en-GB" b="0" i="0" dirty="0">
              <a:effectLst/>
              <a:latin typeface="Open Sans" panose="020B0606030504020204" pitchFamily="34" charset="0"/>
            </a:endParaRPr>
          </a:p>
          <a:p>
            <a:endParaRPr lang="en-GB" dirty="0"/>
          </a:p>
        </p:txBody>
      </p:sp>
      <p:pic>
        <p:nvPicPr>
          <p:cNvPr id="7" name="Picture 6" descr="A large building with a parking lot&#10;&#10;Description automatically generated">
            <a:extLst>
              <a:ext uri="{FF2B5EF4-FFF2-40B4-BE49-F238E27FC236}">
                <a16:creationId xmlns:a16="http://schemas.microsoft.com/office/drawing/2014/main" id="{AB5D5151-2E4C-1287-6696-FBEBC8525F29}"/>
              </a:ext>
            </a:extLst>
          </p:cNvPr>
          <p:cNvPicPr>
            <a:picLocks noChangeAspect="1"/>
          </p:cNvPicPr>
          <p:nvPr/>
        </p:nvPicPr>
        <p:blipFill rotWithShape="1">
          <a:blip r:embed="rId2">
            <a:extLst>
              <a:ext uri="{28A0092B-C50C-407E-A947-70E740481C1C}">
                <a14:useLocalDpi xmlns:a14="http://schemas.microsoft.com/office/drawing/2010/main" val="0"/>
              </a:ext>
            </a:extLst>
          </a:blip>
          <a:srcRect l="32875" r="27376"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1992389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E531-C241-15AC-DAB2-EA73852DC220}"/>
              </a:ext>
            </a:extLst>
          </p:cNvPr>
          <p:cNvSpPr>
            <a:spLocks noGrp="1"/>
          </p:cNvSpPr>
          <p:nvPr>
            <p:ph type="title"/>
          </p:nvPr>
        </p:nvSpPr>
        <p:spPr/>
        <p:txBody>
          <a:bodyPr/>
          <a:lstStyle/>
          <a:p>
            <a:br>
              <a:rPr lang="en-GB" dirty="0"/>
            </a:br>
            <a:r>
              <a:rPr lang="en-GB" dirty="0"/>
              <a:t>Importance of hospitality</a:t>
            </a:r>
          </a:p>
        </p:txBody>
      </p:sp>
      <p:sp>
        <p:nvSpPr>
          <p:cNvPr id="3" name="Content Placeholder 2">
            <a:extLst>
              <a:ext uri="{FF2B5EF4-FFF2-40B4-BE49-F238E27FC236}">
                <a16:creationId xmlns:a16="http://schemas.microsoft.com/office/drawing/2014/main" id="{D74A41CC-CFE8-3B1C-DFF5-DD0700DA53A7}"/>
              </a:ext>
            </a:extLst>
          </p:cNvPr>
          <p:cNvSpPr>
            <a:spLocks noGrp="1"/>
          </p:cNvSpPr>
          <p:nvPr>
            <p:ph idx="1"/>
          </p:nvPr>
        </p:nvSpPr>
        <p:spPr/>
        <p:txBody>
          <a:bodyPr/>
          <a:lstStyle/>
          <a:p>
            <a:pPr marL="0" indent="0">
              <a:buNone/>
            </a:pPr>
            <a:r>
              <a:rPr lang="en-GB" dirty="0"/>
              <a:t>According </a:t>
            </a:r>
            <a:r>
              <a:rPr lang="en-GB" dirty="0" err="1"/>
              <a:t>Aine</a:t>
            </a:r>
            <a:r>
              <a:rPr lang="en-GB" dirty="0"/>
              <a:t> </a:t>
            </a:r>
            <a:r>
              <a:rPr lang="en-GB" dirty="0" err="1"/>
              <a:t>Hendron</a:t>
            </a:r>
            <a:r>
              <a:rPr lang="en-GB" dirty="0"/>
              <a:t>(16 august 2023) i72% of customers will tell six or more people if they have a satisfying experience. People always share their experiences bar or very good ones.</a:t>
            </a:r>
          </a:p>
          <a:p>
            <a:pPr marL="0" indent="0">
              <a:buNone/>
            </a:pPr>
            <a:r>
              <a:rPr lang="en-GB" dirty="0"/>
              <a:t>There are four main hospitality industry sectors:</a:t>
            </a:r>
          </a:p>
          <a:p>
            <a:pPr marL="457200" indent="-457200">
              <a:buAutoNum type="arabicPeriod"/>
            </a:pPr>
            <a:r>
              <a:rPr lang="en-GB" dirty="0"/>
              <a:t>Entertainment and recreation</a:t>
            </a:r>
          </a:p>
          <a:p>
            <a:pPr marL="457200" indent="-457200">
              <a:buAutoNum type="arabicPeriod"/>
            </a:pPr>
            <a:r>
              <a:rPr lang="en-GB" dirty="0"/>
              <a:t>Food and beverage (F&amp;B)</a:t>
            </a:r>
          </a:p>
          <a:p>
            <a:pPr marL="457200" indent="-457200">
              <a:buAutoNum type="arabicPeriod"/>
            </a:pPr>
            <a:r>
              <a:rPr lang="en-GB" dirty="0"/>
              <a:t>Lodging</a:t>
            </a:r>
          </a:p>
          <a:p>
            <a:pPr marL="457200" indent="-457200">
              <a:buAutoNum type="arabicPeriod"/>
            </a:pPr>
            <a:r>
              <a:rPr lang="en-GB" dirty="0"/>
              <a:t>Travel and tourism</a:t>
            </a:r>
          </a:p>
          <a:p>
            <a:pPr marL="0" indent="0">
              <a:buNone/>
            </a:pPr>
            <a:r>
              <a:rPr lang="en-GB" dirty="0"/>
              <a:t>Holiday Inn cover all four main hospitality sectors by offering all services written above.</a:t>
            </a:r>
          </a:p>
        </p:txBody>
      </p:sp>
    </p:spTree>
    <p:extLst>
      <p:ext uri="{BB962C8B-B14F-4D97-AF65-F5344CB8AC3E}">
        <p14:creationId xmlns:p14="http://schemas.microsoft.com/office/powerpoint/2010/main" val="3269673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99F36-BB7E-BA08-A7E7-6CB5751C9820}"/>
              </a:ext>
            </a:extLst>
          </p:cNvPr>
          <p:cNvSpPr>
            <a:spLocks noGrp="1"/>
          </p:cNvSpPr>
          <p:nvPr>
            <p:ph type="title"/>
          </p:nvPr>
        </p:nvSpPr>
        <p:spPr/>
        <p:txBody>
          <a:bodyPr>
            <a:normAutofit/>
          </a:bodyPr>
          <a:lstStyle/>
          <a:p>
            <a:br>
              <a:rPr lang="en-US" sz="2800" b="1" dirty="0"/>
            </a:br>
            <a:r>
              <a:rPr lang="en-US" sz="2800" b="1" dirty="0"/>
              <a:t>The meets/exceeds of guest expectations</a:t>
            </a:r>
            <a:endParaRPr lang="en-GB" sz="2800" dirty="0"/>
          </a:p>
        </p:txBody>
      </p:sp>
      <p:sp>
        <p:nvSpPr>
          <p:cNvPr id="32" name="Content Placeholder 8">
            <a:extLst>
              <a:ext uri="{FF2B5EF4-FFF2-40B4-BE49-F238E27FC236}">
                <a16:creationId xmlns:a16="http://schemas.microsoft.com/office/drawing/2014/main" id="{BB7034B5-55C7-BECD-2651-9A43B5605CF5}"/>
              </a:ext>
            </a:extLst>
          </p:cNvPr>
          <p:cNvSpPr>
            <a:spLocks noGrp="1"/>
          </p:cNvSpPr>
          <p:nvPr>
            <p:ph idx="1"/>
          </p:nvPr>
        </p:nvSpPr>
        <p:spPr>
          <a:xfrm>
            <a:off x="457201" y="2096713"/>
            <a:ext cx="6531920" cy="4080250"/>
          </a:xfrm>
        </p:spPr>
        <p:txBody>
          <a:bodyPr>
            <a:normAutofit/>
          </a:bodyPr>
          <a:lstStyle/>
          <a:p>
            <a:r>
              <a:rPr lang="en-GB" dirty="0"/>
              <a:t>The main objective of a Hotel is to meet customers' requirements despite the fact that achieving profitable targets.</a:t>
            </a:r>
          </a:p>
          <a:p>
            <a:r>
              <a:rPr lang="en-GB" dirty="0"/>
              <a:t>Once booking a Hotel Room, customers have expectations that are strongminded by many factors such as the images of the Hotel that are on the Hotel’s  website, recommendations given by other customers, description of the hotel and what is most important services and amenities promised.</a:t>
            </a:r>
          </a:p>
          <a:p>
            <a:r>
              <a:rPr lang="en-GB" dirty="0"/>
              <a:t>Holiday Inn is one of the many hotels that meets guest's expectations for all type of travellers</a:t>
            </a:r>
          </a:p>
          <a:p>
            <a:endParaRPr lang="en-GB" dirty="0"/>
          </a:p>
          <a:p>
            <a:endParaRPr lang="en-GB" dirty="0"/>
          </a:p>
          <a:p>
            <a:endParaRPr lang="en-GB" dirty="0"/>
          </a:p>
        </p:txBody>
      </p:sp>
      <p:pic>
        <p:nvPicPr>
          <p:cNvPr id="5" name="Content Placeholder 4" descr="A long shot of a building&#10;&#10;Description automatically generated">
            <a:extLst>
              <a:ext uri="{FF2B5EF4-FFF2-40B4-BE49-F238E27FC236}">
                <a16:creationId xmlns:a16="http://schemas.microsoft.com/office/drawing/2014/main" id="{39CA2FBD-E84D-B35F-47F6-42D4383D5CDE}"/>
              </a:ext>
            </a:extLst>
          </p:cNvPr>
          <p:cNvPicPr>
            <a:picLocks noChangeAspect="1"/>
          </p:cNvPicPr>
          <p:nvPr/>
        </p:nvPicPr>
        <p:blipFill rotWithShape="1">
          <a:blip r:embed="rId2">
            <a:extLst>
              <a:ext uri="{28A0092B-C50C-407E-A947-70E740481C1C}">
                <a14:useLocalDpi xmlns:a14="http://schemas.microsoft.com/office/drawing/2010/main" val="0"/>
              </a:ext>
            </a:extLst>
          </a:blip>
          <a:srcRect l="22588" r="21161"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6627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4"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55" name="Group 54">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56" name="Oval 55">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57" name="Freeform: Shape 56">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59" name="Oval 58">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D654366-4CA0-51D4-C29A-E5C607E07B40}"/>
              </a:ext>
            </a:extLst>
          </p:cNvPr>
          <p:cNvSpPr>
            <a:spLocks noGrp="1"/>
          </p:cNvSpPr>
          <p:nvPr>
            <p:ph type="title"/>
          </p:nvPr>
        </p:nvSpPr>
        <p:spPr>
          <a:xfrm>
            <a:off x="457200" y="668049"/>
            <a:ext cx="7685037" cy="1325563"/>
          </a:xfrm>
        </p:spPr>
        <p:txBody>
          <a:bodyPr>
            <a:normAutofit/>
          </a:bodyPr>
          <a:lstStyle/>
          <a:p>
            <a:r>
              <a:rPr lang="en-GB"/>
              <a:t>Conclusion </a:t>
            </a:r>
            <a:endParaRPr lang="en-GB" dirty="0"/>
          </a:p>
        </p:txBody>
      </p:sp>
      <p:sp>
        <p:nvSpPr>
          <p:cNvPr id="60" name="Content Placeholder 38">
            <a:extLst>
              <a:ext uri="{FF2B5EF4-FFF2-40B4-BE49-F238E27FC236}">
                <a16:creationId xmlns:a16="http://schemas.microsoft.com/office/drawing/2014/main" id="{924D8D27-845E-067E-2804-663820EDA159}"/>
              </a:ext>
            </a:extLst>
          </p:cNvPr>
          <p:cNvSpPr>
            <a:spLocks noGrp="1"/>
          </p:cNvSpPr>
          <p:nvPr>
            <p:ph idx="1"/>
          </p:nvPr>
        </p:nvSpPr>
        <p:spPr>
          <a:xfrm>
            <a:off x="457201" y="2096713"/>
            <a:ext cx="6791100" cy="4080250"/>
          </a:xfrm>
        </p:spPr>
        <p:txBody>
          <a:bodyPr>
            <a:normAutofit/>
          </a:bodyPr>
          <a:lstStyle/>
          <a:p>
            <a:r>
              <a:rPr lang="en-US" dirty="0"/>
              <a:t>This presentation it is reflecting the  </a:t>
            </a:r>
            <a:r>
              <a:rPr lang="en-GB" dirty="0"/>
              <a:t>role and importance of quality service, hospitality, and guest services in the hotel industry.</a:t>
            </a:r>
          </a:p>
          <a:p>
            <a:r>
              <a:rPr lang="en-GB" dirty="0"/>
              <a:t>Holiday Inn it is one of the Resorts that meet all expectations and needs of all type of travellers, no matter what age, or what budget they have.</a:t>
            </a:r>
          </a:p>
          <a:p>
            <a:pPr marL="0" indent="0">
              <a:buNone/>
            </a:pPr>
            <a:endParaRPr lang="en-US" dirty="0"/>
          </a:p>
        </p:txBody>
      </p:sp>
      <p:pic>
        <p:nvPicPr>
          <p:cNvPr id="5" name="Content Placeholder 4" descr="A building with lights on it&#10;&#10;Description automatically generated">
            <a:extLst>
              <a:ext uri="{FF2B5EF4-FFF2-40B4-BE49-F238E27FC236}">
                <a16:creationId xmlns:a16="http://schemas.microsoft.com/office/drawing/2014/main" id="{53331304-2ECB-226C-F812-AF1632A85310}"/>
              </a:ext>
            </a:extLst>
          </p:cNvPr>
          <p:cNvPicPr>
            <a:picLocks noChangeAspect="1"/>
          </p:cNvPicPr>
          <p:nvPr/>
        </p:nvPicPr>
        <p:blipFill rotWithShape="1">
          <a:blip r:embed="rId3">
            <a:extLst>
              <a:ext uri="{28A0092B-C50C-407E-A947-70E740481C1C}">
                <a14:useLocalDpi xmlns:a14="http://schemas.microsoft.com/office/drawing/2010/main" val="0"/>
              </a:ext>
            </a:extLst>
          </a:blip>
          <a:srcRect l="33174" r="13827" b="2"/>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82798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F31A5-D4DB-2998-C361-61A4193BEB89}"/>
              </a:ext>
            </a:extLst>
          </p:cNvPr>
          <p:cNvSpPr>
            <a:spLocks noGrp="1"/>
          </p:cNvSpPr>
          <p:nvPr>
            <p:ph type="title"/>
          </p:nvPr>
        </p:nvSpPr>
        <p:spPr/>
        <p:txBody>
          <a:bodyPr/>
          <a:lstStyle/>
          <a:p>
            <a:r>
              <a:rPr lang="en-GB" dirty="0"/>
              <a:t>References list</a:t>
            </a:r>
          </a:p>
        </p:txBody>
      </p:sp>
      <p:sp>
        <p:nvSpPr>
          <p:cNvPr id="3" name="Content Placeholder 2">
            <a:extLst>
              <a:ext uri="{FF2B5EF4-FFF2-40B4-BE49-F238E27FC236}">
                <a16:creationId xmlns:a16="http://schemas.microsoft.com/office/drawing/2014/main" id="{FB8D84A0-882E-08B5-16F4-BCD8DE2438DC}"/>
              </a:ext>
            </a:extLst>
          </p:cNvPr>
          <p:cNvSpPr>
            <a:spLocks noGrp="1"/>
          </p:cNvSpPr>
          <p:nvPr>
            <p:ph idx="1"/>
          </p:nvPr>
        </p:nvSpPr>
        <p:spPr>
          <a:xfrm>
            <a:off x="457200" y="2096713"/>
            <a:ext cx="7685037" cy="4570094"/>
          </a:xfrm>
        </p:spPr>
        <p:txBody>
          <a:bodyPr>
            <a:normAutofit fontScale="70000" lnSpcReduction="20000"/>
          </a:bodyPr>
          <a:lstStyle/>
          <a:p>
            <a:pPr marL="457200" indent="-457200">
              <a:buAutoNum type="arabicPeriod"/>
            </a:pPr>
            <a:r>
              <a:rPr lang="en-GB" dirty="0"/>
              <a:t>amplifyxl.com. (2022). The Holiday Inn Target Market: Who’s Their Ideal Customer? | AMPLIFY XL. [online] Available at: https://amplifyxl.com/holiday-inn-target-market/?utm_content=cmp-true.</a:t>
            </a:r>
            <a:br>
              <a:rPr lang="en-GB" dirty="0"/>
            </a:br>
            <a:endParaRPr lang="en-GB" dirty="0"/>
          </a:p>
          <a:p>
            <a:pPr marL="457200" indent="-457200">
              <a:buAutoNum type="arabicPeriod"/>
            </a:pPr>
            <a:r>
              <a:rPr lang="en-GB" dirty="0"/>
              <a:t>IHG Development. (n.d.). Holiday Inn. [online] Available at: https://development.ihg.com/hotel-brands/holiday-inn.</a:t>
            </a:r>
            <a:br>
              <a:rPr lang="en-GB" dirty="0"/>
            </a:br>
            <a:endParaRPr lang="en-GB" dirty="0"/>
          </a:p>
          <a:p>
            <a:pPr marL="457200" indent="-457200">
              <a:buAutoNum type="arabicPeriod"/>
            </a:pPr>
            <a:r>
              <a:rPr lang="en-GB" dirty="0"/>
              <a:t> </a:t>
            </a:r>
            <a:r>
              <a:rPr lang="en-GB" dirty="0" err="1"/>
              <a:t>Grönroos</a:t>
            </a:r>
            <a:r>
              <a:rPr lang="en-GB" dirty="0"/>
              <a:t>, C. (1984). A Service Quality Model and its Marketing Implications. European Journal of Marketing, 18(4), pp.36–44.</a:t>
            </a:r>
          </a:p>
          <a:p>
            <a:pPr marL="457200" indent="-457200">
              <a:buAutoNum type="arabicPeriod"/>
            </a:pPr>
            <a:r>
              <a:rPr lang="en-GB" dirty="0"/>
              <a:t> design.holidayinn.com. (n.d.). Holiday Inn. [online] Available at: http://design.holidayinn.com/gallery-exterior.html [Accessed 14 Oct. 2023].</a:t>
            </a:r>
          </a:p>
          <a:p>
            <a:pPr marL="457200" indent="-457200">
              <a:buAutoNum type="arabicPeriod"/>
            </a:pPr>
            <a:r>
              <a:rPr lang="en-GB" dirty="0"/>
              <a:t>Meetings Booker. (n.d.). Meeting Rooms at Holiday Inn Express &amp; Suites BENSENVILLE - O’HARE, 811 EAST GRAND AVENUE, BENSENVILLE, 60106, IL, United States - MeetingsBooker.com. [online] Available at: https://www.meetingsbooker.com/us/en/meeting-rooms-conference-facilities-in/holiday-inn-express--suites-bensenville---ohare [Accessed 14 Oct. 2023].</a:t>
            </a:r>
          </a:p>
          <a:p>
            <a:pPr marL="457200" indent="-457200">
              <a:buAutoNum type="arabicPeriod"/>
            </a:pPr>
            <a:endParaRPr lang="en-GB" dirty="0"/>
          </a:p>
          <a:p>
            <a:pPr marL="457200" indent="-457200">
              <a:buAutoNum type="arabicPeriod"/>
            </a:pPr>
            <a:endParaRPr lang="en-GB" dirty="0"/>
          </a:p>
          <a:p>
            <a:pPr marL="457200" indent="-457200">
              <a:buAutoNum type="arabicPeriod"/>
            </a:pPr>
            <a:endParaRPr lang="en-GB" dirty="0"/>
          </a:p>
          <a:p>
            <a:pPr marL="457200" indent="-457200">
              <a:buAutoNum type="arabicPeriod"/>
            </a:pPr>
            <a:endParaRPr lang="en-GB" dirty="0"/>
          </a:p>
          <a:p>
            <a:br>
              <a:rPr lang="en-GB" dirty="0"/>
            </a:br>
            <a:endParaRPr lang="en-GB" dirty="0"/>
          </a:p>
        </p:txBody>
      </p:sp>
    </p:spTree>
    <p:extLst>
      <p:ext uri="{BB962C8B-B14F-4D97-AF65-F5344CB8AC3E}">
        <p14:creationId xmlns:p14="http://schemas.microsoft.com/office/powerpoint/2010/main" val="1600333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4"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7" name="Oval 16">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 name="Freeform: Shape 17">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9" name="Freeform: Shape 18">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20" name="Freeform: Shape 19">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21"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3"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useBgFill="1">
        <p:nvSpPr>
          <p:cNvPr id="25"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7" name="Color Fill">
            <a:extLst>
              <a:ext uri="{FF2B5EF4-FFF2-40B4-BE49-F238E27FC236}">
                <a16:creationId xmlns:a16="http://schemas.microsoft.com/office/drawing/2014/main" id="{2915CC6E-6E07-408F-87AD-90C78C86E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29" name="Group 28">
            <a:extLst>
              <a:ext uri="{FF2B5EF4-FFF2-40B4-BE49-F238E27FC236}">
                <a16:creationId xmlns:a16="http://schemas.microsoft.com/office/drawing/2014/main" id="{4230B9D7-2173-457C-9E86-003B57DD3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30430" y="0"/>
            <a:ext cx="5956661" cy="6858000"/>
            <a:chOff x="6330430" y="0"/>
            <a:chExt cx="5956661" cy="6858000"/>
          </a:xfrm>
        </p:grpSpPr>
        <p:sp>
          <p:nvSpPr>
            <p:cNvPr id="30" name="Oval 29">
              <a:extLst>
                <a:ext uri="{FF2B5EF4-FFF2-40B4-BE49-F238E27FC236}">
                  <a16:creationId xmlns:a16="http://schemas.microsoft.com/office/drawing/2014/main" id="{C8FB924B-59FF-4C80-B226-44A73C184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7206" y="1313709"/>
              <a:ext cx="533238" cy="53323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31" name="Graphic 9">
              <a:extLst>
                <a:ext uri="{FF2B5EF4-FFF2-40B4-BE49-F238E27FC236}">
                  <a16:creationId xmlns:a16="http://schemas.microsoft.com/office/drawing/2014/main" id="{6975C13F-F04B-474C-B222-5AEC68805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430" y="1827090"/>
              <a:ext cx="3039624" cy="303962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2" name="Graphic 18">
              <a:extLst>
                <a:ext uri="{FF2B5EF4-FFF2-40B4-BE49-F238E27FC236}">
                  <a16:creationId xmlns:a16="http://schemas.microsoft.com/office/drawing/2014/main" id="{219B71F3-06F5-4BD5-AD95-8D932DA94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691028" y="2190048"/>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33" name="Oval 32">
              <a:extLst>
                <a:ext uri="{FF2B5EF4-FFF2-40B4-BE49-F238E27FC236}">
                  <a16:creationId xmlns:a16="http://schemas.microsoft.com/office/drawing/2014/main" id="{E18EB2C1-AF76-4AC5-8608-50EC05D5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18804" y="5232931"/>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B7114E89-D092-46A3-81DF-7A2EB379E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3404"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427B428-3328-4197-B139-B9F656D0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90329"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CB05FB83-8C37-4B91-B5ED-1558CBC2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5085"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38"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4" name="Title 3">
            <a:extLst>
              <a:ext uri="{FF2B5EF4-FFF2-40B4-BE49-F238E27FC236}">
                <a16:creationId xmlns:a16="http://schemas.microsoft.com/office/drawing/2014/main" id="{63154601-13C6-6FA7-5F03-0595A2195207}"/>
              </a:ext>
            </a:extLst>
          </p:cNvPr>
          <p:cNvSpPr>
            <a:spLocks noGrp="1"/>
          </p:cNvSpPr>
          <p:nvPr>
            <p:ph type="ctrTitle"/>
          </p:nvPr>
        </p:nvSpPr>
        <p:spPr>
          <a:xfrm>
            <a:off x="457200" y="668049"/>
            <a:ext cx="5564221" cy="1325563"/>
          </a:xfrm>
        </p:spPr>
        <p:txBody>
          <a:bodyPr vert="horz" lIns="91440" tIns="45720" rIns="91440" bIns="45720" rtlCol="0" anchor="b">
            <a:normAutofit/>
          </a:bodyPr>
          <a:lstStyle/>
          <a:p>
            <a:r>
              <a:rPr lang="en-US" sz="4400"/>
              <a:t>           References </a:t>
            </a:r>
          </a:p>
        </p:txBody>
      </p:sp>
      <p:sp>
        <p:nvSpPr>
          <p:cNvPr id="7" name="TextBox 6">
            <a:extLst>
              <a:ext uri="{FF2B5EF4-FFF2-40B4-BE49-F238E27FC236}">
                <a16:creationId xmlns:a16="http://schemas.microsoft.com/office/drawing/2014/main" id="{F92FD4AB-6914-EA7A-9D7E-647C6018D947}"/>
              </a:ext>
            </a:extLst>
          </p:cNvPr>
          <p:cNvSpPr txBox="1"/>
          <p:nvPr/>
        </p:nvSpPr>
        <p:spPr>
          <a:xfrm>
            <a:off x="457200" y="2096713"/>
            <a:ext cx="5564221" cy="4080250"/>
          </a:xfrm>
          <a:prstGeom prst="rect">
            <a:avLst/>
          </a:prstGeom>
        </p:spPr>
        <p:txBody>
          <a:bodyPr vert="horz" lIns="91440" tIns="45720" rIns="91440" bIns="45720" rtlCol="0">
            <a:normAutofit/>
          </a:bodyPr>
          <a:lstStyle/>
          <a:p>
            <a:pPr>
              <a:lnSpc>
                <a:spcPct val="90000"/>
              </a:lnSpc>
              <a:spcAft>
                <a:spcPts val="600"/>
              </a:spcAft>
            </a:pPr>
            <a:r>
              <a:rPr lang="en-US" sz="1400" dirty="0"/>
              <a:t>6. </a:t>
            </a:r>
            <a:r>
              <a:rPr lang="en-US" sz="1400" dirty="0" err="1"/>
              <a:t>Hendron</a:t>
            </a:r>
            <a:r>
              <a:rPr lang="en-US" sz="1400" dirty="0"/>
              <a:t>, A. (2021). The Importance of the Hospitality Industry &amp; Its Four Sectors. [online] Epos Now. Available at: </a:t>
            </a:r>
            <a:r>
              <a:rPr lang="en-US" sz="1400" dirty="0">
                <a:hlinkClick r:id="rId3"/>
              </a:rPr>
              <a:t>https://www.eposnow.com/uk/resources/importance-of-the-hospitality-industry/</a:t>
            </a:r>
            <a:r>
              <a:rPr lang="en-US" sz="1400" dirty="0"/>
              <a:t>.</a:t>
            </a:r>
          </a:p>
          <a:p>
            <a:pPr>
              <a:lnSpc>
                <a:spcPct val="90000"/>
              </a:lnSpc>
              <a:spcAft>
                <a:spcPts val="600"/>
              </a:spcAft>
            </a:pPr>
            <a:r>
              <a:rPr lang="en-US" sz="1400" dirty="0"/>
              <a:t>7. </a:t>
            </a:r>
            <a:r>
              <a:rPr lang="en-US" sz="1400" dirty="0" err="1"/>
              <a:t>Hendron</a:t>
            </a:r>
            <a:r>
              <a:rPr lang="en-US" sz="1400" dirty="0"/>
              <a:t>, A. (2021). The Importance of the Hospitality Industry &amp; Its Four Sectors. [online] Epos Now. Available at: </a:t>
            </a:r>
            <a:r>
              <a:rPr lang="en-US" sz="1400" dirty="0">
                <a:hlinkClick r:id="rId3"/>
              </a:rPr>
              <a:t>https://www.eposnow.com/uk/resources/importance-of-the-hospitality-industry/</a:t>
            </a:r>
            <a:r>
              <a:rPr lang="en-US" sz="1400" dirty="0"/>
              <a:t>.</a:t>
            </a:r>
          </a:p>
          <a:p>
            <a:pPr>
              <a:lnSpc>
                <a:spcPct val="90000"/>
              </a:lnSpc>
              <a:spcAft>
                <a:spcPts val="600"/>
              </a:spcAft>
            </a:pPr>
            <a:r>
              <a:rPr lang="en-US" sz="1400" dirty="0"/>
              <a:t>8. </a:t>
            </a:r>
            <a:r>
              <a:rPr lang="en-US" sz="1400" dirty="0" err="1"/>
              <a:t>Hendron</a:t>
            </a:r>
            <a:r>
              <a:rPr lang="en-US" sz="1400" dirty="0"/>
              <a:t>, A. (2023). The Importance of the Hospitality Industry &amp; Its Four Sectors. </a:t>
            </a:r>
          </a:p>
          <a:p>
            <a:pPr>
              <a:lnSpc>
                <a:spcPct val="90000"/>
              </a:lnSpc>
              <a:spcAft>
                <a:spcPts val="600"/>
              </a:spcAft>
            </a:pPr>
            <a:r>
              <a:rPr lang="en-US" sz="1400" dirty="0"/>
              <a:t>9. www.ETHospitalityWorld.com (n.d.). Hotel / Resort – Guest Expectation &amp; Satisfaction - ET </a:t>
            </a:r>
            <a:r>
              <a:rPr lang="en-US" sz="1400" dirty="0" err="1"/>
              <a:t>HospitalityWorld</a:t>
            </a:r>
            <a:r>
              <a:rPr lang="en-US" sz="1400" dirty="0"/>
              <a:t>. [online] ETHospitalityWorld.com. Available at: https://hospitality.economictimes.indiatimes.com/news/speaking-heads/hotel-/-resort-guest-expectation-satisfaction/82078438?redirect=1 [Accessed 14 Oct. 2023].</a:t>
            </a:r>
          </a:p>
          <a:p>
            <a:pPr>
              <a:lnSpc>
                <a:spcPct val="90000"/>
              </a:lnSpc>
              <a:spcAft>
                <a:spcPts val="600"/>
              </a:spcAft>
            </a:pPr>
            <a:r>
              <a:rPr lang="en-US" sz="1400" dirty="0"/>
              <a:t>10. Pankaj </a:t>
            </a:r>
            <a:r>
              <a:rPr lang="en-US" sz="1400" dirty="0" err="1"/>
              <a:t>Giroti</a:t>
            </a:r>
            <a:r>
              <a:rPr lang="en-US" sz="1400" dirty="0"/>
              <a:t>  ( 16 April 2021)</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
        <p:nvSpPr>
          <p:cNvPr id="5" name="Subtitle 4">
            <a:extLst>
              <a:ext uri="{FF2B5EF4-FFF2-40B4-BE49-F238E27FC236}">
                <a16:creationId xmlns:a16="http://schemas.microsoft.com/office/drawing/2014/main" id="{DD46C8B3-6FE6-F397-4B87-8C2E70B57177}"/>
              </a:ext>
            </a:extLst>
          </p:cNvPr>
          <p:cNvSpPr>
            <a:spLocks noGrp="1"/>
          </p:cNvSpPr>
          <p:nvPr>
            <p:ph type="subTitle" idx="1"/>
          </p:nvPr>
        </p:nvSpPr>
        <p:spPr>
          <a:xfrm>
            <a:off x="600528" y="6874625"/>
            <a:ext cx="7340138" cy="1340573"/>
          </a:xfrm>
        </p:spPr>
        <p:txBody>
          <a:bodyPr>
            <a:normAutofit/>
          </a:bodyPr>
          <a:lstStyle/>
          <a:p>
            <a:endParaRPr lang="en-GB" dirty="0"/>
          </a:p>
        </p:txBody>
      </p:sp>
    </p:spTree>
    <p:extLst>
      <p:ext uri="{BB962C8B-B14F-4D97-AF65-F5344CB8AC3E}">
        <p14:creationId xmlns:p14="http://schemas.microsoft.com/office/powerpoint/2010/main" val="2443403377"/>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
  <TotalTime>1083</TotalTime>
  <Words>1231</Words>
  <Application>Microsoft Office PowerPoint</Application>
  <PresentationFormat>Widescreen</PresentationFormat>
  <Paragraphs>65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Gill Sans Nova</vt:lpstr>
      <vt:lpstr>Mulish</vt:lpstr>
      <vt:lpstr>Open Sans</vt:lpstr>
      <vt:lpstr>Trebuchet MS</vt:lpstr>
      <vt:lpstr>TropicVTI</vt:lpstr>
      <vt:lpstr>Module name: Hospitality and guest service management( BMIH4003) Student name: Antonela Costiuc Student number: 2117337 Lecturer name: Charlotte Joyner</vt:lpstr>
      <vt:lpstr>PowerPoint Presentation</vt:lpstr>
      <vt:lpstr>Table of contents:  Intoduction  Main consumers  The nature, scope and role of the guest services and facilities   The role and function of guest services   in general   Importance of hospitality  The meets/exceeds of guest expectations  Conclusion    </vt:lpstr>
      <vt:lpstr>Introduction</vt:lpstr>
      <vt:lpstr>Main consumers</vt:lpstr>
      <vt:lpstr>Main consumers</vt:lpstr>
      <vt:lpstr>The nature, scope and role of the guest services and facilities</vt:lpstr>
      <vt:lpstr> Importance of hospitality</vt:lpstr>
      <vt:lpstr> The meets/exceeds of guest expectations</vt:lpstr>
      <vt:lpstr>Conclusion </vt:lpstr>
      <vt:lpstr>References list</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Hospitality and guest service management( BMIH4003) Student name: Antonela Costiuc Student number: 2117337 Lecturer name: Charlotte Joyner</dc:title>
  <dc:creator>antonela costiuc</dc:creator>
  <cp:lastModifiedBy>antonela costiuc</cp:lastModifiedBy>
  <cp:revision>2</cp:revision>
  <dcterms:created xsi:type="dcterms:W3CDTF">2023-10-13T19:08:34Z</dcterms:created>
  <dcterms:modified xsi:type="dcterms:W3CDTF">2023-10-14T18:55:48Z</dcterms:modified>
</cp:coreProperties>
</file>