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924" r:id="rId4"/>
  </p:sldMasterIdLst>
  <p:notesMasterIdLst>
    <p:notesMasterId r:id="rId52"/>
  </p:notesMasterIdLst>
  <p:handoutMasterIdLst>
    <p:handoutMasterId r:id="rId53"/>
  </p:handoutMasterIdLst>
  <p:sldIdLst>
    <p:sldId id="256" r:id="rId5"/>
    <p:sldId id="282" r:id="rId6"/>
    <p:sldId id="364" r:id="rId7"/>
    <p:sldId id="365" r:id="rId8"/>
    <p:sldId id="366" r:id="rId9"/>
    <p:sldId id="280" r:id="rId10"/>
    <p:sldId id="281" r:id="rId11"/>
    <p:sldId id="277" r:id="rId12"/>
    <p:sldId id="278" r:id="rId13"/>
    <p:sldId id="279" r:id="rId14"/>
    <p:sldId id="290" r:id="rId15"/>
    <p:sldId id="319" r:id="rId16"/>
    <p:sldId id="287" r:id="rId17"/>
    <p:sldId id="286" r:id="rId18"/>
    <p:sldId id="284" r:id="rId19"/>
    <p:sldId id="283" r:id="rId20"/>
    <p:sldId id="288" r:id="rId21"/>
    <p:sldId id="291" r:id="rId22"/>
    <p:sldId id="292" r:id="rId23"/>
    <p:sldId id="293" r:id="rId24"/>
    <p:sldId id="307" r:id="rId25"/>
    <p:sldId id="363" r:id="rId26"/>
    <p:sldId id="357" r:id="rId27"/>
    <p:sldId id="295" r:id="rId28"/>
    <p:sldId id="296" r:id="rId29"/>
    <p:sldId id="298" r:id="rId30"/>
    <p:sldId id="299" r:id="rId31"/>
    <p:sldId id="309" r:id="rId32"/>
    <p:sldId id="310" r:id="rId33"/>
    <p:sldId id="311" r:id="rId34"/>
    <p:sldId id="312" r:id="rId35"/>
    <p:sldId id="313" r:id="rId36"/>
    <p:sldId id="314" r:id="rId37"/>
    <p:sldId id="315" r:id="rId38"/>
    <p:sldId id="316" r:id="rId39"/>
    <p:sldId id="317" r:id="rId40"/>
    <p:sldId id="362" r:id="rId41"/>
    <p:sldId id="367" r:id="rId42"/>
    <p:sldId id="318" r:id="rId43"/>
    <p:sldId id="320" r:id="rId44"/>
    <p:sldId id="300" r:id="rId45"/>
    <p:sldId id="304" r:id="rId46"/>
    <p:sldId id="285" r:id="rId47"/>
    <p:sldId id="368" r:id="rId48"/>
    <p:sldId id="369" r:id="rId49"/>
    <p:sldId id="370" r:id="rId50"/>
    <p:sldId id="308"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A7337D-CC3C-EDA7-4EB4-75D55C73DAF2}" v="6" dt="2023-02-07T13:37:47.348"/>
    <p1510:client id="{73E989B1-9380-44FD-BC22-5667BCB4BECF}" v="39" dt="2023-02-06T19:27:35.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84615" autoAdjust="0"/>
  </p:normalViewPr>
  <p:slideViewPr>
    <p:cSldViewPr snapToGrid="0">
      <p:cViewPr varScale="1">
        <p:scale>
          <a:sx n="75" d="100"/>
          <a:sy n="75" d="100"/>
        </p:scale>
        <p:origin x="627" y="48"/>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9.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ata1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6AA905C-14BF-41F7-92DA-46A8A84545A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4F7B7063-421B-4D6F-AAB4-D07BA727E4E8}">
      <dgm:prSet custT="1"/>
      <dgm:spPr/>
      <dgm:t>
        <a:bodyPr/>
        <a:lstStyle/>
        <a:p>
          <a:pPr>
            <a:lnSpc>
              <a:spcPct val="100000"/>
            </a:lnSpc>
          </a:pPr>
          <a:r>
            <a:rPr lang="en-GB" sz="1500" dirty="0"/>
            <a:t>1) </a:t>
          </a:r>
          <a:r>
            <a:rPr lang="en-GB" sz="1800" dirty="0"/>
            <a:t>Make optimal use of </a:t>
          </a:r>
          <a:r>
            <a:rPr lang="en-GB" sz="1800" b="1" dirty="0"/>
            <a:t>environmental resources </a:t>
          </a:r>
          <a:r>
            <a:rPr lang="en-GB" sz="1800" dirty="0"/>
            <a:t>that constitute a key element in tourism development, maintaining essential ecological processes and helping to </a:t>
          </a:r>
          <a:r>
            <a:rPr lang="en-GB" sz="1800" b="1" dirty="0"/>
            <a:t>conserve natural heritage and biodiversity</a:t>
          </a:r>
          <a:r>
            <a:rPr lang="en-GB" sz="1800" dirty="0"/>
            <a:t>.</a:t>
          </a:r>
          <a:endParaRPr lang="en-US" sz="1800" dirty="0"/>
        </a:p>
      </dgm:t>
    </dgm:pt>
    <dgm:pt modelId="{3158257C-A7F5-4FE7-8D5E-822086E105B8}" type="parTrans" cxnId="{2E5F6348-CCB9-46C7-8532-675F82E4F24D}">
      <dgm:prSet/>
      <dgm:spPr/>
      <dgm:t>
        <a:bodyPr/>
        <a:lstStyle/>
        <a:p>
          <a:endParaRPr lang="en-US"/>
        </a:p>
      </dgm:t>
    </dgm:pt>
    <dgm:pt modelId="{33BF5376-7F40-411F-A0B6-3C637612E3BB}" type="sibTrans" cxnId="{2E5F6348-CCB9-46C7-8532-675F82E4F24D}">
      <dgm:prSet/>
      <dgm:spPr/>
      <dgm:t>
        <a:bodyPr/>
        <a:lstStyle/>
        <a:p>
          <a:endParaRPr lang="en-US"/>
        </a:p>
      </dgm:t>
    </dgm:pt>
    <dgm:pt modelId="{E6A140C4-8CA3-413E-B585-94B19176C494}">
      <dgm:prSet custT="1"/>
      <dgm:spPr/>
      <dgm:t>
        <a:bodyPr/>
        <a:lstStyle/>
        <a:p>
          <a:pPr>
            <a:lnSpc>
              <a:spcPct val="100000"/>
            </a:lnSpc>
          </a:pPr>
          <a:r>
            <a:rPr lang="en-GB" sz="1800" dirty="0"/>
            <a:t>2) Respect the socio-cultural authenticity of host communities, conserve their built and living </a:t>
          </a:r>
          <a:r>
            <a:rPr lang="en-GB" sz="1800" b="1" dirty="0"/>
            <a:t>cultural heritage and traditional values</a:t>
          </a:r>
          <a:r>
            <a:rPr lang="en-GB" sz="1800" dirty="0"/>
            <a:t>, and contribute to inter-cultural understanding and tolerance.</a:t>
          </a:r>
          <a:endParaRPr lang="en-US" sz="1800" dirty="0"/>
        </a:p>
      </dgm:t>
    </dgm:pt>
    <dgm:pt modelId="{E0FF0954-6ABC-46FB-99C5-D134522AA47B}" type="parTrans" cxnId="{7BA6DFDC-7E8D-457D-8D86-6C560425ABAA}">
      <dgm:prSet/>
      <dgm:spPr/>
      <dgm:t>
        <a:bodyPr/>
        <a:lstStyle/>
        <a:p>
          <a:endParaRPr lang="en-US"/>
        </a:p>
      </dgm:t>
    </dgm:pt>
    <dgm:pt modelId="{391B5FFF-43C1-4E88-806F-A5405AA2B935}" type="sibTrans" cxnId="{7BA6DFDC-7E8D-457D-8D86-6C560425ABAA}">
      <dgm:prSet/>
      <dgm:spPr/>
      <dgm:t>
        <a:bodyPr/>
        <a:lstStyle/>
        <a:p>
          <a:endParaRPr lang="en-US"/>
        </a:p>
      </dgm:t>
    </dgm:pt>
    <dgm:pt modelId="{136DF246-F767-4E12-8BF0-F53DEE3846A3}">
      <dgm:prSet custT="1"/>
      <dgm:spPr/>
      <dgm:t>
        <a:bodyPr/>
        <a:lstStyle/>
        <a:p>
          <a:pPr>
            <a:lnSpc>
              <a:spcPct val="100000"/>
            </a:lnSpc>
          </a:pPr>
          <a:r>
            <a:rPr lang="en-GB" sz="1800" dirty="0"/>
            <a:t>3) Ensure viable, long-term economic operations, providing socio-economic benefits to all stakeholders that are </a:t>
          </a:r>
          <a:r>
            <a:rPr lang="en-GB" sz="1800" b="1" dirty="0"/>
            <a:t>fairly distributed</a:t>
          </a:r>
          <a:r>
            <a:rPr lang="en-GB" sz="1800" dirty="0"/>
            <a:t>, including stable employment and income-earning opportunities and social services to host communities, and contributing to poverty alleviation.</a:t>
          </a:r>
          <a:endParaRPr lang="en-US" sz="1800" dirty="0"/>
        </a:p>
      </dgm:t>
    </dgm:pt>
    <dgm:pt modelId="{A1BE5AAF-6CFD-4437-96A4-E448EF0DEE6D}" type="parTrans" cxnId="{243BF67F-C423-4D9C-A535-0AD304B186A1}">
      <dgm:prSet/>
      <dgm:spPr/>
      <dgm:t>
        <a:bodyPr/>
        <a:lstStyle/>
        <a:p>
          <a:endParaRPr lang="en-US"/>
        </a:p>
      </dgm:t>
    </dgm:pt>
    <dgm:pt modelId="{C0E7EB62-38D3-4AFD-BD53-8E034DE0F018}" type="sibTrans" cxnId="{243BF67F-C423-4D9C-A535-0AD304B186A1}">
      <dgm:prSet/>
      <dgm:spPr/>
      <dgm:t>
        <a:bodyPr/>
        <a:lstStyle/>
        <a:p>
          <a:endParaRPr lang="en-US"/>
        </a:p>
      </dgm:t>
    </dgm:pt>
    <dgm:pt modelId="{C2E6CCB2-CEF9-4651-8299-70F7C3AB6592}" type="pres">
      <dgm:prSet presAssocID="{36AA905C-14BF-41F7-92DA-46A8A84545AA}" presName="root" presStyleCnt="0">
        <dgm:presLayoutVars>
          <dgm:dir/>
          <dgm:resizeHandles val="exact"/>
        </dgm:presLayoutVars>
      </dgm:prSet>
      <dgm:spPr/>
    </dgm:pt>
    <dgm:pt modelId="{D2B9F929-BCB2-4D14-98E0-507513D955C8}" type="pres">
      <dgm:prSet presAssocID="{4F7B7063-421B-4D6F-AAB4-D07BA727E4E8}" presName="compNode" presStyleCnt="0"/>
      <dgm:spPr/>
    </dgm:pt>
    <dgm:pt modelId="{1B2C00ED-7F0A-43CD-AFA4-9FC4244FA532}" type="pres">
      <dgm:prSet presAssocID="{4F7B7063-421B-4D6F-AAB4-D07BA727E4E8}" presName="bgRect" presStyleLbl="bgShp" presStyleIdx="0" presStyleCnt="3"/>
      <dgm:spPr/>
    </dgm:pt>
    <dgm:pt modelId="{D50AA0EE-FCBF-4F60-A670-92532350D6C2}" type="pres">
      <dgm:prSet presAssocID="{4F7B7063-421B-4D6F-AAB4-D07BA727E4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6A0A917E-C28B-403A-96D0-949498C0CA73}" type="pres">
      <dgm:prSet presAssocID="{4F7B7063-421B-4D6F-AAB4-D07BA727E4E8}" presName="spaceRect" presStyleCnt="0"/>
      <dgm:spPr/>
    </dgm:pt>
    <dgm:pt modelId="{C5CCBD92-5997-4DBE-97E6-BF9A639BE79B}" type="pres">
      <dgm:prSet presAssocID="{4F7B7063-421B-4D6F-AAB4-D07BA727E4E8}" presName="parTx" presStyleLbl="revTx" presStyleIdx="0" presStyleCnt="3">
        <dgm:presLayoutVars>
          <dgm:chMax val="0"/>
          <dgm:chPref val="0"/>
        </dgm:presLayoutVars>
      </dgm:prSet>
      <dgm:spPr/>
    </dgm:pt>
    <dgm:pt modelId="{88E942F2-79DF-4EB7-B192-087BEB7825BA}" type="pres">
      <dgm:prSet presAssocID="{33BF5376-7F40-411F-A0B6-3C637612E3BB}" presName="sibTrans" presStyleCnt="0"/>
      <dgm:spPr/>
    </dgm:pt>
    <dgm:pt modelId="{814A9E9C-4D91-4896-A574-603F3DDB5D86}" type="pres">
      <dgm:prSet presAssocID="{E6A140C4-8CA3-413E-B585-94B19176C494}" presName="compNode" presStyleCnt="0"/>
      <dgm:spPr/>
    </dgm:pt>
    <dgm:pt modelId="{42648535-B688-4471-B12D-C1C9AD26B60D}" type="pres">
      <dgm:prSet presAssocID="{E6A140C4-8CA3-413E-B585-94B19176C494}" presName="bgRect" presStyleLbl="bgShp" presStyleIdx="1" presStyleCnt="3"/>
      <dgm:spPr/>
    </dgm:pt>
    <dgm:pt modelId="{33FA0B9D-AFAE-4546-B9C7-9F631339DAB4}" type="pres">
      <dgm:prSet presAssocID="{E6A140C4-8CA3-413E-B585-94B19176C4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BB2D9733-A930-4175-B14D-F2BAFEF99081}" type="pres">
      <dgm:prSet presAssocID="{E6A140C4-8CA3-413E-B585-94B19176C494}" presName="spaceRect" presStyleCnt="0"/>
      <dgm:spPr/>
    </dgm:pt>
    <dgm:pt modelId="{A518AB60-CA84-4BD8-AF87-E4AFF1635F81}" type="pres">
      <dgm:prSet presAssocID="{E6A140C4-8CA3-413E-B585-94B19176C494}" presName="parTx" presStyleLbl="revTx" presStyleIdx="1" presStyleCnt="3">
        <dgm:presLayoutVars>
          <dgm:chMax val="0"/>
          <dgm:chPref val="0"/>
        </dgm:presLayoutVars>
      </dgm:prSet>
      <dgm:spPr/>
    </dgm:pt>
    <dgm:pt modelId="{DA4897E1-BDC9-4C3A-B4E8-58A420E31F71}" type="pres">
      <dgm:prSet presAssocID="{391B5FFF-43C1-4E88-806F-A5405AA2B935}" presName="sibTrans" presStyleCnt="0"/>
      <dgm:spPr/>
    </dgm:pt>
    <dgm:pt modelId="{E28B1424-C0CB-41EB-8C73-DC56B5911632}" type="pres">
      <dgm:prSet presAssocID="{136DF246-F767-4E12-8BF0-F53DEE3846A3}" presName="compNode" presStyleCnt="0"/>
      <dgm:spPr/>
    </dgm:pt>
    <dgm:pt modelId="{0651D016-62AE-47E6-87A0-E34224493A47}" type="pres">
      <dgm:prSet presAssocID="{136DF246-F767-4E12-8BF0-F53DEE3846A3}" presName="bgRect" presStyleLbl="bgShp" presStyleIdx="2" presStyleCnt="3"/>
      <dgm:spPr/>
    </dgm:pt>
    <dgm:pt modelId="{590DE75B-4F99-4EF6-8AA6-B08334C5D49A}" type="pres">
      <dgm:prSet presAssocID="{136DF246-F767-4E12-8BF0-F53DEE3846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D8A7D376-44B8-4CDD-85BF-990E007E2268}" type="pres">
      <dgm:prSet presAssocID="{136DF246-F767-4E12-8BF0-F53DEE3846A3}" presName="spaceRect" presStyleCnt="0"/>
      <dgm:spPr/>
    </dgm:pt>
    <dgm:pt modelId="{E7273EF9-785F-4CB3-9932-DEF2442BB663}" type="pres">
      <dgm:prSet presAssocID="{136DF246-F767-4E12-8BF0-F53DEE3846A3}" presName="parTx" presStyleLbl="revTx" presStyleIdx="2" presStyleCnt="3">
        <dgm:presLayoutVars>
          <dgm:chMax val="0"/>
          <dgm:chPref val="0"/>
        </dgm:presLayoutVars>
      </dgm:prSet>
      <dgm:spPr/>
    </dgm:pt>
  </dgm:ptLst>
  <dgm:cxnLst>
    <dgm:cxn modelId="{9AFC6911-3274-42DB-84CA-55FAA1E5E2DB}" type="presOf" srcId="{136DF246-F767-4E12-8BF0-F53DEE3846A3}" destId="{E7273EF9-785F-4CB3-9932-DEF2442BB663}" srcOrd="0" destOrd="0" presId="urn:microsoft.com/office/officeart/2018/2/layout/IconVerticalSolidList"/>
    <dgm:cxn modelId="{706E6821-34B0-4BEB-84C5-98C68236DC85}" type="presOf" srcId="{4F7B7063-421B-4D6F-AAB4-D07BA727E4E8}" destId="{C5CCBD92-5997-4DBE-97E6-BF9A639BE79B}" srcOrd="0" destOrd="0" presId="urn:microsoft.com/office/officeart/2018/2/layout/IconVerticalSolidList"/>
    <dgm:cxn modelId="{2E5F6348-CCB9-46C7-8532-675F82E4F24D}" srcId="{36AA905C-14BF-41F7-92DA-46A8A84545AA}" destId="{4F7B7063-421B-4D6F-AAB4-D07BA727E4E8}" srcOrd="0" destOrd="0" parTransId="{3158257C-A7F5-4FE7-8D5E-822086E105B8}" sibTransId="{33BF5376-7F40-411F-A0B6-3C637612E3BB}"/>
    <dgm:cxn modelId="{78C6BB76-50DD-43DE-B129-1D5132E390B6}" type="presOf" srcId="{E6A140C4-8CA3-413E-B585-94B19176C494}" destId="{A518AB60-CA84-4BD8-AF87-E4AFF1635F81}" srcOrd="0" destOrd="0" presId="urn:microsoft.com/office/officeart/2018/2/layout/IconVerticalSolidList"/>
    <dgm:cxn modelId="{243BF67F-C423-4D9C-A535-0AD304B186A1}" srcId="{36AA905C-14BF-41F7-92DA-46A8A84545AA}" destId="{136DF246-F767-4E12-8BF0-F53DEE3846A3}" srcOrd="2" destOrd="0" parTransId="{A1BE5AAF-6CFD-4437-96A4-E448EF0DEE6D}" sibTransId="{C0E7EB62-38D3-4AFD-BD53-8E034DE0F018}"/>
    <dgm:cxn modelId="{C1C5E8A4-7242-438B-AA22-BBABCA78F61F}" type="presOf" srcId="{36AA905C-14BF-41F7-92DA-46A8A84545AA}" destId="{C2E6CCB2-CEF9-4651-8299-70F7C3AB6592}" srcOrd="0" destOrd="0" presId="urn:microsoft.com/office/officeart/2018/2/layout/IconVerticalSolidList"/>
    <dgm:cxn modelId="{7BA6DFDC-7E8D-457D-8D86-6C560425ABAA}" srcId="{36AA905C-14BF-41F7-92DA-46A8A84545AA}" destId="{E6A140C4-8CA3-413E-B585-94B19176C494}" srcOrd="1" destOrd="0" parTransId="{E0FF0954-6ABC-46FB-99C5-D134522AA47B}" sibTransId="{391B5FFF-43C1-4E88-806F-A5405AA2B935}"/>
    <dgm:cxn modelId="{43A1D435-5DD0-4414-9FAE-B486AD5CC6A2}" type="presParOf" srcId="{C2E6CCB2-CEF9-4651-8299-70F7C3AB6592}" destId="{D2B9F929-BCB2-4D14-98E0-507513D955C8}" srcOrd="0" destOrd="0" presId="urn:microsoft.com/office/officeart/2018/2/layout/IconVerticalSolidList"/>
    <dgm:cxn modelId="{43D3DADA-1426-4E52-B1B2-F5992B8905DC}" type="presParOf" srcId="{D2B9F929-BCB2-4D14-98E0-507513D955C8}" destId="{1B2C00ED-7F0A-43CD-AFA4-9FC4244FA532}" srcOrd="0" destOrd="0" presId="urn:microsoft.com/office/officeart/2018/2/layout/IconVerticalSolidList"/>
    <dgm:cxn modelId="{A09BE5C8-4A9C-40F2-B598-00D8049BFB7B}" type="presParOf" srcId="{D2B9F929-BCB2-4D14-98E0-507513D955C8}" destId="{D50AA0EE-FCBF-4F60-A670-92532350D6C2}" srcOrd="1" destOrd="0" presId="urn:microsoft.com/office/officeart/2018/2/layout/IconVerticalSolidList"/>
    <dgm:cxn modelId="{BFD6FB6B-30B6-4DF8-8BE0-480D9E9AAA25}" type="presParOf" srcId="{D2B9F929-BCB2-4D14-98E0-507513D955C8}" destId="{6A0A917E-C28B-403A-96D0-949498C0CA73}" srcOrd="2" destOrd="0" presId="urn:microsoft.com/office/officeart/2018/2/layout/IconVerticalSolidList"/>
    <dgm:cxn modelId="{407627EC-CBBB-4D3D-BC7B-9CDADAA9A794}" type="presParOf" srcId="{D2B9F929-BCB2-4D14-98E0-507513D955C8}" destId="{C5CCBD92-5997-4DBE-97E6-BF9A639BE79B}" srcOrd="3" destOrd="0" presId="urn:microsoft.com/office/officeart/2018/2/layout/IconVerticalSolidList"/>
    <dgm:cxn modelId="{9633171E-F165-4996-87F3-F8B20509ECD4}" type="presParOf" srcId="{C2E6CCB2-CEF9-4651-8299-70F7C3AB6592}" destId="{88E942F2-79DF-4EB7-B192-087BEB7825BA}" srcOrd="1" destOrd="0" presId="urn:microsoft.com/office/officeart/2018/2/layout/IconVerticalSolidList"/>
    <dgm:cxn modelId="{43FE5AA3-1EA7-4278-AE8E-EF68EADA1E3F}" type="presParOf" srcId="{C2E6CCB2-CEF9-4651-8299-70F7C3AB6592}" destId="{814A9E9C-4D91-4896-A574-603F3DDB5D86}" srcOrd="2" destOrd="0" presId="urn:microsoft.com/office/officeart/2018/2/layout/IconVerticalSolidList"/>
    <dgm:cxn modelId="{9E4C355E-8DCF-4EF8-B461-0B400ED0E96C}" type="presParOf" srcId="{814A9E9C-4D91-4896-A574-603F3DDB5D86}" destId="{42648535-B688-4471-B12D-C1C9AD26B60D}" srcOrd="0" destOrd="0" presId="urn:microsoft.com/office/officeart/2018/2/layout/IconVerticalSolidList"/>
    <dgm:cxn modelId="{DFD54D29-87C6-4757-BE5C-62B302FE852D}" type="presParOf" srcId="{814A9E9C-4D91-4896-A574-603F3DDB5D86}" destId="{33FA0B9D-AFAE-4546-B9C7-9F631339DAB4}" srcOrd="1" destOrd="0" presId="urn:microsoft.com/office/officeart/2018/2/layout/IconVerticalSolidList"/>
    <dgm:cxn modelId="{8858585C-44CF-446B-83CA-9A8DF48BA18F}" type="presParOf" srcId="{814A9E9C-4D91-4896-A574-603F3DDB5D86}" destId="{BB2D9733-A930-4175-B14D-F2BAFEF99081}" srcOrd="2" destOrd="0" presId="urn:microsoft.com/office/officeart/2018/2/layout/IconVerticalSolidList"/>
    <dgm:cxn modelId="{4008B40F-2FA0-452A-940C-4377E5C02CA7}" type="presParOf" srcId="{814A9E9C-4D91-4896-A574-603F3DDB5D86}" destId="{A518AB60-CA84-4BD8-AF87-E4AFF1635F81}" srcOrd="3" destOrd="0" presId="urn:microsoft.com/office/officeart/2018/2/layout/IconVerticalSolidList"/>
    <dgm:cxn modelId="{1A439285-40C8-47DC-A7AB-DB2AFA7A4573}" type="presParOf" srcId="{C2E6CCB2-CEF9-4651-8299-70F7C3AB6592}" destId="{DA4897E1-BDC9-4C3A-B4E8-58A420E31F71}" srcOrd="3" destOrd="0" presId="urn:microsoft.com/office/officeart/2018/2/layout/IconVerticalSolidList"/>
    <dgm:cxn modelId="{8355A87B-8A11-4E22-ACC3-5A244C9DC514}" type="presParOf" srcId="{C2E6CCB2-CEF9-4651-8299-70F7C3AB6592}" destId="{E28B1424-C0CB-41EB-8C73-DC56B5911632}" srcOrd="4" destOrd="0" presId="urn:microsoft.com/office/officeart/2018/2/layout/IconVerticalSolidList"/>
    <dgm:cxn modelId="{DF3A81C0-6DDB-4D56-90DC-6A3E735EEEAF}" type="presParOf" srcId="{E28B1424-C0CB-41EB-8C73-DC56B5911632}" destId="{0651D016-62AE-47E6-87A0-E34224493A47}" srcOrd="0" destOrd="0" presId="urn:microsoft.com/office/officeart/2018/2/layout/IconVerticalSolidList"/>
    <dgm:cxn modelId="{B265247A-40AA-4D6B-81A1-16DCCD0D800E}" type="presParOf" srcId="{E28B1424-C0CB-41EB-8C73-DC56B5911632}" destId="{590DE75B-4F99-4EF6-8AA6-B08334C5D49A}" srcOrd="1" destOrd="0" presId="urn:microsoft.com/office/officeart/2018/2/layout/IconVerticalSolidList"/>
    <dgm:cxn modelId="{14123BDD-28E9-4F95-8C1F-DCD12A69363C}" type="presParOf" srcId="{E28B1424-C0CB-41EB-8C73-DC56B5911632}" destId="{D8A7D376-44B8-4CDD-85BF-990E007E2268}" srcOrd="2" destOrd="0" presId="urn:microsoft.com/office/officeart/2018/2/layout/IconVerticalSolidList"/>
    <dgm:cxn modelId="{ABE95EF6-E298-460C-9C16-173DDBB92A5F}" type="presParOf" srcId="{E28B1424-C0CB-41EB-8C73-DC56B5911632}" destId="{E7273EF9-785F-4CB3-9932-DEF2442BB66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1CDE33-4AF2-4DD4-83FD-E086EBED1F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66B777-2E4C-4226-9850-073CB932615A}">
      <dgm:prSet/>
      <dgm:spPr/>
      <dgm:t>
        <a:bodyPr/>
        <a:lstStyle/>
        <a:p>
          <a:r>
            <a:rPr lang="en-GB"/>
            <a:t>Natural or Human made </a:t>
          </a:r>
          <a:endParaRPr lang="en-US"/>
        </a:p>
      </dgm:t>
    </dgm:pt>
    <dgm:pt modelId="{C8B5BAD6-FDFF-48BB-9A6F-52075D830F60}" type="parTrans" cxnId="{4C904E72-DF3C-42E7-9716-5977E76D60DA}">
      <dgm:prSet/>
      <dgm:spPr/>
      <dgm:t>
        <a:bodyPr/>
        <a:lstStyle/>
        <a:p>
          <a:endParaRPr lang="en-US"/>
        </a:p>
      </dgm:t>
    </dgm:pt>
    <dgm:pt modelId="{69CAA9BD-390F-4DE9-90A3-5C4422A70F5E}" type="sibTrans" cxnId="{4C904E72-DF3C-42E7-9716-5977E76D60DA}">
      <dgm:prSet/>
      <dgm:spPr/>
      <dgm:t>
        <a:bodyPr/>
        <a:lstStyle/>
        <a:p>
          <a:endParaRPr lang="en-US"/>
        </a:p>
      </dgm:t>
    </dgm:pt>
    <dgm:pt modelId="{78D12D9A-3938-4BFC-A5BF-8F85CD1677D5}">
      <dgm:prSet/>
      <dgm:spPr/>
      <dgm:t>
        <a:bodyPr/>
        <a:lstStyle/>
        <a:p>
          <a:r>
            <a:rPr lang="en-GB"/>
            <a:t>Fixed or Mobile  </a:t>
          </a:r>
          <a:endParaRPr lang="en-US"/>
        </a:p>
      </dgm:t>
    </dgm:pt>
    <dgm:pt modelId="{074AB9C6-5DB0-4299-ADB3-D5B46A35D687}" type="parTrans" cxnId="{03284D0C-439C-420E-910E-26C63C34CEBE}">
      <dgm:prSet/>
      <dgm:spPr/>
      <dgm:t>
        <a:bodyPr/>
        <a:lstStyle/>
        <a:p>
          <a:endParaRPr lang="en-US"/>
        </a:p>
      </dgm:t>
    </dgm:pt>
    <dgm:pt modelId="{691C4EAA-36FA-400A-94DC-78065E8CA015}" type="sibTrans" cxnId="{03284D0C-439C-420E-910E-26C63C34CEBE}">
      <dgm:prSet/>
      <dgm:spPr/>
      <dgm:t>
        <a:bodyPr/>
        <a:lstStyle/>
        <a:p>
          <a:endParaRPr lang="en-US"/>
        </a:p>
      </dgm:t>
    </dgm:pt>
    <dgm:pt modelId="{9C419267-1AD2-472E-AF57-89443CCB4D78}">
      <dgm:prSet/>
      <dgm:spPr/>
      <dgm:t>
        <a:bodyPr/>
        <a:lstStyle/>
        <a:p>
          <a:r>
            <a:rPr lang="en-GB"/>
            <a:t>New or Ancient </a:t>
          </a:r>
          <a:endParaRPr lang="en-US"/>
        </a:p>
      </dgm:t>
    </dgm:pt>
    <dgm:pt modelId="{FE57C07E-2523-4445-837B-91C4783A4552}" type="parTrans" cxnId="{8ECAFDD8-09CC-4360-923E-282DE9CC2E9B}">
      <dgm:prSet/>
      <dgm:spPr/>
      <dgm:t>
        <a:bodyPr/>
        <a:lstStyle/>
        <a:p>
          <a:endParaRPr lang="en-US"/>
        </a:p>
      </dgm:t>
    </dgm:pt>
    <dgm:pt modelId="{34C92F8F-2D31-4324-85CC-D138BDC19726}" type="sibTrans" cxnId="{8ECAFDD8-09CC-4360-923E-282DE9CC2E9B}">
      <dgm:prSet/>
      <dgm:spPr/>
      <dgm:t>
        <a:bodyPr/>
        <a:lstStyle/>
        <a:p>
          <a:endParaRPr lang="en-US"/>
        </a:p>
      </dgm:t>
    </dgm:pt>
    <dgm:pt modelId="{A0D57129-2AA1-4F5C-90D7-FE0CC6F438C2}">
      <dgm:prSet/>
      <dgm:spPr/>
      <dgm:t>
        <a:bodyPr/>
        <a:lstStyle/>
        <a:p>
          <a:r>
            <a:rPr lang="en-GB"/>
            <a:t>Large or Small </a:t>
          </a:r>
          <a:endParaRPr lang="en-US"/>
        </a:p>
      </dgm:t>
    </dgm:pt>
    <dgm:pt modelId="{1C811CC2-D2C7-4776-8088-2F1A18A7DEF7}" type="parTrans" cxnId="{9E9C4576-13D5-4633-B1CF-98137CCFA561}">
      <dgm:prSet/>
      <dgm:spPr/>
      <dgm:t>
        <a:bodyPr/>
        <a:lstStyle/>
        <a:p>
          <a:endParaRPr lang="en-US"/>
        </a:p>
      </dgm:t>
    </dgm:pt>
    <dgm:pt modelId="{5470E61C-D973-404B-B31C-E9B4069EB491}" type="sibTrans" cxnId="{9E9C4576-13D5-4633-B1CF-98137CCFA561}">
      <dgm:prSet/>
      <dgm:spPr/>
      <dgm:t>
        <a:bodyPr/>
        <a:lstStyle/>
        <a:p>
          <a:endParaRPr lang="en-US"/>
        </a:p>
      </dgm:t>
    </dgm:pt>
    <dgm:pt modelId="{6DDA1FA6-0852-40A6-BC8A-10C6CB0B7DF5}">
      <dgm:prSet/>
      <dgm:spPr/>
      <dgm:t>
        <a:bodyPr/>
        <a:lstStyle/>
        <a:p>
          <a:r>
            <a:rPr lang="en-GB"/>
            <a:t>Temporary or Permanent </a:t>
          </a:r>
          <a:endParaRPr lang="en-US"/>
        </a:p>
      </dgm:t>
    </dgm:pt>
    <dgm:pt modelId="{26B7F58F-7087-409C-AA87-2DD0AC19DDFC}" type="parTrans" cxnId="{222D38E5-AAC5-4876-9A56-FA60FA0348DB}">
      <dgm:prSet/>
      <dgm:spPr/>
      <dgm:t>
        <a:bodyPr/>
        <a:lstStyle/>
        <a:p>
          <a:endParaRPr lang="en-US"/>
        </a:p>
      </dgm:t>
    </dgm:pt>
    <dgm:pt modelId="{AF7EEDA2-67D0-414B-A0AB-BF6983C389CC}" type="sibTrans" cxnId="{222D38E5-AAC5-4876-9A56-FA60FA0348DB}">
      <dgm:prSet/>
      <dgm:spPr/>
      <dgm:t>
        <a:bodyPr/>
        <a:lstStyle/>
        <a:p>
          <a:endParaRPr lang="en-US"/>
        </a:p>
      </dgm:t>
    </dgm:pt>
    <dgm:pt modelId="{21E76BF2-D6C6-450A-8283-DD910BD90FF6}">
      <dgm:prSet/>
      <dgm:spPr/>
      <dgm:t>
        <a:bodyPr/>
        <a:lstStyle/>
        <a:p>
          <a:r>
            <a:rPr lang="en-GB"/>
            <a:t>Unique</a:t>
          </a:r>
          <a:endParaRPr lang="en-US"/>
        </a:p>
      </dgm:t>
    </dgm:pt>
    <dgm:pt modelId="{28264067-C9C3-4BBD-B89C-C1C0873896AF}" type="parTrans" cxnId="{2E810CFE-B109-4879-B08B-2807FFF8E238}">
      <dgm:prSet/>
      <dgm:spPr/>
      <dgm:t>
        <a:bodyPr/>
        <a:lstStyle/>
        <a:p>
          <a:endParaRPr lang="en-US"/>
        </a:p>
      </dgm:t>
    </dgm:pt>
    <dgm:pt modelId="{828C3AD0-EB71-4A2E-9504-7D9C186E96A2}" type="sibTrans" cxnId="{2E810CFE-B109-4879-B08B-2807FFF8E238}">
      <dgm:prSet/>
      <dgm:spPr/>
      <dgm:t>
        <a:bodyPr/>
        <a:lstStyle/>
        <a:p>
          <a:endParaRPr lang="en-US"/>
        </a:p>
      </dgm:t>
    </dgm:pt>
    <dgm:pt modelId="{7FB418F7-88E1-4E77-9AB8-60CF25EFC2EE}" type="pres">
      <dgm:prSet presAssocID="{391CDE33-4AF2-4DD4-83FD-E086EBED1FDC}" presName="root" presStyleCnt="0">
        <dgm:presLayoutVars>
          <dgm:dir/>
          <dgm:resizeHandles val="exact"/>
        </dgm:presLayoutVars>
      </dgm:prSet>
      <dgm:spPr/>
    </dgm:pt>
    <dgm:pt modelId="{98832B46-538E-4517-A05E-CF46A3EA1D46}" type="pres">
      <dgm:prSet presAssocID="{D266B777-2E4C-4226-9850-073CB932615A}" presName="compNode" presStyleCnt="0"/>
      <dgm:spPr/>
    </dgm:pt>
    <dgm:pt modelId="{02F767B1-B1F3-4E8F-AB91-1249E88582AA}" type="pres">
      <dgm:prSet presAssocID="{D266B777-2E4C-4226-9850-073CB932615A}" presName="bgRect" presStyleLbl="bgShp" presStyleIdx="0" presStyleCnt="6"/>
      <dgm:spPr/>
    </dgm:pt>
    <dgm:pt modelId="{D0E30470-8098-4187-B9E9-8EA9E1D10B19}" type="pres">
      <dgm:prSet presAssocID="{D266B777-2E4C-4226-9850-073CB932615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DF13D0E3-1EBD-46CF-89B7-65BC9D434D84}" type="pres">
      <dgm:prSet presAssocID="{D266B777-2E4C-4226-9850-073CB932615A}" presName="spaceRect" presStyleCnt="0"/>
      <dgm:spPr/>
    </dgm:pt>
    <dgm:pt modelId="{D6C1DF2A-38CF-4959-89BD-A084D1488EE1}" type="pres">
      <dgm:prSet presAssocID="{D266B777-2E4C-4226-9850-073CB932615A}" presName="parTx" presStyleLbl="revTx" presStyleIdx="0" presStyleCnt="6">
        <dgm:presLayoutVars>
          <dgm:chMax val="0"/>
          <dgm:chPref val="0"/>
        </dgm:presLayoutVars>
      </dgm:prSet>
      <dgm:spPr/>
    </dgm:pt>
    <dgm:pt modelId="{2F56370A-9B22-42E8-8E1E-0A723B906D48}" type="pres">
      <dgm:prSet presAssocID="{69CAA9BD-390F-4DE9-90A3-5C4422A70F5E}" presName="sibTrans" presStyleCnt="0"/>
      <dgm:spPr/>
    </dgm:pt>
    <dgm:pt modelId="{0FEED518-8C65-4BE6-9735-1275B742BE7D}" type="pres">
      <dgm:prSet presAssocID="{78D12D9A-3938-4BFC-A5BF-8F85CD1677D5}" presName="compNode" presStyleCnt="0"/>
      <dgm:spPr/>
    </dgm:pt>
    <dgm:pt modelId="{E4F8AC03-8C68-4B4F-A013-C6FD6F650332}" type="pres">
      <dgm:prSet presAssocID="{78D12D9A-3938-4BFC-A5BF-8F85CD1677D5}" presName="bgRect" presStyleLbl="bgShp" presStyleIdx="1" presStyleCnt="6"/>
      <dgm:spPr/>
    </dgm:pt>
    <dgm:pt modelId="{EE535137-8D6B-407C-8704-EBE3ABCE54AA}" type="pres">
      <dgm:prSet presAssocID="{78D12D9A-3938-4BFC-A5BF-8F85CD1677D5}" presName="iconRect" presStyleLbl="nod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Globe"/>
        </a:ext>
      </dgm:extLst>
    </dgm:pt>
    <dgm:pt modelId="{8A94C427-D8A3-4F86-8AAC-6815DA7F777C}" type="pres">
      <dgm:prSet presAssocID="{78D12D9A-3938-4BFC-A5BF-8F85CD1677D5}" presName="spaceRect" presStyleCnt="0"/>
      <dgm:spPr/>
    </dgm:pt>
    <dgm:pt modelId="{2C310A68-6CDC-480B-B95A-9589ACCECE2F}" type="pres">
      <dgm:prSet presAssocID="{78D12D9A-3938-4BFC-A5BF-8F85CD1677D5}" presName="parTx" presStyleLbl="revTx" presStyleIdx="1" presStyleCnt="6">
        <dgm:presLayoutVars>
          <dgm:chMax val="0"/>
          <dgm:chPref val="0"/>
        </dgm:presLayoutVars>
      </dgm:prSet>
      <dgm:spPr/>
    </dgm:pt>
    <dgm:pt modelId="{6A194DC1-6F8C-4B6C-BE10-142234E36142}" type="pres">
      <dgm:prSet presAssocID="{691C4EAA-36FA-400A-94DC-78065E8CA015}" presName="sibTrans" presStyleCnt="0"/>
      <dgm:spPr/>
    </dgm:pt>
    <dgm:pt modelId="{B88AF9E5-58EB-472B-A38F-5654490EB02D}" type="pres">
      <dgm:prSet presAssocID="{9C419267-1AD2-472E-AF57-89443CCB4D78}" presName="compNode" presStyleCnt="0"/>
      <dgm:spPr/>
    </dgm:pt>
    <dgm:pt modelId="{44C4F9AD-7EDF-4CAA-B2CC-F9E73CE7D53B}" type="pres">
      <dgm:prSet presAssocID="{9C419267-1AD2-472E-AF57-89443CCB4D78}" presName="bgRect" presStyleLbl="bgShp" presStyleIdx="2" presStyleCnt="6"/>
      <dgm:spPr/>
    </dgm:pt>
    <dgm:pt modelId="{1AAE5F7A-5036-48E6-B585-F83BB3928BC5}" type="pres">
      <dgm:prSet presAssocID="{9C419267-1AD2-472E-AF57-89443CCB4D7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
        </a:ext>
      </dgm:extLst>
    </dgm:pt>
    <dgm:pt modelId="{0C266606-AC14-4CDA-B583-7080D8712898}" type="pres">
      <dgm:prSet presAssocID="{9C419267-1AD2-472E-AF57-89443CCB4D78}" presName="spaceRect" presStyleCnt="0"/>
      <dgm:spPr/>
    </dgm:pt>
    <dgm:pt modelId="{8C599FDF-EABC-4F04-A58B-0E08E9285618}" type="pres">
      <dgm:prSet presAssocID="{9C419267-1AD2-472E-AF57-89443CCB4D78}" presName="parTx" presStyleLbl="revTx" presStyleIdx="2" presStyleCnt="6">
        <dgm:presLayoutVars>
          <dgm:chMax val="0"/>
          <dgm:chPref val="0"/>
        </dgm:presLayoutVars>
      </dgm:prSet>
      <dgm:spPr/>
    </dgm:pt>
    <dgm:pt modelId="{4F59D8E8-ABB2-41EE-8028-EB21C520F10B}" type="pres">
      <dgm:prSet presAssocID="{34C92F8F-2D31-4324-85CC-D138BDC19726}" presName="sibTrans" presStyleCnt="0"/>
      <dgm:spPr/>
    </dgm:pt>
    <dgm:pt modelId="{7801DC3B-6C37-4590-979E-ED060D63214B}" type="pres">
      <dgm:prSet presAssocID="{A0D57129-2AA1-4F5C-90D7-FE0CC6F438C2}" presName="compNode" presStyleCnt="0"/>
      <dgm:spPr/>
    </dgm:pt>
    <dgm:pt modelId="{854AF4CE-EF6B-48BE-9EC0-23C92BA85436}" type="pres">
      <dgm:prSet presAssocID="{A0D57129-2AA1-4F5C-90D7-FE0CC6F438C2}" presName="bgRect" presStyleLbl="bgShp" presStyleIdx="3" presStyleCnt="6"/>
      <dgm:spPr/>
    </dgm:pt>
    <dgm:pt modelId="{6CDC7823-6F50-46B8-BDFF-CCDCA273DFB7}" type="pres">
      <dgm:prSet presAssocID="{A0D57129-2AA1-4F5C-90D7-FE0CC6F438C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re"/>
        </a:ext>
      </dgm:extLst>
    </dgm:pt>
    <dgm:pt modelId="{397D7027-3640-44F7-B042-A2FE62B4A5BB}" type="pres">
      <dgm:prSet presAssocID="{A0D57129-2AA1-4F5C-90D7-FE0CC6F438C2}" presName="spaceRect" presStyleCnt="0"/>
      <dgm:spPr/>
    </dgm:pt>
    <dgm:pt modelId="{46C5E0CC-5A59-436D-AB58-17EA2E9A45FF}" type="pres">
      <dgm:prSet presAssocID="{A0D57129-2AA1-4F5C-90D7-FE0CC6F438C2}" presName="parTx" presStyleLbl="revTx" presStyleIdx="3" presStyleCnt="6">
        <dgm:presLayoutVars>
          <dgm:chMax val="0"/>
          <dgm:chPref val="0"/>
        </dgm:presLayoutVars>
      </dgm:prSet>
      <dgm:spPr/>
    </dgm:pt>
    <dgm:pt modelId="{412AA151-D49D-4289-BDE7-B58973433AFF}" type="pres">
      <dgm:prSet presAssocID="{5470E61C-D973-404B-B31C-E9B4069EB491}" presName="sibTrans" presStyleCnt="0"/>
      <dgm:spPr/>
    </dgm:pt>
    <dgm:pt modelId="{5C3C4B82-9B33-44AA-A218-F377B0F36252}" type="pres">
      <dgm:prSet presAssocID="{6DDA1FA6-0852-40A6-BC8A-10C6CB0B7DF5}" presName="compNode" presStyleCnt="0"/>
      <dgm:spPr/>
    </dgm:pt>
    <dgm:pt modelId="{EFC7F823-0ED5-452E-867C-3B1282B648B0}" type="pres">
      <dgm:prSet presAssocID="{6DDA1FA6-0852-40A6-BC8A-10C6CB0B7DF5}" presName="bgRect" presStyleLbl="bgShp" presStyleIdx="4" presStyleCnt="6"/>
      <dgm:spPr/>
    </dgm:pt>
    <dgm:pt modelId="{4E79B758-6537-4893-B854-93D9D9182D7D}" type="pres">
      <dgm:prSet presAssocID="{6DDA1FA6-0852-40A6-BC8A-10C6CB0B7DF5}" presName="iconRect" presStyleLbl="nod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Windmill"/>
        </a:ext>
      </dgm:extLst>
    </dgm:pt>
    <dgm:pt modelId="{8E665A6A-65F0-4A1D-AB1C-B8D36233161D}" type="pres">
      <dgm:prSet presAssocID="{6DDA1FA6-0852-40A6-BC8A-10C6CB0B7DF5}" presName="spaceRect" presStyleCnt="0"/>
      <dgm:spPr/>
    </dgm:pt>
    <dgm:pt modelId="{A08CC6D3-434A-4729-84AE-0FC9B5950306}" type="pres">
      <dgm:prSet presAssocID="{6DDA1FA6-0852-40A6-BC8A-10C6CB0B7DF5}" presName="parTx" presStyleLbl="revTx" presStyleIdx="4" presStyleCnt="6">
        <dgm:presLayoutVars>
          <dgm:chMax val="0"/>
          <dgm:chPref val="0"/>
        </dgm:presLayoutVars>
      </dgm:prSet>
      <dgm:spPr/>
    </dgm:pt>
    <dgm:pt modelId="{B5A10452-5758-489B-B54C-6EB128C625CE}" type="pres">
      <dgm:prSet presAssocID="{AF7EEDA2-67D0-414B-A0AB-BF6983C389CC}" presName="sibTrans" presStyleCnt="0"/>
      <dgm:spPr/>
    </dgm:pt>
    <dgm:pt modelId="{5989D0AE-67F0-4B47-96EB-93F3F655F749}" type="pres">
      <dgm:prSet presAssocID="{21E76BF2-D6C6-450A-8283-DD910BD90FF6}" presName="compNode" presStyleCnt="0"/>
      <dgm:spPr/>
    </dgm:pt>
    <dgm:pt modelId="{0E1DD6EA-64BA-4C01-85E0-78882996D572}" type="pres">
      <dgm:prSet presAssocID="{21E76BF2-D6C6-450A-8283-DD910BD90FF6}" presName="bgRect" presStyleLbl="bgShp" presStyleIdx="5" presStyleCnt="6"/>
      <dgm:spPr/>
    </dgm:pt>
    <dgm:pt modelId="{2526DCF5-A973-4BD8-A8C3-5A2099CA8CDB}" type="pres">
      <dgm:prSet presAssocID="{21E76BF2-D6C6-450A-8283-DD910BD90FF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inger Print"/>
        </a:ext>
      </dgm:extLst>
    </dgm:pt>
    <dgm:pt modelId="{BF075C73-7822-46C7-B28D-F35108CE63D9}" type="pres">
      <dgm:prSet presAssocID="{21E76BF2-D6C6-450A-8283-DD910BD90FF6}" presName="spaceRect" presStyleCnt="0"/>
      <dgm:spPr/>
    </dgm:pt>
    <dgm:pt modelId="{12BDF008-A5F5-425B-905B-1C1EF177C2B8}" type="pres">
      <dgm:prSet presAssocID="{21E76BF2-D6C6-450A-8283-DD910BD90FF6}" presName="parTx" presStyleLbl="revTx" presStyleIdx="5" presStyleCnt="6">
        <dgm:presLayoutVars>
          <dgm:chMax val="0"/>
          <dgm:chPref val="0"/>
        </dgm:presLayoutVars>
      </dgm:prSet>
      <dgm:spPr/>
    </dgm:pt>
  </dgm:ptLst>
  <dgm:cxnLst>
    <dgm:cxn modelId="{03284D0C-439C-420E-910E-26C63C34CEBE}" srcId="{391CDE33-4AF2-4DD4-83FD-E086EBED1FDC}" destId="{78D12D9A-3938-4BFC-A5BF-8F85CD1677D5}" srcOrd="1" destOrd="0" parTransId="{074AB9C6-5DB0-4299-ADB3-D5B46A35D687}" sibTransId="{691C4EAA-36FA-400A-94DC-78065E8CA015}"/>
    <dgm:cxn modelId="{AC766433-ECD0-4C42-8EA7-0E7841A6E5E7}" type="presOf" srcId="{6DDA1FA6-0852-40A6-BC8A-10C6CB0B7DF5}" destId="{A08CC6D3-434A-4729-84AE-0FC9B5950306}" srcOrd="0" destOrd="0" presId="urn:microsoft.com/office/officeart/2018/2/layout/IconVerticalSolidList"/>
    <dgm:cxn modelId="{C0D56D3A-6C05-4A25-BF85-14289A8D1EAE}" type="presOf" srcId="{391CDE33-4AF2-4DD4-83FD-E086EBED1FDC}" destId="{7FB418F7-88E1-4E77-9AB8-60CF25EFC2EE}" srcOrd="0" destOrd="0" presId="urn:microsoft.com/office/officeart/2018/2/layout/IconVerticalSolidList"/>
    <dgm:cxn modelId="{50B8B33C-F719-4528-A9EE-67EDD8AD2DDE}" type="presOf" srcId="{78D12D9A-3938-4BFC-A5BF-8F85CD1677D5}" destId="{2C310A68-6CDC-480B-B95A-9589ACCECE2F}" srcOrd="0" destOrd="0" presId="urn:microsoft.com/office/officeart/2018/2/layout/IconVerticalSolidList"/>
    <dgm:cxn modelId="{4C904E72-DF3C-42E7-9716-5977E76D60DA}" srcId="{391CDE33-4AF2-4DD4-83FD-E086EBED1FDC}" destId="{D266B777-2E4C-4226-9850-073CB932615A}" srcOrd="0" destOrd="0" parTransId="{C8B5BAD6-FDFF-48BB-9A6F-52075D830F60}" sibTransId="{69CAA9BD-390F-4DE9-90A3-5C4422A70F5E}"/>
    <dgm:cxn modelId="{9E9C4576-13D5-4633-B1CF-98137CCFA561}" srcId="{391CDE33-4AF2-4DD4-83FD-E086EBED1FDC}" destId="{A0D57129-2AA1-4F5C-90D7-FE0CC6F438C2}" srcOrd="3" destOrd="0" parTransId="{1C811CC2-D2C7-4776-8088-2F1A18A7DEF7}" sibTransId="{5470E61C-D973-404B-B31C-E9B4069EB491}"/>
    <dgm:cxn modelId="{400F9E8F-8905-4455-9773-F952109B1D86}" type="presOf" srcId="{21E76BF2-D6C6-450A-8283-DD910BD90FF6}" destId="{12BDF008-A5F5-425B-905B-1C1EF177C2B8}" srcOrd="0" destOrd="0" presId="urn:microsoft.com/office/officeart/2018/2/layout/IconVerticalSolidList"/>
    <dgm:cxn modelId="{C844E9A4-F96E-47A7-AFA8-550AF24F9F95}" type="presOf" srcId="{9C419267-1AD2-472E-AF57-89443CCB4D78}" destId="{8C599FDF-EABC-4F04-A58B-0E08E9285618}" srcOrd="0" destOrd="0" presId="urn:microsoft.com/office/officeart/2018/2/layout/IconVerticalSolidList"/>
    <dgm:cxn modelId="{8ECAFDD8-09CC-4360-923E-282DE9CC2E9B}" srcId="{391CDE33-4AF2-4DD4-83FD-E086EBED1FDC}" destId="{9C419267-1AD2-472E-AF57-89443CCB4D78}" srcOrd="2" destOrd="0" parTransId="{FE57C07E-2523-4445-837B-91C4783A4552}" sibTransId="{34C92F8F-2D31-4324-85CC-D138BDC19726}"/>
    <dgm:cxn modelId="{222D38E5-AAC5-4876-9A56-FA60FA0348DB}" srcId="{391CDE33-4AF2-4DD4-83FD-E086EBED1FDC}" destId="{6DDA1FA6-0852-40A6-BC8A-10C6CB0B7DF5}" srcOrd="4" destOrd="0" parTransId="{26B7F58F-7087-409C-AA87-2DD0AC19DDFC}" sibTransId="{AF7EEDA2-67D0-414B-A0AB-BF6983C389CC}"/>
    <dgm:cxn modelId="{C10744E7-2D21-442E-BBB6-E520566788A1}" type="presOf" srcId="{A0D57129-2AA1-4F5C-90D7-FE0CC6F438C2}" destId="{46C5E0CC-5A59-436D-AB58-17EA2E9A45FF}" srcOrd="0" destOrd="0" presId="urn:microsoft.com/office/officeart/2018/2/layout/IconVerticalSolidList"/>
    <dgm:cxn modelId="{601EA5EB-3202-423D-A246-1393C87BDB25}" type="presOf" srcId="{D266B777-2E4C-4226-9850-073CB932615A}" destId="{D6C1DF2A-38CF-4959-89BD-A084D1488EE1}" srcOrd="0" destOrd="0" presId="urn:microsoft.com/office/officeart/2018/2/layout/IconVerticalSolidList"/>
    <dgm:cxn modelId="{2E810CFE-B109-4879-B08B-2807FFF8E238}" srcId="{391CDE33-4AF2-4DD4-83FD-E086EBED1FDC}" destId="{21E76BF2-D6C6-450A-8283-DD910BD90FF6}" srcOrd="5" destOrd="0" parTransId="{28264067-C9C3-4BBD-B89C-C1C0873896AF}" sibTransId="{828C3AD0-EB71-4A2E-9504-7D9C186E96A2}"/>
    <dgm:cxn modelId="{93BA23CD-54B4-421B-BFE2-2E36077EBB22}" type="presParOf" srcId="{7FB418F7-88E1-4E77-9AB8-60CF25EFC2EE}" destId="{98832B46-538E-4517-A05E-CF46A3EA1D46}" srcOrd="0" destOrd="0" presId="urn:microsoft.com/office/officeart/2018/2/layout/IconVerticalSolidList"/>
    <dgm:cxn modelId="{854917F2-EFE8-4E6F-9CE1-3AEF30F568C9}" type="presParOf" srcId="{98832B46-538E-4517-A05E-CF46A3EA1D46}" destId="{02F767B1-B1F3-4E8F-AB91-1249E88582AA}" srcOrd="0" destOrd="0" presId="urn:microsoft.com/office/officeart/2018/2/layout/IconVerticalSolidList"/>
    <dgm:cxn modelId="{A278FB98-A15E-49DD-A16B-14A0FCDAC07D}" type="presParOf" srcId="{98832B46-538E-4517-A05E-CF46A3EA1D46}" destId="{D0E30470-8098-4187-B9E9-8EA9E1D10B19}" srcOrd="1" destOrd="0" presId="urn:microsoft.com/office/officeart/2018/2/layout/IconVerticalSolidList"/>
    <dgm:cxn modelId="{3CF47755-911C-4AFD-8018-7BD1309FFBD6}" type="presParOf" srcId="{98832B46-538E-4517-A05E-CF46A3EA1D46}" destId="{DF13D0E3-1EBD-46CF-89B7-65BC9D434D84}" srcOrd="2" destOrd="0" presId="urn:microsoft.com/office/officeart/2018/2/layout/IconVerticalSolidList"/>
    <dgm:cxn modelId="{06470076-2D1B-44C2-B8FD-35B6A70C559B}" type="presParOf" srcId="{98832B46-538E-4517-A05E-CF46A3EA1D46}" destId="{D6C1DF2A-38CF-4959-89BD-A084D1488EE1}" srcOrd="3" destOrd="0" presId="urn:microsoft.com/office/officeart/2018/2/layout/IconVerticalSolidList"/>
    <dgm:cxn modelId="{8EA1DD42-5400-4DE1-BF34-D6FDACA64238}" type="presParOf" srcId="{7FB418F7-88E1-4E77-9AB8-60CF25EFC2EE}" destId="{2F56370A-9B22-42E8-8E1E-0A723B906D48}" srcOrd="1" destOrd="0" presId="urn:microsoft.com/office/officeart/2018/2/layout/IconVerticalSolidList"/>
    <dgm:cxn modelId="{AC3FA00D-C74E-46DF-82FC-68F9543C27F5}" type="presParOf" srcId="{7FB418F7-88E1-4E77-9AB8-60CF25EFC2EE}" destId="{0FEED518-8C65-4BE6-9735-1275B742BE7D}" srcOrd="2" destOrd="0" presId="urn:microsoft.com/office/officeart/2018/2/layout/IconVerticalSolidList"/>
    <dgm:cxn modelId="{1C935C69-3E25-4B38-9A58-D1F47009AE70}" type="presParOf" srcId="{0FEED518-8C65-4BE6-9735-1275B742BE7D}" destId="{E4F8AC03-8C68-4B4F-A013-C6FD6F650332}" srcOrd="0" destOrd="0" presId="urn:microsoft.com/office/officeart/2018/2/layout/IconVerticalSolidList"/>
    <dgm:cxn modelId="{29F07284-8ECD-45A9-A37B-2580B149570F}" type="presParOf" srcId="{0FEED518-8C65-4BE6-9735-1275B742BE7D}" destId="{EE535137-8D6B-407C-8704-EBE3ABCE54AA}" srcOrd="1" destOrd="0" presId="urn:microsoft.com/office/officeart/2018/2/layout/IconVerticalSolidList"/>
    <dgm:cxn modelId="{9DB9C309-543F-41B9-82B0-503F4116DAE3}" type="presParOf" srcId="{0FEED518-8C65-4BE6-9735-1275B742BE7D}" destId="{8A94C427-D8A3-4F86-8AAC-6815DA7F777C}" srcOrd="2" destOrd="0" presId="urn:microsoft.com/office/officeart/2018/2/layout/IconVerticalSolidList"/>
    <dgm:cxn modelId="{DA7A0F1F-A21F-4E63-81A6-68FD276DE5A8}" type="presParOf" srcId="{0FEED518-8C65-4BE6-9735-1275B742BE7D}" destId="{2C310A68-6CDC-480B-B95A-9589ACCECE2F}" srcOrd="3" destOrd="0" presId="urn:microsoft.com/office/officeart/2018/2/layout/IconVerticalSolidList"/>
    <dgm:cxn modelId="{DB9FA3E7-4AC8-4907-9948-80B1D1A0F070}" type="presParOf" srcId="{7FB418F7-88E1-4E77-9AB8-60CF25EFC2EE}" destId="{6A194DC1-6F8C-4B6C-BE10-142234E36142}" srcOrd="3" destOrd="0" presId="urn:microsoft.com/office/officeart/2018/2/layout/IconVerticalSolidList"/>
    <dgm:cxn modelId="{7AA258AA-8400-413D-B225-38BB1346F5E8}" type="presParOf" srcId="{7FB418F7-88E1-4E77-9AB8-60CF25EFC2EE}" destId="{B88AF9E5-58EB-472B-A38F-5654490EB02D}" srcOrd="4" destOrd="0" presId="urn:microsoft.com/office/officeart/2018/2/layout/IconVerticalSolidList"/>
    <dgm:cxn modelId="{DD084ADC-9DB0-4380-8A5D-541C0F70E561}" type="presParOf" srcId="{B88AF9E5-58EB-472B-A38F-5654490EB02D}" destId="{44C4F9AD-7EDF-4CAA-B2CC-F9E73CE7D53B}" srcOrd="0" destOrd="0" presId="urn:microsoft.com/office/officeart/2018/2/layout/IconVerticalSolidList"/>
    <dgm:cxn modelId="{827999B0-406B-4593-B99C-72D989AA4C1A}" type="presParOf" srcId="{B88AF9E5-58EB-472B-A38F-5654490EB02D}" destId="{1AAE5F7A-5036-48E6-B585-F83BB3928BC5}" srcOrd="1" destOrd="0" presId="urn:microsoft.com/office/officeart/2018/2/layout/IconVerticalSolidList"/>
    <dgm:cxn modelId="{75FDCDC8-8570-47DE-AC83-B6AF9ACB38FE}" type="presParOf" srcId="{B88AF9E5-58EB-472B-A38F-5654490EB02D}" destId="{0C266606-AC14-4CDA-B583-7080D8712898}" srcOrd="2" destOrd="0" presId="urn:microsoft.com/office/officeart/2018/2/layout/IconVerticalSolidList"/>
    <dgm:cxn modelId="{4253CD97-22D7-461E-A866-17BCC5DB3C07}" type="presParOf" srcId="{B88AF9E5-58EB-472B-A38F-5654490EB02D}" destId="{8C599FDF-EABC-4F04-A58B-0E08E9285618}" srcOrd="3" destOrd="0" presId="urn:microsoft.com/office/officeart/2018/2/layout/IconVerticalSolidList"/>
    <dgm:cxn modelId="{5ADFFEB6-8A92-43EE-99A4-580E6F2AA4B3}" type="presParOf" srcId="{7FB418F7-88E1-4E77-9AB8-60CF25EFC2EE}" destId="{4F59D8E8-ABB2-41EE-8028-EB21C520F10B}" srcOrd="5" destOrd="0" presId="urn:microsoft.com/office/officeart/2018/2/layout/IconVerticalSolidList"/>
    <dgm:cxn modelId="{EBA3AC58-B5B1-42D5-9A58-666BEE07E515}" type="presParOf" srcId="{7FB418F7-88E1-4E77-9AB8-60CF25EFC2EE}" destId="{7801DC3B-6C37-4590-979E-ED060D63214B}" srcOrd="6" destOrd="0" presId="urn:microsoft.com/office/officeart/2018/2/layout/IconVerticalSolidList"/>
    <dgm:cxn modelId="{85C4327E-1473-4BEA-8137-56784BDD4CBA}" type="presParOf" srcId="{7801DC3B-6C37-4590-979E-ED060D63214B}" destId="{854AF4CE-EF6B-48BE-9EC0-23C92BA85436}" srcOrd="0" destOrd="0" presId="urn:microsoft.com/office/officeart/2018/2/layout/IconVerticalSolidList"/>
    <dgm:cxn modelId="{35B31F81-232C-408D-BBC9-C75D93707D38}" type="presParOf" srcId="{7801DC3B-6C37-4590-979E-ED060D63214B}" destId="{6CDC7823-6F50-46B8-BDFF-CCDCA273DFB7}" srcOrd="1" destOrd="0" presId="urn:microsoft.com/office/officeart/2018/2/layout/IconVerticalSolidList"/>
    <dgm:cxn modelId="{610BC172-4E8D-4091-AB0D-78FB9642B5E0}" type="presParOf" srcId="{7801DC3B-6C37-4590-979E-ED060D63214B}" destId="{397D7027-3640-44F7-B042-A2FE62B4A5BB}" srcOrd="2" destOrd="0" presId="urn:microsoft.com/office/officeart/2018/2/layout/IconVerticalSolidList"/>
    <dgm:cxn modelId="{715AA922-BC37-417D-9D5D-713C9355A0D7}" type="presParOf" srcId="{7801DC3B-6C37-4590-979E-ED060D63214B}" destId="{46C5E0CC-5A59-436D-AB58-17EA2E9A45FF}" srcOrd="3" destOrd="0" presId="urn:microsoft.com/office/officeart/2018/2/layout/IconVerticalSolidList"/>
    <dgm:cxn modelId="{FCF0BF42-2907-4A6F-B5B3-019F7F65EF9C}" type="presParOf" srcId="{7FB418F7-88E1-4E77-9AB8-60CF25EFC2EE}" destId="{412AA151-D49D-4289-BDE7-B58973433AFF}" srcOrd="7" destOrd="0" presId="urn:microsoft.com/office/officeart/2018/2/layout/IconVerticalSolidList"/>
    <dgm:cxn modelId="{D0D95EB7-09E8-4AFD-B80B-11D575125D00}" type="presParOf" srcId="{7FB418F7-88E1-4E77-9AB8-60CF25EFC2EE}" destId="{5C3C4B82-9B33-44AA-A218-F377B0F36252}" srcOrd="8" destOrd="0" presId="urn:microsoft.com/office/officeart/2018/2/layout/IconVerticalSolidList"/>
    <dgm:cxn modelId="{A5BC6274-E077-4459-86B3-B7B64E303F6B}" type="presParOf" srcId="{5C3C4B82-9B33-44AA-A218-F377B0F36252}" destId="{EFC7F823-0ED5-452E-867C-3B1282B648B0}" srcOrd="0" destOrd="0" presId="urn:microsoft.com/office/officeart/2018/2/layout/IconVerticalSolidList"/>
    <dgm:cxn modelId="{D7210746-0734-482F-BC14-35F4F5DE5E22}" type="presParOf" srcId="{5C3C4B82-9B33-44AA-A218-F377B0F36252}" destId="{4E79B758-6537-4893-B854-93D9D9182D7D}" srcOrd="1" destOrd="0" presId="urn:microsoft.com/office/officeart/2018/2/layout/IconVerticalSolidList"/>
    <dgm:cxn modelId="{46C12138-2B5A-4BE7-81A4-4219A0AEB48E}" type="presParOf" srcId="{5C3C4B82-9B33-44AA-A218-F377B0F36252}" destId="{8E665A6A-65F0-4A1D-AB1C-B8D36233161D}" srcOrd="2" destOrd="0" presId="urn:microsoft.com/office/officeart/2018/2/layout/IconVerticalSolidList"/>
    <dgm:cxn modelId="{BFE0E1F0-2B32-461E-8D57-DC52EEE46499}" type="presParOf" srcId="{5C3C4B82-9B33-44AA-A218-F377B0F36252}" destId="{A08CC6D3-434A-4729-84AE-0FC9B5950306}" srcOrd="3" destOrd="0" presId="urn:microsoft.com/office/officeart/2018/2/layout/IconVerticalSolidList"/>
    <dgm:cxn modelId="{E0A80319-0E90-4DE9-877B-A6F67BCF0558}" type="presParOf" srcId="{7FB418F7-88E1-4E77-9AB8-60CF25EFC2EE}" destId="{B5A10452-5758-489B-B54C-6EB128C625CE}" srcOrd="9" destOrd="0" presId="urn:microsoft.com/office/officeart/2018/2/layout/IconVerticalSolidList"/>
    <dgm:cxn modelId="{405F8079-B53C-476C-BC37-5EE907F1BB14}" type="presParOf" srcId="{7FB418F7-88E1-4E77-9AB8-60CF25EFC2EE}" destId="{5989D0AE-67F0-4B47-96EB-93F3F655F749}" srcOrd="10" destOrd="0" presId="urn:microsoft.com/office/officeart/2018/2/layout/IconVerticalSolidList"/>
    <dgm:cxn modelId="{3D5430AC-6652-462F-8133-E58C0AE78773}" type="presParOf" srcId="{5989D0AE-67F0-4B47-96EB-93F3F655F749}" destId="{0E1DD6EA-64BA-4C01-85E0-78882996D572}" srcOrd="0" destOrd="0" presId="urn:microsoft.com/office/officeart/2018/2/layout/IconVerticalSolidList"/>
    <dgm:cxn modelId="{F13201DF-8366-4755-86A2-AA011C1AEFF1}" type="presParOf" srcId="{5989D0AE-67F0-4B47-96EB-93F3F655F749}" destId="{2526DCF5-A973-4BD8-A8C3-5A2099CA8CDB}" srcOrd="1" destOrd="0" presId="urn:microsoft.com/office/officeart/2018/2/layout/IconVerticalSolidList"/>
    <dgm:cxn modelId="{BCDCD5E3-B41C-45DB-BFC0-68BD69D27BF1}" type="presParOf" srcId="{5989D0AE-67F0-4B47-96EB-93F3F655F749}" destId="{BF075C73-7822-46C7-B28D-F35108CE63D9}" srcOrd="2" destOrd="0" presId="urn:microsoft.com/office/officeart/2018/2/layout/IconVerticalSolidList"/>
    <dgm:cxn modelId="{211BD083-05FC-4983-80E0-16B218345678}" type="presParOf" srcId="{5989D0AE-67F0-4B47-96EB-93F3F655F749}" destId="{12BDF008-A5F5-425B-905B-1C1EF177C2B8}"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6B64F8-38F8-44ED-B541-F684004D97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5E175F-8B45-4E28-BC19-1D2836EC8BD0}">
      <dgm:prSet/>
      <dgm:spPr/>
      <dgm:t>
        <a:bodyPr/>
        <a:lstStyle/>
        <a:p>
          <a:r>
            <a:rPr lang="en-GB" dirty="0"/>
            <a:t>Tourism must be </a:t>
          </a:r>
          <a:r>
            <a:rPr lang="en-GB" b="1" dirty="0"/>
            <a:t>Beneficial</a:t>
          </a:r>
          <a:r>
            <a:rPr lang="en-GB" dirty="0"/>
            <a:t> for the receiving destination, region and country.</a:t>
          </a:r>
          <a:endParaRPr lang="en-US" dirty="0"/>
        </a:p>
      </dgm:t>
    </dgm:pt>
    <dgm:pt modelId="{9F7632A3-469D-4DEC-B049-974EDF70F608}" type="parTrans" cxnId="{5BAEA2BE-2785-4BCA-A86C-CE02666786E3}">
      <dgm:prSet/>
      <dgm:spPr/>
      <dgm:t>
        <a:bodyPr/>
        <a:lstStyle/>
        <a:p>
          <a:endParaRPr lang="en-US"/>
        </a:p>
      </dgm:t>
    </dgm:pt>
    <dgm:pt modelId="{4279CD9B-C80C-4C21-877B-378A04F74A99}" type="sibTrans" cxnId="{5BAEA2BE-2785-4BCA-A86C-CE02666786E3}">
      <dgm:prSet/>
      <dgm:spPr/>
      <dgm:t>
        <a:bodyPr/>
        <a:lstStyle/>
        <a:p>
          <a:endParaRPr lang="en-US"/>
        </a:p>
      </dgm:t>
    </dgm:pt>
    <dgm:pt modelId="{1D8EE2F6-7322-4FC9-805F-5675BE3AE8F2}">
      <dgm:prSet/>
      <dgm:spPr/>
      <dgm:t>
        <a:bodyPr/>
        <a:lstStyle/>
        <a:p>
          <a:r>
            <a:rPr lang="en-GB"/>
            <a:t>The </a:t>
          </a:r>
          <a:r>
            <a:rPr lang="en-GB" b="1"/>
            <a:t>Receiving Destination </a:t>
          </a:r>
          <a:r>
            <a:rPr lang="en-GB"/>
            <a:t>to be </a:t>
          </a:r>
          <a:r>
            <a:rPr lang="en-GB" b="1"/>
            <a:t>Prepared</a:t>
          </a:r>
          <a:r>
            <a:rPr lang="en-GB"/>
            <a:t> to </a:t>
          </a:r>
          <a:r>
            <a:rPr lang="en-GB" b="1"/>
            <a:t>Accommodate</a:t>
          </a:r>
          <a:r>
            <a:rPr lang="en-GB"/>
            <a:t> </a:t>
          </a:r>
          <a:r>
            <a:rPr lang="en-GB" b="1"/>
            <a:t>Tourists</a:t>
          </a:r>
          <a:r>
            <a:rPr lang="en-GB"/>
            <a:t>.</a:t>
          </a:r>
          <a:endParaRPr lang="en-US"/>
        </a:p>
      </dgm:t>
    </dgm:pt>
    <dgm:pt modelId="{E234CB9C-E90C-4427-A3BB-CDC6FCB4AC53}" type="parTrans" cxnId="{E7D70DB7-67A9-4A50-8B12-809444AEAD35}">
      <dgm:prSet/>
      <dgm:spPr/>
      <dgm:t>
        <a:bodyPr/>
        <a:lstStyle/>
        <a:p>
          <a:endParaRPr lang="en-US"/>
        </a:p>
      </dgm:t>
    </dgm:pt>
    <dgm:pt modelId="{A84EC050-67D4-4D9C-80F6-67A21DA38750}" type="sibTrans" cxnId="{E7D70DB7-67A9-4A50-8B12-809444AEAD35}">
      <dgm:prSet/>
      <dgm:spPr/>
      <dgm:t>
        <a:bodyPr/>
        <a:lstStyle/>
        <a:p>
          <a:endParaRPr lang="en-US"/>
        </a:p>
      </dgm:t>
    </dgm:pt>
    <dgm:pt modelId="{AF5FA2C0-52E0-4696-A7F6-1F6E5221CA0E}">
      <dgm:prSet/>
      <dgm:spPr/>
      <dgm:t>
        <a:bodyPr/>
        <a:lstStyle/>
        <a:p>
          <a:r>
            <a:rPr lang="en-GB" b="1"/>
            <a:t>Maintaining</a:t>
          </a:r>
          <a:r>
            <a:rPr lang="en-GB"/>
            <a:t> and </a:t>
          </a:r>
          <a:r>
            <a:rPr lang="en-GB" b="1"/>
            <a:t>Renewing</a:t>
          </a:r>
          <a:r>
            <a:rPr lang="en-GB"/>
            <a:t> the </a:t>
          </a:r>
          <a:r>
            <a:rPr lang="en-GB" b="1"/>
            <a:t>Tourism Product </a:t>
          </a:r>
          <a:r>
            <a:rPr lang="en-GB"/>
            <a:t>is critical.</a:t>
          </a:r>
          <a:endParaRPr lang="en-US"/>
        </a:p>
      </dgm:t>
    </dgm:pt>
    <dgm:pt modelId="{707B6D21-D543-4BB8-AE5B-008A39915FF7}" type="parTrans" cxnId="{11A63613-8291-4318-984C-696A59424688}">
      <dgm:prSet/>
      <dgm:spPr/>
      <dgm:t>
        <a:bodyPr/>
        <a:lstStyle/>
        <a:p>
          <a:endParaRPr lang="en-US"/>
        </a:p>
      </dgm:t>
    </dgm:pt>
    <dgm:pt modelId="{7599CCAF-61AC-4E5F-8830-873BB7C6A4BD}" type="sibTrans" cxnId="{11A63613-8291-4318-984C-696A59424688}">
      <dgm:prSet/>
      <dgm:spPr/>
      <dgm:t>
        <a:bodyPr/>
        <a:lstStyle/>
        <a:p>
          <a:endParaRPr lang="en-US"/>
        </a:p>
      </dgm:t>
    </dgm:pt>
    <dgm:pt modelId="{E66BD75E-C56D-42CE-8187-538704FC82E0}">
      <dgm:prSet/>
      <dgm:spPr/>
      <dgm:t>
        <a:bodyPr/>
        <a:lstStyle/>
        <a:p>
          <a:r>
            <a:rPr lang="en-GB"/>
            <a:t>To </a:t>
          </a:r>
          <a:r>
            <a:rPr lang="en-GB" b="1"/>
            <a:t>Sustain</a:t>
          </a:r>
          <a:r>
            <a:rPr lang="en-GB"/>
            <a:t> </a:t>
          </a:r>
          <a:r>
            <a:rPr lang="en-GB" b="1"/>
            <a:t>Steady</a:t>
          </a:r>
          <a:r>
            <a:rPr lang="en-GB"/>
            <a:t> </a:t>
          </a:r>
          <a:r>
            <a:rPr lang="en-GB" b="1"/>
            <a:t>Tourist Flow </a:t>
          </a:r>
          <a:r>
            <a:rPr lang="en-GB"/>
            <a:t>and to ensure </a:t>
          </a:r>
          <a:r>
            <a:rPr lang="en-GB" b="1"/>
            <a:t>Tourist Satisfaction </a:t>
          </a:r>
          <a:endParaRPr lang="en-US"/>
        </a:p>
      </dgm:t>
    </dgm:pt>
    <dgm:pt modelId="{E5E8A680-8D16-4351-913F-5EAEB579CE29}" type="parTrans" cxnId="{19B36F68-3822-49C0-BC04-B50E3ADC8859}">
      <dgm:prSet/>
      <dgm:spPr/>
      <dgm:t>
        <a:bodyPr/>
        <a:lstStyle/>
        <a:p>
          <a:endParaRPr lang="en-US"/>
        </a:p>
      </dgm:t>
    </dgm:pt>
    <dgm:pt modelId="{54B80441-F639-484C-BF3B-7B3B32A5DB85}" type="sibTrans" cxnId="{19B36F68-3822-49C0-BC04-B50E3ADC8859}">
      <dgm:prSet/>
      <dgm:spPr/>
      <dgm:t>
        <a:bodyPr/>
        <a:lstStyle/>
        <a:p>
          <a:endParaRPr lang="en-US"/>
        </a:p>
      </dgm:t>
    </dgm:pt>
    <dgm:pt modelId="{DA771CB3-A962-4906-A863-63B589CEB74E}">
      <dgm:prSet/>
      <dgm:spPr/>
      <dgm:t>
        <a:bodyPr/>
        <a:lstStyle/>
        <a:p>
          <a:r>
            <a:rPr lang="en-GB" dirty="0"/>
            <a:t>Sometimes, this means </a:t>
          </a:r>
          <a:r>
            <a:rPr lang="en-GB" b="1" dirty="0"/>
            <a:t>Limiting</a:t>
          </a:r>
          <a:r>
            <a:rPr lang="en-GB" dirty="0"/>
            <a:t> tourists flows!</a:t>
          </a:r>
          <a:endParaRPr lang="en-US" dirty="0"/>
        </a:p>
      </dgm:t>
    </dgm:pt>
    <dgm:pt modelId="{FE622A20-FEEF-4361-978D-2204EBC89BA6}" type="parTrans" cxnId="{741863C0-56B5-488D-9863-D0E1A2543C23}">
      <dgm:prSet/>
      <dgm:spPr/>
      <dgm:t>
        <a:bodyPr/>
        <a:lstStyle/>
        <a:p>
          <a:endParaRPr lang="en-US"/>
        </a:p>
      </dgm:t>
    </dgm:pt>
    <dgm:pt modelId="{B6C2439C-2388-4974-BC35-6A538EB19594}" type="sibTrans" cxnId="{741863C0-56B5-488D-9863-D0E1A2543C23}">
      <dgm:prSet/>
      <dgm:spPr/>
      <dgm:t>
        <a:bodyPr/>
        <a:lstStyle/>
        <a:p>
          <a:endParaRPr lang="en-US"/>
        </a:p>
      </dgm:t>
    </dgm:pt>
    <dgm:pt modelId="{55A8D6E2-2055-4CD2-BE1D-116BB4488A6B}">
      <dgm:prSet/>
      <dgm:spPr/>
      <dgm:t>
        <a:bodyPr/>
        <a:lstStyle/>
        <a:p>
          <a:r>
            <a:rPr lang="en-GB" b="1"/>
            <a:t>Benefits</a:t>
          </a:r>
          <a:r>
            <a:rPr lang="en-GB"/>
            <a:t> and </a:t>
          </a:r>
          <a:r>
            <a:rPr lang="en-GB" b="1"/>
            <a:t>Costs</a:t>
          </a:r>
          <a:r>
            <a:rPr lang="en-GB"/>
            <a:t> must be politically acceptable for the governing entities at </a:t>
          </a:r>
          <a:r>
            <a:rPr lang="en-GB" b="1"/>
            <a:t>National, Regional </a:t>
          </a:r>
          <a:r>
            <a:rPr lang="en-GB"/>
            <a:t>and </a:t>
          </a:r>
          <a:r>
            <a:rPr lang="en-GB" b="1"/>
            <a:t>Destination</a:t>
          </a:r>
          <a:r>
            <a:rPr lang="en-GB"/>
            <a:t> levels.</a:t>
          </a:r>
          <a:endParaRPr lang="en-US"/>
        </a:p>
      </dgm:t>
    </dgm:pt>
    <dgm:pt modelId="{7C41844C-F3F4-45EC-825F-73C02E95C2DB}" type="parTrans" cxnId="{D21A2AEA-548A-4178-9EFB-6B64682A5F8C}">
      <dgm:prSet/>
      <dgm:spPr/>
      <dgm:t>
        <a:bodyPr/>
        <a:lstStyle/>
        <a:p>
          <a:endParaRPr lang="en-US"/>
        </a:p>
      </dgm:t>
    </dgm:pt>
    <dgm:pt modelId="{D45213DC-5F58-48CB-903D-96E91D6EA00F}" type="sibTrans" cxnId="{D21A2AEA-548A-4178-9EFB-6B64682A5F8C}">
      <dgm:prSet/>
      <dgm:spPr/>
      <dgm:t>
        <a:bodyPr/>
        <a:lstStyle/>
        <a:p>
          <a:endParaRPr lang="en-US"/>
        </a:p>
      </dgm:t>
    </dgm:pt>
    <dgm:pt modelId="{B48140DB-A97E-4B44-A26C-3732615F48C6}" type="pres">
      <dgm:prSet presAssocID="{A26B64F8-38F8-44ED-B541-F684004D9731}" presName="linear" presStyleCnt="0">
        <dgm:presLayoutVars>
          <dgm:animLvl val="lvl"/>
          <dgm:resizeHandles val="exact"/>
        </dgm:presLayoutVars>
      </dgm:prSet>
      <dgm:spPr/>
    </dgm:pt>
    <dgm:pt modelId="{C50B7654-1F9F-4A43-8996-64ED90E9F615}" type="pres">
      <dgm:prSet presAssocID="{BC5E175F-8B45-4E28-BC19-1D2836EC8BD0}" presName="parentText" presStyleLbl="node1" presStyleIdx="0" presStyleCnt="6">
        <dgm:presLayoutVars>
          <dgm:chMax val="0"/>
          <dgm:bulletEnabled val="1"/>
        </dgm:presLayoutVars>
      </dgm:prSet>
      <dgm:spPr/>
    </dgm:pt>
    <dgm:pt modelId="{0605255A-0DC1-4A66-8D19-59D730A5754B}" type="pres">
      <dgm:prSet presAssocID="{4279CD9B-C80C-4C21-877B-378A04F74A99}" presName="spacer" presStyleCnt="0"/>
      <dgm:spPr/>
    </dgm:pt>
    <dgm:pt modelId="{455C780C-BF32-42A1-B110-D8FBAFF1214E}" type="pres">
      <dgm:prSet presAssocID="{1D8EE2F6-7322-4FC9-805F-5675BE3AE8F2}" presName="parentText" presStyleLbl="node1" presStyleIdx="1" presStyleCnt="6">
        <dgm:presLayoutVars>
          <dgm:chMax val="0"/>
          <dgm:bulletEnabled val="1"/>
        </dgm:presLayoutVars>
      </dgm:prSet>
      <dgm:spPr/>
    </dgm:pt>
    <dgm:pt modelId="{42094FB6-18AE-48BB-91EE-7AAEF97053E2}" type="pres">
      <dgm:prSet presAssocID="{A84EC050-67D4-4D9C-80F6-67A21DA38750}" presName="spacer" presStyleCnt="0"/>
      <dgm:spPr/>
    </dgm:pt>
    <dgm:pt modelId="{22B61390-8756-48A1-A9E4-986259066F44}" type="pres">
      <dgm:prSet presAssocID="{AF5FA2C0-52E0-4696-A7F6-1F6E5221CA0E}" presName="parentText" presStyleLbl="node1" presStyleIdx="2" presStyleCnt="6">
        <dgm:presLayoutVars>
          <dgm:chMax val="0"/>
          <dgm:bulletEnabled val="1"/>
        </dgm:presLayoutVars>
      </dgm:prSet>
      <dgm:spPr/>
    </dgm:pt>
    <dgm:pt modelId="{16C78E6D-CB0C-48C3-B545-7FFB588D2078}" type="pres">
      <dgm:prSet presAssocID="{7599CCAF-61AC-4E5F-8830-873BB7C6A4BD}" presName="spacer" presStyleCnt="0"/>
      <dgm:spPr/>
    </dgm:pt>
    <dgm:pt modelId="{744BAD17-DE68-4FE8-8553-E703032D0790}" type="pres">
      <dgm:prSet presAssocID="{E66BD75E-C56D-42CE-8187-538704FC82E0}" presName="parentText" presStyleLbl="node1" presStyleIdx="3" presStyleCnt="6">
        <dgm:presLayoutVars>
          <dgm:chMax val="0"/>
          <dgm:bulletEnabled val="1"/>
        </dgm:presLayoutVars>
      </dgm:prSet>
      <dgm:spPr/>
    </dgm:pt>
    <dgm:pt modelId="{38DD0F4F-034E-4EC9-9B20-CEA795FBADE0}" type="pres">
      <dgm:prSet presAssocID="{54B80441-F639-484C-BF3B-7B3B32A5DB85}" presName="spacer" presStyleCnt="0"/>
      <dgm:spPr/>
    </dgm:pt>
    <dgm:pt modelId="{EA3E0F4E-16F9-43D6-9628-5EF6F399F049}" type="pres">
      <dgm:prSet presAssocID="{DA771CB3-A962-4906-A863-63B589CEB74E}" presName="parentText" presStyleLbl="node1" presStyleIdx="4" presStyleCnt="6">
        <dgm:presLayoutVars>
          <dgm:chMax val="0"/>
          <dgm:bulletEnabled val="1"/>
        </dgm:presLayoutVars>
      </dgm:prSet>
      <dgm:spPr/>
    </dgm:pt>
    <dgm:pt modelId="{66404489-D5E4-4A9F-A8BD-B41EB0E64FFD}" type="pres">
      <dgm:prSet presAssocID="{B6C2439C-2388-4974-BC35-6A538EB19594}" presName="spacer" presStyleCnt="0"/>
      <dgm:spPr/>
    </dgm:pt>
    <dgm:pt modelId="{141975BC-2C86-4D2E-AB8C-3DAD02429600}" type="pres">
      <dgm:prSet presAssocID="{55A8D6E2-2055-4CD2-BE1D-116BB4488A6B}" presName="parentText" presStyleLbl="node1" presStyleIdx="5" presStyleCnt="6">
        <dgm:presLayoutVars>
          <dgm:chMax val="0"/>
          <dgm:bulletEnabled val="1"/>
        </dgm:presLayoutVars>
      </dgm:prSet>
      <dgm:spPr/>
    </dgm:pt>
  </dgm:ptLst>
  <dgm:cxnLst>
    <dgm:cxn modelId="{11A63613-8291-4318-984C-696A59424688}" srcId="{A26B64F8-38F8-44ED-B541-F684004D9731}" destId="{AF5FA2C0-52E0-4696-A7F6-1F6E5221CA0E}" srcOrd="2" destOrd="0" parTransId="{707B6D21-D543-4BB8-AE5B-008A39915FF7}" sibTransId="{7599CCAF-61AC-4E5F-8830-873BB7C6A4BD}"/>
    <dgm:cxn modelId="{C8A8D426-CBC9-4A97-A170-99B9D92C5918}" type="presOf" srcId="{AF5FA2C0-52E0-4696-A7F6-1F6E5221CA0E}" destId="{22B61390-8756-48A1-A9E4-986259066F44}" srcOrd="0" destOrd="0" presId="urn:microsoft.com/office/officeart/2005/8/layout/vList2"/>
    <dgm:cxn modelId="{B88EF442-D8C8-4A03-8B34-27B8B11DB106}" type="presOf" srcId="{BC5E175F-8B45-4E28-BC19-1D2836EC8BD0}" destId="{C50B7654-1F9F-4A43-8996-64ED90E9F615}" srcOrd="0" destOrd="0" presId="urn:microsoft.com/office/officeart/2005/8/layout/vList2"/>
    <dgm:cxn modelId="{19B36F68-3822-49C0-BC04-B50E3ADC8859}" srcId="{A26B64F8-38F8-44ED-B541-F684004D9731}" destId="{E66BD75E-C56D-42CE-8187-538704FC82E0}" srcOrd="3" destOrd="0" parTransId="{E5E8A680-8D16-4351-913F-5EAEB579CE29}" sibTransId="{54B80441-F639-484C-BF3B-7B3B32A5DB85}"/>
    <dgm:cxn modelId="{605C094D-0E98-4366-934A-E85B31C497FE}" type="presOf" srcId="{DA771CB3-A962-4906-A863-63B589CEB74E}" destId="{EA3E0F4E-16F9-43D6-9628-5EF6F399F049}" srcOrd="0" destOrd="0" presId="urn:microsoft.com/office/officeart/2005/8/layout/vList2"/>
    <dgm:cxn modelId="{E21A0C7F-9ADA-4C57-972D-6EA37651A1FD}" type="presOf" srcId="{1D8EE2F6-7322-4FC9-805F-5675BE3AE8F2}" destId="{455C780C-BF32-42A1-B110-D8FBAFF1214E}" srcOrd="0" destOrd="0" presId="urn:microsoft.com/office/officeart/2005/8/layout/vList2"/>
    <dgm:cxn modelId="{80CC8F98-A94C-4024-86C1-26BE5CE691B7}" type="presOf" srcId="{A26B64F8-38F8-44ED-B541-F684004D9731}" destId="{B48140DB-A97E-4B44-A26C-3732615F48C6}" srcOrd="0" destOrd="0" presId="urn:microsoft.com/office/officeart/2005/8/layout/vList2"/>
    <dgm:cxn modelId="{293BE5B6-980F-4064-B6FC-5E6971C77891}" type="presOf" srcId="{E66BD75E-C56D-42CE-8187-538704FC82E0}" destId="{744BAD17-DE68-4FE8-8553-E703032D0790}" srcOrd="0" destOrd="0" presId="urn:microsoft.com/office/officeart/2005/8/layout/vList2"/>
    <dgm:cxn modelId="{E7D70DB7-67A9-4A50-8B12-809444AEAD35}" srcId="{A26B64F8-38F8-44ED-B541-F684004D9731}" destId="{1D8EE2F6-7322-4FC9-805F-5675BE3AE8F2}" srcOrd="1" destOrd="0" parTransId="{E234CB9C-E90C-4427-A3BB-CDC6FCB4AC53}" sibTransId="{A84EC050-67D4-4D9C-80F6-67A21DA38750}"/>
    <dgm:cxn modelId="{3D1137B9-57A9-41A0-83B2-1E67E382A607}" type="presOf" srcId="{55A8D6E2-2055-4CD2-BE1D-116BB4488A6B}" destId="{141975BC-2C86-4D2E-AB8C-3DAD02429600}" srcOrd="0" destOrd="0" presId="urn:microsoft.com/office/officeart/2005/8/layout/vList2"/>
    <dgm:cxn modelId="{5BAEA2BE-2785-4BCA-A86C-CE02666786E3}" srcId="{A26B64F8-38F8-44ED-B541-F684004D9731}" destId="{BC5E175F-8B45-4E28-BC19-1D2836EC8BD0}" srcOrd="0" destOrd="0" parTransId="{9F7632A3-469D-4DEC-B049-974EDF70F608}" sibTransId="{4279CD9B-C80C-4C21-877B-378A04F74A99}"/>
    <dgm:cxn modelId="{741863C0-56B5-488D-9863-D0E1A2543C23}" srcId="{A26B64F8-38F8-44ED-B541-F684004D9731}" destId="{DA771CB3-A962-4906-A863-63B589CEB74E}" srcOrd="4" destOrd="0" parTransId="{FE622A20-FEEF-4361-978D-2204EBC89BA6}" sibTransId="{B6C2439C-2388-4974-BC35-6A538EB19594}"/>
    <dgm:cxn modelId="{D21A2AEA-548A-4178-9EFB-6B64682A5F8C}" srcId="{A26B64F8-38F8-44ED-B541-F684004D9731}" destId="{55A8D6E2-2055-4CD2-BE1D-116BB4488A6B}" srcOrd="5" destOrd="0" parTransId="{7C41844C-F3F4-45EC-825F-73C02E95C2DB}" sibTransId="{D45213DC-5F58-48CB-903D-96E91D6EA00F}"/>
    <dgm:cxn modelId="{73963968-3C9B-49AA-A0D0-4D4EEDAE8295}" type="presParOf" srcId="{B48140DB-A97E-4B44-A26C-3732615F48C6}" destId="{C50B7654-1F9F-4A43-8996-64ED90E9F615}" srcOrd="0" destOrd="0" presId="urn:microsoft.com/office/officeart/2005/8/layout/vList2"/>
    <dgm:cxn modelId="{5EC01240-18C6-4EEF-84B6-9397389D97A5}" type="presParOf" srcId="{B48140DB-A97E-4B44-A26C-3732615F48C6}" destId="{0605255A-0DC1-4A66-8D19-59D730A5754B}" srcOrd="1" destOrd="0" presId="urn:microsoft.com/office/officeart/2005/8/layout/vList2"/>
    <dgm:cxn modelId="{324EA81D-687F-4302-BDDD-675E253E3E16}" type="presParOf" srcId="{B48140DB-A97E-4B44-A26C-3732615F48C6}" destId="{455C780C-BF32-42A1-B110-D8FBAFF1214E}" srcOrd="2" destOrd="0" presId="urn:microsoft.com/office/officeart/2005/8/layout/vList2"/>
    <dgm:cxn modelId="{FC869503-7371-439C-BAF5-61EF20A0062D}" type="presParOf" srcId="{B48140DB-A97E-4B44-A26C-3732615F48C6}" destId="{42094FB6-18AE-48BB-91EE-7AAEF97053E2}" srcOrd="3" destOrd="0" presId="urn:microsoft.com/office/officeart/2005/8/layout/vList2"/>
    <dgm:cxn modelId="{10A84906-2A02-46CC-9A45-2482217B9313}" type="presParOf" srcId="{B48140DB-A97E-4B44-A26C-3732615F48C6}" destId="{22B61390-8756-48A1-A9E4-986259066F44}" srcOrd="4" destOrd="0" presId="urn:microsoft.com/office/officeart/2005/8/layout/vList2"/>
    <dgm:cxn modelId="{6D594D8A-49D5-4DF0-BD59-BBFC7829440D}" type="presParOf" srcId="{B48140DB-A97E-4B44-A26C-3732615F48C6}" destId="{16C78E6D-CB0C-48C3-B545-7FFB588D2078}" srcOrd="5" destOrd="0" presId="urn:microsoft.com/office/officeart/2005/8/layout/vList2"/>
    <dgm:cxn modelId="{1ADCC246-C77F-4DE7-A561-6D92EA5662F3}" type="presParOf" srcId="{B48140DB-A97E-4B44-A26C-3732615F48C6}" destId="{744BAD17-DE68-4FE8-8553-E703032D0790}" srcOrd="6" destOrd="0" presId="urn:microsoft.com/office/officeart/2005/8/layout/vList2"/>
    <dgm:cxn modelId="{038BD2D6-3325-42A7-8B03-9EE6697C91FE}" type="presParOf" srcId="{B48140DB-A97E-4B44-A26C-3732615F48C6}" destId="{38DD0F4F-034E-4EC9-9B20-CEA795FBADE0}" srcOrd="7" destOrd="0" presId="urn:microsoft.com/office/officeart/2005/8/layout/vList2"/>
    <dgm:cxn modelId="{CB82D11B-5628-4043-BECA-7C69F0CA1824}" type="presParOf" srcId="{B48140DB-A97E-4B44-A26C-3732615F48C6}" destId="{EA3E0F4E-16F9-43D6-9628-5EF6F399F049}" srcOrd="8" destOrd="0" presId="urn:microsoft.com/office/officeart/2005/8/layout/vList2"/>
    <dgm:cxn modelId="{02ACEE62-5726-4EB2-A466-2C39B98FFEB1}" type="presParOf" srcId="{B48140DB-A97E-4B44-A26C-3732615F48C6}" destId="{66404489-D5E4-4A9F-A8BD-B41EB0E64FFD}" srcOrd="9" destOrd="0" presId="urn:microsoft.com/office/officeart/2005/8/layout/vList2"/>
    <dgm:cxn modelId="{F9502BB1-33D3-43E9-B4A2-C3546CE4625D}" type="presParOf" srcId="{B48140DB-A97E-4B44-A26C-3732615F48C6}" destId="{141975BC-2C86-4D2E-AB8C-3DAD02429600}"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C70EEC-5138-4728-852E-5E096CAF0AC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30D62B0-D3F7-40E4-912C-444570844734}">
      <dgm:prSet/>
      <dgm:spPr/>
      <dgm:t>
        <a:bodyPr/>
        <a:lstStyle/>
        <a:p>
          <a:r>
            <a:rPr lang="en-GB"/>
            <a:t>The largest number of people a destination can efficiently manage within its given environment and management capabilities.</a:t>
          </a:r>
          <a:endParaRPr lang="en-US"/>
        </a:p>
      </dgm:t>
    </dgm:pt>
    <dgm:pt modelId="{EFC744B1-F906-4296-AA83-BD845EF91F65}" type="parTrans" cxnId="{3A882275-604B-46C8-96E2-C558D236BC10}">
      <dgm:prSet/>
      <dgm:spPr/>
      <dgm:t>
        <a:bodyPr/>
        <a:lstStyle/>
        <a:p>
          <a:endParaRPr lang="en-US"/>
        </a:p>
      </dgm:t>
    </dgm:pt>
    <dgm:pt modelId="{8CBEBC61-6F6B-4129-9577-82ED24C2753A}" type="sibTrans" cxnId="{3A882275-604B-46C8-96E2-C558D236BC10}">
      <dgm:prSet/>
      <dgm:spPr/>
      <dgm:t>
        <a:bodyPr/>
        <a:lstStyle/>
        <a:p>
          <a:endParaRPr lang="en-US"/>
        </a:p>
      </dgm:t>
    </dgm:pt>
    <dgm:pt modelId="{226D154D-5E0E-4EAC-BA35-7DBA10E1F30C}">
      <dgm:prSet/>
      <dgm:spPr/>
      <dgm:t>
        <a:bodyPr/>
        <a:lstStyle/>
        <a:p>
          <a:r>
            <a:rPr lang="en-GB"/>
            <a:t>Natural and man-made cultural and environmental resources comprising tourism product are conserved and renewed when necessary.  </a:t>
          </a:r>
          <a:endParaRPr lang="en-US"/>
        </a:p>
      </dgm:t>
    </dgm:pt>
    <dgm:pt modelId="{614B92DD-C291-4CA4-9FFF-7106D89C3CFD}" type="parTrans" cxnId="{46B3EDCF-E6B4-416E-8BB2-5116C5F5D605}">
      <dgm:prSet/>
      <dgm:spPr/>
      <dgm:t>
        <a:bodyPr/>
        <a:lstStyle/>
        <a:p>
          <a:endParaRPr lang="en-US"/>
        </a:p>
      </dgm:t>
    </dgm:pt>
    <dgm:pt modelId="{313204EA-E31E-49D5-A985-A4C1A8F82960}" type="sibTrans" cxnId="{46B3EDCF-E6B4-416E-8BB2-5116C5F5D605}">
      <dgm:prSet/>
      <dgm:spPr/>
      <dgm:t>
        <a:bodyPr/>
        <a:lstStyle/>
        <a:p>
          <a:endParaRPr lang="en-US"/>
        </a:p>
      </dgm:t>
    </dgm:pt>
    <dgm:pt modelId="{9C91A7FD-C26A-4D39-B139-B69ACCC3EBEB}">
      <dgm:prSet/>
      <dgm:spPr/>
      <dgm:t>
        <a:bodyPr/>
        <a:lstStyle/>
        <a:p>
          <a:r>
            <a:rPr lang="en-GB"/>
            <a:t>For the benefit of succeeding generations, tourists not only consume the tourism product, they should be made aware of the need to protect it.</a:t>
          </a:r>
          <a:endParaRPr lang="en-US"/>
        </a:p>
      </dgm:t>
    </dgm:pt>
    <dgm:pt modelId="{B430EFB8-080A-4B55-9DEC-3DABE8384EA3}" type="parTrans" cxnId="{FB2D238E-1020-443C-8911-74003AF904B1}">
      <dgm:prSet/>
      <dgm:spPr/>
      <dgm:t>
        <a:bodyPr/>
        <a:lstStyle/>
        <a:p>
          <a:endParaRPr lang="en-US"/>
        </a:p>
      </dgm:t>
    </dgm:pt>
    <dgm:pt modelId="{99CF0A4C-8323-4829-9EB1-432A335CE91C}" type="sibTrans" cxnId="{FB2D238E-1020-443C-8911-74003AF904B1}">
      <dgm:prSet/>
      <dgm:spPr/>
      <dgm:t>
        <a:bodyPr/>
        <a:lstStyle/>
        <a:p>
          <a:endParaRPr lang="en-US"/>
        </a:p>
      </dgm:t>
    </dgm:pt>
    <dgm:pt modelId="{28D011CC-894F-4EEA-89ED-55D7CAC4C2CF}" type="pres">
      <dgm:prSet presAssocID="{FFC70EEC-5138-4728-852E-5E096CAF0ACB}" presName="vert0" presStyleCnt="0">
        <dgm:presLayoutVars>
          <dgm:dir/>
          <dgm:animOne val="branch"/>
          <dgm:animLvl val="lvl"/>
        </dgm:presLayoutVars>
      </dgm:prSet>
      <dgm:spPr/>
    </dgm:pt>
    <dgm:pt modelId="{03A9D330-D52E-49FA-979A-111DEFF3F957}" type="pres">
      <dgm:prSet presAssocID="{430D62B0-D3F7-40E4-912C-444570844734}" presName="thickLine" presStyleLbl="alignNode1" presStyleIdx="0" presStyleCnt="3"/>
      <dgm:spPr/>
    </dgm:pt>
    <dgm:pt modelId="{0A21DDF0-56E2-4E75-90C8-3C2076B2024D}" type="pres">
      <dgm:prSet presAssocID="{430D62B0-D3F7-40E4-912C-444570844734}" presName="horz1" presStyleCnt="0"/>
      <dgm:spPr/>
    </dgm:pt>
    <dgm:pt modelId="{D0186445-5EAE-45FF-80A9-FE0D51F23150}" type="pres">
      <dgm:prSet presAssocID="{430D62B0-D3F7-40E4-912C-444570844734}" presName="tx1" presStyleLbl="revTx" presStyleIdx="0" presStyleCnt="3"/>
      <dgm:spPr/>
    </dgm:pt>
    <dgm:pt modelId="{0FB10C64-4F70-45D9-8201-F8408943C4D5}" type="pres">
      <dgm:prSet presAssocID="{430D62B0-D3F7-40E4-912C-444570844734}" presName="vert1" presStyleCnt="0"/>
      <dgm:spPr/>
    </dgm:pt>
    <dgm:pt modelId="{7431F382-0431-4DB2-9CF1-30E2F322100F}" type="pres">
      <dgm:prSet presAssocID="{226D154D-5E0E-4EAC-BA35-7DBA10E1F30C}" presName="thickLine" presStyleLbl="alignNode1" presStyleIdx="1" presStyleCnt="3"/>
      <dgm:spPr/>
    </dgm:pt>
    <dgm:pt modelId="{CA3746A7-9AB2-4D8C-82F8-13B14973FCD5}" type="pres">
      <dgm:prSet presAssocID="{226D154D-5E0E-4EAC-BA35-7DBA10E1F30C}" presName="horz1" presStyleCnt="0"/>
      <dgm:spPr/>
    </dgm:pt>
    <dgm:pt modelId="{0DAD081B-94F6-4AC4-ACF3-D5DC8D997185}" type="pres">
      <dgm:prSet presAssocID="{226D154D-5E0E-4EAC-BA35-7DBA10E1F30C}" presName="tx1" presStyleLbl="revTx" presStyleIdx="1" presStyleCnt="3"/>
      <dgm:spPr/>
    </dgm:pt>
    <dgm:pt modelId="{EA1FFE1D-36D6-4149-B85E-CA90A893DA45}" type="pres">
      <dgm:prSet presAssocID="{226D154D-5E0E-4EAC-BA35-7DBA10E1F30C}" presName="vert1" presStyleCnt="0"/>
      <dgm:spPr/>
    </dgm:pt>
    <dgm:pt modelId="{69F5A9C0-D670-4402-A3E6-9EE2AEBF71A5}" type="pres">
      <dgm:prSet presAssocID="{9C91A7FD-C26A-4D39-B139-B69ACCC3EBEB}" presName="thickLine" presStyleLbl="alignNode1" presStyleIdx="2" presStyleCnt="3"/>
      <dgm:spPr/>
    </dgm:pt>
    <dgm:pt modelId="{D3566FE4-6F12-46D9-9239-7D9F930A661F}" type="pres">
      <dgm:prSet presAssocID="{9C91A7FD-C26A-4D39-B139-B69ACCC3EBEB}" presName="horz1" presStyleCnt="0"/>
      <dgm:spPr/>
    </dgm:pt>
    <dgm:pt modelId="{7C8436E8-99C5-427B-9A9B-5B240A50107A}" type="pres">
      <dgm:prSet presAssocID="{9C91A7FD-C26A-4D39-B139-B69ACCC3EBEB}" presName="tx1" presStyleLbl="revTx" presStyleIdx="2" presStyleCnt="3"/>
      <dgm:spPr/>
    </dgm:pt>
    <dgm:pt modelId="{330A78A3-2303-4B8B-80F9-82B6126CEC0D}" type="pres">
      <dgm:prSet presAssocID="{9C91A7FD-C26A-4D39-B139-B69ACCC3EBEB}" presName="vert1" presStyleCnt="0"/>
      <dgm:spPr/>
    </dgm:pt>
  </dgm:ptLst>
  <dgm:cxnLst>
    <dgm:cxn modelId="{3A882275-604B-46C8-96E2-C558D236BC10}" srcId="{FFC70EEC-5138-4728-852E-5E096CAF0ACB}" destId="{430D62B0-D3F7-40E4-912C-444570844734}" srcOrd="0" destOrd="0" parTransId="{EFC744B1-F906-4296-AA83-BD845EF91F65}" sibTransId="{8CBEBC61-6F6B-4129-9577-82ED24C2753A}"/>
    <dgm:cxn modelId="{FB2D238E-1020-443C-8911-74003AF904B1}" srcId="{FFC70EEC-5138-4728-852E-5E096CAF0ACB}" destId="{9C91A7FD-C26A-4D39-B139-B69ACCC3EBEB}" srcOrd="2" destOrd="0" parTransId="{B430EFB8-080A-4B55-9DEC-3DABE8384EA3}" sibTransId="{99CF0A4C-8323-4829-9EB1-432A335CE91C}"/>
    <dgm:cxn modelId="{CB6EF79E-68CC-40AC-A4E7-CCB69DBC522A}" type="presOf" srcId="{226D154D-5E0E-4EAC-BA35-7DBA10E1F30C}" destId="{0DAD081B-94F6-4AC4-ACF3-D5DC8D997185}" srcOrd="0" destOrd="0" presId="urn:microsoft.com/office/officeart/2008/layout/LinedList"/>
    <dgm:cxn modelId="{4199D6CC-7C6F-4E5E-8306-75954CC54D9A}" type="presOf" srcId="{9C91A7FD-C26A-4D39-B139-B69ACCC3EBEB}" destId="{7C8436E8-99C5-427B-9A9B-5B240A50107A}" srcOrd="0" destOrd="0" presId="urn:microsoft.com/office/officeart/2008/layout/LinedList"/>
    <dgm:cxn modelId="{46B3EDCF-E6B4-416E-8BB2-5116C5F5D605}" srcId="{FFC70EEC-5138-4728-852E-5E096CAF0ACB}" destId="{226D154D-5E0E-4EAC-BA35-7DBA10E1F30C}" srcOrd="1" destOrd="0" parTransId="{614B92DD-C291-4CA4-9FFF-7106D89C3CFD}" sibTransId="{313204EA-E31E-49D5-A985-A4C1A8F82960}"/>
    <dgm:cxn modelId="{1381F9DD-3D52-4EC6-8816-C57D7D5EBF4C}" type="presOf" srcId="{430D62B0-D3F7-40E4-912C-444570844734}" destId="{D0186445-5EAE-45FF-80A9-FE0D51F23150}" srcOrd="0" destOrd="0" presId="urn:microsoft.com/office/officeart/2008/layout/LinedList"/>
    <dgm:cxn modelId="{5BA9A1EF-C469-432F-8F84-3DE299CD3D84}" type="presOf" srcId="{FFC70EEC-5138-4728-852E-5E096CAF0ACB}" destId="{28D011CC-894F-4EEA-89ED-55D7CAC4C2CF}" srcOrd="0" destOrd="0" presId="urn:microsoft.com/office/officeart/2008/layout/LinedList"/>
    <dgm:cxn modelId="{79094D71-45E6-4875-A6B4-32F776B5829D}" type="presParOf" srcId="{28D011CC-894F-4EEA-89ED-55D7CAC4C2CF}" destId="{03A9D330-D52E-49FA-979A-111DEFF3F957}" srcOrd="0" destOrd="0" presId="urn:microsoft.com/office/officeart/2008/layout/LinedList"/>
    <dgm:cxn modelId="{CC9BC931-C3BA-4031-A78E-95FB82F3F535}" type="presParOf" srcId="{28D011CC-894F-4EEA-89ED-55D7CAC4C2CF}" destId="{0A21DDF0-56E2-4E75-90C8-3C2076B2024D}" srcOrd="1" destOrd="0" presId="urn:microsoft.com/office/officeart/2008/layout/LinedList"/>
    <dgm:cxn modelId="{EF7F49AF-B568-4C6D-8E4C-F49EB8C889F3}" type="presParOf" srcId="{0A21DDF0-56E2-4E75-90C8-3C2076B2024D}" destId="{D0186445-5EAE-45FF-80A9-FE0D51F23150}" srcOrd="0" destOrd="0" presId="urn:microsoft.com/office/officeart/2008/layout/LinedList"/>
    <dgm:cxn modelId="{B59BA18A-F13C-45AD-8996-8DF0BA280324}" type="presParOf" srcId="{0A21DDF0-56E2-4E75-90C8-3C2076B2024D}" destId="{0FB10C64-4F70-45D9-8201-F8408943C4D5}" srcOrd="1" destOrd="0" presId="urn:microsoft.com/office/officeart/2008/layout/LinedList"/>
    <dgm:cxn modelId="{4A2861CB-B767-4EE0-A8CB-DEA75860A961}" type="presParOf" srcId="{28D011CC-894F-4EEA-89ED-55D7CAC4C2CF}" destId="{7431F382-0431-4DB2-9CF1-30E2F322100F}" srcOrd="2" destOrd="0" presId="urn:microsoft.com/office/officeart/2008/layout/LinedList"/>
    <dgm:cxn modelId="{542477A4-89C6-4EB9-9468-BC8CA6A551C2}" type="presParOf" srcId="{28D011CC-894F-4EEA-89ED-55D7CAC4C2CF}" destId="{CA3746A7-9AB2-4D8C-82F8-13B14973FCD5}" srcOrd="3" destOrd="0" presId="urn:microsoft.com/office/officeart/2008/layout/LinedList"/>
    <dgm:cxn modelId="{63DCA6A3-0EC2-4BFC-A8D8-7801C8C57255}" type="presParOf" srcId="{CA3746A7-9AB2-4D8C-82F8-13B14973FCD5}" destId="{0DAD081B-94F6-4AC4-ACF3-D5DC8D997185}" srcOrd="0" destOrd="0" presId="urn:microsoft.com/office/officeart/2008/layout/LinedList"/>
    <dgm:cxn modelId="{00D19384-3D71-46BF-9722-6BAE5EF045C4}" type="presParOf" srcId="{CA3746A7-9AB2-4D8C-82F8-13B14973FCD5}" destId="{EA1FFE1D-36D6-4149-B85E-CA90A893DA45}" srcOrd="1" destOrd="0" presId="urn:microsoft.com/office/officeart/2008/layout/LinedList"/>
    <dgm:cxn modelId="{D1AFCDD7-8BB5-488D-BA9D-A0485D8C7233}" type="presParOf" srcId="{28D011CC-894F-4EEA-89ED-55D7CAC4C2CF}" destId="{69F5A9C0-D670-4402-A3E6-9EE2AEBF71A5}" srcOrd="4" destOrd="0" presId="urn:microsoft.com/office/officeart/2008/layout/LinedList"/>
    <dgm:cxn modelId="{5433C239-5708-413A-A38D-F411E6AA3257}" type="presParOf" srcId="{28D011CC-894F-4EEA-89ED-55D7CAC4C2CF}" destId="{D3566FE4-6F12-46D9-9239-7D9F930A661F}" srcOrd="5" destOrd="0" presId="urn:microsoft.com/office/officeart/2008/layout/LinedList"/>
    <dgm:cxn modelId="{F98CB504-5557-4C50-B320-55B6D2DB9B9A}" type="presParOf" srcId="{D3566FE4-6F12-46D9-9239-7D9F930A661F}" destId="{7C8436E8-99C5-427B-9A9B-5B240A50107A}" srcOrd="0" destOrd="0" presId="urn:microsoft.com/office/officeart/2008/layout/LinedList"/>
    <dgm:cxn modelId="{1E41B8A7-9478-4977-8DD5-D5B517AB841B}" type="presParOf" srcId="{D3566FE4-6F12-46D9-9239-7D9F930A661F}" destId="{330A78A3-2303-4B8B-80F9-82B6126CEC0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A4F2F6-4B3F-4E6D-A357-38E1084706F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D05B99-3802-4318-96D9-E08A638B3C96}">
      <dgm:prSet/>
      <dgm:spPr/>
      <dgm:t>
        <a:bodyPr/>
        <a:lstStyle/>
        <a:p>
          <a:r>
            <a:rPr lang="en-GB" dirty="0"/>
            <a:t>Achieving </a:t>
          </a:r>
          <a:r>
            <a:rPr lang="en-GB" b="1" i="1" dirty="0"/>
            <a:t>Quality Growth </a:t>
          </a:r>
          <a:r>
            <a:rPr lang="en-GB" dirty="0"/>
            <a:t>in a manner that does not deplete the natural and built-in environment and preserves the culture, history and heritage of local community. </a:t>
          </a:r>
          <a:endParaRPr lang="en-US" dirty="0"/>
        </a:p>
      </dgm:t>
    </dgm:pt>
    <dgm:pt modelId="{BA0DF6C8-1741-48EE-B0F7-D197E67F4C0B}" type="parTrans" cxnId="{7CC04209-6E29-4FFB-9A60-9BB04BF05696}">
      <dgm:prSet/>
      <dgm:spPr/>
      <dgm:t>
        <a:bodyPr/>
        <a:lstStyle/>
        <a:p>
          <a:endParaRPr lang="en-US"/>
        </a:p>
      </dgm:t>
    </dgm:pt>
    <dgm:pt modelId="{2CD5AA99-BFAE-4CC6-9EE6-C13A30AC17AD}" type="sibTrans" cxnId="{7CC04209-6E29-4FFB-9A60-9BB04BF05696}">
      <dgm:prSet/>
      <dgm:spPr/>
      <dgm:t>
        <a:bodyPr/>
        <a:lstStyle/>
        <a:p>
          <a:endParaRPr lang="en-US"/>
        </a:p>
      </dgm:t>
    </dgm:pt>
    <dgm:pt modelId="{AB4FD248-55AE-4628-A90F-BE7EA00A4877}">
      <dgm:prSet/>
      <dgm:spPr/>
      <dgm:t>
        <a:bodyPr/>
        <a:lstStyle/>
        <a:p>
          <a:r>
            <a:rPr lang="en-GB" dirty="0"/>
            <a:t>• Achieving </a:t>
          </a:r>
          <a:r>
            <a:rPr lang="en-GB" b="1" i="1" dirty="0"/>
            <a:t>Balance</a:t>
          </a:r>
          <a:r>
            <a:rPr lang="en-GB" dirty="0"/>
            <a:t> between number of visitors and the capacity of the given environment. </a:t>
          </a:r>
          <a:endParaRPr lang="en-US" dirty="0"/>
        </a:p>
      </dgm:t>
    </dgm:pt>
    <dgm:pt modelId="{A39B3699-7589-4B1E-BB4A-0B8147DE11B2}" type="parTrans" cxnId="{134F3B01-C253-4FB2-9D73-41E8D83AB95B}">
      <dgm:prSet/>
      <dgm:spPr/>
      <dgm:t>
        <a:bodyPr/>
        <a:lstStyle/>
        <a:p>
          <a:endParaRPr lang="en-US"/>
        </a:p>
      </dgm:t>
    </dgm:pt>
    <dgm:pt modelId="{2F36E851-3B42-4EEA-AC83-B1E0851E4E65}" type="sibTrans" cxnId="{134F3B01-C253-4FB2-9D73-41E8D83AB95B}">
      <dgm:prSet/>
      <dgm:spPr/>
      <dgm:t>
        <a:bodyPr/>
        <a:lstStyle/>
        <a:p>
          <a:endParaRPr lang="en-US"/>
        </a:p>
      </dgm:t>
    </dgm:pt>
    <dgm:pt modelId="{2BD996C3-DE89-4897-8F84-22682F268AF9}">
      <dgm:prSet/>
      <dgm:spPr/>
      <dgm:t>
        <a:bodyPr/>
        <a:lstStyle/>
        <a:p>
          <a:r>
            <a:rPr lang="en-GB"/>
            <a:t>• Greatest interaction and enjoyment with the </a:t>
          </a:r>
          <a:r>
            <a:rPr lang="en-GB" b="1" i="1"/>
            <a:t>Least Destruction</a:t>
          </a:r>
          <a:r>
            <a:rPr lang="en-GB" i="1"/>
            <a:t>.</a:t>
          </a:r>
          <a:endParaRPr lang="en-US"/>
        </a:p>
      </dgm:t>
    </dgm:pt>
    <dgm:pt modelId="{E52E6EAA-18AB-4504-8976-10FFBAEE0ABB}" type="parTrans" cxnId="{B1F4EE22-F8D6-4887-A073-53A61721B8A7}">
      <dgm:prSet/>
      <dgm:spPr/>
      <dgm:t>
        <a:bodyPr/>
        <a:lstStyle/>
        <a:p>
          <a:endParaRPr lang="en-US"/>
        </a:p>
      </dgm:t>
    </dgm:pt>
    <dgm:pt modelId="{91540936-3D0F-4007-A013-3E6BBF87DC6C}" type="sibTrans" cxnId="{B1F4EE22-F8D6-4887-A073-53A61721B8A7}">
      <dgm:prSet/>
      <dgm:spPr/>
      <dgm:t>
        <a:bodyPr/>
        <a:lstStyle/>
        <a:p>
          <a:endParaRPr lang="en-US"/>
        </a:p>
      </dgm:t>
    </dgm:pt>
    <dgm:pt modelId="{A0CFD850-4DD5-4392-AF2B-CB407B15DF97}" type="pres">
      <dgm:prSet presAssocID="{20A4F2F6-4B3F-4E6D-A357-38E1084706F5}" presName="root" presStyleCnt="0">
        <dgm:presLayoutVars>
          <dgm:dir/>
          <dgm:resizeHandles val="exact"/>
        </dgm:presLayoutVars>
      </dgm:prSet>
      <dgm:spPr/>
    </dgm:pt>
    <dgm:pt modelId="{93788AFD-9B98-4AAB-9D16-DA5D12CB6AA1}" type="pres">
      <dgm:prSet presAssocID="{41D05B99-3802-4318-96D9-E08A638B3C96}" presName="compNode" presStyleCnt="0"/>
      <dgm:spPr/>
    </dgm:pt>
    <dgm:pt modelId="{262E85D6-6F38-4031-B2BC-FF68288FFF31}" type="pres">
      <dgm:prSet presAssocID="{41D05B99-3802-4318-96D9-E08A638B3C96}" presName="bgRect" presStyleLbl="bgShp" presStyleIdx="0" presStyleCnt="3"/>
      <dgm:spPr/>
    </dgm:pt>
    <dgm:pt modelId="{556DC227-7F8C-48C5-B802-0EF051B9139E}" type="pres">
      <dgm:prSet presAssocID="{41D05B99-3802-4318-96D9-E08A638B3C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DD237334-B723-440F-9E99-C54EAC7BF7F4}" type="pres">
      <dgm:prSet presAssocID="{41D05B99-3802-4318-96D9-E08A638B3C96}" presName="spaceRect" presStyleCnt="0"/>
      <dgm:spPr/>
    </dgm:pt>
    <dgm:pt modelId="{F621EABA-7B38-4BED-B897-DE521A9F7421}" type="pres">
      <dgm:prSet presAssocID="{41D05B99-3802-4318-96D9-E08A638B3C96}" presName="parTx" presStyleLbl="revTx" presStyleIdx="0" presStyleCnt="3">
        <dgm:presLayoutVars>
          <dgm:chMax val="0"/>
          <dgm:chPref val="0"/>
        </dgm:presLayoutVars>
      </dgm:prSet>
      <dgm:spPr/>
    </dgm:pt>
    <dgm:pt modelId="{9B7A5F81-B900-43E2-956A-D24136C77BC8}" type="pres">
      <dgm:prSet presAssocID="{2CD5AA99-BFAE-4CC6-9EE6-C13A30AC17AD}" presName="sibTrans" presStyleCnt="0"/>
      <dgm:spPr/>
    </dgm:pt>
    <dgm:pt modelId="{08A4CEA5-9514-43ED-B595-14705DE6F92B}" type="pres">
      <dgm:prSet presAssocID="{AB4FD248-55AE-4628-A90F-BE7EA00A4877}" presName="compNode" presStyleCnt="0"/>
      <dgm:spPr/>
    </dgm:pt>
    <dgm:pt modelId="{217CDC45-0258-4DB5-BEEF-6C2336B4AEE3}" type="pres">
      <dgm:prSet presAssocID="{AB4FD248-55AE-4628-A90F-BE7EA00A4877}" presName="bgRect" presStyleLbl="bgShp" presStyleIdx="1" presStyleCnt="3"/>
      <dgm:spPr/>
    </dgm:pt>
    <dgm:pt modelId="{2F0BD213-E03E-4F8F-BE6C-334DB2DB03DB}" type="pres">
      <dgm:prSet presAssocID="{AB4FD248-55AE-4628-A90F-BE7EA00A48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A455845F-E4F1-410E-B71D-32CB10BD1050}" type="pres">
      <dgm:prSet presAssocID="{AB4FD248-55AE-4628-A90F-BE7EA00A4877}" presName="spaceRect" presStyleCnt="0"/>
      <dgm:spPr/>
    </dgm:pt>
    <dgm:pt modelId="{68F263D3-D738-40D1-B6DA-26FB14011876}" type="pres">
      <dgm:prSet presAssocID="{AB4FD248-55AE-4628-A90F-BE7EA00A4877}" presName="parTx" presStyleLbl="revTx" presStyleIdx="1" presStyleCnt="3">
        <dgm:presLayoutVars>
          <dgm:chMax val="0"/>
          <dgm:chPref val="0"/>
        </dgm:presLayoutVars>
      </dgm:prSet>
      <dgm:spPr/>
    </dgm:pt>
    <dgm:pt modelId="{F57B19F3-2EBD-4664-B7D9-39575FD7B1F0}" type="pres">
      <dgm:prSet presAssocID="{2F36E851-3B42-4EEA-AC83-B1E0851E4E65}" presName="sibTrans" presStyleCnt="0"/>
      <dgm:spPr/>
    </dgm:pt>
    <dgm:pt modelId="{0C7E18DD-15BF-4AC5-BDD2-72F4708C9DDA}" type="pres">
      <dgm:prSet presAssocID="{2BD996C3-DE89-4897-8F84-22682F268AF9}" presName="compNode" presStyleCnt="0"/>
      <dgm:spPr/>
    </dgm:pt>
    <dgm:pt modelId="{FBD4FB46-E68B-490D-9105-310A300A6C57}" type="pres">
      <dgm:prSet presAssocID="{2BD996C3-DE89-4897-8F84-22682F268AF9}" presName="bgRect" presStyleLbl="bgShp" presStyleIdx="2" presStyleCnt="3"/>
      <dgm:spPr/>
    </dgm:pt>
    <dgm:pt modelId="{8A56C07C-9E21-46A3-BF6C-CAD6F008D89D}" type="pres">
      <dgm:prSet presAssocID="{2BD996C3-DE89-4897-8F84-22682F268AF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ontosaurus"/>
        </a:ext>
      </dgm:extLst>
    </dgm:pt>
    <dgm:pt modelId="{83650B48-7337-4998-A5A3-857E63916566}" type="pres">
      <dgm:prSet presAssocID="{2BD996C3-DE89-4897-8F84-22682F268AF9}" presName="spaceRect" presStyleCnt="0"/>
      <dgm:spPr/>
    </dgm:pt>
    <dgm:pt modelId="{303109BA-E84D-44FA-BF04-3A26C7FD83D1}" type="pres">
      <dgm:prSet presAssocID="{2BD996C3-DE89-4897-8F84-22682F268AF9}" presName="parTx" presStyleLbl="revTx" presStyleIdx="2" presStyleCnt="3">
        <dgm:presLayoutVars>
          <dgm:chMax val="0"/>
          <dgm:chPref val="0"/>
        </dgm:presLayoutVars>
      </dgm:prSet>
      <dgm:spPr/>
    </dgm:pt>
  </dgm:ptLst>
  <dgm:cxnLst>
    <dgm:cxn modelId="{134F3B01-C253-4FB2-9D73-41E8D83AB95B}" srcId="{20A4F2F6-4B3F-4E6D-A357-38E1084706F5}" destId="{AB4FD248-55AE-4628-A90F-BE7EA00A4877}" srcOrd="1" destOrd="0" parTransId="{A39B3699-7589-4B1E-BB4A-0B8147DE11B2}" sibTransId="{2F36E851-3B42-4EEA-AC83-B1E0851E4E65}"/>
    <dgm:cxn modelId="{7CC04209-6E29-4FFB-9A60-9BB04BF05696}" srcId="{20A4F2F6-4B3F-4E6D-A357-38E1084706F5}" destId="{41D05B99-3802-4318-96D9-E08A638B3C96}" srcOrd="0" destOrd="0" parTransId="{BA0DF6C8-1741-48EE-B0F7-D197E67F4C0B}" sibTransId="{2CD5AA99-BFAE-4CC6-9EE6-C13A30AC17AD}"/>
    <dgm:cxn modelId="{B1F4EE22-F8D6-4887-A073-53A61721B8A7}" srcId="{20A4F2F6-4B3F-4E6D-A357-38E1084706F5}" destId="{2BD996C3-DE89-4897-8F84-22682F268AF9}" srcOrd="2" destOrd="0" parTransId="{E52E6EAA-18AB-4504-8976-10FFBAEE0ABB}" sibTransId="{91540936-3D0F-4007-A013-3E6BBF87DC6C}"/>
    <dgm:cxn modelId="{50701C71-DCA2-4D34-925D-1535D7FF0C25}" type="presOf" srcId="{2BD996C3-DE89-4897-8F84-22682F268AF9}" destId="{303109BA-E84D-44FA-BF04-3A26C7FD83D1}" srcOrd="0" destOrd="0" presId="urn:microsoft.com/office/officeart/2018/2/layout/IconVerticalSolidList"/>
    <dgm:cxn modelId="{6FDEF373-4427-430E-9752-34660C53BCB4}" type="presOf" srcId="{41D05B99-3802-4318-96D9-E08A638B3C96}" destId="{F621EABA-7B38-4BED-B897-DE521A9F7421}" srcOrd="0" destOrd="0" presId="urn:microsoft.com/office/officeart/2018/2/layout/IconVerticalSolidList"/>
    <dgm:cxn modelId="{1DF933A6-0FB2-4CD3-9DD2-DE9EA69B3B07}" type="presOf" srcId="{20A4F2F6-4B3F-4E6D-A357-38E1084706F5}" destId="{A0CFD850-4DD5-4392-AF2B-CB407B15DF97}" srcOrd="0" destOrd="0" presId="urn:microsoft.com/office/officeart/2018/2/layout/IconVerticalSolidList"/>
    <dgm:cxn modelId="{F9FE2AE5-5F86-47F3-9F0C-0306446C1E28}" type="presOf" srcId="{AB4FD248-55AE-4628-A90F-BE7EA00A4877}" destId="{68F263D3-D738-40D1-B6DA-26FB14011876}" srcOrd="0" destOrd="0" presId="urn:microsoft.com/office/officeart/2018/2/layout/IconVerticalSolidList"/>
    <dgm:cxn modelId="{ED05466B-15BA-4D36-B5C7-523C52AE58A5}" type="presParOf" srcId="{A0CFD850-4DD5-4392-AF2B-CB407B15DF97}" destId="{93788AFD-9B98-4AAB-9D16-DA5D12CB6AA1}" srcOrd="0" destOrd="0" presId="urn:microsoft.com/office/officeart/2018/2/layout/IconVerticalSolidList"/>
    <dgm:cxn modelId="{63149536-6038-4296-996E-60D09AB31874}" type="presParOf" srcId="{93788AFD-9B98-4AAB-9D16-DA5D12CB6AA1}" destId="{262E85D6-6F38-4031-B2BC-FF68288FFF31}" srcOrd="0" destOrd="0" presId="urn:microsoft.com/office/officeart/2018/2/layout/IconVerticalSolidList"/>
    <dgm:cxn modelId="{6C6011B6-CEF4-4624-8D68-4A11985DC983}" type="presParOf" srcId="{93788AFD-9B98-4AAB-9D16-DA5D12CB6AA1}" destId="{556DC227-7F8C-48C5-B802-0EF051B9139E}" srcOrd="1" destOrd="0" presId="urn:microsoft.com/office/officeart/2018/2/layout/IconVerticalSolidList"/>
    <dgm:cxn modelId="{4A805089-FA7E-4977-97B1-D6ADC8AA96F1}" type="presParOf" srcId="{93788AFD-9B98-4AAB-9D16-DA5D12CB6AA1}" destId="{DD237334-B723-440F-9E99-C54EAC7BF7F4}" srcOrd="2" destOrd="0" presId="urn:microsoft.com/office/officeart/2018/2/layout/IconVerticalSolidList"/>
    <dgm:cxn modelId="{EFE22AEB-D9F0-4BC5-9820-A71998B22081}" type="presParOf" srcId="{93788AFD-9B98-4AAB-9D16-DA5D12CB6AA1}" destId="{F621EABA-7B38-4BED-B897-DE521A9F7421}" srcOrd="3" destOrd="0" presId="urn:microsoft.com/office/officeart/2018/2/layout/IconVerticalSolidList"/>
    <dgm:cxn modelId="{AC83559E-73A3-4D27-B7C1-940DC656E61C}" type="presParOf" srcId="{A0CFD850-4DD5-4392-AF2B-CB407B15DF97}" destId="{9B7A5F81-B900-43E2-956A-D24136C77BC8}" srcOrd="1" destOrd="0" presId="urn:microsoft.com/office/officeart/2018/2/layout/IconVerticalSolidList"/>
    <dgm:cxn modelId="{681FDE02-D1E7-48F2-9CC5-A313A9C16245}" type="presParOf" srcId="{A0CFD850-4DD5-4392-AF2B-CB407B15DF97}" destId="{08A4CEA5-9514-43ED-B595-14705DE6F92B}" srcOrd="2" destOrd="0" presId="urn:microsoft.com/office/officeart/2018/2/layout/IconVerticalSolidList"/>
    <dgm:cxn modelId="{6E225562-0466-49F4-BC88-DFC02DB87620}" type="presParOf" srcId="{08A4CEA5-9514-43ED-B595-14705DE6F92B}" destId="{217CDC45-0258-4DB5-BEEF-6C2336B4AEE3}" srcOrd="0" destOrd="0" presId="urn:microsoft.com/office/officeart/2018/2/layout/IconVerticalSolidList"/>
    <dgm:cxn modelId="{41C4E50B-C4FD-4F88-80E5-10755A51DB97}" type="presParOf" srcId="{08A4CEA5-9514-43ED-B595-14705DE6F92B}" destId="{2F0BD213-E03E-4F8F-BE6C-334DB2DB03DB}" srcOrd="1" destOrd="0" presId="urn:microsoft.com/office/officeart/2018/2/layout/IconVerticalSolidList"/>
    <dgm:cxn modelId="{83B3D16A-A2A8-45F1-9CC3-5C54CB3A1606}" type="presParOf" srcId="{08A4CEA5-9514-43ED-B595-14705DE6F92B}" destId="{A455845F-E4F1-410E-B71D-32CB10BD1050}" srcOrd="2" destOrd="0" presId="urn:microsoft.com/office/officeart/2018/2/layout/IconVerticalSolidList"/>
    <dgm:cxn modelId="{6F69D5BD-76E6-45F3-8F82-11E6D3E45339}" type="presParOf" srcId="{08A4CEA5-9514-43ED-B595-14705DE6F92B}" destId="{68F263D3-D738-40D1-B6DA-26FB14011876}" srcOrd="3" destOrd="0" presId="urn:microsoft.com/office/officeart/2018/2/layout/IconVerticalSolidList"/>
    <dgm:cxn modelId="{767D72DF-A842-47A7-A363-A34661B0675A}" type="presParOf" srcId="{A0CFD850-4DD5-4392-AF2B-CB407B15DF97}" destId="{F57B19F3-2EBD-4664-B7D9-39575FD7B1F0}" srcOrd="3" destOrd="0" presId="urn:microsoft.com/office/officeart/2018/2/layout/IconVerticalSolidList"/>
    <dgm:cxn modelId="{E2CC49A9-BEAE-44AC-8F6E-F4BC63B1C75C}" type="presParOf" srcId="{A0CFD850-4DD5-4392-AF2B-CB407B15DF97}" destId="{0C7E18DD-15BF-4AC5-BDD2-72F4708C9DDA}" srcOrd="4" destOrd="0" presId="urn:microsoft.com/office/officeart/2018/2/layout/IconVerticalSolidList"/>
    <dgm:cxn modelId="{FB8C3844-146A-427E-A29E-476AEB28CA9E}" type="presParOf" srcId="{0C7E18DD-15BF-4AC5-BDD2-72F4708C9DDA}" destId="{FBD4FB46-E68B-490D-9105-310A300A6C57}" srcOrd="0" destOrd="0" presId="urn:microsoft.com/office/officeart/2018/2/layout/IconVerticalSolidList"/>
    <dgm:cxn modelId="{306677A6-3F6F-452B-9E04-47AAE8C78048}" type="presParOf" srcId="{0C7E18DD-15BF-4AC5-BDD2-72F4708C9DDA}" destId="{8A56C07C-9E21-46A3-BF6C-CAD6F008D89D}" srcOrd="1" destOrd="0" presId="urn:microsoft.com/office/officeart/2018/2/layout/IconVerticalSolidList"/>
    <dgm:cxn modelId="{C0BB48F3-7471-43C6-99B3-033929601333}" type="presParOf" srcId="{0C7E18DD-15BF-4AC5-BDD2-72F4708C9DDA}" destId="{83650B48-7337-4998-A5A3-857E63916566}" srcOrd="2" destOrd="0" presId="urn:microsoft.com/office/officeart/2018/2/layout/IconVerticalSolidList"/>
    <dgm:cxn modelId="{E221841B-2B3A-4D2D-BA9D-C0B04D6525AF}" type="presParOf" srcId="{0C7E18DD-15BF-4AC5-BDD2-72F4708C9DDA}" destId="{303109BA-E84D-44FA-BF04-3A26C7FD83D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944CD1-2F83-406D-9E78-97B19DA1312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3AD7EBF-9593-4BBD-9244-EDE92F03DD32}">
      <dgm:prSet/>
      <dgm:spPr/>
      <dgm:t>
        <a:bodyPr/>
        <a:lstStyle/>
        <a:p>
          <a:r>
            <a:rPr lang="en-GB"/>
            <a:t>High Quality Attractions </a:t>
          </a:r>
          <a:endParaRPr lang="en-US"/>
        </a:p>
      </dgm:t>
    </dgm:pt>
    <dgm:pt modelId="{245511AC-A4A3-4284-ABB7-B3F4ACB4AD10}" type="parTrans" cxnId="{1AE369A9-2213-4A5A-87E4-DA6E5D8CF043}">
      <dgm:prSet/>
      <dgm:spPr/>
      <dgm:t>
        <a:bodyPr/>
        <a:lstStyle/>
        <a:p>
          <a:endParaRPr lang="en-US"/>
        </a:p>
      </dgm:t>
    </dgm:pt>
    <dgm:pt modelId="{53C16DD0-BB6F-44EF-B775-47389E5C89AD}" type="sibTrans" cxnId="{1AE369A9-2213-4A5A-87E4-DA6E5D8CF043}">
      <dgm:prSet/>
      <dgm:spPr/>
      <dgm:t>
        <a:bodyPr/>
        <a:lstStyle/>
        <a:p>
          <a:endParaRPr lang="en-US"/>
        </a:p>
      </dgm:t>
    </dgm:pt>
    <dgm:pt modelId="{4015C25D-7F52-4409-8253-07A6E994ED89}">
      <dgm:prSet/>
      <dgm:spPr/>
      <dgm:t>
        <a:bodyPr/>
        <a:lstStyle/>
        <a:p>
          <a:r>
            <a:rPr lang="en-GB"/>
            <a:t>Tourism Infrastructure </a:t>
          </a:r>
          <a:endParaRPr lang="en-US"/>
        </a:p>
      </dgm:t>
    </dgm:pt>
    <dgm:pt modelId="{D44426EE-6E6C-4625-93C3-571D4F005E50}" type="parTrans" cxnId="{E41A1A33-C730-4444-BD75-281470301267}">
      <dgm:prSet/>
      <dgm:spPr/>
      <dgm:t>
        <a:bodyPr/>
        <a:lstStyle/>
        <a:p>
          <a:endParaRPr lang="en-US"/>
        </a:p>
      </dgm:t>
    </dgm:pt>
    <dgm:pt modelId="{1A6FB40D-D955-40E3-84C9-943ABD308BFD}" type="sibTrans" cxnId="{E41A1A33-C730-4444-BD75-281470301267}">
      <dgm:prSet/>
      <dgm:spPr/>
      <dgm:t>
        <a:bodyPr/>
        <a:lstStyle/>
        <a:p>
          <a:endParaRPr lang="en-US"/>
        </a:p>
      </dgm:t>
    </dgm:pt>
    <dgm:pt modelId="{3C919518-62B0-4303-A2D7-F96FA6CD7E32}">
      <dgm:prSet/>
      <dgm:spPr/>
      <dgm:t>
        <a:bodyPr/>
        <a:lstStyle/>
        <a:p>
          <a:r>
            <a:rPr lang="en-GB"/>
            <a:t>Community Support and Tolerance </a:t>
          </a:r>
          <a:endParaRPr lang="en-US"/>
        </a:p>
      </dgm:t>
    </dgm:pt>
    <dgm:pt modelId="{2F245CD5-9C00-44E3-B476-98DA3A0B758E}" type="parTrans" cxnId="{C5AC1319-2AAB-4D83-9FCF-A7814E4CDACB}">
      <dgm:prSet/>
      <dgm:spPr/>
      <dgm:t>
        <a:bodyPr/>
        <a:lstStyle/>
        <a:p>
          <a:endParaRPr lang="en-US"/>
        </a:p>
      </dgm:t>
    </dgm:pt>
    <dgm:pt modelId="{16A256DA-8359-486B-9812-AA6621CE7EB0}" type="sibTrans" cxnId="{C5AC1319-2AAB-4D83-9FCF-A7814E4CDACB}">
      <dgm:prSet/>
      <dgm:spPr/>
      <dgm:t>
        <a:bodyPr/>
        <a:lstStyle/>
        <a:p>
          <a:endParaRPr lang="en-US"/>
        </a:p>
      </dgm:t>
    </dgm:pt>
    <dgm:pt modelId="{17683141-592B-487A-8D88-DA32DB6881BD}">
      <dgm:prSet/>
      <dgm:spPr/>
      <dgm:t>
        <a:bodyPr/>
        <a:lstStyle/>
        <a:p>
          <a:r>
            <a:rPr lang="en-GB"/>
            <a:t>Government Assistance at all levels </a:t>
          </a:r>
          <a:endParaRPr lang="en-US"/>
        </a:p>
      </dgm:t>
    </dgm:pt>
    <dgm:pt modelId="{16577394-39D7-4567-B7C6-90E129B6750D}" type="parTrans" cxnId="{80242D15-BB33-42AB-B991-BE11D3D47768}">
      <dgm:prSet/>
      <dgm:spPr/>
      <dgm:t>
        <a:bodyPr/>
        <a:lstStyle/>
        <a:p>
          <a:endParaRPr lang="en-US"/>
        </a:p>
      </dgm:t>
    </dgm:pt>
    <dgm:pt modelId="{B8FF64C7-C408-4874-B571-49F29AE8044B}" type="sibTrans" cxnId="{80242D15-BB33-42AB-B991-BE11D3D47768}">
      <dgm:prSet/>
      <dgm:spPr/>
      <dgm:t>
        <a:bodyPr/>
        <a:lstStyle/>
        <a:p>
          <a:endParaRPr lang="en-US"/>
        </a:p>
      </dgm:t>
    </dgm:pt>
    <dgm:pt modelId="{1A0FAE68-4009-4514-916F-F4E55692DA52}">
      <dgm:prSet/>
      <dgm:spPr/>
      <dgm:t>
        <a:bodyPr/>
        <a:lstStyle/>
        <a:p>
          <a:r>
            <a:rPr lang="en-GB"/>
            <a:t>Personal Security and Safety of Tourists </a:t>
          </a:r>
          <a:endParaRPr lang="en-US"/>
        </a:p>
      </dgm:t>
    </dgm:pt>
    <dgm:pt modelId="{9B2E5F5C-993A-4D16-83FF-4FCD94CBA9E7}" type="parTrans" cxnId="{1B099105-DB65-48D3-B29D-A7968DC1B5F8}">
      <dgm:prSet/>
      <dgm:spPr/>
      <dgm:t>
        <a:bodyPr/>
        <a:lstStyle/>
        <a:p>
          <a:endParaRPr lang="en-US"/>
        </a:p>
      </dgm:t>
    </dgm:pt>
    <dgm:pt modelId="{F872CD8C-77FA-452C-83B9-0B7F19BFFB25}" type="sibTrans" cxnId="{1B099105-DB65-48D3-B29D-A7968DC1B5F8}">
      <dgm:prSet/>
      <dgm:spPr/>
      <dgm:t>
        <a:bodyPr/>
        <a:lstStyle/>
        <a:p>
          <a:endParaRPr lang="en-US"/>
        </a:p>
      </dgm:t>
    </dgm:pt>
    <dgm:pt modelId="{4DCFBC4E-75FA-410C-B5AF-A580C01A259C}">
      <dgm:prSet/>
      <dgm:spPr/>
      <dgm:t>
        <a:bodyPr/>
        <a:lstStyle/>
        <a:p>
          <a:r>
            <a:rPr lang="en-GB"/>
            <a:t>Code of Ethics and Behaviour of Tourists</a:t>
          </a:r>
          <a:endParaRPr lang="en-US"/>
        </a:p>
      </dgm:t>
    </dgm:pt>
    <dgm:pt modelId="{A48B24A0-7FFF-4BEF-B9B6-D7A5207D1200}" type="parTrans" cxnId="{28CA6815-E9DF-4F01-865F-83388CBC3EA3}">
      <dgm:prSet/>
      <dgm:spPr/>
      <dgm:t>
        <a:bodyPr/>
        <a:lstStyle/>
        <a:p>
          <a:endParaRPr lang="en-US"/>
        </a:p>
      </dgm:t>
    </dgm:pt>
    <dgm:pt modelId="{C51BEA74-CAB8-4D54-B541-B32D307117B5}" type="sibTrans" cxnId="{28CA6815-E9DF-4F01-865F-83388CBC3EA3}">
      <dgm:prSet/>
      <dgm:spPr/>
      <dgm:t>
        <a:bodyPr/>
        <a:lstStyle/>
        <a:p>
          <a:endParaRPr lang="en-US"/>
        </a:p>
      </dgm:t>
    </dgm:pt>
    <dgm:pt modelId="{F366027B-5E78-4384-A8D3-FFA8D64CD97C}" type="pres">
      <dgm:prSet presAssocID="{90944CD1-2F83-406D-9E78-97B19DA1312A}" presName="diagram" presStyleCnt="0">
        <dgm:presLayoutVars>
          <dgm:dir/>
          <dgm:resizeHandles val="exact"/>
        </dgm:presLayoutVars>
      </dgm:prSet>
      <dgm:spPr/>
    </dgm:pt>
    <dgm:pt modelId="{F8503F0A-486C-4ACD-8ACE-371B3C5BA986}" type="pres">
      <dgm:prSet presAssocID="{C3AD7EBF-9593-4BBD-9244-EDE92F03DD32}" presName="node" presStyleLbl="node1" presStyleIdx="0" presStyleCnt="6">
        <dgm:presLayoutVars>
          <dgm:bulletEnabled val="1"/>
        </dgm:presLayoutVars>
      </dgm:prSet>
      <dgm:spPr/>
    </dgm:pt>
    <dgm:pt modelId="{8C4E6654-EE34-4F95-9ADE-BB7E0B29CD7C}" type="pres">
      <dgm:prSet presAssocID="{53C16DD0-BB6F-44EF-B775-47389E5C89AD}" presName="sibTrans" presStyleCnt="0"/>
      <dgm:spPr/>
    </dgm:pt>
    <dgm:pt modelId="{B8B7A0D9-32AE-4B60-9C8D-95319F7638B7}" type="pres">
      <dgm:prSet presAssocID="{4015C25D-7F52-4409-8253-07A6E994ED89}" presName="node" presStyleLbl="node1" presStyleIdx="1" presStyleCnt="6">
        <dgm:presLayoutVars>
          <dgm:bulletEnabled val="1"/>
        </dgm:presLayoutVars>
      </dgm:prSet>
      <dgm:spPr/>
    </dgm:pt>
    <dgm:pt modelId="{60E01D23-B467-4C2C-8B6A-BFE2CA20131A}" type="pres">
      <dgm:prSet presAssocID="{1A6FB40D-D955-40E3-84C9-943ABD308BFD}" presName="sibTrans" presStyleCnt="0"/>
      <dgm:spPr/>
    </dgm:pt>
    <dgm:pt modelId="{9F0D924B-0AF3-4E20-B1F9-ACA33109935F}" type="pres">
      <dgm:prSet presAssocID="{3C919518-62B0-4303-A2D7-F96FA6CD7E32}" presName="node" presStyleLbl="node1" presStyleIdx="2" presStyleCnt="6">
        <dgm:presLayoutVars>
          <dgm:bulletEnabled val="1"/>
        </dgm:presLayoutVars>
      </dgm:prSet>
      <dgm:spPr/>
    </dgm:pt>
    <dgm:pt modelId="{D5FB4C7B-ABF5-4391-AB5D-03B01E257D3A}" type="pres">
      <dgm:prSet presAssocID="{16A256DA-8359-486B-9812-AA6621CE7EB0}" presName="sibTrans" presStyleCnt="0"/>
      <dgm:spPr/>
    </dgm:pt>
    <dgm:pt modelId="{F3003A7E-1049-411C-B492-F01C826E8B78}" type="pres">
      <dgm:prSet presAssocID="{17683141-592B-487A-8D88-DA32DB6881BD}" presName="node" presStyleLbl="node1" presStyleIdx="3" presStyleCnt="6">
        <dgm:presLayoutVars>
          <dgm:bulletEnabled val="1"/>
        </dgm:presLayoutVars>
      </dgm:prSet>
      <dgm:spPr/>
    </dgm:pt>
    <dgm:pt modelId="{3232A954-8D6C-49F5-9C78-D80A951BF5B2}" type="pres">
      <dgm:prSet presAssocID="{B8FF64C7-C408-4874-B571-49F29AE8044B}" presName="sibTrans" presStyleCnt="0"/>
      <dgm:spPr/>
    </dgm:pt>
    <dgm:pt modelId="{CCCF3232-6543-4148-A440-D33BF3EB8DAC}" type="pres">
      <dgm:prSet presAssocID="{1A0FAE68-4009-4514-916F-F4E55692DA52}" presName="node" presStyleLbl="node1" presStyleIdx="4" presStyleCnt="6">
        <dgm:presLayoutVars>
          <dgm:bulletEnabled val="1"/>
        </dgm:presLayoutVars>
      </dgm:prSet>
      <dgm:spPr/>
    </dgm:pt>
    <dgm:pt modelId="{9E3B3EF3-B0A3-4ADC-93C2-33E2CBEED286}" type="pres">
      <dgm:prSet presAssocID="{F872CD8C-77FA-452C-83B9-0B7F19BFFB25}" presName="sibTrans" presStyleCnt="0"/>
      <dgm:spPr/>
    </dgm:pt>
    <dgm:pt modelId="{B216FEBF-4DCB-4692-92B4-6080898CB6CE}" type="pres">
      <dgm:prSet presAssocID="{4DCFBC4E-75FA-410C-B5AF-A580C01A259C}" presName="node" presStyleLbl="node1" presStyleIdx="5" presStyleCnt="6">
        <dgm:presLayoutVars>
          <dgm:bulletEnabled val="1"/>
        </dgm:presLayoutVars>
      </dgm:prSet>
      <dgm:spPr/>
    </dgm:pt>
  </dgm:ptLst>
  <dgm:cxnLst>
    <dgm:cxn modelId="{B566AE01-DC51-48EC-9FB8-FD83B33890D0}" type="presOf" srcId="{17683141-592B-487A-8D88-DA32DB6881BD}" destId="{F3003A7E-1049-411C-B492-F01C826E8B78}" srcOrd="0" destOrd="0" presId="urn:microsoft.com/office/officeart/2005/8/layout/default"/>
    <dgm:cxn modelId="{1B099105-DB65-48D3-B29D-A7968DC1B5F8}" srcId="{90944CD1-2F83-406D-9E78-97B19DA1312A}" destId="{1A0FAE68-4009-4514-916F-F4E55692DA52}" srcOrd="4" destOrd="0" parTransId="{9B2E5F5C-993A-4D16-83FF-4FCD94CBA9E7}" sibTransId="{F872CD8C-77FA-452C-83B9-0B7F19BFFB25}"/>
    <dgm:cxn modelId="{B9F84D0A-C4DD-42B6-803F-D664185956C7}" type="presOf" srcId="{90944CD1-2F83-406D-9E78-97B19DA1312A}" destId="{F366027B-5E78-4384-A8D3-FFA8D64CD97C}" srcOrd="0" destOrd="0" presId="urn:microsoft.com/office/officeart/2005/8/layout/default"/>
    <dgm:cxn modelId="{80242D15-BB33-42AB-B991-BE11D3D47768}" srcId="{90944CD1-2F83-406D-9E78-97B19DA1312A}" destId="{17683141-592B-487A-8D88-DA32DB6881BD}" srcOrd="3" destOrd="0" parTransId="{16577394-39D7-4567-B7C6-90E129B6750D}" sibTransId="{B8FF64C7-C408-4874-B571-49F29AE8044B}"/>
    <dgm:cxn modelId="{28CA6815-E9DF-4F01-865F-83388CBC3EA3}" srcId="{90944CD1-2F83-406D-9E78-97B19DA1312A}" destId="{4DCFBC4E-75FA-410C-B5AF-A580C01A259C}" srcOrd="5" destOrd="0" parTransId="{A48B24A0-7FFF-4BEF-B9B6-D7A5207D1200}" sibTransId="{C51BEA74-CAB8-4D54-B541-B32D307117B5}"/>
    <dgm:cxn modelId="{C5AC1319-2AAB-4D83-9FCF-A7814E4CDACB}" srcId="{90944CD1-2F83-406D-9E78-97B19DA1312A}" destId="{3C919518-62B0-4303-A2D7-F96FA6CD7E32}" srcOrd="2" destOrd="0" parTransId="{2F245CD5-9C00-44E3-B476-98DA3A0B758E}" sibTransId="{16A256DA-8359-486B-9812-AA6621CE7EB0}"/>
    <dgm:cxn modelId="{E1189E2C-A475-4062-A4BE-4A9A2D1FBE95}" type="presOf" srcId="{C3AD7EBF-9593-4BBD-9244-EDE92F03DD32}" destId="{F8503F0A-486C-4ACD-8ACE-371B3C5BA986}" srcOrd="0" destOrd="0" presId="urn:microsoft.com/office/officeart/2005/8/layout/default"/>
    <dgm:cxn modelId="{E41A1A33-C730-4444-BD75-281470301267}" srcId="{90944CD1-2F83-406D-9E78-97B19DA1312A}" destId="{4015C25D-7F52-4409-8253-07A6E994ED89}" srcOrd="1" destOrd="0" parTransId="{D44426EE-6E6C-4625-93C3-571D4F005E50}" sibTransId="{1A6FB40D-D955-40E3-84C9-943ABD308BFD}"/>
    <dgm:cxn modelId="{FE63CB85-21C8-41E6-8477-081184A664DE}" type="presOf" srcId="{1A0FAE68-4009-4514-916F-F4E55692DA52}" destId="{CCCF3232-6543-4148-A440-D33BF3EB8DAC}" srcOrd="0" destOrd="0" presId="urn:microsoft.com/office/officeart/2005/8/layout/default"/>
    <dgm:cxn modelId="{0B165190-F676-4600-ADFC-2BB63A898EA5}" type="presOf" srcId="{4DCFBC4E-75FA-410C-B5AF-A580C01A259C}" destId="{B216FEBF-4DCB-4692-92B4-6080898CB6CE}" srcOrd="0" destOrd="0" presId="urn:microsoft.com/office/officeart/2005/8/layout/default"/>
    <dgm:cxn modelId="{1AE369A9-2213-4A5A-87E4-DA6E5D8CF043}" srcId="{90944CD1-2F83-406D-9E78-97B19DA1312A}" destId="{C3AD7EBF-9593-4BBD-9244-EDE92F03DD32}" srcOrd="0" destOrd="0" parTransId="{245511AC-A4A3-4284-ABB7-B3F4ACB4AD10}" sibTransId="{53C16DD0-BB6F-44EF-B775-47389E5C89AD}"/>
    <dgm:cxn modelId="{98658DD7-7F08-4CCA-892D-C4142DCFD7A7}" type="presOf" srcId="{4015C25D-7F52-4409-8253-07A6E994ED89}" destId="{B8B7A0D9-32AE-4B60-9C8D-95319F7638B7}" srcOrd="0" destOrd="0" presId="urn:microsoft.com/office/officeart/2005/8/layout/default"/>
    <dgm:cxn modelId="{7E7650F5-D55D-4099-81EE-897E70B7F7D1}" type="presOf" srcId="{3C919518-62B0-4303-A2D7-F96FA6CD7E32}" destId="{9F0D924B-0AF3-4E20-B1F9-ACA33109935F}" srcOrd="0" destOrd="0" presId="urn:microsoft.com/office/officeart/2005/8/layout/default"/>
    <dgm:cxn modelId="{7BBDC942-9FB5-4C4C-A006-65BD1DBB5CFD}" type="presParOf" srcId="{F366027B-5E78-4384-A8D3-FFA8D64CD97C}" destId="{F8503F0A-486C-4ACD-8ACE-371B3C5BA986}" srcOrd="0" destOrd="0" presId="urn:microsoft.com/office/officeart/2005/8/layout/default"/>
    <dgm:cxn modelId="{6C7BB2EE-FBB4-4E9E-A5AD-ECB2C19627D9}" type="presParOf" srcId="{F366027B-5E78-4384-A8D3-FFA8D64CD97C}" destId="{8C4E6654-EE34-4F95-9ADE-BB7E0B29CD7C}" srcOrd="1" destOrd="0" presId="urn:microsoft.com/office/officeart/2005/8/layout/default"/>
    <dgm:cxn modelId="{701E87BB-30FA-4EEF-892B-533A89BFAA51}" type="presParOf" srcId="{F366027B-5E78-4384-A8D3-FFA8D64CD97C}" destId="{B8B7A0D9-32AE-4B60-9C8D-95319F7638B7}" srcOrd="2" destOrd="0" presId="urn:microsoft.com/office/officeart/2005/8/layout/default"/>
    <dgm:cxn modelId="{E417FC98-BF46-42F8-81D7-2D3F0F19A625}" type="presParOf" srcId="{F366027B-5E78-4384-A8D3-FFA8D64CD97C}" destId="{60E01D23-B467-4C2C-8B6A-BFE2CA20131A}" srcOrd="3" destOrd="0" presId="urn:microsoft.com/office/officeart/2005/8/layout/default"/>
    <dgm:cxn modelId="{D4C84DBE-D671-457F-B3F0-464157135A6E}" type="presParOf" srcId="{F366027B-5E78-4384-A8D3-FFA8D64CD97C}" destId="{9F0D924B-0AF3-4E20-B1F9-ACA33109935F}" srcOrd="4" destOrd="0" presId="urn:microsoft.com/office/officeart/2005/8/layout/default"/>
    <dgm:cxn modelId="{76AF38EC-2DE5-467E-941B-D7E9247E5780}" type="presParOf" srcId="{F366027B-5E78-4384-A8D3-FFA8D64CD97C}" destId="{D5FB4C7B-ABF5-4391-AB5D-03B01E257D3A}" srcOrd="5" destOrd="0" presId="urn:microsoft.com/office/officeart/2005/8/layout/default"/>
    <dgm:cxn modelId="{AE2D3ACA-BBFE-42D7-BB27-608A7EBB2743}" type="presParOf" srcId="{F366027B-5E78-4384-A8D3-FFA8D64CD97C}" destId="{F3003A7E-1049-411C-B492-F01C826E8B78}" srcOrd="6" destOrd="0" presId="urn:microsoft.com/office/officeart/2005/8/layout/default"/>
    <dgm:cxn modelId="{2D860835-5C76-43FF-AE5C-E0D074087351}" type="presParOf" srcId="{F366027B-5E78-4384-A8D3-FFA8D64CD97C}" destId="{3232A954-8D6C-49F5-9C78-D80A951BF5B2}" srcOrd="7" destOrd="0" presId="urn:microsoft.com/office/officeart/2005/8/layout/default"/>
    <dgm:cxn modelId="{06239110-06F9-4983-90E7-1F562B00D8EA}" type="presParOf" srcId="{F366027B-5E78-4384-A8D3-FFA8D64CD97C}" destId="{CCCF3232-6543-4148-A440-D33BF3EB8DAC}" srcOrd="8" destOrd="0" presId="urn:microsoft.com/office/officeart/2005/8/layout/default"/>
    <dgm:cxn modelId="{080C0B97-A518-4E05-8F3A-33195F29A2BF}" type="presParOf" srcId="{F366027B-5E78-4384-A8D3-FFA8D64CD97C}" destId="{9E3B3EF3-B0A3-4ADC-93C2-33E2CBEED286}" srcOrd="9" destOrd="0" presId="urn:microsoft.com/office/officeart/2005/8/layout/default"/>
    <dgm:cxn modelId="{2869928E-3A98-4DFE-899B-745470A49071}" type="presParOf" srcId="{F366027B-5E78-4384-A8D3-FFA8D64CD97C}" destId="{B216FEBF-4DCB-4692-92B4-6080898CB6CE}"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89F161-7DCA-44DD-B615-341BE9C87C0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A6AFA1F-1D9C-4A95-A546-635B9C99C997}">
      <dgm:prSet/>
      <dgm:spPr/>
      <dgm:t>
        <a:bodyPr/>
        <a:lstStyle/>
        <a:p>
          <a:r>
            <a:rPr lang="en-GB" b="1"/>
            <a:t>Private Sector </a:t>
          </a:r>
          <a:r>
            <a:rPr lang="en-GB"/>
            <a:t>– Owns and Operates profit making Tourist attractions and Facilities. Hotels; Restaurants; Sight Seeing Tours….</a:t>
          </a:r>
          <a:endParaRPr lang="en-US"/>
        </a:p>
      </dgm:t>
    </dgm:pt>
    <dgm:pt modelId="{C198D579-8164-4D11-A336-51B86E0CFA32}" type="parTrans" cxnId="{A9EA3C94-BCCB-44BD-A926-2E3ACCDF7141}">
      <dgm:prSet/>
      <dgm:spPr/>
      <dgm:t>
        <a:bodyPr/>
        <a:lstStyle/>
        <a:p>
          <a:endParaRPr lang="en-US"/>
        </a:p>
      </dgm:t>
    </dgm:pt>
    <dgm:pt modelId="{0E4382A4-4926-4DE1-8EDF-B377FC1AEADD}" type="sibTrans" cxnId="{A9EA3C94-BCCB-44BD-A926-2E3ACCDF7141}">
      <dgm:prSet/>
      <dgm:spPr/>
      <dgm:t>
        <a:bodyPr/>
        <a:lstStyle/>
        <a:p>
          <a:endParaRPr lang="en-US"/>
        </a:p>
      </dgm:t>
    </dgm:pt>
    <dgm:pt modelId="{65945388-A11F-4E03-B501-2F64D63F34EA}">
      <dgm:prSet/>
      <dgm:spPr/>
      <dgm:t>
        <a:bodyPr/>
        <a:lstStyle/>
        <a:p>
          <a:r>
            <a:rPr lang="en-GB" b="1"/>
            <a:t>Government Sector </a:t>
          </a:r>
          <a:r>
            <a:rPr lang="en-GB"/>
            <a:t>– Owns and Operates Public Facilities and Attractions and Establishes Regulatory Guidelines. – Tourist Information Centres; Infrastructure; National Sites; Permits ….</a:t>
          </a:r>
          <a:endParaRPr lang="en-US"/>
        </a:p>
      </dgm:t>
    </dgm:pt>
    <dgm:pt modelId="{06372289-5B94-4CDE-9897-C47F56BE1548}" type="parTrans" cxnId="{B6C2A400-B6AD-472B-8613-1D45EFA8F34E}">
      <dgm:prSet/>
      <dgm:spPr/>
      <dgm:t>
        <a:bodyPr/>
        <a:lstStyle/>
        <a:p>
          <a:endParaRPr lang="en-US"/>
        </a:p>
      </dgm:t>
    </dgm:pt>
    <dgm:pt modelId="{7C871C46-CD5A-4289-8157-F1904441A518}" type="sibTrans" cxnId="{B6C2A400-B6AD-472B-8613-1D45EFA8F34E}">
      <dgm:prSet/>
      <dgm:spPr/>
      <dgm:t>
        <a:bodyPr/>
        <a:lstStyle/>
        <a:p>
          <a:endParaRPr lang="en-US"/>
        </a:p>
      </dgm:t>
    </dgm:pt>
    <dgm:pt modelId="{16AAC0CA-C12E-4726-9062-364E35246509}" type="pres">
      <dgm:prSet presAssocID="{1289F161-7DCA-44DD-B615-341BE9C87C08}" presName="hierChild1" presStyleCnt="0">
        <dgm:presLayoutVars>
          <dgm:chPref val="1"/>
          <dgm:dir/>
          <dgm:animOne val="branch"/>
          <dgm:animLvl val="lvl"/>
          <dgm:resizeHandles/>
        </dgm:presLayoutVars>
      </dgm:prSet>
      <dgm:spPr/>
    </dgm:pt>
    <dgm:pt modelId="{E7ED56E9-B1EF-4ED8-8045-4E99C68627A3}" type="pres">
      <dgm:prSet presAssocID="{7A6AFA1F-1D9C-4A95-A546-635B9C99C997}" presName="hierRoot1" presStyleCnt="0"/>
      <dgm:spPr/>
    </dgm:pt>
    <dgm:pt modelId="{9A118DED-800F-4514-8F91-265C83DCDF0E}" type="pres">
      <dgm:prSet presAssocID="{7A6AFA1F-1D9C-4A95-A546-635B9C99C997}" presName="composite" presStyleCnt="0"/>
      <dgm:spPr/>
    </dgm:pt>
    <dgm:pt modelId="{8F5D9D51-6ED9-4C5E-BF73-A87BE05459B8}" type="pres">
      <dgm:prSet presAssocID="{7A6AFA1F-1D9C-4A95-A546-635B9C99C997}" presName="background" presStyleLbl="node0" presStyleIdx="0" presStyleCnt="2"/>
      <dgm:spPr/>
    </dgm:pt>
    <dgm:pt modelId="{4CA216B2-DABF-4702-B8F2-2678FBA113FD}" type="pres">
      <dgm:prSet presAssocID="{7A6AFA1F-1D9C-4A95-A546-635B9C99C997}" presName="text" presStyleLbl="fgAcc0" presStyleIdx="0" presStyleCnt="2">
        <dgm:presLayoutVars>
          <dgm:chPref val="3"/>
        </dgm:presLayoutVars>
      </dgm:prSet>
      <dgm:spPr/>
    </dgm:pt>
    <dgm:pt modelId="{8566F165-727D-4DFC-AAF5-10D1DE987758}" type="pres">
      <dgm:prSet presAssocID="{7A6AFA1F-1D9C-4A95-A546-635B9C99C997}" presName="hierChild2" presStyleCnt="0"/>
      <dgm:spPr/>
    </dgm:pt>
    <dgm:pt modelId="{106F05A8-D408-40B3-8A62-05AA06EA2512}" type="pres">
      <dgm:prSet presAssocID="{65945388-A11F-4E03-B501-2F64D63F34EA}" presName="hierRoot1" presStyleCnt="0"/>
      <dgm:spPr/>
    </dgm:pt>
    <dgm:pt modelId="{0B8323C5-2BD6-441E-81D6-EC3F623E4B0A}" type="pres">
      <dgm:prSet presAssocID="{65945388-A11F-4E03-B501-2F64D63F34EA}" presName="composite" presStyleCnt="0"/>
      <dgm:spPr/>
    </dgm:pt>
    <dgm:pt modelId="{0A5A7D28-009C-4C98-91AD-456678DA3109}" type="pres">
      <dgm:prSet presAssocID="{65945388-A11F-4E03-B501-2F64D63F34EA}" presName="background" presStyleLbl="node0" presStyleIdx="1" presStyleCnt="2"/>
      <dgm:spPr/>
    </dgm:pt>
    <dgm:pt modelId="{EF04A07B-A55C-4410-9CF4-E3B64B6C699F}" type="pres">
      <dgm:prSet presAssocID="{65945388-A11F-4E03-B501-2F64D63F34EA}" presName="text" presStyleLbl="fgAcc0" presStyleIdx="1" presStyleCnt="2">
        <dgm:presLayoutVars>
          <dgm:chPref val="3"/>
        </dgm:presLayoutVars>
      </dgm:prSet>
      <dgm:spPr/>
    </dgm:pt>
    <dgm:pt modelId="{C25780A0-2FB4-47CC-9F48-DF2A75B97460}" type="pres">
      <dgm:prSet presAssocID="{65945388-A11F-4E03-B501-2F64D63F34EA}" presName="hierChild2" presStyleCnt="0"/>
      <dgm:spPr/>
    </dgm:pt>
  </dgm:ptLst>
  <dgm:cxnLst>
    <dgm:cxn modelId="{B6C2A400-B6AD-472B-8613-1D45EFA8F34E}" srcId="{1289F161-7DCA-44DD-B615-341BE9C87C08}" destId="{65945388-A11F-4E03-B501-2F64D63F34EA}" srcOrd="1" destOrd="0" parTransId="{06372289-5B94-4CDE-9897-C47F56BE1548}" sibTransId="{7C871C46-CD5A-4289-8157-F1904441A518}"/>
    <dgm:cxn modelId="{0CB06818-3F47-4C1F-AD2B-CFA4537A2C46}" type="presOf" srcId="{65945388-A11F-4E03-B501-2F64D63F34EA}" destId="{EF04A07B-A55C-4410-9CF4-E3B64B6C699F}" srcOrd="0" destOrd="0" presId="urn:microsoft.com/office/officeart/2005/8/layout/hierarchy1"/>
    <dgm:cxn modelId="{A9EA3C94-BCCB-44BD-A926-2E3ACCDF7141}" srcId="{1289F161-7DCA-44DD-B615-341BE9C87C08}" destId="{7A6AFA1F-1D9C-4A95-A546-635B9C99C997}" srcOrd="0" destOrd="0" parTransId="{C198D579-8164-4D11-A336-51B86E0CFA32}" sibTransId="{0E4382A4-4926-4DE1-8EDF-B377FC1AEADD}"/>
    <dgm:cxn modelId="{C3438899-D49C-4B34-AFE6-0F37BA6EF378}" type="presOf" srcId="{1289F161-7DCA-44DD-B615-341BE9C87C08}" destId="{16AAC0CA-C12E-4726-9062-364E35246509}" srcOrd="0" destOrd="0" presId="urn:microsoft.com/office/officeart/2005/8/layout/hierarchy1"/>
    <dgm:cxn modelId="{3A92E5FF-3198-44CA-975A-C8F2E0896DA5}" type="presOf" srcId="{7A6AFA1F-1D9C-4A95-A546-635B9C99C997}" destId="{4CA216B2-DABF-4702-B8F2-2678FBA113FD}" srcOrd="0" destOrd="0" presId="urn:microsoft.com/office/officeart/2005/8/layout/hierarchy1"/>
    <dgm:cxn modelId="{1D0EF358-F6F6-4D76-AEB0-D7BF4C5C5BD2}" type="presParOf" srcId="{16AAC0CA-C12E-4726-9062-364E35246509}" destId="{E7ED56E9-B1EF-4ED8-8045-4E99C68627A3}" srcOrd="0" destOrd="0" presId="urn:microsoft.com/office/officeart/2005/8/layout/hierarchy1"/>
    <dgm:cxn modelId="{10D85574-4D74-41B8-8BA7-8DCBC4DFDC79}" type="presParOf" srcId="{E7ED56E9-B1EF-4ED8-8045-4E99C68627A3}" destId="{9A118DED-800F-4514-8F91-265C83DCDF0E}" srcOrd="0" destOrd="0" presId="urn:microsoft.com/office/officeart/2005/8/layout/hierarchy1"/>
    <dgm:cxn modelId="{AFCBFE88-0DC9-4377-9643-1D8A6F5E3197}" type="presParOf" srcId="{9A118DED-800F-4514-8F91-265C83DCDF0E}" destId="{8F5D9D51-6ED9-4C5E-BF73-A87BE05459B8}" srcOrd="0" destOrd="0" presId="urn:microsoft.com/office/officeart/2005/8/layout/hierarchy1"/>
    <dgm:cxn modelId="{D43E7AE1-4C6A-4CD7-B46D-97F36ED3FE0A}" type="presParOf" srcId="{9A118DED-800F-4514-8F91-265C83DCDF0E}" destId="{4CA216B2-DABF-4702-B8F2-2678FBA113FD}" srcOrd="1" destOrd="0" presId="urn:microsoft.com/office/officeart/2005/8/layout/hierarchy1"/>
    <dgm:cxn modelId="{80AC189B-AB23-4AEE-A1C9-6570120A9C8C}" type="presParOf" srcId="{E7ED56E9-B1EF-4ED8-8045-4E99C68627A3}" destId="{8566F165-727D-4DFC-AAF5-10D1DE987758}" srcOrd="1" destOrd="0" presId="urn:microsoft.com/office/officeart/2005/8/layout/hierarchy1"/>
    <dgm:cxn modelId="{42229ACD-5F9C-471B-9D0E-232976D51539}" type="presParOf" srcId="{16AAC0CA-C12E-4726-9062-364E35246509}" destId="{106F05A8-D408-40B3-8A62-05AA06EA2512}" srcOrd="1" destOrd="0" presId="urn:microsoft.com/office/officeart/2005/8/layout/hierarchy1"/>
    <dgm:cxn modelId="{9A150164-1434-4CB5-94A4-E94C3D5688E1}" type="presParOf" srcId="{106F05A8-D408-40B3-8A62-05AA06EA2512}" destId="{0B8323C5-2BD6-441E-81D6-EC3F623E4B0A}" srcOrd="0" destOrd="0" presId="urn:microsoft.com/office/officeart/2005/8/layout/hierarchy1"/>
    <dgm:cxn modelId="{1BF327D3-48AF-405A-89D0-1997CBD7BB44}" type="presParOf" srcId="{0B8323C5-2BD6-441E-81D6-EC3F623E4B0A}" destId="{0A5A7D28-009C-4C98-91AD-456678DA3109}" srcOrd="0" destOrd="0" presId="urn:microsoft.com/office/officeart/2005/8/layout/hierarchy1"/>
    <dgm:cxn modelId="{0F4D4C46-9635-4FFD-8691-B3F6611B7F30}" type="presParOf" srcId="{0B8323C5-2BD6-441E-81D6-EC3F623E4B0A}" destId="{EF04A07B-A55C-4410-9CF4-E3B64B6C699F}" srcOrd="1" destOrd="0" presId="urn:microsoft.com/office/officeart/2005/8/layout/hierarchy1"/>
    <dgm:cxn modelId="{CFA2F96B-0772-4D7A-8591-7AE8944BFF7E}" type="presParOf" srcId="{106F05A8-D408-40B3-8A62-05AA06EA2512}" destId="{C25780A0-2FB4-47CC-9F48-DF2A75B9746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725B30-FEBC-4B81-BE8E-622CBD0DFF5D}"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429C2EEF-8826-43F1-A844-0835651CC270}">
      <dgm:prSet/>
      <dgm:spPr/>
      <dgm:t>
        <a:bodyPr/>
        <a:lstStyle/>
        <a:p>
          <a:r>
            <a:rPr lang="en-GB" dirty="0"/>
            <a:t>The sum total of basic facilities, equipment and installations needed for a functioning tourism industry. </a:t>
          </a:r>
          <a:endParaRPr lang="en-US" dirty="0"/>
        </a:p>
      </dgm:t>
    </dgm:pt>
    <dgm:pt modelId="{35E2C8D5-93F9-4F5E-AF7F-E29FCE2E46BC}" type="parTrans" cxnId="{532E06CE-9D7A-4E2B-9FB4-D92CD4AFC7FA}">
      <dgm:prSet/>
      <dgm:spPr/>
      <dgm:t>
        <a:bodyPr/>
        <a:lstStyle/>
        <a:p>
          <a:endParaRPr lang="en-US"/>
        </a:p>
      </dgm:t>
    </dgm:pt>
    <dgm:pt modelId="{5A6B6EE9-E6C9-4EAF-B79B-738F902E3D4D}" type="sibTrans" cxnId="{532E06CE-9D7A-4E2B-9FB4-D92CD4AFC7FA}">
      <dgm:prSet/>
      <dgm:spPr/>
      <dgm:t>
        <a:bodyPr/>
        <a:lstStyle/>
        <a:p>
          <a:endParaRPr lang="en-US"/>
        </a:p>
      </dgm:t>
    </dgm:pt>
    <dgm:pt modelId="{3DC45987-04D1-4D50-BAC1-9420FC75A328}">
      <dgm:prSet/>
      <dgm:spPr/>
      <dgm:t>
        <a:bodyPr/>
        <a:lstStyle/>
        <a:p>
          <a:r>
            <a:rPr lang="en-GB" b="1"/>
            <a:t>Tourist Facilities  </a:t>
          </a:r>
          <a:endParaRPr lang="en-US"/>
        </a:p>
      </dgm:t>
    </dgm:pt>
    <dgm:pt modelId="{9CBAE96B-EFF0-4417-BE1E-3531CD0FCCE9}" type="parTrans" cxnId="{A205311B-3DC5-4F12-88C1-3C3416DCDB78}">
      <dgm:prSet/>
      <dgm:spPr/>
      <dgm:t>
        <a:bodyPr/>
        <a:lstStyle/>
        <a:p>
          <a:endParaRPr lang="en-US"/>
        </a:p>
      </dgm:t>
    </dgm:pt>
    <dgm:pt modelId="{4CAE35C1-A351-4E44-B49F-2E0A80C534E9}" type="sibTrans" cxnId="{A205311B-3DC5-4F12-88C1-3C3416DCDB78}">
      <dgm:prSet/>
      <dgm:spPr/>
      <dgm:t>
        <a:bodyPr/>
        <a:lstStyle/>
        <a:p>
          <a:endParaRPr lang="en-US"/>
        </a:p>
      </dgm:t>
    </dgm:pt>
    <dgm:pt modelId="{BAFFF0BB-B1E1-4093-B1B6-D61028CCD213}">
      <dgm:prSet/>
      <dgm:spPr/>
      <dgm:t>
        <a:bodyPr/>
        <a:lstStyle/>
        <a:p>
          <a:r>
            <a:rPr lang="en-GB" b="1"/>
            <a:t>Transportation System </a:t>
          </a:r>
          <a:endParaRPr lang="en-US"/>
        </a:p>
      </dgm:t>
    </dgm:pt>
    <dgm:pt modelId="{B2DDD166-D06D-4FFE-8CC8-B596856AD310}" type="parTrans" cxnId="{AEEF6E75-33B6-44F9-A159-82C25729B01F}">
      <dgm:prSet/>
      <dgm:spPr/>
      <dgm:t>
        <a:bodyPr/>
        <a:lstStyle/>
        <a:p>
          <a:endParaRPr lang="en-US"/>
        </a:p>
      </dgm:t>
    </dgm:pt>
    <dgm:pt modelId="{932C4E2B-DD8A-4AA6-9B38-329113CFF531}" type="sibTrans" cxnId="{AEEF6E75-33B6-44F9-A159-82C25729B01F}">
      <dgm:prSet/>
      <dgm:spPr/>
      <dgm:t>
        <a:bodyPr/>
        <a:lstStyle/>
        <a:p>
          <a:endParaRPr lang="en-US"/>
        </a:p>
      </dgm:t>
    </dgm:pt>
    <dgm:pt modelId="{9D3558B5-492C-48D8-82C8-697658F72089}">
      <dgm:prSet/>
      <dgm:spPr/>
      <dgm:t>
        <a:bodyPr/>
        <a:lstStyle/>
        <a:p>
          <a:r>
            <a:rPr lang="en-GB" b="1"/>
            <a:t>Utilities </a:t>
          </a:r>
          <a:endParaRPr lang="en-US"/>
        </a:p>
      </dgm:t>
    </dgm:pt>
    <dgm:pt modelId="{2F65DB7D-A954-41A0-80C4-DC740B5723ED}" type="parTrans" cxnId="{0AEDA699-A496-4F0F-9271-B1A22105CA75}">
      <dgm:prSet/>
      <dgm:spPr/>
      <dgm:t>
        <a:bodyPr/>
        <a:lstStyle/>
        <a:p>
          <a:endParaRPr lang="en-US"/>
        </a:p>
      </dgm:t>
    </dgm:pt>
    <dgm:pt modelId="{857AEFB6-EE88-401A-A695-51A69933088A}" type="sibTrans" cxnId="{0AEDA699-A496-4F0F-9271-B1A22105CA75}">
      <dgm:prSet/>
      <dgm:spPr/>
      <dgm:t>
        <a:bodyPr/>
        <a:lstStyle/>
        <a:p>
          <a:endParaRPr lang="en-US"/>
        </a:p>
      </dgm:t>
    </dgm:pt>
    <dgm:pt modelId="{E61A59BA-ABEB-42A0-AB15-0BB23192923C}">
      <dgm:prSet/>
      <dgm:spPr/>
      <dgm:t>
        <a:bodyPr/>
        <a:lstStyle/>
        <a:p>
          <a:r>
            <a:rPr lang="en-GB" b="1" dirty="0"/>
            <a:t>Health Facilities </a:t>
          </a:r>
          <a:endParaRPr lang="en-US" dirty="0"/>
        </a:p>
      </dgm:t>
    </dgm:pt>
    <dgm:pt modelId="{D035BCA4-C8C1-4F5A-BCD5-C0D03D5A17E4}" type="parTrans" cxnId="{1BD963FE-914B-4743-BAD7-CDB6DCBD7A4E}">
      <dgm:prSet/>
      <dgm:spPr/>
      <dgm:t>
        <a:bodyPr/>
        <a:lstStyle/>
        <a:p>
          <a:endParaRPr lang="en-US"/>
        </a:p>
      </dgm:t>
    </dgm:pt>
    <dgm:pt modelId="{414DACC7-7CC3-4EDC-9B98-021A80410F2A}" type="sibTrans" cxnId="{1BD963FE-914B-4743-BAD7-CDB6DCBD7A4E}">
      <dgm:prSet/>
      <dgm:spPr/>
      <dgm:t>
        <a:bodyPr/>
        <a:lstStyle/>
        <a:p>
          <a:endParaRPr lang="en-US"/>
        </a:p>
      </dgm:t>
    </dgm:pt>
    <dgm:pt modelId="{DB4F41F1-EE74-4792-B0C6-F55339E854F1}">
      <dgm:prSet/>
      <dgm:spPr/>
      <dgm:t>
        <a:bodyPr/>
        <a:lstStyle/>
        <a:p>
          <a:r>
            <a:rPr lang="en-GB" b="1"/>
            <a:t>Cultural and Recreational Infrastructures</a:t>
          </a:r>
          <a:endParaRPr lang="en-US"/>
        </a:p>
      </dgm:t>
    </dgm:pt>
    <dgm:pt modelId="{FA6E727D-E439-4F87-9F77-EC3033F1E02E}" type="parTrans" cxnId="{1EB11218-001E-4E46-BF76-1CD3ADB5AC8C}">
      <dgm:prSet/>
      <dgm:spPr/>
      <dgm:t>
        <a:bodyPr/>
        <a:lstStyle/>
        <a:p>
          <a:endParaRPr lang="en-US"/>
        </a:p>
      </dgm:t>
    </dgm:pt>
    <dgm:pt modelId="{92DE2EC2-6021-428C-99EC-CD39A1D93AA5}" type="sibTrans" cxnId="{1EB11218-001E-4E46-BF76-1CD3ADB5AC8C}">
      <dgm:prSet/>
      <dgm:spPr/>
      <dgm:t>
        <a:bodyPr/>
        <a:lstStyle/>
        <a:p>
          <a:endParaRPr lang="en-US"/>
        </a:p>
      </dgm:t>
    </dgm:pt>
    <dgm:pt modelId="{18547E78-6C7E-4032-9A2C-9A4BE2813F4C}" type="pres">
      <dgm:prSet presAssocID="{08725B30-FEBC-4B81-BE8E-622CBD0DFF5D}" presName="Name0" presStyleCnt="0">
        <dgm:presLayoutVars>
          <dgm:dir/>
          <dgm:resizeHandles val="exact"/>
        </dgm:presLayoutVars>
      </dgm:prSet>
      <dgm:spPr/>
    </dgm:pt>
    <dgm:pt modelId="{DB829C4E-4C6C-4112-AB8D-07D468781D87}" type="pres">
      <dgm:prSet presAssocID="{429C2EEF-8826-43F1-A844-0835651CC270}" presName="node" presStyleLbl="node1" presStyleIdx="0" presStyleCnt="1" custScaleY="165648">
        <dgm:presLayoutVars>
          <dgm:bulletEnabled val="1"/>
        </dgm:presLayoutVars>
      </dgm:prSet>
      <dgm:spPr/>
    </dgm:pt>
  </dgm:ptLst>
  <dgm:cxnLst>
    <dgm:cxn modelId="{1EB11218-001E-4E46-BF76-1CD3ADB5AC8C}" srcId="{429C2EEF-8826-43F1-A844-0835651CC270}" destId="{DB4F41F1-EE74-4792-B0C6-F55339E854F1}" srcOrd="4" destOrd="0" parTransId="{FA6E727D-E439-4F87-9F77-EC3033F1E02E}" sibTransId="{92DE2EC2-6021-428C-99EC-CD39A1D93AA5}"/>
    <dgm:cxn modelId="{A205311B-3DC5-4F12-88C1-3C3416DCDB78}" srcId="{429C2EEF-8826-43F1-A844-0835651CC270}" destId="{3DC45987-04D1-4D50-BAC1-9420FC75A328}" srcOrd="0" destOrd="0" parTransId="{9CBAE96B-EFF0-4417-BE1E-3531CD0FCCE9}" sibTransId="{4CAE35C1-A351-4E44-B49F-2E0A80C534E9}"/>
    <dgm:cxn modelId="{7A9C7C28-FB58-40AA-857F-6B9129B677F3}" type="presOf" srcId="{3DC45987-04D1-4D50-BAC1-9420FC75A328}" destId="{DB829C4E-4C6C-4112-AB8D-07D468781D87}" srcOrd="0" destOrd="1" presId="urn:microsoft.com/office/officeart/2016/7/layout/RepeatingBendingProcessNew"/>
    <dgm:cxn modelId="{EBA10A61-A5BD-4747-9BC3-B82357B34206}" type="presOf" srcId="{E61A59BA-ABEB-42A0-AB15-0BB23192923C}" destId="{DB829C4E-4C6C-4112-AB8D-07D468781D87}" srcOrd="0" destOrd="4" presId="urn:microsoft.com/office/officeart/2016/7/layout/RepeatingBendingProcessNew"/>
    <dgm:cxn modelId="{AEEF6E75-33B6-44F9-A159-82C25729B01F}" srcId="{429C2EEF-8826-43F1-A844-0835651CC270}" destId="{BAFFF0BB-B1E1-4093-B1B6-D61028CCD213}" srcOrd="1" destOrd="0" parTransId="{B2DDD166-D06D-4FFE-8CC8-B596856AD310}" sibTransId="{932C4E2B-DD8A-4AA6-9B38-329113CFF531}"/>
    <dgm:cxn modelId="{2AB8AC80-54DC-4492-832F-8ED6E55AAD0B}" type="presOf" srcId="{08725B30-FEBC-4B81-BE8E-622CBD0DFF5D}" destId="{18547E78-6C7E-4032-9A2C-9A4BE2813F4C}" srcOrd="0" destOrd="0" presId="urn:microsoft.com/office/officeart/2016/7/layout/RepeatingBendingProcessNew"/>
    <dgm:cxn modelId="{5A637C81-745D-4F81-B311-6E52139E6DD7}" type="presOf" srcId="{DB4F41F1-EE74-4792-B0C6-F55339E854F1}" destId="{DB829C4E-4C6C-4112-AB8D-07D468781D87}" srcOrd="0" destOrd="5" presId="urn:microsoft.com/office/officeart/2016/7/layout/RepeatingBendingProcessNew"/>
    <dgm:cxn modelId="{CFAF8986-BC5F-49AD-B401-44517A57B713}" type="presOf" srcId="{BAFFF0BB-B1E1-4093-B1B6-D61028CCD213}" destId="{DB829C4E-4C6C-4112-AB8D-07D468781D87}" srcOrd="0" destOrd="2" presId="urn:microsoft.com/office/officeart/2016/7/layout/RepeatingBendingProcessNew"/>
    <dgm:cxn modelId="{0AEDA699-A496-4F0F-9271-B1A22105CA75}" srcId="{429C2EEF-8826-43F1-A844-0835651CC270}" destId="{9D3558B5-492C-48D8-82C8-697658F72089}" srcOrd="2" destOrd="0" parTransId="{2F65DB7D-A954-41A0-80C4-DC740B5723ED}" sibTransId="{857AEFB6-EE88-401A-A695-51A69933088A}"/>
    <dgm:cxn modelId="{D9EC689E-F5BA-465C-A727-FDBBE4396F08}" type="presOf" srcId="{429C2EEF-8826-43F1-A844-0835651CC270}" destId="{DB829C4E-4C6C-4112-AB8D-07D468781D87}" srcOrd="0" destOrd="0" presId="urn:microsoft.com/office/officeart/2016/7/layout/RepeatingBendingProcessNew"/>
    <dgm:cxn modelId="{532E06CE-9D7A-4E2B-9FB4-D92CD4AFC7FA}" srcId="{08725B30-FEBC-4B81-BE8E-622CBD0DFF5D}" destId="{429C2EEF-8826-43F1-A844-0835651CC270}" srcOrd="0" destOrd="0" parTransId="{35E2C8D5-93F9-4F5E-AF7F-E29FCE2E46BC}" sibTransId="{5A6B6EE9-E6C9-4EAF-B79B-738F902E3D4D}"/>
    <dgm:cxn modelId="{2C0CB5F9-0C1B-4014-B108-3EE8A94AF31E}" type="presOf" srcId="{9D3558B5-492C-48D8-82C8-697658F72089}" destId="{DB829C4E-4C6C-4112-AB8D-07D468781D87}" srcOrd="0" destOrd="3" presId="urn:microsoft.com/office/officeart/2016/7/layout/RepeatingBendingProcessNew"/>
    <dgm:cxn modelId="{1BD963FE-914B-4743-BAD7-CDB6DCBD7A4E}" srcId="{429C2EEF-8826-43F1-A844-0835651CC270}" destId="{E61A59BA-ABEB-42A0-AB15-0BB23192923C}" srcOrd="3" destOrd="0" parTransId="{D035BCA4-C8C1-4F5A-BCD5-C0D03D5A17E4}" sibTransId="{414DACC7-7CC3-4EDC-9B98-021A80410F2A}"/>
    <dgm:cxn modelId="{E5399140-9DD1-4A32-A7DE-DD92CD3F0C78}" type="presParOf" srcId="{18547E78-6C7E-4032-9A2C-9A4BE2813F4C}" destId="{DB829C4E-4C6C-4112-AB8D-07D468781D87}" srcOrd="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A1E4D9-60A8-4C91-BBB2-D60949419E4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646D695-6F1C-4867-9AAA-D3E8627F42CC}">
      <dgm:prSet custT="1"/>
      <dgm:spPr/>
      <dgm:t>
        <a:bodyPr/>
        <a:lstStyle/>
        <a:p>
          <a:pPr>
            <a:lnSpc>
              <a:spcPct val="100000"/>
            </a:lnSpc>
          </a:pPr>
          <a:r>
            <a:rPr lang="en-GB" sz="2400" dirty="0"/>
            <a:t>Mistakes are made when single purpose tourism infrastructures are narrowly conceived and rushed</a:t>
          </a:r>
          <a:endParaRPr lang="en-US" sz="2400" dirty="0"/>
        </a:p>
      </dgm:t>
    </dgm:pt>
    <dgm:pt modelId="{91D86FAB-7501-4352-88A3-9E7B4FD58670}" type="parTrans" cxnId="{0653B4EC-CE85-4020-9E34-9231BD26CC11}">
      <dgm:prSet/>
      <dgm:spPr/>
      <dgm:t>
        <a:bodyPr/>
        <a:lstStyle/>
        <a:p>
          <a:endParaRPr lang="en-US"/>
        </a:p>
      </dgm:t>
    </dgm:pt>
    <dgm:pt modelId="{15335138-B82F-4043-83C6-46C80641FDCD}" type="sibTrans" cxnId="{0653B4EC-CE85-4020-9E34-9231BD26CC11}">
      <dgm:prSet/>
      <dgm:spPr/>
      <dgm:t>
        <a:bodyPr/>
        <a:lstStyle/>
        <a:p>
          <a:endParaRPr lang="en-US"/>
        </a:p>
      </dgm:t>
    </dgm:pt>
    <dgm:pt modelId="{D4503C55-CDD6-4CB2-BF24-372201FF5630}">
      <dgm:prSet custT="1"/>
      <dgm:spPr/>
      <dgm:t>
        <a:bodyPr/>
        <a:lstStyle/>
        <a:p>
          <a:pPr>
            <a:lnSpc>
              <a:spcPct val="100000"/>
            </a:lnSpc>
          </a:pPr>
          <a:r>
            <a:rPr lang="en-GB" sz="2400" dirty="0"/>
            <a:t>Feasibility and Market Studies are essential to evaluate the financial realism and the – </a:t>
          </a:r>
          <a:endParaRPr lang="en-US" sz="2400" dirty="0"/>
        </a:p>
      </dgm:t>
    </dgm:pt>
    <dgm:pt modelId="{95C4E409-A01C-4FA2-A48E-A2CEA8214D9F}" type="parTrans" cxnId="{6EE8E653-9491-4DD8-8F65-FF1C1D292282}">
      <dgm:prSet/>
      <dgm:spPr/>
      <dgm:t>
        <a:bodyPr/>
        <a:lstStyle/>
        <a:p>
          <a:endParaRPr lang="en-US"/>
        </a:p>
      </dgm:t>
    </dgm:pt>
    <dgm:pt modelId="{46A12F0C-FCFE-4779-84A9-626B7C29A86E}" type="sibTrans" cxnId="{6EE8E653-9491-4DD8-8F65-FF1C1D292282}">
      <dgm:prSet/>
      <dgm:spPr/>
      <dgm:t>
        <a:bodyPr/>
        <a:lstStyle/>
        <a:p>
          <a:endParaRPr lang="en-US"/>
        </a:p>
      </dgm:t>
    </dgm:pt>
    <dgm:pt modelId="{F930CE10-62BF-4584-83F4-0FBC63592AC0}">
      <dgm:prSet custT="1"/>
      <dgm:spPr/>
      <dgm:t>
        <a:bodyPr/>
        <a:lstStyle/>
        <a:p>
          <a:pPr>
            <a:lnSpc>
              <a:spcPct val="100000"/>
            </a:lnSpc>
          </a:pPr>
          <a:r>
            <a:rPr lang="en-GB" sz="2400" dirty="0"/>
            <a:t>Environmental, </a:t>
          </a:r>
          <a:endParaRPr lang="en-US" sz="2400" dirty="0"/>
        </a:p>
      </dgm:t>
    </dgm:pt>
    <dgm:pt modelId="{12D23145-E99C-4318-B1B9-9E7CCFB426BC}" type="parTrans" cxnId="{69D44C1A-26F1-46D3-842F-2795C7AE2803}">
      <dgm:prSet/>
      <dgm:spPr/>
      <dgm:t>
        <a:bodyPr/>
        <a:lstStyle/>
        <a:p>
          <a:endParaRPr lang="en-US"/>
        </a:p>
      </dgm:t>
    </dgm:pt>
    <dgm:pt modelId="{025DA021-77F6-4EED-BCBE-8FF809E7BF7A}" type="sibTrans" cxnId="{69D44C1A-26F1-46D3-842F-2795C7AE2803}">
      <dgm:prSet/>
      <dgm:spPr/>
      <dgm:t>
        <a:bodyPr/>
        <a:lstStyle/>
        <a:p>
          <a:endParaRPr lang="en-US"/>
        </a:p>
      </dgm:t>
    </dgm:pt>
    <dgm:pt modelId="{192242F5-3D8D-4C5E-BA5C-32FD626D0F3A}">
      <dgm:prSet custT="1"/>
      <dgm:spPr/>
      <dgm:t>
        <a:bodyPr/>
        <a:lstStyle/>
        <a:p>
          <a:pPr>
            <a:lnSpc>
              <a:spcPct val="100000"/>
            </a:lnSpc>
          </a:pPr>
          <a:r>
            <a:rPr lang="en-GB" sz="2400" dirty="0"/>
            <a:t>Social </a:t>
          </a:r>
          <a:endParaRPr lang="en-US" sz="2400" dirty="0"/>
        </a:p>
      </dgm:t>
    </dgm:pt>
    <dgm:pt modelId="{D5D984AE-8162-4841-A9E4-653F9D2FC0B0}" type="parTrans" cxnId="{D11AEBFE-D47A-4087-B222-0D6C69771FF9}">
      <dgm:prSet/>
      <dgm:spPr/>
      <dgm:t>
        <a:bodyPr/>
        <a:lstStyle/>
        <a:p>
          <a:endParaRPr lang="en-US"/>
        </a:p>
      </dgm:t>
    </dgm:pt>
    <dgm:pt modelId="{CA896DFB-7C52-4766-A6F2-8D76B35CA77C}" type="sibTrans" cxnId="{D11AEBFE-D47A-4087-B222-0D6C69771FF9}">
      <dgm:prSet/>
      <dgm:spPr/>
      <dgm:t>
        <a:bodyPr/>
        <a:lstStyle/>
        <a:p>
          <a:endParaRPr lang="en-US"/>
        </a:p>
      </dgm:t>
    </dgm:pt>
    <dgm:pt modelId="{AF947487-46BA-4520-AE96-76C51A5B44B5}">
      <dgm:prSet custT="1"/>
      <dgm:spPr/>
      <dgm:t>
        <a:bodyPr/>
        <a:lstStyle/>
        <a:p>
          <a:pPr>
            <a:lnSpc>
              <a:spcPct val="100000"/>
            </a:lnSpc>
          </a:pPr>
          <a:r>
            <a:rPr lang="en-GB" sz="2400" dirty="0"/>
            <a:t>Economic Impacts of Tourism Development.</a:t>
          </a:r>
          <a:endParaRPr lang="en-US" sz="1900" dirty="0"/>
        </a:p>
      </dgm:t>
    </dgm:pt>
    <dgm:pt modelId="{F3AD462A-D8AA-469D-B086-C28B73C9F1EC}" type="parTrans" cxnId="{5C0E9686-30B4-419D-988B-15C4CEDAE0AD}">
      <dgm:prSet/>
      <dgm:spPr/>
      <dgm:t>
        <a:bodyPr/>
        <a:lstStyle/>
        <a:p>
          <a:endParaRPr lang="en-US"/>
        </a:p>
      </dgm:t>
    </dgm:pt>
    <dgm:pt modelId="{B6C621AF-F966-485D-AC07-4F5F6892DA9F}" type="sibTrans" cxnId="{5C0E9686-30B4-419D-988B-15C4CEDAE0AD}">
      <dgm:prSet/>
      <dgm:spPr/>
      <dgm:t>
        <a:bodyPr/>
        <a:lstStyle/>
        <a:p>
          <a:endParaRPr lang="en-US"/>
        </a:p>
      </dgm:t>
    </dgm:pt>
    <dgm:pt modelId="{B7E38974-8CCE-42B2-9763-12A644FAC67B}" type="pres">
      <dgm:prSet presAssocID="{D8A1E4D9-60A8-4C91-BBB2-D60949419E4C}" presName="root" presStyleCnt="0">
        <dgm:presLayoutVars>
          <dgm:dir/>
          <dgm:resizeHandles val="exact"/>
        </dgm:presLayoutVars>
      </dgm:prSet>
      <dgm:spPr/>
    </dgm:pt>
    <dgm:pt modelId="{52202A24-0C70-4949-B579-3A1084881987}" type="pres">
      <dgm:prSet presAssocID="{8646D695-6F1C-4867-9AAA-D3E8627F42CC}" presName="compNode" presStyleCnt="0"/>
      <dgm:spPr/>
    </dgm:pt>
    <dgm:pt modelId="{1AEAB4E2-B89F-43FA-B565-3A37328C2B7D}" type="pres">
      <dgm:prSet presAssocID="{8646D695-6F1C-4867-9AAA-D3E8627F42CC}" presName="bgRect" presStyleLbl="bgShp" presStyleIdx="0" presStyleCnt="5"/>
      <dgm:spPr/>
    </dgm:pt>
    <dgm:pt modelId="{36913374-27C0-476B-A6F3-7AE16BB2B706}" type="pres">
      <dgm:prSet presAssocID="{8646D695-6F1C-4867-9AAA-D3E8627F42C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peKnot"/>
        </a:ext>
      </dgm:extLst>
    </dgm:pt>
    <dgm:pt modelId="{F9177678-61D7-4125-9FF2-D6AC5FF1533D}" type="pres">
      <dgm:prSet presAssocID="{8646D695-6F1C-4867-9AAA-D3E8627F42CC}" presName="spaceRect" presStyleCnt="0"/>
      <dgm:spPr/>
    </dgm:pt>
    <dgm:pt modelId="{DDC3FBD2-CA8A-45FD-92ED-68112510A170}" type="pres">
      <dgm:prSet presAssocID="{8646D695-6F1C-4867-9AAA-D3E8627F42CC}" presName="parTx" presStyleLbl="revTx" presStyleIdx="0" presStyleCnt="5">
        <dgm:presLayoutVars>
          <dgm:chMax val="0"/>
          <dgm:chPref val="0"/>
        </dgm:presLayoutVars>
      </dgm:prSet>
      <dgm:spPr/>
    </dgm:pt>
    <dgm:pt modelId="{E548D384-B1DD-470A-9A82-3824DD3F4E6E}" type="pres">
      <dgm:prSet presAssocID="{15335138-B82F-4043-83C6-46C80641FDCD}" presName="sibTrans" presStyleCnt="0"/>
      <dgm:spPr/>
    </dgm:pt>
    <dgm:pt modelId="{3E4FDAD8-FE6A-4D84-BA15-369EF901374A}" type="pres">
      <dgm:prSet presAssocID="{D4503C55-CDD6-4CB2-BF24-372201FF5630}" presName="compNode" presStyleCnt="0"/>
      <dgm:spPr/>
    </dgm:pt>
    <dgm:pt modelId="{F22786BA-59A6-4203-A4D1-B42FB976507E}" type="pres">
      <dgm:prSet presAssocID="{D4503C55-CDD6-4CB2-BF24-372201FF5630}" presName="bgRect" presStyleLbl="bgShp" presStyleIdx="1" presStyleCnt="5"/>
      <dgm:spPr/>
    </dgm:pt>
    <dgm:pt modelId="{3992A203-8CC7-4175-B32E-89ECC94778DB}" type="pres">
      <dgm:prSet presAssocID="{D4503C55-CDD6-4CB2-BF24-372201FF563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44C8806-D5E2-49AE-9719-3C2F5CC09CE5}" type="pres">
      <dgm:prSet presAssocID="{D4503C55-CDD6-4CB2-BF24-372201FF5630}" presName="spaceRect" presStyleCnt="0"/>
      <dgm:spPr/>
    </dgm:pt>
    <dgm:pt modelId="{9D0A0E69-639E-43AE-BDED-E9DC5E29238D}" type="pres">
      <dgm:prSet presAssocID="{D4503C55-CDD6-4CB2-BF24-372201FF5630}" presName="parTx" presStyleLbl="revTx" presStyleIdx="1" presStyleCnt="5">
        <dgm:presLayoutVars>
          <dgm:chMax val="0"/>
          <dgm:chPref val="0"/>
        </dgm:presLayoutVars>
      </dgm:prSet>
      <dgm:spPr/>
    </dgm:pt>
    <dgm:pt modelId="{EE15617C-5093-48EE-AD4F-0D918B27179E}" type="pres">
      <dgm:prSet presAssocID="{46A12F0C-FCFE-4779-84A9-626B7C29A86E}" presName="sibTrans" presStyleCnt="0"/>
      <dgm:spPr/>
    </dgm:pt>
    <dgm:pt modelId="{4562983C-9007-40C2-9CB8-4D40FFC8B88B}" type="pres">
      <dgm:prSet presAssocID="{F930CE10-62BF-4584-83F4-0FBC63592AC0}" presName="compNode" presStyleCnt="0"/>
      <dgm:spPr/>
    </dgm:pt>
    <dgm:pt modelId="{82721778-4681-46B5-A1D7-DDFA1D7C5A51}" type="pres">
      <dgm:prSet presAssocID="{F930CE10-62BF-4584-83F4-0FBC63592AC0}" presName="bgRect" presStyleLbl="bgShp" presStyleIdx="2" presStyleCnt="5"/>
      <dgm:spPr/>
    </dgm:pt>
    <dgm:pt modelId="{BCCCC6EB-2A54-403B-BCBE-9D3237E49562}" type="pres">
      <dgm:prSet presAssocID="{F930CE10-62BF-4584-83F4-0FBC63592AC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7D9B893B-92C1-405A-9A52-8C48CF3CF8D8}" type="pres">
      <dgm:prSet presAssocID="{F930CE10-62BF-4584-83F4-0FBC63592AC0}" presName="spaceRect" presStyleCnt="0"/>
      <dgm:spPr/>
    </dgm:pt>
    <dgm:pt modelId="{D219B2D0-139A-4682-933B-9FC697B26EF0}" type="pres">
      <dgm:prSet presAssocID="{F930CE10-62BF-4584-83F4-0FBC63592AC0}" presName="parTx" presStyleLbl="revTx" presStyleIdx="2" presStyleCnt="5">
        <dgm:presLayoutVars>
          <dgm:chMax val="0"/>
          <dgm:chPref val="0"/>
        </dgm:presLayoutVars>
      </dgm:prSet>
      <dgm:spPr/>
    </dgm:pt>
    <dgm:pt modelId="{A742BF05-045E-4480-A0F4-F786D1F4D3EA}" type="pres">
      <dgm:prSet presAssocID="{025DA021-77F6-4EED-BCBE-8FF809E7BF7A}" presName="sibTrans" presStyleCnt="0"/>
      <dgm:spPr/>
    </dgm:pt>
    <dgm:pt modelId="{A648FBBE-11C4-4988-8018-2C1342005417}" type="pres">
      <dgm:prSet presAssocID="{192242F5-3D8D-4C5E-BA5C-32FD626D0F3A}" presName="compNode" presStyleCnt="0"/>
      <dgm:spPr/>
    </dgm:pt>
    <dgm:pt modelId="{7FD203D8-6A83-4820-B0F7-BA0342592767}" type="pres">
      <dgm:prSet presAssocID="{192242F5-3D8D-4C5E-BA5C-32FD626D0F3A}" presName="bgRect" presStyleLbl="bgShp" presStyleIdx="3" presStyleCnt="5"/>
      <dgm:spPr/>
    </dgm:pt>
    <dgm:pt modelId="{A0458CD6-E5F9-4F10-9341-76B8C05DA896}" type="pres">
      <dgm:prSet presAssocID="{192242F5-3D8D-4C5E-BA5C-32FD626D0F3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7590A89E-A518-4C7A-84D1-3728DFE35BDA}" type="pres">
      <dgm:prSet presAssocID="{192242F5-3D8D-4C5E-BA5C-32FD626D0F3A}" presName="spaceRect" presStyleCnt="0"/>
      <dgm:spPr/>
    </dgm:pt>
    <dgm:pt modelId="{0DEFD471-E4D7-494A-AE35-1A42891C6315}" type="pres">
      <dgm:prSet presAssocID="{192242F5-3D8D-4C5E-BA5C-32FD626D0F3A}" presName="parTx" presStyleLbl="revTx" presStyleIdx="3" presStyleCnt="5">
        <dgm:presLayoutVars>
          <dgm:chMax val="0"/>
          <dgm:chPref val="0"/>
        </dgm:presLayoutVars>
      </dgm:prSet>
      <dgm:spPr/>
    </dgm:pt>
    <dgm:pt modelId="{78878E49-E258-4E11-BB10-016B6A20F83A}" type="pres">
      <dgm:prSet presAssocID="{CA896DFB-7C52-4766-A6F2-8D76B35CA77C}" presName="sibTrans" presStyleCnt="0"/>
      <dgm:spPr/>
    </dgm:pt>
    <dgm:pt modelId="{12E275CF-9C65-4EF9-A0B2-4B737D665C6B}" type="pres">
      <dgm:prSet presAssocID="{AF947487-46BA-4520-AE96-76C51A5B44B5}" presName="compNode" presStyleCnt="0"/>
      <dgm:spPr/>
    </dgm:pt>
    <dgm:pt modelId="{D72EE148-5F18-47EC-8E51-204AD739C483}" type="pres">
      <dgm:prSet presAssocID="{AF947487-46BA-4520-AE96-76C51A5B44B5}" presName="bgRect" presStyleLbl="bgShp" presStyleIdx="4" presStyleCnt="5"/>
      <dgm:spPr/>
    </dgm:pt>
    <dgm:pt modelId="{58F25916-6044-48C8-994A-091191D232E4}" type="pres">
      <dgm:prSet presAssocID="{AF947487-46BA-4520-AE96-76C51A5B44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ins"/>
        </a:ext>
      </dgm:extLst>
    </dgm:pt>
    <dgm:pt modelId="{75969257-5BDB-4795-A2DA-610D609DAB03}" type="pres">
      <dgm:prSet presAssocID="{AF947487-46BA-4520-AE96-76C51A5B44B5}" presName="spaceRect" presStyleCnt="0"/>
      <dgm:spPr/>
    </dgm:pt>
    <dgm:pt modelId="{5D0590F4-95F5-4C85-9E74-B11C89BDC7C1}" type="pres">
      <dgm:prSet presAssocID="{AF947487-46BA-4520-AE96-76C51A5B44B5}" presName="parTx" presStyleLbl="revTx" presStyleIdx="4" presStyleCnt="5">
        <dgm:presLayoutVars>
          <dgm:chMax val="0"/>
          <dgm:chPref val="0"/>
        </dgm:presLayoutVars>
      </dgm:prSet>
      <dgm:spPr/>
    </dgm:pt>
  </dgm:ptLst>
  <dgm:cxnLst>
    <dgm:cxn modelId="{C372C30A-DF00-4C4B-BA80-DCA3F3D2C308}" type="presOf" srcId="{192242F5-3D8D-4C5E-BA5C-32FD626D0F3A}" destId="{0DEFD471-E4D7-494A-AE35-1A42891C6315}" srcOrd="0" destOrd="0" presId="urn:microsoft.com/office/officeart/2018/2/layout/IconVerticalSolidList"/>
    <dgm:cxn modelId="{69D44C1A-26F1-46D3-842F-2795C7AE2803}" srcId="{D8A1E4D9-60A8-4C91-BBB2-D60949419E4C}" destId="{F930CE10-62BF-4584-83F4-0FBC63592AC0}" srcOrd="2" destOrd="0" parTransId="{12D23145-E99C-4318-B1B9-9E7CCFB426BC}" sibTransId="{025DA021-77F6-4EED-BCBE-8FF809E7BF7A}"/>
    <dgm:cxn modelId="{C13CEF1A-1B11-4B59-8E9C-B0ADCB1F2C1D}" type="presOf" srcId="{AF947487-46BA-4520-AE96-76C51A5B44B5}" destId="{5D0590F4-95F5-4C85-9E74-B11C89BDC7C1}" srcOrd="0" destOrd="0" presId="urn:microsoft.com/office/officeart/2018/2/layout/IconVerticalSolidList"/>
    <dgm:cxn modelId="{B5933423-4EEB-48FE-8EDA-3DEC5CA71AEE}" type="presOf" srcId="{D8A1E4D9-60A8-4C91-BBB2-D60949419E4C}" destId="{B7E38974-8CCE-42B2-9763-12A644FAC67B}" srcOrd="0" destOrd="0" presId="urn:microsoft.com/office/officeart/2018/2/layout/IconVerticalSolidList"/>
    <dgm:cxn modelId="{04391625-BEB8-486A-8DA0-AA3EE0963505}" type="presOf" srcId="{8646D695-6F1C-4867-9AAA-D3E8627F42CC}" destId="{DDC3FBD2-CA8A-45FD-92ED-68112510A170}" srcOrd="0" destOrd="0" presId="urn:microsoft.com/office/officeart/2018/2/layout/IconVerticalSolidList"/>
    <dgm:cxn modelId="{302F4D28-2C8B-4F96-9361-F7F7DC40AC22}" type="presOf" srcId="{D4503C55-CDD6-4CB2-BF24-372201FF5630}" destId="{9D0A0E69-639E-43AE-BDED-E9DC5E29238D}" srcOrd="0" destOrd="0" presId="urn:microsoft.com/office/officeart/2018/2/layout/IconVerticalSolidList"/>
    <dgm:cxn modelId="{5ED95D2D-F60C-4F5A-9A34-F26805DC059F}" type="presOf" srcId="{F930CE10-62BF-4584-83F4-0FBC63592AC0}" destId="{D219B2D0-139A-4682-933B-9FC697B26EF0}" srcOrd="0" destOrd="0" presId="urn:microsoft.com/office/officeart/2018/2/layout/IconVerticalSolidList"/>
    <dgm:cxn modelId="{6EE8E653-9491-4DD8-8F65-FF1C1D292282}" srcId="{D8A1E4D9-60A8-4C91-BBB2-D60949419E4C}" destId="{D4503C55-CDD6-4CB2-BF24-372201FF5630}" srcOrd="1" destOrd="0" parTransId="{95C4E409-A01C-4FA2-A48E-A2CEA8214D9F}" sibTransId="{46A12F0C-FCFE-4779-84A9-626B7C29A86E}"/>
    <dgm:cxn modelId="{5C0E9686-30B4-419D-988B-15C4CEDAE0AD}" srcId="{D8A1E4D9-60A8-4C91-BBB2-D60949419E4C}" destId="{AF947487-46BA-4520-AE96-76C51A5B44B5}" srcOrd="4" destOrd="0" parTransId="{F3AD462A-D8AA-469D-B086-C28B73C9F1EC}" sibTransId="{B6C621AF-F966-485D-AC07-4F5F6892DA9F}"/>
    <dgm:cxn modelId="{0653B4EC-CE85-4020-9E34-9231BD26CC11}" srcId="{D8A1E4D9-60A8-4C91-BBB2-D60949419E4C}" destId="{8646D695-6F1C-4867-9AAA-D3E8627F42CC}" srcOrd="0" destOrd="0" parTransId="{91D86FAB-7501-4352-88A3-9E7B4FD58670}" sibTransId="{15335138-B82F-4043-83C6-46C80641FDCD}"/>
    <dgm:cxn modelId="{D11AEBFE-D47A-4087-B222-0D6C69771FF9}" srcId="{D8A1E4D9-60A8-4C91-BBB2-D60949419E4C}" destId="{192242F5-3D8D-4C5E-BA5C-32FD626D0F3A}" srcOrd="3" destOrd="0" parTransId="{D5D984AE-8162-4841-A9E4-653F9D2FC0B0}" sibTransId="{CA896DFB-7C52-4766-A6F2-8D76B35CA77C}"/>
    <dgm:cxn modelId="{AE5F1B3E-40CF-4F4E-AB6E-6415C196BF7C}" type="presParOf" srcId="{B7E38974-8CCE-42B2-9763-12A644FAC67B}" destId="{52202A24-0C70-4949-B579-3A1084881987}" srcOrd="0" destOrd="0" presId="urn:microsoft.com/office/officeart/2018/2/layout/IconVerticalSolidList"/>
    <dgm:cxn modelId="{E8F63960-DE9E-4D1A-9D39-618522B861F2}" type="presParOf" srcId="{52202A24-0C70-4949-B579-3A1084881987}" destId="{1AEAB4E2-B89F-43FA-B565-3A37328C2B7D}" srcOrd="0" destOrd="0" presId="urn:microsoft.com/office/officeart/2018/2/layout/IconVerticalSolidList"/>
    <dgm:cxn modelId="{5E8307FE-2DA0-4506-B263-09D3B8FC6E32}" type="presParOf" srcId="{52202A24-0C70-4949-B579-3A1084881987}" destId="{36913374-27C0-476B-A6F3-7AE16BB2B706}" srcOrd="1" destOrd="0" presId="urn:microsoft.com/office/officeart/2018/2/layout/IconVerticalSolidList"/>
    <dgm:cxn modelId="{810AEB9B-5730-4FE8-8973-C6E9269ABC6B}" type="presParOf" srcId="{52202A24-0C70-4949-B579-3A1084881987}" destId="{F9177678-61D7-4125-9FF2-D6AC5FF1533D}" srcOrd="2" destOrd="0" presId="urn:microsoft.com/office/officeart/2018/2/layout/IconVerticalSolidList"/>
    <dgm:cxn modelId="{1606CFA7-C910-4B6C-8A94-4CA089437BD1}" type="presParOf" srcId="{52202A24-0C70-4949-B579-3A1084881987}" destId="{DDC3FBD2-CA8A-45FD-92ED-68112510A170}" srcOrd="3" destOrd="0" presId="urn:microsoft.com/office/officeart/2018/2/layout/IconVerticalSolidList"/>
    <dgm:cxn modelId="{49E9E010-4081-456C-B64C-A101B62DCD40}" type="presParOf" srcId="{B7E38974-8CCE-42B2-9763-12A644FAC67B}" destId="{E548D384-B1DD-470A-9A82-3824DD3F4E6E}" srcOrd="1" destOrd="0" presId="urn:microsoft.com/office/officeart/2018/2/layout/IconVerticalSolidList"/>
    <dgm:cxn modelId="{A682EC11-3526-44F8-9524-3DF974749E40}" type="presParOf" srcId="{B7E38974-8CCE-42B2-9763-12A644FAC67B}" destId="{3E4FDAD8-FE6A-4D84-BA15-369EF901374A}" srcOrd="2" destOrd="0" presId="urn:microsoft.com/office/officeart/2018/2/layout/IconVerticalSolidList"/>
    <dgm:cxn modelId="{A4A190B7-17DF-4D13-BB78-58248AC34430}" type="presParOf" srcId="{3E4FDAD8-FE6A-4D84-BA15-369EF901374A}" destId="{F22786BA-59A6-4203-A4D1-B42FB976507E}" srcOrd="0" destOrd="0" presId="urn:microsoft.com/office/officeart/2018/2/layout/IconVerticalSolidList"/>
    <dgm:cxn modelId="{2D4F9425-0E83-4F26-93CA-9EDBBF8A3A2D}" type="presParOf" srcId="{3E4FDAD8-FE6A-4D84-BA15-369EF901374A}" destId="{3992A203-8CC7-4175-B32E-89ECC94778DB}" srcOrd="1" destOrd="0" presId="urn:microsoft.com/office/officeart/2018/2/layout/IconVerticalSolidList"/>
    <dgm:cxn modelId="{C4452F58-FBCE-4CCA-B8AC-9B7D276ED7E3}" type="presParOf" srcId="{3E4FDAD8-FE6A-4D84-BA15-369EF901374A}" destId="{944C8806-D5E2-49AE-9719-3C2F5CC09CE5}" srcOrd="2" destOrd="0" presId="urn:microsoft.com/office/officeart/2018/2/layout/IconVerticalSolidList"/>
    <dgm:cxn modelId="{69085B06-D7F3-41A9-B281-CFEF066FA688}" type="presParOf" srcId="{3E4FDAD8-FE6A-4D84-BA15-369EF901374A}" destId="{9D0A0E69-639E-43AE-BDED-E9DC5E29238D}" srcOrd="3" destOrd="0" presId="urn:microsoft.com/office/officeart/2018/2/layout/IconVerticalSolidList"/>
    <dgm:cxn modelId="{F82C3BCE-84AD-46A7-8776-6725FE3F6C00}" type="presParOf" srcId="{B7E38974-8CCE-42B2-9763-12A644FAC67B}" destId="{EE15617C-5093-48EE-AD4F-0D918B27179E}" srcOrd="3" destOrd="0" presId="urn:microsoft.com/office/officeart/2018/2/layout/IconVerticalSolidList"/>
    <dgm:cxn modelId="{6CD75B2F-C3F0-4B29-8829-C71D8FDB7069}" type="presParOf" srcId="{B7E38974-8CCE-42B2-9763-12A644FAC67B}" destId="{4562983C-9007-40C2-9CB8-4D40FFC8B88B}" srcOrd="4" destOrd="0" presId="urn:microsoft.com/office/officeart/2018/2/layout/IconVerticalSolidList"/>
    <dgm:cxn modelId="{DE7B37DE-83EB-49F1-8F99-2194E565CD11}" type="presParOf" srcId="{4562983C-9007-40C2-9CB8-4D40FFC8B88B}" destId="{82721778-4681-46B5-A1D7-DDFA1D7C5A51}" srcOrd="0" destOrd="0" presId="urn:microsoft.com/office/officeart/2018/2/layout/IconVerticalSolidList"/>
    <dgm:cxn modelId="{BF43B36B-563F-4753-B236-A899C84FD1B3}" type="presParOf" srcId="{4562983C-9007-40C2-9CB8-4D40FFC8B88B}" destId="{BCCCC6EB-2A54-403B-BCBE-9D3237E49562}" srcOrd="1" destOrd="0" presId="urn:microsoft.com/office/officeart/2018/2/layout/IconVerticalSolidList"/>
    <dgm:cxn modelId="{6B46DFCB-9C0F-4F2D-9FA9-CEE81E2231FC}" type="presParOf" srcId="{4562983C-9007-40C2-9CB8-4D40FFC8B88B}" destId="{7D9B893B-92C1-405A-9A52-8C48CF3CF8D8}" srcOrd="2" destOrd="0" presId="urn:microsoft.com/office/officeart/2018/2/layout/IconVerticalSolidList"/>
    <dgm:cxn modelId="{0473DD1C-4EC9-4D47-937A-7AD4AE3EB267}" type="presParOf" srcId="{4562983C-9007-40C2-9CB8-4D40FFC8B88B}" destId="{D219B2D0-139A-4682-933B-9FC697B26EF0}" srcOrd="3" destOrd="0" presId="urn:microsoft.com/office/officeart/2018/2/layout/IconVerticalSolidList"/>
    <dgm:cxn modelId="{27467E06-570E-4AF2-B429-FE2C354B1C1A}" type="presParOf" srcId="{B7E38974-8CCE-42B2-9763-12A644FAC67B}" destId="{A742BF05-045E-4480-A0F4-F786D1F4D3EA}" srcOrd="5" destOrd="0" presId="urn:microsoft.com/office/officeart/2018/2/layout/IconVerticalSolidList"/>
    <dgm:cxn modelId="{D0AA4A42-226B-4CD3-9B24-E740F73D259C}" type="presParOf" srcId="{B7E38974-8CCE-42B2-9763-12A644FAC67B}" destId="{A648FBBE-11C4-4988-8018-2C1342005417}" srcOrd="6" destOrd="0" presId="urn:microsoft.com/office/officeart/2018/2/layout/IconVerticalSolidList"/>
    <dgm:cxn modelId="{E6EB1779-4AAC-4498-8404-AAB407B8D8E0}" type="presParOf" srcId="{A648FBBE-11C4-4988-8018-2C1342005417}" destId="{7FD203D8-6A83-4820-B0F7-BA0342592767}" srcOrd="0" destOrd="0" presId="urn:microsoft.com/office/officeart/2018/2/layout/IconVerticalSolidList"/>
    <dgm:cxn modelId="{2D337FFA-AC01-4CB1-A9AC-3686AE28D6F0}" type="presParOf" srcId="{A648FBBE-11C4-4988-8018-2C1342005417}" destId="{A0458CD6-E5F9-4F10-9341-76B8C05DA896}" srcOrd="1" destOrd="0" presId="urn:microsoft.com/office/officeart/2018/2/layout/IconVerticalSolidList"/>
    <dgm:cxn modelId="{94F54DED-FA27-4766-82B5-3D4D854A0CC2}" type="presParOf" srcId="{A648FBBE-11C4-4988-8018-2C1342005417}" destId="{7590A89E-A518-4C7A-84D1-3728DFE35BDA}" srcOrd="2" destOrd="0" presId="urn:microsoft.com/office/officeart/2018/2/layout/IconVerticalSolidList"/>
    <dgm:cxn modelId="{6E97F146-C1A3-4A80-ACD1-8A7ABADE4FDA}" type="presParOf" srcId="{A648FBBE-11C4-4988-8018-2C1342005417}" destId="{0DEFD471-E4D7-494A-AE35-1A42891C6315}" srcOrd="3" destOrd="0" presId="urn:microsoft.com/office/officeart/2018/2/layout/IconVerticalSolidList"/>
    <dgm:cxn modelId="{53312A4A-4A73-4EEC-8F5B-D57882DD0BFD}" type="presParOf" srcId="{B7E38974-8CCE-42B2-9763-12A644FAC67B}" destId="{78878E49-E258-4E11-BB10-016B6A20F83A}" srcOrd="7" destOrd="0" presId="urn:microsoft.com/office/officeart/2018/2/layout/IconVerticalSolidList"/>
    <dgm:cxn modelId="{AC4B1BC2-7E23-4A10-9E4F-0080ADC43271}" type="presParOf" srcId="{B7E38974-8CCE-42B2-9763-12A644FAC67B}" destId="{12E275CF-9C65-4EF9-A0B2-4B737D665C6B}" srcOrd="8" destOrd="0" presId="urn:microsoft.com/office/officeart/2018/2/layout/IconVerticalSolidList"/>
    <dgm:cxn modelId="{B152B559-8B9D-4CE9-A072-CF5CDB92C4C5}" type="presParOf" srcId="{12E275CF-9C65-4EF9-A0B2-4B737D665C6B}" destId="{D72EE148-5F18-47EC-8E51-204AD739C483}" srcOrd="0" destOrd="0" presId="urn:microsoft.com/office/officeart/2018/2/layout/IconVerticalSolidList"/>
    <dgm:cxn modelId="{E5E1A307-41E1-4BE6-92B6-08182D8DE91C}" type="presParOf" srcId="{12E275CF-9C65-4EF9-A0B2-4B737D665C6B}" destId="{58F25916-6044-48C8-994A-091191D232E4}" srcOrd="1" destOrd="0" presId="urn:microsoft.com/office/officeart/2018/2/layout/IconVerticalSolidList"/>
    <dgm:cxn modelId="{1229DBE5-E088-4133-9D8A-5F512EE5898D}" type="presParOf" srcId="{12E275CF-9C65-4EF9-A0B2-4B737D665C6B}" destId="{75969257-5BDB-4795-A2DA-610D609DAB03}" srcOrd="2" destOrd="0" presId="urn:microsoft.com/office/officeart/2018/2/layout/IconVerticalSolidList"/>
    <dgm:cxn modelId="{7ED284D7-DF29-483C-A5C0-8CFA209F710B}" type="presParOf" srcId="{12E275CF-9C65-4EF9-A0B2-4B737D665C6B}" destId="{5D0590F4-95F5-4C85-9E74-B11C89BDC7C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E05933-5909-4545-A80A-C5770259DAC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CFA246E-0697-405E-8F80-88A8ADCB5456}">
      <dgm:prSet/>
      <dgm:spPr/>
      <dgm:t>
        <a:bodyPr/>
        <a:lstStyle/>
        <a:p>
          <a:r>
            <a:rPr lang="en-GB"/>
            <a:t>Developing New Businesses. </a:t>
          </a:r>
          <a:endParaRPr lang="en-US"/>
        </a:p>
      </dgm:t>
    </dgm:pt>
    <dgm:pt modelId="{97BF29E6-82D4-4D4D-A598-BE5B4A69CFCB}" type="parTrans" cxnId="{19EE4599-225F-40F0-96D2-7D82C0F7F9E2}">
      <dgm:prSet/>
      <dgm:spPr/>
      <dgm:t>
        <a:bodyPr/>
        <a:lstStyle/>
        <a:p>
          <a:endParaRPr lang="en-US"/>
        </a:p>
      </dgm:t>
    </dgm:pt>
    <dgm:pt modelId="{6608FF55-0BC7-48A8-88FC-5FB85F3838C9}" type="sibTrans" cxnId="{19EE4599-225F-40F0-96D2-7D82C0F7F9E2}">
      <dgm:prSet/>
      <dgm:spPr/>
      <dgm:t>
        <a:bodyPr/>
        <a:lstStyle/>
        <a:p>
          <a:endParaRPr lang="en-US"/>
        </a:p>
      </dgm:t>
    </dgm:pt>
    <dgm:pt modelId="{24CC76DF-BAC6-46FF-A2F6-A87C8904401F}">
      <dgm:prSet/>
      <dgm:spPr/>
      <dgm:t>
        <a:bodyPr/>
        <a:lstStyle/>
        <a:p>
          <a:r>
            <a:rPr lang="en-GB"/>
            <a:t>Expanding Job Opportunities.  </a:t>
          </a:r>
          <a:endParaRPr lang="en-US"/>
        </a:p>
      </dgm:t>
    </dgm:pt>
    <dgm:pt modelId="{3076B143-BF96-408D-9287-1B2D36DFB9B8}" type="parTrans" cxnId="{EEE7ADFB-D9CF-4C18-AB2F-19288DB23549}">
      <dgm:prSet/>
      <dgm:spPr/>
      <dgm:t>
        <a:bodyPr/>
        <a:lstStyle/>
        <a:p>
          <a:endParaRPr lang="en-US"/>
        </a:p>
      </dgm:t>
    </dgm:pt>
    <dgm:pt modelId="{61C8F51A-D62D-4BDA-9CC4-587DB393940E}" type="sibTrans" cxnId="{EEE7ADFB-D9CF-4C18-AB2F-19288DB23549}">
      <dgm:prSet/>
      <dgm:spPr/>
      <dgm:t>
        <a:bodyPr/>
        <a:lstStyle/>
        <a:p>
          <a:endParaRPr lang="en-US"/>
        </a:p>
      </dgm:t>
    </dgm:pt>
    <dgm:pt modelId="{4A0506E2-C16B-4DD2-95A1-99536F504461}">
      <dgm:prSet/>
      <dgm:spPr/>
      <dgm:t>
        <a:bodyPr/>
        <a:lstStyle/>
        <a:p>
          <a:r>
            <a:rPr lang="en-GB"/>
            <a:t>Increasing Income. </a:t>
          </a:r>
          <a:endParaRPr lang="en-US"/>
        </a:p>
      </dgm:t>
    </dgm:pt>
    <dgm:pt modelId="{CDDC8777-F912-4599-AF68-1B13C2E6B46E}" type="parTrans" cxnId="{CA5E0B40-7B61-4679-9681-05FD15818E7C}">
      <dgm:prSet/>
      <dgm:spPr/>
      <dgm:t>
        <a:bodyPr/>
        <a:lstStyle/>
        <a:p>
          <a:endParaRPr lang="en-US"/>
        </a:p>
      </dgm:t>
    </dgm:pt>
    <dgm:pt modelId="{CDBAD30C-4EBB-4BA0-A401-33CFA9AEB66B}" type="sibTrans" cxnId="{CA5E0B40-7B61-4679-9681-05FD15818E7C}">
      <dgm:prSet/>
      <dgm:spPr/>
      <dgm:t>
        <a:bodyPr/>
        <a:lstStyle/>
        <a:p>
          <a:endParaRPr lang="en-US"/>
        </a:p>
      </dgm:t>
    </dgm:pt>
    <dgm:pt modelId="{55407B48-33A5-46D9-A716-B6B85DC4A9EA}">
      <dgm:prSet/>
      <dgm:spPr/>
      <dgm:t>
        <a:bodyPr/>
        <a:lstStyle/>
        <a:p>
          <a:r>
            <a:rPr lang="en-GB"/>
            <a:t>Marketing New Products. </a:t>
          </a:r>
          <a:endParaRPr lang="en-US"/>
        </a:p>
      </dgm:t>
    </dgm:pt>
    <dgm:pt modelId="{402BB059-A54F-4938-A5CC-CB54C928F8FA}" type="parTrans" cxnId="{8D18F935-89CA-4A2F-BA59-E0AAC04B80D2}">
      <dgm:prSet/>
      <dgm:spPr/>
      <dgm:t>
        <a:bodyPr/>
        <a:lstStyle/>
        <a:p>
          <a:endParaRPr lang="en-US"/>
        </a:p>
      </dgm:t>
    </dgm:pt>
    <dgm:pt modelId="{45E31EC9-334B-4F85-9E70-FB4D8070A4D7}" type="sibTrans" cxnId="{8D18F935-89CA-4A2F-BA59-E0AAC04B80D2}">
      <dgm:prSet/>
      <dgm:spPr/>
      <dgm:t>
        <a:bodyPr/>
        <a:lstStyle/>
        <a:p>
          <a:endParaRPr lang="en-US"/>
        </a:p>
      </dgm:t>
    </dgm:pt>
    <dgm:pt modelId="{2C075495-DBA0-47FD-AAE5-38E2FCAB3316}">
      <dgm:prSet/>
      <dgm:spPr/>
      <dgm:t>
        <a:bodyPr/>
        <a:lstStyle/>
        <a:p>
          <a:r>
            <a:rPr lang="en-GB"/>
            <a:t>Improving Infrastructures.</a:t>
          </a:r>
          <a:endParaRPr lang="en-US"/>
        </a:p>
      </dgm:t>
    </dgm:pt>
    <dgm:pt modelId="{897A7CC7-524C-4A20-B673-1D99EC767368}" type="parTrans" cxnId="{CF8BDD56-EB75-4EEF-9005-8478995B91E5}">
      <dgm:prSet/>
      <dgm:spPr/>
      <dgm:t>
        <a:bodyPr/>
        <a:lstStyle/>
        <a:p>
          <a:endParaRPr lang="en-US"/>
        </a:p>
      </dgm:t>
    </dgm:pt>
    <dgm:pt modelId="{4D8F4051-7043-4B41-98B9-DD2C1B159C8F}" type="sibTrans" cxnId="{CF8BDD56-EB75-4EEF-9005-8478995B91E5}">
      <dgm:prSet/>
      <dgm:spPr/>
      <dgm:t>
        <a:bodyPr/>
        <a:lstStyle/>
        <a:p>
          <a:endParaRPr lang="en-US"/>
        </a:p>
      </dgm:t>
    </dgm:pt>
    <dgm:pt modelId="{9F5F3B16-57F8-490D-8AC0-3E8E01FB74F8}">
      <dgm:prSet/>
      <dgm:spPr/>
      <dgm:t>
        <a:bodyPr/>
        <a:lstStyle/>
        <a:p>
          <a:r>
            <a:rPr lang="en-GB"/>
            <a:t>Encouraging Diversification. </a:t>
          </a:r>
          <a:endParaRPr lang="en-US"/>
        </a:p>
      </dgm:t>
    </dgm:pt>
    <dgm:pt modelId="{9941FA4C-A934-43E7-BE0B-CC3157BF1469}" type="parTrans" cxnId="{C2D294EA-ED7E-450C-9F02-A6A8D37174BA}">
      <dgm:prSet/>
      <dgm:spPr/>
      <dgm:t>
        <a:bodyPr/>
        <a:lstStyle/>
        <a:p>
          <a:endParaRPr lang="en-US"/>
        </a:p>
      </dgm:t>
    </dgm:pt>
    <dgm:pt modelId="{5B25003A-6969-49D1-8BC5-5CC5943B3B7D}" type="sibTrans" cxnId="{C2D294EA-ED7E-450C-9F02-A6A8D37174BA}">
      <dgm:prSet/>
      <dgm:spPr/>
      <dgm:t>
        <a:bodyPr/>
        <a:lstStyle/>
        <a:p>
          <a:endParaRPr lang="en-US"/>
        </a:p>
      </dgm:t>
    </dgm:pt>
    <dgm:pt modelId="{2C8CEF42-1608-4D82-B572-DEEE2CFDFD1E}">
      <dgm:prSet/>
      <dgm:spPr/>
      <dgm:t>
        <a:bodyPr/>
        <a:lstStyle/>
        <a:p>
          <a:r>
            <a:rPr lang="en-GB"/>
            <a:t>Integrating Local Economy.</a:t>
          </a:r>
          <a:endParaRPr lang="en-US"/>
        </a:p>
      </dgm:t>
    </dgm:pt>
    <dgm:pt modelId="{B5755322-D0D9-427D-B63D-90C23C18A822}" type="parTrans" cxnId="{9D9BD21D-A910-4125-B023-87F105252A29}">
      <dgm:prSet/>
      <dgm:spPr/>
      <dgm:t>
        <a:bodyPr/>
        <a:lstStyle/>
        <a:p>
          <a:endParaRPr lang="en-US"/>
        </a:p>
      </dgm:t>
    </dgm:pt>
    <dgm:pt modelId="{BD51A479-A3C8-4978-9CF7-4909B506D8A1}" type="sibTrans" cxnId="{9D9BD21D-A910-4125-B023-87F105252A29}">
      <dgm:prSet/>
      <dgm:spPr/>
      <dgm:t>
        <a:bodyPr/>
        <a:lstStyle/>
        <a:p>
          <a:endParaRPr lang="en-US"/>
        </a:p>
      </dgm:t>
    </dgm:pt>
    <dgm:pt modelId="{9BEAF6CE-5F86-4DF0-B15E-253A533108E0}">
      <dgm:prSet/>
      <dgm:spPr/>
      <dgm:t>
        <a:bodyPr/>
        <a:lstStyle/>
        <a:p>
          <a:r>
            <a:rPr lang="en-GB"/>
            <a:t>Promoting Community Pride.</a:t>
          </a:r>
          <a:endParaRPr lang="en-US"/>
        </a:p>
      </dgm:t>
    </dgm:pt>
    <dgm:pt modelId="{72D4B38F-3F37-4586-A0CC-A1310ECD7D64}" type="parTrans" cxnId="{3830DCD4-3E07-4458-9A99-C8FED7900157}">
      <dgm:prSet/>
      <dgm:spPr/>
      <dgm:t>
        <a:bodyPr/>
        <a:lstStyle/>
        <a:p>
          <a:endParaRPr lang="en-US"/>
        </a:p>
      </dgm:t>
    </dgm:pt>
    <dgm:pt modelId="{2C6255F5-7121-47E1-B95E-7F917BCFF1F2}" type="sibTrans" cxnId="{3830DCD4-3E07-4458-9A99-C8FED7900157}">
      <dgm:prSet/>
      <dgm:spPr/>
      <dgm:t>
        <a:bodyPr/>
        <a:lstStyle/>
        <a:p>
          <a:endParaRPr lang="en-US"/>
        </a:p>
      </dgm:t>
    </dgm:pt>
    <dgm:pt modelId="{8A16D4C4-452F-4282-A81C-167E3B6135FA}">
      <dgm:prSet/>
      <dgm:spPr/>
      <dgm:t>
        <a:bodyPr/>
        <a:lstStyle/>
        <a:p>
          <a:r>
            <a:rPr lang="en-GB"/>
            <a:t>Higher Quality of Life for Local Population.</a:t>
          </a:r>
          <a:endParaRPr lang="en-US"/>
        </a:p>
      </dgm:t>
    </dgm:pt>
    <dgm:pt modelId="{95739B40-3EBC-4FC2-A192-379D9EB99E1F}" type="parTrans" cxnId="{D4F91EFC-1632-4DE4-8C20-F8497BCC439D}">
      <dgm:prSet/>
      <dgm:spPr/>
      <dgm:t>
        <a:bodyPr/>
        <a:lstStyle/>
        <a:p>
          <a:endParaRPr lang="en-US"/>
        </a:p>
      </dgm:t>
    </dgm:pt>
    <dgm:pt modelId="{7BA934C7-8FAE-433B-B3B2-56F80F142BC9}" type="sibTrans" cxnId="{D4F91EFC-1632-4DE4-8C20-F8497BCC439D}">
      <dgm:prSet/>
      <dgm:spPr/>
      <dgm:t>
        <a:bodyPr/>
        <a:lstStyle/>
        <a:p>
          <a:endParaRPr lang="en-US"/>
        </a:p>
      </dgm:t>
    </dgm:pt>
    <dgm:pt modelId="{6D22FF78-3059-4D9B-ACB2-1FC82805740C}" type="pres">
      <dgm:prSet presAssocID="{ADE05933-5909-4545-A80A-C5770259DAC6}" presName="linear" presStyleCnt="0">
        <dgm:presLayoutVars>
          <dgm:animLvl val="lvl"/>
          <dgm:resizeHandles val="exact"/>
        </dgm:presLayoutVars>
      </dgm:prSet>
      <dgm:spPr/>
    </dgm:pt>
    <dgm:pt modelId="{2847C1DD-945B-4669-B26D-49911F75ABDC}" type="pres">
      <dgm:prSet presAssocID="{BCFA246E-0697-405E-8F80-88A8ADCB5456}" presName="parentText" presStyleLbl="node1" presStyleIdx="0" presStyleCnt="9">
        <dgm:presLayoutVars>
          <dgm:chMax val="0"/>
          <dgm:bulletEnabled val="1"/>
        </dgm:presLayoutVars>
      </dgm:prSet>
      <dgm:spPr/>
    </dgm:pt>
    <dgm:pt modelId="{927B186F-FFD2-420C-93E8-678F6D910D3B}" type="pres">
      <dgm:prSet presAssocID="{6608FF55-0BC7-48A8-88FC-5FB85F3838C9}" presName="spacer" presStyleCnt="0"/>
      <dgm:spPr/>
    </dgm:pt>
    <dgm:pt modelId="{CAF6908A-1956-415C-A763-639AD09E1D1B}" type="pres">
      <dgm:prSet presAssocID="{24CC76DF-BAC6-46FF-A2F6-A87C8904401F}" presName="parentText" presStyleLbl="node1" presStyleIdx="1" presStyleCnt="9">
        <dgm:presLayoutVars>
          <dgm:chMax val="0"/>
          <dgm:bulletEnabled val="1"/>
        </dgm:presLayoutVars>
      </dgm:prSet>
      <dgm:spPr/>
    </dgm:pt>
    <dgm:pt modelId="{9AC9F6D8-D2D8-4CAC-8998-A648E490584B}" type="pres">
      <dgm:prSet presAssocID="{61C8F51A-D62D-4BDA-9CC4-587DB393940E}" presName="spacer" presStyleCnt="0"/>
      <dgm:spPr/>
    </dgm:pt>
    <dgm:pt modelId="{F9756FF0-2189-4D1F-B5CA-C11BE6805D1F}" type="pres">
      <dgm:prSet presAssocID="{4A0506E2-C16B-4DD2-95A1-99536F504461}" presName="parentText" presStyleLbl="node1" presStyleIdx="2" presStyleCnt="9">
        <dgm:presLayoutVars>
          <dgm:chMax val="0"/>
          <dgm:bulletEnabled val="1"/>
        </dgm:presLayoutVars>
      </dgm:prSet>
      <dgm:spPr/>
    </dgm:pt>
    <dgm:pt modelId="{C076F2E0-7ECD-4F73-8096-2D73D9FE8F5B}" type="pres">
      <dgm:prSet presAssocID="{CDBAD30C-4EBB-4BA0-A401-33CFA9AEB66B}" presName="spacer" presStyleCnt="0"/>
      <dgm:spPr/>
    </dgm:pt>
    <dgm:pt modelId="{A32E995D-CEC6-4A7B-AF3C-5F79D14AC8B5}" type="pres">
      <dgm:prSet presAssocID="{55407B48-33A5-46D9-A716-B6B85DC4A9EA}" presName="parentText" presStyleLbl="node1" presStyleIdx="3" presStyleCnt="9">
        <dgm:presLayoutVars>
          <dgm:chMax val="0"/>
          <dgm:bulletEnabled val="1"/>
        </dgm:presLayoutVars>
      </dgm:prSet>
      <dgm:spPr/>
    </dgm:pt>
    <dgm:pt modelId="{21FDFA9C-89A1-4367-9BC4-60C232C9CF28}" type="pres">
      <dgm:prSet presAssocID="{45E31EC9-334B-4F85-9E70-FB4D8070A4D7}" presName="spacer" presStyleCnt="0"/>
      <dgm:spPr/>
    </dgm:pt>
    <dgm:pt modelId="{9EC74CEF-DEDD-4AC4-ABC2-15865FC184C0}" type="pres">
      <dgm:prSet presAssocID="{2C075495-DBA0-47FD-AAE5-38E2FCAB3316}" presName="parentText" presStyleLbl="node1" presStyleIdx="4" presStyleCnt="9">
        <dgm:presLayoutVars>
          <dgm:chMax val="0"/>
          <dgm:bulletEnabled val="1"/>
        </dgm:presLayoutVars>
      </dgm:prSet>
      <dgm:spPr/>
    </dgm:pt>
    <dgm:pt modelId="{0A2DED28-1AEC-4640-8FA7-B86A3FAFC489}" type="pres">
      <dgm:prSet presAssocID="{4D8F4051-7043-4B41-98B9-DD2C1B159C8F}" presName="spacer" presStyleCnt="0"/>
      <dgm:spPr/>
    </dgm:pt>
    <dgm:pt modelId="{043BBF77-8862-458B-86D7-BF17239D2760}" type="pres">
      <dgm:prSet presAssocID="{9F5F3B16-57F8-490D-8AC0-3E8E01FB74F8}" presName="parentText" presStyleLbl="node1" presStyleIdx="5" presStyleCnt="9">
        <dgm:presLayoutVars>
          <dgm:chMax val="0"/>
          <dgm:bulletEnabled val="1"/>
        </dgm:presLayoutVars>
      </dgm:prSet>
      <dgm:spPr/>
    </dgm:pt>
    <dgm:pt modelId="{D0DB2D01-B84E-4F49-8F4E-16A8A9C3338E}" type="pres">
      <dgm:prSet presAssocID="{5B25003A-6969-49D1-8BC5-5CC5943B3B7D}" presName="spacer" presStyleCnt="0"/>
      <dgm:spPr/>
    </dgm:pt>
    <dgm:pt modelId="{391333AE-C0FA-4E30-ACF0-6AE8AC766166}" type="pres">
      <dgm:prSet presAssocID="{2C8CEF42-1608-4D82-B572-DEEE2CFDFD1E}" presName="parentText" presStyleLbl="node1" presStyleIdx="6" presStyleCnt="9">
        <dgm:presLayoutVars>
          <dgm:chMax val="0"/>
          <dgm:bulletEnabled val="1"/>
        </dgm:presLayoutVars>
      </dgm:prSet>
      <dgm:spPr/>
    </dgm:pt>
    <dgm:pt modelId="{1DEBB969-7A55-400F-B324-8DD8F0A6EDC3}" type="pres">
      <dgm:prSet presAssocID="{BD51A479-A3C8-4978-9CF7-4909B506D8A1}" presName="spacer" presStyleCnt="0"/>
      <dgm:spPr/>
    </dgm:pt>
    <dgm:pt modelId="{070D8D46-3800-4BB2-A6E3-CED8486682E4}" type="pres">
      <dgm:prSet presAssocID="{9BEAF6CE-5F86-4DF0-B15E-253A533108E0}" presName="parentText" presStyleLbl="node1" presStyleIdx="7" presStyleCnt="9">
        <dgm:presLayoutVars>
          <dgm:chMax val="0"/>
          <dgm:bulletEnabled val="1"/>
        </dgm:presLayoutVars>
      </dgm:prSet>
      <dgm:spPr/>
    </dgm:pt>
    <dgm:pt modelId="{7524EFA4-C78E-4DDB-9936-7D986F4A7381}" type="pres">
      <dgm:prSet presAssocID="{2C6255F5-7121-47E1-B95E-7F917BCFF1F2}" presName="spacer" presStyleCnt="0"/>
      <dgm:spPr/>
    </dgm:pt>
    <dgm:pt modelId="{6EA41E11-375A-4B1D-9F1F-C05BB9159687}" type="pres">
      <dgm:prSet presAssocID="{8A16D4C4-452F-4282-A81C-167E3B6135FA}" presName="parentText" presStyleLbl="node1" presStyleIdx="8" presStyleCnt="9">
        <dgm:presLayoutVars>
          <dgm:chMax val="0"/>
          <dgm:bulletEnabled val="1"/>
        </dgm:presLayoutVars>
      </dgm:prSet>
      <dgm:spPr/>
    </dgm:pt>
  </dgm:ptLst>
  <dgm:cxnLst>
    <dgm:cxn modelId="{9D9BD21D-A910-4125-B023-87F105252A29}" srcId="{ADE05933-5909-4545-A80A-C5770259DAC6}" destId="{2C8CEF42-1608-4D82-B572-DEEE2CFDFD1E}" srcOrd="6" destOrd="0" parTransId="{B5755322-D0D9-427D-B63D-90C23C18A822}" sibTransId="{BD51A479-A3C8-4978-9CF7-4909B506D8A1}"/>
    <dgm:cxn modelId="{716D1E20-E255-4AA2-933B-8476F8157CAE}" type="presOf" srcId="{9F5F3B16-57F8-490D-8AC0-3E8E01FB74F8}" destId="{043BBF77-8862-458B-86D7-BF17239D2760}" srcOrd="0" destOrd="0" presId="urn:microsoft.com/office/officeart/2005/8/layout/vList2"/>
    <dgm:cxn modelId="{C0A86423-0F4E-4497-BA2E-6AC1D794226D}" type="presOf" srcId="{9BEAF6CE-5F86-4DF0-B15E-253A533108E0}" destId="{070D8D46-3800-4BB2-A6E3-CED8486682E4}" srcOrd="0" destOrd="0" presId="urn:microsoft.com/office/officeart/2005/8/layout/vList2"/>
    <dgm:cxn modelId="{7F0BFA30-9A63-44B5-BFC6-1E513DB34903}" type="presOf" srcId="{8A16D4C4-452F-4282-A81C-167E3B6135FA}" destId="{6EA41E11-375A-4B1D-9F1F-C05BB9159687}" srcOrd="0" destOrd="0" presId="urn:microsoft.com/office/officeart/2005/8/layout/vList2"/>
    <dgm:cxn modelId="{E3405334-B88A-4DFF-84EF-A05C7F19D9F0}" type="presOf" srcId="{ADE05933-5909-4545-A80A-C5770259DAC6}" destId="{6D22FF78-3059-4D9B-ACB2-1FC82805740C}" srcOrd="0" destOrd="0" presId="urn:microsoft.com/office/officeart/2005/8/layout/vList2"/>
    <dgm:cxn modelId="{8D18F935-89CA-4A2F-BA59-E0AAC04B80D2}" srcId="{ADE05933-5909-4545-A80A-C5770259DAC6}" destId="{55407B48-33A5-46D9-A716-B6B85DC4A9EA}" srcOrd="3" destOrd="0" parTransId="{402BB059-A54F-4938-A5CC-CB54C928F8FA}" sibTransId="{45E31EC9-334B-4F85-9E70-FB4D8070A4D7}"/>
    <dgm:cxn modelId="{CA5E0B40-7B61-4679-9681-05FD15818E7C}" srcId="{ADE05933-5909-4545-A80A-C5770259DAC6}" destId="{4A0506E2-C16B-4DD2-95A1-99536F504461}" srcOrd="2" destOrd="0" parTransId="{CDDC8777-F912-4599-AF68-1B13C2E6B46E}" sibTransId="{CDBAD30C-4EBB-4BA0-A401-33CFA9AEB66B}"/>
    <dgm:cxn modelId="{63E61C6D-87B4-4D01-8DB2-AA707B86E86E}" type="presOf" srcId="{BCFA246E-0697-405E-8F80-88A8ADCB5456}" destId="{2847C1DD-945B-4669-B26D-49911F75ABDC}" srcOrd="0" destOrd="0" presId="urn:microsoft.com/office/officeart/2005/8/layout/vList2"/>
    <dgm:cxn modelId="{CF8BDD56-EB75-4EEF-9005-8478995B91E5}" srcId="{ADE05933-5909-4545-A80A-C5770259DAC6}" destId="{2C075495-DBA0-47FD-AAE5-38E2FCAB3316}" srcOrd="4" destOrd="0" parTransId="{897A7CC7-524C-4A20-B673-1D99EC767368}" sibTransId="{4D8F4051-7043-4B41-98B9-DD2C1B159C8F}"/>
    <dgm:cxn modelId="{19EE4599-225F-40F0-96D2-7D82C0F7F9E2}" srcId="{ADE05933-5909-4545-A80A-C5770259DAC6}" destId="{BCFA246E-0697-405E-8F80-88A8ADCB5456}" srcOrd="0" destOrd="0" parTransId="{97BF29E6-82D4-4D4D-A598-BE5B4A69CFCB}" sibTransId="{6608FF55-0BC7-48A8-88FC-5FB85F3838C9}"/>
    <dgm:cxn modelId="{736C2BA8-40DB-482A-B98E-6942E06B8E83}" type="presOf" srcId="{2C075495-DBA0-47FD-AAE5-38E2FCAB3316}" destId="{9EC74CEF-DEDD-4AC4-ABC2-15865FC184C0}" srcOrd="0" destOrd="0" presId="urn:microsoft.com/office/officeart/2005/8/layout/vList2"/>
    <dgm:cxn modelId="{3612FFC5-50CB-4AEA-8245-8ECDCF731C7A}" type="presOf" srcId="{55407B48-33A5-46D9-A716-B6B85DC4A9EA}" destId="{A32E995D-CEC6-4A7B-AF3C-5F79D14AC8B5}" srcOrd="0" destOrd="0" presId="urn:microsoft.com/office/officeart/2005/8/layout/vList2"/>
    <dgm:cxn modelId="{3830DCD4-3E07-4458-9A99-C8FED7900157}" srcId="{ADE05933-5909-4545-A80A-C5770259DAC6}" destId="{9BEAF6CE-5F86-4DF0-B15E-253A533108E0}" srcOrd="7" destOrd="0" parTransId="{72D4B38F-3F37-4586-A0CC-A1310ECD7D64}" sibTransId="{2C6255F5-7121-47E1-B95E-7F917BCFF1F2}"/>
    <dgm:cxn modelId="{C2C002D7-0B62-4D5F-83CD-83E7908B7832}" type="presOf" srcId="{24CC76DF-BAC6-46FF-A2F6-A87C8904401F}" destId="{CAF6908A-1956-415C-A763-639AD09E1D1B}" srcOrd="0" destOrd="0" presId="urn:microsoft.com/office/officeart/2005/8/layout/vList2"/>
    <dgm:cxn modelId="{570561D8-C964-4590-A738-242C4D19C596}" type="presOf" srcId="{4A0506E2-C16B-4DD2-95A1-99536F504461}" destId="{F9756FF0-2189-4D1F-B5CA-C11BE6805D1F}" srcOrd="0" destOrd="0" presId="urn:microsoft.com/office/officeart/2005/8/layout/vList2"/>
    <dgm:cxn modelId="{C9C72AEA-5B63-426D-86CE-0A63BE1692A5}" type="presOf" srcId="{2C8CEF42-1608-4D82-B572-DEEE2CFDFD1E}" destId="{391333AE-C0FA-4E30-ACF0-6AE8AC766166}" srcOrd="0" destOrd="0" presId="urn:microsoft.com/office/officeart/2005/8/layout/vList2"/>
    <dgm:cxn modelId="{C2D294EA-ED7E-450C-9F02-A6A8D37174BA}" srcId="{ADE05933-5909-4545-A80A-C5770259DAC6}" destId="{9F5F3B16-57F8-490D-8AC0-3E8E01FB74F8}" srcOrd="5" destOrd="0" parTransId="{9941FA4C-A934-43E7-BE0B-CC3157BF1469}" sibTransId="{5B25003A-6969-49D1-8BC5-5CC5943B3B7D}"/>
    <dgm:cxn modelId="{EEE7ADFB-D9CF-4C18-AB2F-19288DB23549}" srcId="{ADE05933-5909-4545-A80A-C5770259DAC6}" destId="{24CC76DF-BAC6-46FF-A2F6-A87C8904401F}" srcOrd="1" destOrd="0" parTransId="{3076B143-BF96-408D-9287-1B2D36DFB9B8}" sibTransId="{61C8F51A-D62D-4BDA-9CC4-587DB393940E}"/>
    <dgm:cxn modelId="{D4F91EFC-1632-4DE4-8C20-F8497BCC439D}" srcId="{ADE05933-5909-4545-A80A-C5770259DAC6}" destId="{8A16D4C4-452F-4282-A81C-167E3B6135FA}" srcOrd="8" destOrd="0" parTransId="{95739B40-3EBC-4FC2-A192-379D9EB99E1F}" sibTransId="{7BA934C7-8FAE-433B-B3B2-56F80F142BC9}"/>
    <dgm:cxn modelId="{5FC3AB85-8DBE-4E7C-B666-7106895833E9}" type="presParOf" srcId="{6D22FF78-3059-4D9B-ACB2-1FC82805740C}" destId="{2847C1DD-945B-4669-B26D-49911F75ABDC}" srcOrd="0" destOrd="0" presId="urn:microsoft.com/office/officeart/2005/8/layout/vList2"/>
    <dgm:cxn modelId="{5646FF6E-8C27-4EE7-8F2E-1F3F13C02F26}" type="presParOf" srcId="{6D22FF78-3059-4D9B-ACB2-1FC82805740C}" destId="{927B186F-FFD2-420C-93E8-678F6D910D3B}" srcOrd="1" destOrd="0" presId="urn:microsoft.com/office/officeart/2005/8/layout/vList2"/>
    <dgm:cxn modelId="{E5CD2DBA-D0F6-4300-B529-3A879B36A9B9}" type="presParOf" srcId="{6D22FF78-3059-4D9B-ACB2-1FC82805740C}" destId="{CAF6908A-1956-415C-A763-639AD09E1D1B}" srcOrd="2" destOrd="0" presId="urn:microsoft.com/office/officeart/2005/8/layout/vList2"/>
    <dgm:cxn modelId="{A7B43D0A-EC24-4CD0-910A-0EE2E2DC4CCA}" type="presParOf" srcId="{6D22FF78-3059-4D9B-ACB2-1FC82805740C}" destId="{9AC9F6D8-D2D8-4CAC-8998-A648E490584B}" srcOrd="3" destOrd="0" presId="urn:microsoft.com/office/officeart/2005/8/layout/vList2"/>
    <dgm:cxn modelId="{BB66A10F-B116-45DE-8181-95A4C631CF78}" type="presParOf" srcId="{6D22FF78-3059-4D9B-ACB2-1FC82805740C}" destId="{F9756FF0-2189-4D1F-B5CA-C11BE6805D1F}" srcOrd="4" destOrd="0" presId="urn:microsoft.com/office/officeart/2005/8/layout/vList2"/>
    <dgm:cxn modelId="{02C33072-BCBA-4EE7-B629-B3B189E751DF}" type="presParOf" srcId="{6D22FF78-3059-4D9B-ACB2-1FC82805740C}" destId="{C076F2E0-7ECD-4F73-8096-2D73D9FE8F5B}" srcOrd="5" destOrd="0" presId="urn:microsoft.com/office/officeart/2005/8/layout/vList2"/>
    <dgm:cxn modelId="{E2C7B99E-097A-49E3-8919-5516E17B5E59}" type="presParOf" srcId="{6D22FF78-3059-4D9B-ACB2-1FC82805740C}" destId="{A32E995D-CEC6-4A7B-AF3C-5F79D14AC8B5}" srcOrd="6" destOrd="0" presId="urn:microsoft.com/office/officeart/2005/8/layout/vList2"/>
    <dgm:cxn modelId="{FC12F9C1-B7E3-4346-B94E-AE304023AEF4}" type="presParOf" srcId="{6D22FF78-3059-4D9B-ACB2-1FC82805740C}" destId="{21FDFA9C-89A1-4367-9BC4-60C232C9CF28}" srcOrd="7" destOrd="0" presId="urn:microsoft.com/office/officeart/2005/8/layout/vList2"/>
    <dgm:cxn modelId="{D9B382F2-59C2-4222-87D4-AE0404D7657C}" type="presParOf" srcId="{6D22FF78-3059-4D9B-ACB2-1FC82805740C}" destId="{9EC74CEF-DEDD-4AC4-ABC2-15865FC184C0}" srcOrd="8" destOrd="0" presId="urn:microsoft.com/office/officeart/2005/8/layout/vList2"/>
    <dgm:cxn modelId="{5B2175CA-25B3-4C25-85E6-79CA394404DD}" type="presParOf" srcId="{6D22FF78-3059-4D9B-ACB2-1FC82805740C}" destId="{0A2DED28-1AEC-4640-8FA7-B86A3FAFC489}" srcOrd="9" destOrd="0" presId="urn:microsoft.com/office/officeart/2005/8/layout/vList2"/>
    <dgm:cxn modelId="{F65044F2-833B-469E-877D-C59D8F0C7357}" type="presParOf" srcId="{6D22FF78-3059-4D9B-ACB2-1FC82805740C}" destId="{043BBF77-8862-458B-86D7-BF17239D2760}" srcOrd="10" destOrd="0" presId="urn:microsoft.com/office/officeart/2005/8/layout/vList2"/>
    <dgm:cxn modelId="{B57932D5-A2F0-48D5-B9DA-2B0A342249AD}" type="presParOf" srcId="{6D22FF78-3059-4D9B-ACB2-1FC82805740C}" destId="{D0DB2D01-B84E-4F49-8F4E-16A8A9C3338E}" srcOrd="11" destOrd="0" presId="urn:microsoft.com/office/officeart/2005/8/layout/vList2"/>
    <dgm:cxn modelId="{A614F2AE-68D3-4AA2-B5D3-51CF10560570}" type="presParOf" srcId="{6D22FF78-3059-4D9B-ACB2-1FC82805740C}" destId="{391333AE-C0FA-4E30-ACF0-6AE8AC766166}" srcOrd="12" destOrd="0" presId="urn:microsoft.com/office/officeart/2005/8/layout/vList2"/>
    <dgm:cxn modelId="{FAF0FC21-9B6D-43B5-B5F1-01711F2D69A7}" type="presParOf" srcId="{6D22FF78-3059-4D9B-ACB2-1FC82805740C}" destId="{1DEBB969-7A55-400F-B324-8DD8F0A6EDC3}" srcOrd="13" destOrd="0" presId="urn:microsoft.com/office/officeart/2005/8/layout/vList2"/>
    <dgm:cxn modelId="{4D3668B2-A168-428F-B058-EA4A1DD9394E}" type="presParOf" srcId="{6D22FF78-3059-4D9B-ACB2-1FC82805740C}" destId="{070D8D46-3800-4BB2-A6E3-CED8486682E4}" srcOrd="14" destOrd="0" presId="urn:microsoft.com/office/officeart/2005/8/layout/vList2"/>
    <dgm:cxn modelId="{292A73C9-F1C4-4FA0-B3F1-58E2E0F72A78}" type="presParOf" srcId="{6D22FF78-3059-4D9B-ACB2-1FC82805740C}" destId="{7524EFA4-C78E-4DDB-9936-7D986F4A7381}" srcOrd="15" destOrd="0" presId="urn:microsoft.com/office/officeart/2005/8/layout/vList2"/>
    <dgm:cxn modelId="{4C990E40-8132-42E9-9533-DF7DAC4F3096}" type="presParOf" srcId="{6D22FF78-3059-4D9B-ACB2-1FC82805740C}" destId="{6EA41E11-375A-4B1D-9F1F-C05BB9159687}"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ADF34AD-E3D8-4051-91CF-D4DCDB61873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656BA89-85A3-42BC-ABC4-E44FF43A2D8C}">
      <dgm:prSet/>
      <dgm:spPr/>
      <dgm:t>
        <a:bodyPr/>
        <a:lstStyle/>
        <a:p>
          <a:r>
            <a:rPr lang="en-GB" b="1" i="1"/>
            <a:t>Sustainable Tourism </a:t>
          </a:r>
          <a:r>
            <a:rPr lang="en-GB"/>
            <a:t>is about re-focusing and adapting. A balance must be found between limits and usage so that continuous changing, monitoring and planning ensure that tourism can be managed. </a:t>
          </a:r>
          <a:endParaRPr lang="en-US"/>
        </a:p>
      </dgm:t>
    </dgm:pt>
    <dgm:pt modelId="{AC20F0F7-61E8-40A3-8DEB-CEC5CBC6E885}" type="parTrans" cxnId="{A5C44DAC-48C3-4E22-B824-1CEC08512FFB}">
      <dgm:prSet/>
      <dgm:spPr/>
      <dgm:t>
        <a:bodyPr/>
        <a:lstStyle/>
        <a:p>
          <a:endParaRPr lang="en-US"/>
        </a:p>
      </dgm:t>
    </dgm:pt>
    <dgm:pt modelId="{8293948E-CF14-4AD3-9BAF-76A4EE0BAC0C}" type="sibTrans" cxnId="{A5C44DAC-48C3-4E22-B824-1CEC08512FFB}">
      <dgm:prSet/>
      <dgm:spPr/>
      <dgm:t>
        <a:bodyPr/>
        <a:lstStyle/>
        <a:p>
          <a:endParaRPr lang="en-US"/>
        </a:p>
      </dgm:t>
    </dgm:pt>
    <dgm:pt modelId="{F0415864-19EC-460C-8900-2BBCBF847E03}">
      <dgm:prSet/>
      <dgm:spPr/>
      <dgm:t>
        <a:bodyPr/>
        <a:lstStyle/>
        <a:p>
          <a:r>
            <a:rPr lang="en-GB"/>
            <a:t>This requires thinking long-term (10, 20+ years) and realising that change is often cumulative, gradual and irreversible. </a:t>
          </a:r>
          <a:endParaRPr lang="en-US"/>
        </a:p>
      </dgm:t>
    </dgm:pt>
    <dgm:pt modelId="{CC105DDF-2B70-45F2-B2EC-811522E84B9B}" type="parTrans" cxnId="{18D36FAA-C0E4-46E1-8F1D-19E5C1237F20}">
      <dgm:prSet/>
      <dgm:spPr/>
      <dgm:t>
        <a:bodyPr/>
        <a:lstStyle/>
        <a:p>
          <a:endParaRPr lang="en-US"/>
        </a:p>
      </dgm:t>
    </dgm:pt>
    <dgm:pt modelId="{FBB49B22-7EEF-40B9-ACC6-9F8CB5514B35}" type="sibTrans" cxnId="{18D36FAA-C0E4-46E1-8F1D-19E5C1237F20}">
      <dgm:prSet/>
      <dgm:spPr/>
      <dgm:t>
        <a:bodyPr/>
        <a:lstStyle/>
        <a:p>
          <a:endParaRPr lang="en-US"/>
        </a:p>
      </dgm:t>
    </dgm:pt>
    <dgm:pt modelId="{57646910-9637-4B70-A551-56F25424C9B9}">
      <dgm:prSet/>
      <dgm:spPr/>
      <dgm:t>
        <a:bodyPr/>
        <a:lstStyle/>
        <a:p>
          <a:r>
            <a:rPr lang="en-GB" b="1"/>
            <a:t>Economic, Social and Environmental </a:t>
          </a:r>
          <a:r>
            <a:rPr lang="en-GB"/>
            <a:t>aspects of sustainable development must include the </a:t>
          </a:r>
          <a:r>
            <a:rPr lang="en-GB" b="1" i="1"/>
            <a:t>interests of all stakeholders including indigenous people, local communities, visitors, industry and government</a:t>
          </a:r>
          <a:r>
            <a:rPr lang="en-GB"/>
            <a:t>.</a:t>
          </a:r>
          <a:endParaRPr lang="en-US"/>
        </a:p>
      </dgm:t>
    </dgm:pt>
    <dgm:pt modelId="{756DB132-67B6-411C-9D17-37834675640A}" type="parTrans" cxnId="{7C96B369-AA55-4ADC-AEF8-242B33C0B400}">
      <dgm:prSet/>
      <dgm:spPr/>
      <dgm:t>
        <a:bodyPr/>
        <a:lstStyle/>
        <a:p>
          <a:endParaRPr lang="en-US"/>
        </a:p>
      </dgm:t>
    </dgm:pt>
    <dgm:pt modelId="{C98AC462-DCEC-4FEF-9D5C-02B8DF6FC44A}" type="sibTrans" cxnId="{7C96B369-AA55-4ADC-AEF8-242B33C0B400}">
      <dgm:prSet/>
      <dgm:spPr/>
      <dgm:t>
        <a:bodyPr/>
        <a:lstStyle/>
        <a:p>
          <a:endParaRPr lang="en-US"/>
        </a:p>
      </dgm:t>
    </dgm:pt>
    <dgm:pt modelId="{DA0184A3-0572-41D9-9113-05550DCC6D97}" type="pres">
      <dgm:prSet presAssocID="{DADF34AD-E3D8-4051-91CF-D4DCDB618739}" presName="root" presStyleCnt="0">
        <dgm:presLayoutVars>
          <dgm:dir/>
          <dgm:resizeHandles val="exact"/>
        </dgm:presLayoutVars>
      </dgm:prSet>
      <dgm:spPr/>
    </dgm:pt>
    <dgm:pt modelId="{C6847795-E324-40F3-8465-D3C49D2A7C88}" type="pres">
      <dgm:prSet presAssocID="{D656BA89-85A3-42BC-ABC4-E44FF43A2D8C}" presName="compNode" presStyleCnt="0"/>
      <dgm:spPr/>
    </dgm:pt>
    <dgm:pt modelId="{8A7DAA2E-D3DD-4246-9E48-06748F0A2DE4}" type="pres">
      <dgm:prSet presAssocID="{D656BA89-85A3-42BC-ABC4-E44FF43A2D8C}" presName="bgRect" presStyleLbl="bgShp" presStyleIdx="0" presStyleCnt="3"/>
      <dgm:spPr/>
    </dgm:pt>
    <dgm:pt modelId="{1ED178FE-B705-424A-9C02-7C514174BFF7}" type="pres">
      <dgm:prSet presAssocID="{D656BA89-85A3-42BC-ABC4-E44FF43A2D8C}"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lassroom"/>
        </a:ext>
      </dgm:extLst>
    </dgm:pt>
    <dgm:pt modelId="{C3173066-3807-4C8E-8500-03C08669A39F}" type="pres">
      <dgm:prSet presAssocID="{D656BA89-85A3-42BC-ABC4-E44FF43A2D8C}" presName="spaceRect" presStyleCnt="0"/>
      <dgm:spPr/>
    </dgm:pt>
    <dgm:pt modelId="{DAFCD10C-2DC2-476B-AB0F-6E65A8038D07}" type="pres">
      <dgm:prSet presAssocID="{D656BA89-85A3-42BC-ABC4-E44FF43A2D8C}" presName="parTx" presStyleLbl="revTx" presStyleIdx="0" presStyleCnt="3">
        <dgm:presLayoutVars>
          <dgm:chMax val="0"/>
          <dgm:chPref val="0"/>
        </dgm:presLayoutVars>
      </dgm:prSet>
      <dgm:spPr/>
    </dgm:pt>
    <dgm:pt modelId="{2E81A0C4-A904-4412-A207-ED6CCBE3CE35}" type="pres">
      <dgm:prSet presAssocID="{8293948E-CF14-4AD3-9BAF-76A4EE0BAC0C}" presName="sibTrans" presStyleCnt="0"/>
      <dgm:spPr/>
    </dgm:pt>
    <dgm:pt modelId="{7C2370CE-83A2-4DDD-B687-EA4216232F9D}" type="pres">
      <dgm:prSet presAssocID="{F0415864-19EC-460C-8900-2BBCBF847E03}" presName="compNode" presStyleCnt="0"/>
      <dgm:spPr/>
    </dgm:pt>
    <dgm:pt modelId="{0ED2FF2E-977D-4E86-BEF6-FB53308E4FAB}" type="pres">
      <dgm:prSet presAssocID="{F0415864-19EC-460C-8900-2BBCBF847E03}" presName="bgRect" presStyleLbl="bgShp" presStyleIdx="1" presStyleCnt="3"/>
      <dgm:spPr/>
    </dgm:pt>
    <dgm:pt modelId="{FD8ADEE3-17F8-4274-BA62-BE6A0E076961}" type="pres">
      <dgm:prSet presAssocID="{F0415864-19EC-460C-8900-2BBCBF847E03}"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orld"/>
        </a:ext>
      </dgm:extLst>
    </dgm:pt>
    <dgm:pt modelId="{EC1D1CC0-6A46-49B2-A933-25119599EB8D}" type="pres">
      <dgm:prSet presAssocID="{F0415864-19EC-460C-8900-2BBCBF847E03}" presName="spaceRect" presStyleCnt="0"/>
      <dgm:spPr/>
    </dgm:pt>
    <dgm:pt modelId="{66B27580-1995-4BA3-928E-9EA26B56447F}" type="pres">
      <dgm:prSet presAssocID="{F0415864-19EC-460C-8900-2BBCBF847E03}" presName="parTx" presStyleLbl="revTx" presStyleIdx="1" presStyleCnt="3">
        <dgm:presLayoutVars>
          <dgm:chMax val="0"/>
          <dgm:chPref val="0"/>
        </dgm:presLayoutVars>
      </dgm:prSet>
      <dgm:spPr/>
    </dgm:pt>
    <dgm:pt modelId="{D863543B-DDEC-4531-BFDF-6EB74DCA5ED4}" type="pres">
      <dgm:prSet presAssocID="{FBB49B22-7EEF-40B9-ACC6-9F8CB5514B35}" presName="sibTrans" presStyleCnt="0"/>
      <dgm:spPr/>
    </dgm:pt>
    <dgm:pt modelId="{4E6CC8A6-1EB7-4030-92C9-4669CBF94B77}" type="pres">
      <dgm:prSet presAssocID="{57646910-9637-4B70-A551-56F25424C9B9}" presName="compNode" presStyleCnt="0"/>
      <dgm:spPr/>
    </dgm:pt>
    <dgm:pt modelId="{1073E958-7D3F-4BDA-863C-94C11A4FDA22}" type="pres">
      <dgm:prSet presAssocID="{57646910-9637-4B70-A551-56F25424C9B9}" presName="bgRect" presStyleLbl="bgShp" presStyleIdx="2" presStyleCnt="3"/>
      <dgm:spPr/>
    </dgm:pt>
    <dgm:pt modelId="{1F0E9DAA-0005-47D6-8B8F-5892F54C30CF}" type="pres">
      <dgm:prSet presAssocID="{57646910-9637-4B70-A551-56F25424C9B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C5DB67A4-A438-4CD2-8987-BA5941CD95FA}" type="pres">
      <dgm:prSet presAssocID="{57646910-9637-4B70-A551-56F25424C9B9}" presName="spaceRect" presStyleCnt="0"/>
      <dgm:spPr/>
    </dgm:pt>
    <dgm:pt modelId="{67CD6704-300F-4FD5-BEDC-D95050C6AF43}" type="pres">
      <dgm:prSet presAssocID="{57646910-9637-4B70-A551-56F25424C9B9}" presName="parTx" presStyleLbl="revTx" presStyleIdx="2" presStyleCnt="3">
        <dgm:presLayoutVars>
          <dgm:chMax val="0"/>
          <dgm:chPref val="0"/>
        </dgm:presLayoutVars>
      </dgm:prSet>
      <dgm:spPr/>
    </dgm:pt>
  </dgm:ptLst>
  <dgm:cxnLst>
    <dgm:cxn modelId="{D2C44744-C92B-470A-B646-B19A4F847A29}" type="presOf" srcId="{D656BA89-85A3-42BC-ABC4-E44FF43A2D8C}" destId="{DAFCD10C-2DC2-476B-AB0F-6E65A8038D07}" srcOrd="0" destOrd="0" presId="urn:microsoft.com/office/officeart/2018/2/layout/IconVerticalSolidList"/>
    <dgm:cxn modelId="{7C96B369-AA55-4ADC-AEF8-242B33C0B400}" srcId="{DADF34AD-E3D8-4051-91CF-D4DCDB618739}" destId="{57646910-9637-4B70-A551-56F25424C9B9}" srcOrd="2" destOrd="0" parTransId="{756DB132-67B6-411C-9D17-37834675640A}" sibTransId="{C98AC462-DCEC-4FEF-9D5C-02B8DF6FC44A}"/>
    <dgm:cxn modelId="{39432689-A791-427C-B5EC-17AF835B8826}" type="presOf" srcId="{57646910-9637-4B70-A551-56F25424C9B9}" destId="{67CD6704-300F-4FD5-BEDC-D95050C6AF43}" srcOrd="0" destOrd="0" presId="urn:microsoft.com/office/officeart/2018/2/layout/IconVerticalSolidList"/>
    <dgm:cxn modelId="{3F87D2A3-A7E8-4ED1-9E91-CC09D5B3D0D4}" type="presOf" srcId="{DADF34AD-E3D8-4051-91CF-D4DCDB618739}" destId="{DA0184A3-0572-41D9-9113-05550DCC6D97}" srcOrd="0" destOrd="0" presId="urn:microsoft.com/office/officeart/2018/2/layout/IconVerticalSolidList"/>
    <dgm:cxn modelId="{18D36FAA-C0E4-46E1-8F1D-19E5C1237F20}" srcId="{DADF34AD-E3D8-4051-91CF-D4DCDB618739}" destId="{F0415864-19EC-460C-8900-2BBCBF847E03}" srcOrd="1" destOrd="0" parTransId="{CC105DDF-2B70-45F2-B2EC-811522E84B9B}" sibTransId="{FBB49B22-7EEF-40B9-ACC6-9F8CB5514B35}"/>
    <dgm:cxn modelId="{A5C44DAC-48C3-4E22-B824-1CEC08512FFB}" srcId="{DADF34AD-E3D8-4051-91CF-D4DCDB618739}" destId="{D656BA89-85A3-42BC-ABC4-E44FF43A2D8C}" srcOrd="0" destOrd="0" parTransId="{AC20F0F7-61E8-40A3-8DEB-CEC5CBC6E885}" sibTransId="{8293948E-CF14-4AD3-9BAF-76A4EE0BAC0C}"/>
    <dgm:cxn modelId="{627EAADD-BFB4-438D-A1B4-A7016E0170D6}" type="presOf" srcId="{F0415864-19EC-460C-8900-2BBCBF847E03}" destId="{66B27580-1995-4BA3-928E-9EA26B56447F}" srcOrd="0" destOrd="0" presId="urn:microsoft.com/office/officeart/2018/2/layout/IconVerticalSolidList"/>
    <dgm:cxn modelId="{719AF2EF-1622-4F2F-9BE1-E812AC9CD40B}" type="presParOf" srcId="{DA0184A3-0572-41D9-9113-05550DCC6D97}" destId="{C6847795-E324-40F3-8465-D3C49D2A7C88}" srcOrd="0" destOrd="0" presId="urn:microsoft.com/office/officeart/2018/2/layout/IconVerticalSolidList"/>
    <dgm:cxn modelId="{51A3C977-51C8-41AC-9CEF-E9F65BB7B835}" type="presParOf" srcId="{C6847795-E324-40F3-8465-D3C49D2A7C88}" destId="{8A7DAA2E-D3DD-4246-9E48-06748F0A2DE4}" srcOrd="0" destOrd="0" presId="urn:microsoft.com/office/officeart/2018/2/layout/IconVerticalSolidList"/>
    <dgm:cxn modelId="{1A76FE76-5486-4802-B640-7E2F65D4A8F0}" type="presParOf" srcId="{C6847795-E324-40F3-8465-D3C49D2A7C88}" destId="{1ED178FE-B705-424A-9C02-7C514174BFF7}" srcOrd="1" destOrd="0" presId="urn:microsoft.com/office/officeart/2018/2/layout/IconVerticalSolidList"/>
    <dgm:cxn modelId="{A769E951-AA0E-48B9-8C9A-0376F2FA45B2}" type="presParOf" srcId="{C6847795-E324-40F3-8465-D3C49D2A7C88}" destId="{C3173066-3807-4C8E-8500-03C08669A39F}" srcOrd="2" destOrd="0" presId="urn:microsoft.com/office/officeart/2018/2/layout/IconVerticalSolidList"/>
    <dgm:cxn modelId="{5EC02450-FC11-4B5C-A3D3-31325F08D864}" type="presParOf" srcId="{C6847795-E324-40F3-8465-D3C49D2A7C88}" destId="{DAFCD10C-2DC2-476B-AB0F-6E65A8038D07}" srcOrd="3" destOrd="0" presId="urn:microsoft.com/office/officeart/2018/2/layout/IconVerticalSolidList"/>
    <dgm:cxn modelId="{1A0F9C89-01B7-4739-B9BC-75C3506D53A6}" type="presParOf" srcId="{DA0184A3-0572-41D9-9113-05550DCC6D97}" destId="{2E81A0C4-A904-4412-A207-ED6CCBE3CE35}" srcOrd="1" destOrd="0" presId="urn:microsoft.com/office/officeart/2018/2/layout/IconVerticalSolidList"/>
    <dgm:cxn modelId="{AEB3F5E0-F28A-4425-862C-B3537314CA89}" type="presParOf" srcId="{DA0184A3-0572-41D9-9113-05550DCC6D97}" destId="{7C2370CE-83A2-4DDD-B687-EA4216232F9D}" srcOrd="2" destOrd="0" presId="urn:microsoft.com/office/officeart/2018/2/layout/IconVerticalSolidList"/>
    <dgm:cxn modelId="{913465B2-3925-4264-8DEE-EB59E58CC734}" type="presParOf" srcId="{7C2370CE-83A2-4DDD-B687-EA4216232F9D}" destId="{0ED2FF2E-977D-4E86-BEF6-FB53308E4FAB}" srcOrd="0" destOrd="0" presId="urn:microsoft.com/office/officeart/2018/2/layout/IconVerticalSolidList"/>
    <dgm:cxn modelId="{6EBA73B5-F206-4D09-ADBF-1F2091B2658F}" type="presParOf" srcId="{7C2370CE-83A2-4DDD-B687-EA4216232F9D}" destId="{FD8ADEE3-17F8-4274-BA62-BE6A0E076961}" srcOrd="1" destOrd="0" presId="urn:microsoft.com/office/officeart/2018/2/layout/IconVerticalSolidList"/>
    <dgm:cxn modelId="{0878B227-522A-49D8-85A5-488955C94909}" type="presParOf" srcId="{7C2370CE-83A2-4DDD-B687-EA4216232F9D}" destId="{EC1D1CC0-6A46-49B2-A933-25119599EB8D}" srcOrd="2" destOrd="0" presId="urn:microsoft.com/office/officeart/2018/2/layout/IconVerticalSolidList"/>
    <dgm:cxn modelId="{A7A7A1C8-8584-4A76-A1BD-66D9D635E13D}" type="presParOf" srcId="{7C2370CE-83A2-4DDD-B687-EA4216232F9D}" destId="{66B27580-1995-4BA3-928E-9EA26B56447F}" srcOrd="3" destOrd="0" presId="urn:microsoft.com/office/officeart/2018/2/layout/IconVerticalSolidList"/>
    <dgm:cxn modelId="{6D7812E2-0FCA-4DE4-B083-926CBF122D76}" type="presParOf" srcId="{DA0184A3-0572-41D9-9113-05550DCC6D97}" destId="{D863543B-DDEC-4531-BFDF-6EB74DCA5ED4}" srcOrd="3" destOrd="0" presId="urn:microsoft.com/office/officeart/2018/2/layout/IconVerticalSolidList"/>
    <dgm:cxn modelId="{64D25D3A-754A-4030-AE2D-5F8E3841EBDF}" type="presParOf" srcId="{DA0184A3-0572-41D9-9113-05550DCC6D97}" destId="{4E6CC8A6-1EB7-4030-92C9-4669CBF94B77}" srcOrd="4" destOrd="0" presId="urn:microsoft.com/office/officeart/2018/2/layout/IconVerticalSolidList"/>
    <dgm:cxn modelId="{9D2C51DB-4378-40EE-AD54-6713FF1129A7}" type="presParOf" srcId="{4E6CC8A6-1EB7-4030-92C9-4669CBF94B77}" destId="{1073E958-7D3F-4BDA-863C-94C11A4FDA22}" srcOrd="0" destOrd="0" presId="urn:microsoft.com/office/officeart/2018/2/layout/IconVerticalSolidList"/>
    <dgm:cxn modelId="{D5B69FAF-643E-4CBD-8EB3-F3D24179A1FA}" type="presParOf" srcId="{4E6CC8A6-1EB7-4030-92C9-4669CBF94B77}" destId="{1F0E9DAA-0005-47D6-8B8F-5892F54C30CF}" srcOrd="1" destOrd="0" presId="urn:microsoft.com/office/officeart/2018/2/layout/IconVerticalSolidList"/>
    <dgm:cxn modelId="{62B90FD6-5CF8-4DD2-ABAD-2E64D1157068}" type="presParOf" srcId="{4E6CC8A6-1EB7-4030-92C9-4669CBF94B77}" destId="{C5DB67A4-A438-4CD2-8987-BA5941CD95FA}" srcOrd="2" destOrd="0" presId="urn:microsoft.com/office/officeart/2018/2/layout/IconVerticalSolidList"/>
    <dgm:cxn modelId="{8924D88F-E131-4ECF-B9F0-4CD9D43FE333}" type="presParOf" srcId="{4E6CC8A6-1EB7-4030-92C9-4669CBF94B77}" destId="{67CD6704-300F-4FD5-BEDC-D95050C6AF4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C00ED-7F0A-43CD-AFA4-9FC4244FA532}">
      <dsp:nvSpPr>
        <dsp:cNvPr id="0" name=""/>
        <dsp:cNvSpPr/>
      </dsp:nvSpPr>
      <dsp:spPr>
        <a:xfrm>
          <a:off x="0" y="3614"/>
          <a:ext cx="10058399" cy="10639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0AA0EE-FCBF-4F60-A670-92532350D6C2}">
      <dsp:nvSpPr>
        <dsp:cNvPr id="0" name=""/>
        <dsp:cNvSpPr/>
      </dsp:nvSpPr>
      <dsp:spPr>
        <a:xfrm>
          <a:off x="321848" y="243005"/>
          <a:ext cx="585751" cy="585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CCBD92-5997-4DBE-97E6-BF9A639BE79B}">
      <dsp:nvSpPr>
        <dsp:cNvPr id="0" name=""/>
        <dsp:cNvSpPr/>
      </dsp:nvSpPr>
      <dsp:spPr>
        <a:xfrm>
          <a:off x="1229448" y="3614"/>
          <a:ext cx="8648608" cy="1065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13" tIns="112713" rIns="112713" bIns="112713" numCol="1" spcCol="1270" anchor="ctr" anchorCtr="0">
          <a:noAutofit/>
        </a:bodyPr>
        <a:lstStyle/>
        <a:p>
          <a:pPr marL="0" lvl="0" indent="0" algn="l" defTabSz="666750">
            <a:lnSpc>
              <a:spcPct val="100000"/>
            </a:lnSpc>
            <a:spcBef>
              <a:spcPct val="0"/>
            </a:spcBef>
            <a:spcAft>
              <a:spcPct val="35000"/>
            </a:spcAft>
            <a:buNone/>
          </a:pPr>
          <a:r>
            <a:rPr lang="en-GB" sz="1500" kern="1200" dirty="0"/>
            <a:t>1) </a:t>
          </a:r>
          <a:r>
            <a:rPr lang="en-GB" sz="1800" kern="1200" dirty="0"/>
            <a:t>Make optimal use of </a:t>
          </a:r>
          <a:r>
            <a:rPr lang="en-GB" sz="1800" b="1" kern="1200" dirty="0"/>
            <a:t>environmental resources </a:t>
          </a:r>
          <a:r>
            <a:rPr lang="en-GB" sz="1800" kern="1200" dirty="0"/>
            <a:t>that constitute a key element in tourism development, maintaining essential ecological processes and helping to </a:t>
          </a:r>
          <a:r>
            <a:rPr lang="en-GB" sz="1800" b="1" kern="1200" dirty="0"/>
            <a:t>conserve natural heritage and biodiversity</a:t>
          </a:r>
          <a:r>
            <a:rPr lang="en-GB" sz="1800" kern="1200" dirty="0"/>
            <a:t>.</a:t>
          </a:r>
          <a:endParaRPr lang="en-US" sz="1800" kern="1200" dirty="0"/>
        </a:p>
      </dsp:txBody>
      <dsp:txXfrm>
        <a:off x="1229448" y="3614"/>
        <a:ext cx="8648608" cy="1065002"/>
      </dsp:txXfrm>
    </dsp:sp>
    <dsp:sp modelId="{42648535-B688-4471-B12D-C1C9AD26B60D}">
      <dsp:nvSpPr>
        <dsp:cNvPr id="0" name=""/>
        <dsp:cNvSpPr/>
      </dsp:nvSpPr>
      <dsp:spPr>
        <a:xfrm>
          <a:off x="0" y="1276421"/>
          <a:ext cx="10058399" cy="10639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FA0B9D-AFAE-4546-B9C7-9F631339DAB4}">
      <dsp:nvSpPr>
        <dsp:cNvPr id="0" name=""/>
        <dsp:cNvSpPr/>
      </dsp:nvSpPr>
      <dsp:spPr>
        <a:xfrm>
          <a:off x="321848" y="1515812"/>
          <a:ext cx="585751" cy="585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18AB60-CA84-4BD8-AF87-E4AFF1635F81}">
      <dsp:nvSpPr>
        <dsp:cNvPr id="0" name=""/>
        <dsp:cNvSpPr/>
      </dsp:nvSpPr>
      <dsp:spPr>
        <a:xfrm>
          <a:off x="1229448" y="1276421"/>
          <a:ext cx="8648608" cy="1065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13" tIns="112713" rIns="112713" bIns="112713" numCol="1" spcCol="1270" anchor="ctr" anchorCtr="0">
          <a:noAutofit/>
        </a:bodyPr>
        <a:lstStyle/>
        <a:p>
          <a:pPr marL="0" lvl="0" indent="0" algn="l" defTabSz="800100">
            <a:lnSpc>
              <a:spcPct val="100000"/>
            </a:lnSpc>
            <a:spcBef>
              <a:spcPct val="0"/>
            </a:spcBef>
            <a:spcAft>
              <a:spcPct val="35000"/>
            </a:spcAft>
            <a:buNone/>
          </a:pPr>
          <a:r>
            <a:rPr lang="en-GB" sz="1800" kern="1200" dirty="0"/>
            <a:t>2) Respect the socio-cultural authenticity of host communities, conserve their built and living </a:t>
          </a:r>
          <a:r>
            <a:rPr lang="en-GB" sz="1800" b="1" kern="1200" dirty="0"/>
            <a:t>cultural heritage and traditional values</a:t>
          </a:r>
          <a:r>
            <a:rPr lang="en-GB" sz="1800" kern="1200" dirty="0"/>
            <a:t>, and contribute to inter-cultural understanding and tolerance.</a:t>
          </a:r>
          <a:endParaRPr lang="en-US" sz="1800" kern="1200" dirty="0"/>
        </a:p>
      </dsp:txBody>
      <dsp:txXfrm>
        <a:off x="1229448" y="1276421"/>
        <a:ext cx="8648608" cy="1065002"/>
      </dsp:txXfrm>
    </dsp:sp>
    <dsp:sp modelId="{0651D016-62AE-47E6-87A0-E34224493A47}">
      <dsp:nvSpPr>
        <dsp:cNvPr id="0" name=""/>
        <dsp:cNvSpPr/>
      </dsp:nvSpPr>
      <dsp:spPr>
        <a:xfrm>
          <a:off x="0" y="2549228"/>
          <a:ext cx="10058399" cy="10639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DE75B-4F99-4EF6-8AA6-B08334C5D49A}">
      <dsp:nvSpPr>
        <dsp:cNvPr id="0" name=""/>
        <dsp:cNvSpPr/>
      </dsp:nvSpPr>
      <dsp:spPr>
        <a:xfrm>
          <a:off x="322163" y="2788620"/>
          <a:ext cx="585751" cy="5851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273EF9-785F-4CB3-9932-DEF2442BB663}">
      <dsp:nvSpPr>
        <dsp:cNvPr id="0" name=""/>
        <dsp:cNvSpPr/>
      </dsp:nvSpPr>
      <dsp:spPr>
        <a:xfrm>
          <a:off x="1230077" y="2549228"/>
          <a:ext cx="8648608" cy="1065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13" tIns="112713" rIns="112713" bIns="112713" numCol="1" spcCol="1270" anchor="ctr" anchorCtr="0">
          <a:noAutofit/>
        </a:bodyPr>
        <a:lstStyle/>
        <a:p>
          <a:pPr marL="0" lvl="0" indent="0" algn="l" defTabSz="800100">
            <a:lnSpc>
              <a:spcPct val="100000"/>
            </a:lnSpc>
            <a:spcBef>
              <a:spcPct val="0"/>
            </a:spcBef>
            <a:spcAft>
              <a:spcPct val="35000"/>
            </a:spcAft>
            <a:buNone/>
          </a:pPr>
          <a:r>
            <a:rPr lang="en-GB" sz="1800" kern="1200" dirty="0"/>
            <a:t>3) Ensure viable, long-term economic operations, providing socio-economic benefits to all stakeholders that are </a:t>
          </a:r>
          <a:r>
            <a:rPr lang="en-GB" sz="1800" b="1" kern="1200" dirty="0"/>
            <a:t>fairly distributed</a:t>
          </a:r>
          <a:r>
            <a:rPr lang="en-GB" sz="1800" kern="1200" dirty="0"/>
            <a:t>, including stable employment and income-earning opportunities and social services to host communities, and contributing to poverty alleviation.</a:t>
          </a:r>
          <a:endParaRPr lang="en-US" sz="1800" kern="1200" dirty="0"/>
        </a:p>
      </dsp:txBody>
      <dsp:txXfrm>
        <a:off x="1230077" y="2549228"/>
        <a:ext cx="8648608" cy="1065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767B1-B1F3-4E8F-AB91-1249E88582AA}">
      <dsp:nvSpPr>
        <dsp:cNvPr id="0" name=""/>
        <dsp:cNvSpPr/>
      </dsp:nvSpPr>
      <dsp:spPr>
        <a:xfrm>
          <a:off x="0" y="18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30470-8098-4187-B9E9-8EA9E1D10B19}">
      <dsp:nvSpPr>
        <dsp:cNvPr id="0" name=""/>
        <dsp:cNvSpPr/>
      </dsp:nvSpPr>
      <dsp:spPr>
        <a:xfrm>
          <a:off x="233003" y="175116"/>
          <a:ext cx="423642" cy="4236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C1DF2A-38CF-4959-89BD-A084D1488EE1}">
      <dsp:nvSpPr>
        <dsp:cNvPr id="0" name=""/>
        <dsp:cNvSpPr/>
      </dsp:nvSpPr>
      <dsp:spPr>
        <a:xfrm>
          <a:off x="889650" y="18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Natural or Human made </a:t>
          </a:r>
          <a:endParaRPr lang="en-US" sz="1900" kern="1200"/>
        </a:p>
      </dsp:txBody>
      <dsp:txXfrm>
        <a:off x="889650" y="1807"/>
        <a:ext cx="5682599" cy="770259"/>
      </dsp:txXfrm>
    </dsp:sp>
    <dsp:sp modelId="{E4F8AC03-8C68-4B4F-A013-C6FD6F650332}">
      <dsp:nvSpPr>
        <dsp:cNvPr id="0" name=""/>
        <dsp:cNvSpPr/>
      </dsp:nvSpPr>
      <dsp:spPr>
        <a:xfrm>
          <a:off x="0" y="9646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535137-8D6B-407C-8704-EBE3ABCE54AA}">
      <dsp:nvSpPr>
        <dsp:cNvPr id="0" name=""/>
        <dsp:cNvSpPr/>
      </dsp:nvSpPr>
      <dsp:spPr>
        <a:xfrm>
          <a:off x="233003" y="1137941"/>
          <a:ext cx="423642" cy="42364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310A68-6CDC-480B-B95A-9589ACCECE2F}">
      <dsp:nvSpPr>
        <dsp:cNvPr id="0" name=""/>
        <dsp:cNvSpPr/>
      </dsp:nvSpPr>
      <dsp:spPr>
        <a:xfrm>
          <a:off x="889650" y="9646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Fixed or Mobile  </a:t>
          </a:r>
          <a:endParaRPr lang="en-US" sz="1900" kern="1200"/>
        </a:p>
      </dsp:txBody>
      <dsp:txXfrm>
        <a:off x="889650" y="964632"/>
        <a:ext cx="5682599" cy="770259"/>
      </dsp:txXfrm>
    </dsp:sp>
    <dsp:sp modelId="{44C4F9AD-7EDF-4CAA-B2CC-F9E73CE7D53B}">
      <dsp:nvSpPr>
        <dsp:cNvPr id="0" name=""/>
        <dsp:cNvSpPr/>
      </dsp:nvSpPr>
      <dsp:spPr>
        <a:xfrm>
          <a:off x="0" y="192745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AE5F7A-5036-48E6-B585-F83BB3928BC5}">
      <dsp:nvSpPr>
        <dsp:cNvPr id="0" name=""/>
        <dsp:cNvSpPr/>
      </dsp:nvSpPr>
      <dsp:spPr>
        <a:xfrm>
          <a:off x="233003" y="2100766"/>
          <a:ext cx="423642" cy="4236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599FDF-EABC-4F04-A58B-0E08E9285618}">
      <dsp:nvSpPr>
        <dsp:cNvPr id="0" name=""/>
        <dsp:cNvSpPr/>
      </dsp:nvSpPr>
      <dsp:spPr>
        <a:xfrm>
          <a:off x="889650" y="192745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New or Ancient </a:t>
          </a:r>
          <a:endParaRPr lang="en-US" sz="1900" kern="1200"/>
        </a:p>
      </dsp:txBody>
      <dsp:txXfrm>
        <a:off x="889650" y="1927457"/>
        <a:ext cx="5682599" cy="770259"/>
      </dsp:txXfrm>
    </dsp:sp>
    <dsp:sp modelId="{854AF4CE-EF6B-48BE-9EC0-23C92BA85436}">
      <dsp:nvSpPr>
        <dsp:cNvPr id="0" name=""/>
        <dsp:cNvSpPr/>
      </dsp:nvSpPr>
      <dsp:spPr>
        <a:xfrm>
          <a:off x="0" y="289028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C7823-6F50-46B8-BDFF-CCDCA273DFB7}">
      <dsp:nvSpPr>
        <dsp:cNvPr id="0" name=""/>
        <dsp:cNvSpPr/>
      </dsp:nvSpPr>
      <dsp:spPr>
        <a:xfrm>
          <a:off x="233003" y="3063590"/>
          <a:ext cx="423642" cy="4236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C5E0CC-5A59-436D-AB58-17EA2E9A45FF}">
      <dsp:nvSpPr>
        <dsp:cNvPr id="0" name=""/>
        <dsp:cNvSpPr/>
      </dsp:nvSpPr>
      <dsp:spPr>
        <a:xfrm>
          <a:off x="889650" y="289028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Large or Small </a:t>
          </a:r>
          <a:endParaRPr lang="en-US" sz="1900" kern="1200"/>
        </a:p>
      </dsp:txBody>
      <dsp:txXfrm>
        <a:off x="889650" y="2890282"/>
        <a:ext cx="5682599" cy="770259"/>
      </dsp:txXfrm>
    </dsp:sp>
    <dsp:sp modelId="{EFC7F823-0ED5-452E-867C-3B1282B648B0}">
      <dsp:nvSpPr>
        <dsp:cNvPr id="0" name=""/>
        <dsp:cNvSpPr/>
      </dsp:nvSpPr>
      <dsp:spPr>
        <a:xfrm>
          <a:off x="0" y="38531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9B758-6537-4893-B854-93D9D9182D7D}">
      <dsp:nvSpPr>
        <dsp:cNvPr id="0" name=""/>
        <dsp:cNvSpPr/>
      </dsp:nvSpPr>
      <dsp:spPr>
        <a:xfrm>
          <a:off x="233003" y="4026415"/>
          <a:ext cx="423642" cy="423642"/>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8CC6D3-434A-4729-84AE-0FC9B5950306}">
      <dsp:nvSpPr>
        <dsp:cNvPr id="0" name=""/>
        <dsp:cNvSpPr/>
      </dsp:nvSpPr>
      <dsp:spPr>
        <a:xfrm>
          <a:off x="889650" y="38531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Temporary or Permanent </a:t>
          </a:r>
          <a:endParaRPr lang="en-US" sz="1900" kern="1200"/>
        </a:p>
      </dsp:txBody>
      <dsp:txXfrm>
        <a:off x="889650" y="3853107"/>
        <a:ext cx="5682599" cy="770259"/>
      </dsp:txXfrm>
    </dsp:sp>
    <dsp:sp modelId="{0E1DD6EA-64BA-4C01-85E0-78882996D572}">
      <dsp:nvSpPr>
        <dsp:cNvPr id="0" name=""/>
        <dsp:cNvSpPr/>
      </dsp:nvSpPr>
      <dsp:spPr>
        <a:xfrm>
          <a:off x="0" y="48159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6DCF5-A973-4BD8-A8C3-5A2099CA8CDB}">
      <dsp:nvSpPr>
        <dsp:cNvPr id="0" name=""/>
        <dsp:cNvSpPr/>
      </dsp:nvSpPr>
      <dsp:spPr>
        <a:xfrm>
          <a:off x="233003" y="4989240"/>
          <a:ext cx="423642" cy="42364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BDF008-A5F5-425B-905B-1C1EF177C2B8}">
      <dsp:nvSpPr>
        <dsp:cNvPr id="0" name=""/>
        <dsp:cNvSpPr/>
      </dsp:nvSpPr>
      <dsp:spPr>
        <a:xfrm>
          <a:off x="889650" y="48159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Unique</a:t>
          </a:r>
          <a:endParaRPr lang="en-US" sz="1900" kern="1200"/>
        </a:p>
      </dsp:txBody>
      <dsp:txXfrm>
        <a:off x="889650" y="4815932"/>
        <a:ext cx="5682599" cy="7702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B7654-1F9F-4A43-8996-64ED90E9F615}">
      <dsp:nvSpPr>
        <dsp:cNvPr id="0" name=""/>
        <dsp:cNvSpPr/>
      </dsp:nvSpPr>
      <dsp:spPr>
        <a:xfrm>
          <a:off x="0" y="40052"/>
          <a:ext cx="5141912" cy="8494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Tourism must be </a:t>
          </a:r>
          <a:r>
            <a:rPr lang="en-GB" sz="1600" b="1" kern="1200" dirty="0"/>
            <a:t>Beneficial</a:t>
          </a:r>
          <a:r>
            <a:rPr lang="en-GB" sz="1600" kern="1200" dirty="0"/>
            <a:t> for the receiving destination, region and country.</a:t>
          </a:r>
          <a:endParaRPr lang="en-US" sz="1600" kern="1200" dirty="0"/>
        </a:p>
      </dsp:txBody>
      <dsp:txXfrm>
        <a:off x="41465" y="81517"/>
        <a:ext cx="5058982" cy="766490"/>
      </dsp:txXfrm>
    </dsp:sp>
    <dsp:sp modelId="{455C780C-BF32-42A1-B110-D8FBAFF1214E}">
      <dsp:nvSpPr>
        <dsp:cNvPr id="0" name=""/>
        <dsp:cNvSpPr/>
      </dsp:nvSpPr>
      <dsp:spPr>
        <a:xfrm>
          <a:off x="0" y="935552"/>
          <a:ext cx="5141912" cy="849420"/>
        </a:xfrm>
        <a:prstGeom prst="roundRect">
          <a:avLst/>
        </a:prstGeom>
        <a:solidFill>
          <a:schemeClr val="accent2">
            <a:hueOff val="381558"/>
            <a:satOff val="-8706"/>
            <a:lumOff val="3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a:t>
          </a:r>
          <a:r>
            <a:rPr lang="en-GB" sz="1600" b="1" kern="1200"/>
            <a:t>Receiving Destination </a:t>
          </a:r>
          <a:r>
            <a:rPr lang="en-GB" sz="1600" kern="1200"/>
            <a:t>to be </a:t>
          </a:r>
          <a:r>
            <a:rPr lang="en-GB" sz="1600" b="1" kern="1200"/>
            <a:t>Prepared</a:t>
          </a:r>
          <a:r>
            <a:rPr lang="en-GB" sz="1600" kern="1200"/>
            <a:t> to </a:t>
          </a:r>
          <a:r>
            <a:rPr lang="en-GB" sz="1600" b="1" kern="1200"/>
            <a:t>Accommodate</a:t>
          </a:r>
          <a:r>
            <a:rPr lang="en-GB" sz="1600" kern="1200"/>
            <a:t> </a:t>
          </a:r>
          <a:r>
            <a:rPr lang="en-GB" sz="1600" b="1" kern="1200"/>
            <a:t>Tourists</a:t>
          </a:r>
          <a:r>
            <a:rPr lang="en-GB" sz="1600" kern="1200"/>
            <a:t>.</a:t>
          </a:r>
          <a:endParaRPr lang="en-US" sz="1600" kern="1200"/>
        </a:p>
      </dsp:txBody>
      <dsp:txXfrm>
        <a:off x="41465" y="977017"/>
        <a:ext cx="5058982" cy="766490"/>
      </dsp:txXfrm>
    </dsp:sp>
    <dsp:sp modelId="{22B61390-8756-48A1-A9E4-986259066F44}">
      <dsp:nvSpPr>
        <dsp:cNvPr id="0" name=""/>
        <dsp:cNvSpPr/>
      </dsp:nvSpPr>
      <dsp:spPr>
        <a:xfrm>
          <a:off x="0" y="1831052"/>
          <a:ext cx="5141912" cy="849420"/>
        </a:xfrm>
        <a:prstGeom prst="roundRect">
          <a:avLst/>
        </a:prstGeom>
        <a:solidFill>
          <a:schemeClr val="accent2">
            <a:hueOff val="763116"/>
            <a:satOff val="-17411"/>
            <a:lumOff val="6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Maintaining</a:t>
          </a:r>
          <a:r>
            <a:rPr lang="en-GB" sz="1600" kern="1200"/>
            <a:t> and </a:t>
          </a:r>
          <a:r>
            <a:rPr lang="en-GB" sz="1600" b="1" kern="1200"/>
            <a:t>Renewing</a:t>
          </a:r>
          <a:r>
            <a:rPr lang="en-GB" sz="1600" kern="1200"/>
            <a:t> the </a:t>
          </a:r>
          <a:r>
            <a:rPr lang="en-GB" sz="1600" b="1" kern="1200"/>
            <a:t>Tourism Product </a:t>
          </a:r>
          <a:r>
            <a:rPr lang="en-GB" sz="1600" kern="1200"/>
            <a:t>is critical.</a:t>
          </a:r>
          <a:endParaRPr lang="en-US" sz="1600" kern="1200"/>
        </a:p>
      </dsp:txBody>
      <dsp:txXfrm>
        <a:off x="41465" y="1872517"/>
        <a:ext cx="5058982" cy="766490"/>
      </dsp:txXfrm>
    </dsp:sp>
    <dsp:sp modelId="{744BAD17-DE68-4FE8-8553-E703032D0790}">
      <dsp:nvSpPr>
        <dsp:cNvPr id="0" name=""/>
        <dsp:cNvSpPr/>
      </dsp:nvSpPr>
      <dsp:spPr>
        <a:xfrm>
          <a:off x="0" y="2726552"/>
          <a:ext cx="5141912" cy="849420"/>
        </a:xfrm>
        <a:prstGeom prst="roundRect">
          <a:avLst/>
        </a:prstGeom>
        <a:solidFill>
          <a:schemeClr val="accent2">
            <a:hueOff val="1144674"/>
            <a:satOff val="-26117"/>
            <a:lumOff val="9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 </a:t>
          </a:r>
          <a:r>
            <a:rPr lang="en-GB" sz="1600" b="1" kern="1200"/>
            <a:t>Sustain</a:t>
          </a:r>
          <a:r>
            <a:rPr lang="en-GB" sz="1600" kern="1200"/>
            <a:t> </a:t>
          </a:r>
          <a:r>
            <a:rPr lang="en-GB" sz="1600" b="1" kern="1200"/>
            <a:t>Steady</a:t>
          </a:r>
          <a:r>
            <a:rPr lang="en-GB" sz="1600" kern="1200"/>
            <a:t> </a:t>
          </a:r>
          <a:r>
            <a:rPr lang="en-GB" sz="1600" b="1" kern="1200"/>
            <a:t>Tourist Flow </a:t>
          </a:r>
          <a:r>
            <a:rPr lang="en-GB" sz="1600" kern="1200"/>
            <a:t>and to ensure </a:t>
          </a:r>
          <a:r>
            <a:rPr lang="en-GB" sz="1600" b="1" kern="1200"/>
            <a:t>Tourist Satisfaction </a:t>
          </a:r>
          <a:endParaRPr lang="en-US" sz="1600" kern="1200"/>
        </a:p>
      </dsp:txBody>
      <dsp:txXfrm>
        <a:off x="41465" y="2768017"/>
        <a:ext cx="5058982" cy="766490"/>
      </dsp:txXfrm>
    </dsp:sp>
    <dsp:sp modelId="{EA3E0F4E-16F9-43D6-9628-5EF6F399F049}">
      <dsp:nvSpPr>
        <dsp:cNvPr id="0" name=""/>
        <dsp:cNvSpPr/>
      </dsp:nvSpPr>
      <dsp:spPr>
        <a:xfrm>
          <a:off x="0" y="3622052"/>
          <a:ext cx="5141912" cy="849420"/>
        </a:xfrm>
        <a:prstGeom prst="roundRect">
          <a:avLst/>
        </a:prstGeom>
        <a:solidFill>
          <a:schemeClr val="accent2">
            <a:hueOff val="1526231"/>
            <a:satOff val="-34822"/>
            <a:lumOff val="12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Sometimes, this means </a:t>
          </a:r>
          <a:r>
            <a:rPr lang="en-GB" sz="1600" b="1" kern="1200" dirty="0"/>
            <a:t>Limiting</a:t>
          </a:r>
          <a:r>
            <a:rPr lang="en-GB" sz="1600" kern="1200" dirty="0"/>
            <a:t> tourists flows!</a:t>
          </a:r>
          <a:endParaRPr lang="en-US" sz="1600" kern="1200" dirty="0"/>
        </a:p>
      </dsp:txBody>
      <dsp:txXfrm>
        <a:off x="41465" y="3663517"/>
        <a:ext cx="5058982" cy="766490"/>
      </dsp:txXfrm>
    </dsp:sp>
    <dsp:sp modelId="{141975BC-2C86-4D2E-AB8C-3DAD02429600}">
      <dsp:nvSpPr>
        <dsp:cNvPr id="0" name=""/>
        <dsp:cNvSpPr/>
      </dsp:nvSpPr>
      <dsp:spPr>
        <a:xfrm>
          <a:off x="0" y="4517552"/>
          <a:ext cx="5141912" cy="84942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Benefits</a:t>
          </a:r>
          <a:r>
            <a:rPr lang="en-GB" sz="1600" kern="1200"/>
            <a:t> and </a:t>
          </a:r>
          <a:r>
            <a:rPr lang="en-GB" sz="1600" b="1" kern="1200"/>
            <a:t>Costs</a:t>
          </a:r>
          <a:r>
            <a:rPr lang="en-GB" sz="1600" kern="1200"/>
            <a:t> must be politically acceptable for the governing entities at </a:t>
          </a:r>
          <a:r>
            <a:rPr lang="en-GB" sz="1600" b="1" kern="1200"/>
            <a:t>National, Regional </a:t>
          </a:r>
          <a:r>
            <a:rPr lang="en-GB" sz="1600" kern="1200"/>
            <a:t>and </a:t>
          </a:r>
          <a:r>
            <a:rPr lang="en-GB" sz="1600" b="1" kern="1200"/>
            <a:t>Destination</a:t>
          </a:r>
          <a:r>
            <a:rPr lang="en-GB" sz="1600" kern="1200"/>
            <a:t> levels.</a:t>
          </a:r>
          <a:endParaRPr lang="en-US" sz="1600" kern="1200"/>
        </a:p>
      </dsp:txBody>
      <dsp:txXfrm>
        <a:off x="41465" y="4559017"/>
        <a:ext cx="5058982" cy="7664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9D330-D52E-49FA-979A-111DEFF3F957}">
      <dsp:nvSpPr>
        <dsp:cNvPr id="0" name=""/>
        <dsp:cNvSpPr/>
      </dsp:nvSpPr>
      <dsp:spPr>
        <a:xfrm>
          <a:off x="0" y="2728"/>
          <a:ext cx="657225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186445-5EAE-45FF-80A9-FE0D51F23150}">
      <dsp:nvSpPr>
        <dsp:cNvPr id="0" name=""/>
        <dsp:cNvSpPr/>
      </dsp:nvSpPr>
      <dsp:spPr>
        <a:xfrm>
          <a:off x="0" y="2728"/>
          <a:ext cx="6572250"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largest number of people a destination can efficiently manage within its given environment and management capabilities.</a:t>
          </a:r>
          <a:endParaRPr lang="en-US" sz="2800" kern="1200"/>
        </a:p>
      </dsp:txBody>
      <dsp:txXfrm>
        <a:off x="0" y="2728"/>
        <a:ext cx="6572250" cy="1860847"/>
      </dsp:txXfrm>
    </dsp:sp>
    <dsp:sp modelId="{7431F382-0431-4DB2-9CF1-30E2F322100F}">
      <dsp:nvSpPr>
        <dsp:cNvPr id="0" name=""/>
        <dsp:cNvSpPr/>
      </dsp:nvSpPr>
      <dsp:spPr>
        <a:xfrm>
          <a:off x="0" y="1863576"/>
          <a:ext cx="65722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AD081B-94F6-4AC4-ACF3-D5DC8D997185}">
      <dsp:nvSpPr>
        <dsp:cNvPr id="0" name=""/>
        <dsp:cNvSpPr/>
      </dsp:nvSpPr>
      <dsp:spPr>
        <a:xfrm>
          <a:off x="0" y="1863576"/>
          <a:ext cx="6572250"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Natural and man-made cultural and environmental resources comprising tourism product are conserved and renewed when necessary.  </a:t>
          </a:r>
          <a:endParaRPr lang="en-US" sz="2800" kern="1200"/>
        </a:p>
      </dsp:txBody>
      <dsp:txXfrm>
        <a:off x="0" y="1863576"/>
        <a:ext cx="6572250" cy="1860847"/>
      </dsp:txXfrm>
    </dsp:sp>
    <dsp:sp modelId="{69F5A9C0-D670-4402-A3E6-9EE2AEBF71A5}">
      <dsp:nvSpPr>
        <dsp:cNvPr id="0" name=""/>
        <dsp:cNvSpPr/>
      </dsp:nvSpPr>
      <dsp:spPr>
        <a:xfrm>
          <a:off x="0" y="3724423"/>
          <a:ext cx="657225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8436E8-99C5-427B-9A9B-5B240A50107A}">
      <dsp:nvSpPr>
        <dsp:cNvPr id="0" name=""/>
        <dsp:cNvSpPr/>
      </dsp:nvSpPr>
      <dsp:spPr>
        <a:xfrm>
          <a:off x="0" y="3724423"/>
          <a:ext cx="6572250"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For the benefit of succeeding generations, tourists not only consume the tourism product, they should be made aware of the need to protect it.</a:t>
          </a:r>
          <a:endParaRPr lang="en-US" sz="2800" kern="1200"/>
        </a:p>
      </dsp:txBody>
      <dsp:txXfrm>
        <a:off x="0" y="3724423"/>
        <a:ext cx="6572250" cy="18608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E85D6-6F38-4031-B2BC-FF68288FFF31}">
      <dsp:nvSpPr>
        <dsp:cNvPr id="0" name=""/>
        <dsp:cNvSpPr/>
      </dsp:nvSpPr>
      <dsp:spPr>
        <a:xfrm>
          <a:off x="0" y="682"/>
          <a:ext cx="6572250" cy="15961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DC227-7F8C-48C5-B802-0EF051B9139E}">
      <dsp:nvSpPr>
        <dsp:cNvPr id="0" name=""/>
        <dsp:cNvSpPr/>
      </dsp:nvSpPr>
      <dsp:spPr>
        <a:xfrm>
          <a:off x="482844" y="359822"/>
          <a:ext cx="877899" cy="8778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21EABA-7B38-4BED-B897-DE521A9F7421}">
      <dsp:nvSpPr>
        <dsp:cNvPr id="0" name=""/>
        <dsp:cNvSpPr/>
      </dsp:nvSpPr>
      <dsp:spPr>
        <a:xfrm>
          <a:off x="1843589" y="682"/>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800100">
            <a:lnSpc>
              <a:spcPct val="90000"/>
            </a:lnSpc>
            <a:spcBef>
              <a:spcPct val="0"/>
            </a:spcBef>
            <a:spcAft>
              <a:spcPct val="35000"/>
            </a:spcAft>
            <a:buNone/>
          </a:pPr>
          <a:r>
            <a:rPr lang="en-GB" sz="1800" kern="1200" dirty="0"/>
            <a:t>Achieving </a:t>
          </a:r>
          <a:r>
            <a:rPr lang="en-GB" sz="1800" b="1" i="1" kern="1200" dirty="0"/>
            <a:t>Quality Growth </a:t>
          </a:r>
          <a:r>
            <a:rPr lang="en-GB" sz="1800" kern="1200" dirty="0"/>
            <a:t>in a manner that does not deplete the natural and built-in environment and preserves the culture, history and heritage of local community. </a:t>
          </a:r>
          <a:endParaRPr lang="en-US" sz="1800" kern="1200" dirty="0"/>
        </a:p>
      </dsp:txBody>
      <dsp:txXfrm>
        <a:off x="1843589" y="682"/>
        <a:ext cx="4728660" cy="1596181"/>
      </dsp:txXfrm>
    </dsp:sp>
    <dsp:sp modelId="{217CDC45-0258-4DB5-BEEF-6C2336B4AEE3}">
      <dsp:nvSpPr>
        <dsp:cNvPr id="0" name=""/>
        <dsp:cNvSpPr/>
      </dsp:nvSpPr>
      <dsp:spPr>
        <a:xfrm>
          <a:off x="0" y="1995909"/>
          <a:ext cx="6572250" cy="15961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BD213-E03E-4F8F-BE6C-334DB2DB03DB}">
      <dsp:nvSpPr>
        <dsp:cNvPr id="0" name=""/>
        <dsp:cNvSpPr/>
      </dsp:nvSpPr>
      <dsp:spPr>
        <a:xfrm>
          <a:off x="482844" y="2355050"/>
          <a:ext cx="877899" cy="8778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F263D3-D738-40D1-B6DA-26FB14011876}">
      <dsp:nvSpPr>
        <dsp:cNvPr id="0" name=""/>
        <dsp:cNvSpPr/>
      </dsp:nvSpPr>
      <dsp:spPr>
        <a:xfrm>
          <a:off x="1843589" y="1995909"/>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800100">
            <a:lnSpc>
              <a:spcPct val="90000"/>
            </a:lnSpc>
            <a:spcBef>
              <a:spcPct val="0"/>
            </a:spcBef>
            <a:spcAft>
              <a:spcPct val="35000"/>
            </a:spcAft>
            <a:buNone/>
          </a:pPr>
          <a:r>
            <a:rPr lang="en-GB" sz="1800" kern="1200" dirty="0"/>
            <a:t>• Achieving </a:t>
          </a:r>
          <a:r>
            <a:rPr lang="en-GB" sz="1800" b="1" i="1" kern="1200" dirty="0"/>
            <a:t>Balance</a:t>
          </a:r>
          <a:r>
            <a:rPr lang="en-GB" sz="1800" kern="1200" dirty="0"/>
            <a:t> between number of visitors and the capacity of the given environment. </a:t>
          </a:r>
          <a:endParaRPr lang="en-US" sz="1800" kern="1200" dirty="0"/>
        </a:p>
      </dsp:txBody>
      <dsp:txXfrm>
        <a:off x="1843589" y="1995909"/>
        <a:ext cx="4728660" cy="1596181"/>
      </dsp:txXfrm>
    </dsp:sp>
    <dsp:sp modelId="{FBD4FB46-E68B-490D-9105-310A300A6C57}">
      <dsp:nvSpPr>
        <dsp:cNvPr id="0" name=""/>
        <dsp:cNvSpPr/>
      </dsp:nvSpPr>
      <dsp:spPr>
        <a:xfrm>
          <a:off x="0" y="3991136"/>
          <a:ext cx="6572250" cy="15961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56C07C-9E21-46A3-BF6C-CAD6F008D89D}">
      <dsp:nvSpPr>
        <dsp:cNvPr id="0" name=""/>
        <dsp:cNvSpPr/>
      </dsp:nvSpPr>
      <dsp:spPr>
        <a:xfrm>
          <a:off x="482844" y="4350277"/>
          <a:ext cx="877899" cy="8778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3109BA-E84D-44FA-BF04-3A26C7FD83D1}">
      <dsp:nvSpPr>
        <dsp:cNvPr id="0" name=""/>
        <dsp:cNvSpPr/>
      </dsp:nvSpPr>
      <dsp:spPr>
        <a:xfrm>
          <a:off x="1843589" y="3991136"/>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800100">
            <a:lnSpc>
              <a:spcPct val="90000"/>
            </a:lnSpc>
            <a:spcBef>
              <a:spcPct val="0"/>
            </a:spcBef>
            <a:spcAft>
              <a:spcPct val="35000"/>
            </a:spcAft>
            <a:buNone/>
          </a:pPr>
          <a:r>
            <a:rPr lang="en-GB" sz="1800" kern="1200"/>
            <a:t>• Greatest interaction and enjoyment with the </a:t>
          </a:r>
          <a:r>
            <a:rPr lang="en-GB" sz="1800" b="1" i="1" kern="1200"/>
            <a:t>Least Destruction</a:t>
          </a:r>
          <a:r>
            <a:rPr lang="en-GB" sz="1800" i="1" kern="1200"/>
            <a:t>.</a:t>
          </a:r>
          <a:endParaRPr lang="en-US" sz="1800" kern="1200"/>
        </a:p>
      </dsp:txBody>
      <dsp:txXfrm>
        <a:off x="1843589" y="3991136"/>
        <a:ext cx="4728660" cy="15961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03F0A-486C-4ACD-8ACE-371B3C5BA986}">
      <dsp:nvSpPr>
        <dsp:cNvPr id="0" name=""/>
        <dsp:cNvSpPr/>
      </dsp:nvSpPr>
      <dsp:spPr>
        <a:xfrm>
          <a:off x="627" y="255580"/>
          <a:ext cx="2447931" cy="14687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High Quality Attractions </a:t>
          </a:r>
          <a:endParaRPr lang="en-US" sz="2300" kern="1200"/>
        </a:p>
      </dsp:txBody>
      <dsp:txXfrm>
        <a:off x="627" y="255580"/>
        <a:ext cx="2447931" cy="1468759"/>
      </dsp:txXfrm>
    </dsp:sp>
    <dsp:sp modelId="{B8B7A0D9-32AE-4B60-9C8D-95319F7638B7}">
      <dsp:nvSpPr>
        <dsp:cNvPr id="0" name=""/>
        <dsp:cNvSpPr/>
      </dsp:nvSpPr>
      <dsp:spPr>
        <a:xfrm>
          <a:off x="2693352" y="255580"/>
          <a:ext cx="2447931" cy="146875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Tourism Infrastructure </a:t>
          </a:r>
          <a:endParaRPr lang="en-US" sz="2300" kern="1200"/>
        </a:p>
      </dsp:txBody>
      <dsp:txXfrm>
        <a:off x="2693352" y="255580"/>
        <a:ext cx="2447931" cy="1468759"/>
      </dsp:txXfrm>
    </dsp:sp>
    <dsp:sp modelId="{9F0D924B-0AF3-4E20-B1F9-ACA33109935F}">
      <dsp:nvSpPr>
        <dsp:cNvPr id="0" name=""/>
        <dsp:cNvSpPr/>
      </dsp:nvSpPr>
      <dsp:spPr>
        <a:xfrm>
          <a:off x="627" y="1969132"/>
          <a:ext cx="2447931" cy="146875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Community Support and Tolerance </a:t>
          </a:r>
          <a:endParaRPr lang="en-US" sz="2300" kern="1200"/>
        </a:p>
      </dsp:txBody>
      <dsp:txXfrm>
        <a:off x="627" y="1969132"/>
        <a:ext cx="2447931" cy="1468759"/>
      </dsp:txXfrm>
    </dsp:sp>
    <dsp:sp modelId="{F3003A7E-1049-411C-B492-F01C826E8B78}">
      <dsp:nvSpPr>
        <dsp:cNvPr id="0" name=""/>
        <dsp:cNvSpPr/>
      </dsp:nvSpPr>
      <dsp:spPr>
        <a:xfrm>
          <a:off x="2693352" y="1969132"/>
          <a:ext cx="2447931" cy="146875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Government Assistance at all levels </a:t>
          </a:r>
          <a:endParaRPr lang="en-US" sz="2300" kern="1200"/>
        </a:p>
      </dsp:txBody>
      <dsp:txXfrm>
        <a:off x="2693352" y="1969132"/>
        <a:ext cx="2447931" cy="1468759"/>
      </dsp:txXfrm>
    </dsp:sp>
    <dsp:sp modelId="{CCCF3232-6543-4148-A440-D33BF3EB8DAC}">
      <dsp:nvSpPr>
        <dsp:cNvPr id="0" name=""/>
        <dsp:cNvSpPr/>
      </dsp:nvSpPr>
      <dsp:spPr>
        <a:xfrm>
          <a:off x="627" y="3682685"/>
          <a:ext cx="2447931" cy="146875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Personal Security and Safety of Tourists </a:t>
          </a:r>
          <a:endParaRPr lang="en-US" sz="2300" kern="1200"/>
        </a:p>
      </dsp:txBody>
      <dsp:txXfrm>
        <a:off x="627" y="3682685"/>
        <a:ext cx="2447931" cy="1468759"/>
      </dsp:txXfrm>
    </dsp:sp>
    <dsp:sp modelId="{B216FEBF-4DCB-4692-92B4-6080898CB6CE}">
      <dsp:nvSpPr>
        <dsp:cNvPr id="0" name=""/>
        <dsp:cNvSpPr/>
      </dsp:nvSpPr>
      <dsp:spPr>
        <a:xfrm>
          <a:off x="2693352" y="3682685"/>
          <a:ext cx="2447931" cy="14687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Code of Ethics and Behaviour of Tourists</a:t>
          </a:r>
          <a:endParaRPr lang="en-US" sz="2300" kern="1200"/>
        </a:p>
      </dsp:txBody>
      <dsp:txXfrm>
        <a:off x="2693352" y="3682685"/>
        <a:ext cx="2447931" cy="14687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D9D51-6ED9-4C5E-BF73-A87BE05459B8}">
      <dsp:nvSpPr>
        <dsp:cNvPr id="0" name=""/>
        <dsp:cNvSpPr/>
      </dsp:nvSpPr>
      <dsp:spPr>
        <a:xfrm>
          <a:off x="12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A216B2-DABF-4702-B8F2-2678FBA113FD}">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Private Sector </a:t>
          </a:r>
          <a:r>
            <a:rPr lang="en-GB" sz="2200" kern="1200"/>
            <a:t>– Owns and Operates profit making Tourist attractions and Facilities. Hotels; Restaurants; Sight Seeing Tours….</a:t>
          </a:r>
          <a:endParaRPr lang="en-US" sz="2200" kern="1200"/>
        </a:p>
      </dsp:txBody>
      <dsp:txXfrm>
        <a:off x="560236" y="748205"/>
        <a:ext cx="4149382" cy="2576345"/>
      </dsp:txXfrm>
    </dsp:sp>
    <dsp:sp modelId="{0A5A7D28-009C-4C98-91AD-456678DA3109}">
      <dsp:nvSpPr>
        <dsp:cNvPr id="0" name=""/>
        <dsp:cNvSpPr/>
      </dsp:nvSpPr>
      <dsp:spPr>
        <a:xfrm>
          <a:off x="52686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04A07B-A55C-4410-9CF4-E3B64B6C699F}">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Government Sector </a:t>
          </a:r>
          <a:r>
            <a:rPr lang="en-GB" sz="2200" kern="1200"/>
            <a:t>– Owns and Operates Public Facilities and Attractions and Establishes Regulatory Guidelines. – Tourist Information Centres; Infrastructure; National Sites; Permits ….</a:t>
          </a:r>
          <a:endParaRPr lang="en-US" sz="2200" kern="1200"/>
        </a:p>
      </dsp:txBody>
      <dsp:txXfrm>
        <a:off x="5827635" y="748205"/>
        <a:ext cx="4149382" cy="25763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29C4E-4C6C-4112-AB8D-07D468781D87}">
      <dsp:nvSpPr>
        <dsp:cNvPr id="0" name=""/>
        <dsp:cNvSpPr/>
      </dsp:nvSpPr>
      <dsp:spPr>
        <a:xfrm>
          <a:off x="0" y="148270"/>
          <a:ext cx="5141912" cy="511048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958" tIns="264474" rIns="251958" bIns="264474" numCol="1" spcCol="1270" anchor="t" anchorCtr="0">
          <a:noAutofit/>
        </a:bodyPr>
        <a:lstStyle/>
        <a:p>
          <a:pPr marL="0" lvl="0" indent="0" algn="l" defTabSz="1422400">
            <a:lnSpc>
              <a:spcPct val="90000"/>
            </a:lnSpc>
            <a:spcBef>
              <a:spcPct val="0"/>
            </a:spcBef>
            <a:spcAft>
              <a:spcPct val="35000"/>
            </a:spcAft>
            <a:buNone/>
          </a:pPr>
          <a:r>
            <a:rPr lang="en-GB" sz="3200" kern="1200" dirty="0"/>
            <a:t>The sum total of basic facilities, equipment and installations needed for a functioning tourism industry. </a:t>
          </a:r>
          <a:endParaRPr lang="en-US" sz="3200" kern="1200" dirty="0"/>
        </a:p>
        <a:p>
          <a:pPr marL="228600" lvl="1" indent="-228600" algn="l" defTabSz="1111250">
            <a:lnSpc>
              <a:spcPct val="90000"/>
            </a:lnSpc>
            <a:spcBef>
              <a:spcPct val="0"/>
            </a:spcBef>
            <a:spcAft>
              <a:spcPct val="15000"/>
            </a:spcAft>
            <a:buChar char="•"/>
          </a:pPr>
          <a:r>
            <a:rPr lang="en-GB" sz="2500" b="1" kern="1200"/>
            <a:t>Tourist Facilities  </a:t>
          </a:r>
          <a:endParaRPr lang="en-US" sz="2500" kern="1200"/>
        </a:p>
        <a:p>
          <a:pPr marL="228600" lvl="1" indent="-228600" algn="l" defTabSz="1111250">
            <a:lnSpc>
              <a:spcPct val="90000"/>
            </a:lnSpc>
            <a:spcBef>
              <a:spcPct val="0"/>
            </a:spcBef>
            <a:spcAft>
              <a:spcPct val="15000"/>
            </a:spcAft>
            <a:buChar char="•"/>
          </a:pPr>
          <a:r>
            <a:rPr lang="en-GB" sz="2500" b="1" kern="1200"/>
            <a:t>Transportation System </a:t>
          </a:r>
          <a:endParaRPr lang="en-US" sz="2500" kern="1200"/>
        </a:p>
        <a:p>
          <a:pPr marL="228600" lvl="1" indent="-228600" algn="l" defTabSz="1111250">
            <a:lnSpc>
              <a:spcPct val="90000"/>
            </a:lnSpc>
            <a:spcBef>
              <a:spcPct val="0"/>
            </a:spcBef>
            <a:spcAft>
              <a:spcPct val="15000"/>
            </a:spcAft>
            <a:buChar char="•"/>
          </a:pPr>
          <a:r>
            <a:rPr lang="en-GB" sz="2500" b="1" kern="1200"/>
            <a:t>Utilities </a:t>
          </a:r>
          <a:endParaRPr lang="en-US" sz="2500" kern="1200"/>
        </a:p>
        <a:p>
          <a:pPr marL="228600" lvl="1" indent="-228600" algn="l" defTabSz="1111250">
            <a:lnSpc>
              <a:spcPct val="90000"/>
            </a:lnSpc>
            <a:spcBef>
              <a:spcPct val="0"/>
            </a:spcBef>
            <a:spcAft>
              <a:spcPct val="15000"/>
            </a:spcAft>
            <a:buChar char="•"/>
          </a:pPr>
          <a:r>
            <a:rPr lang="en-GB" sz="2500" b="1" kern="1200" dirty="0"/>
            <a:t>Health Facilities </a:t>
          </a:r>
          <a:endParaRPr lang="en-US" sz="2500" kern="1200" dirty="0"/>
        </a:p>
        <a:p>
          <a:pPr marL="228600" lvl="1" indent="-228600" algn="l" defTabSz="1111250">
            <a:lnSpc>
              <a:spcPct val="90000"/>
            </a:lnSpc>
            <a:spcBef>
              <a:spcPct val="0"/>
            </a:spcBef>
            <a:spcAft>
              <a:spcPct val="15000"/>
            </a:spcAft>
            <a:buChar char="•"/>
          </a:pPr>
          <a:r>
            <a:rPr lang="en-GB" sz="2500" b="1" kern="1200"/>
            <a:t>Cultural and Recreational Infrastructures</a:t>
          </a:r>
          <a:endParaRPr lang="en-US" sz="2500" kern="1200"/>
        </a:p>
      </dsp:txBody>
      <dsp:txXfrm>
        <a:off x="0" y="148270"/>
        <a:ext cx="5141912" cy="51104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AB4E2-B89F-43FA-B565-3A37328C2B7D}">
      <dsp:nvSpPr>
        <dsp:cNvPr id="0" name=""/>
        <dsp:cNvSpPr/>
      </dsp:nvSpPr>
      <dsp:spPr>
        <a:xfrm>
          <a:off x="0" y="6222"/>
          <a:ext cx="10058399" cy="7247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13374-27C0-476B-A6F3-7AE16BB2B706}">
      <dsp:nvSpPr>
        <dsp:cNvPr id="0" name=""/>
        <dsp:cNvSpPr/>
      </dsp:nvSpPr>
      <dsp:spPr>
        <a:xfrm>
          <a:off x="219233" y="169288"/>
          <a:ext cx="398995" cy="3986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C3FBD2-CA8A-45FD-92ED-68112510A170}">
      <dsp:nvSpPr>
        <dsp:cNvPr id="0" name=""/>
        <dsp:cNvSpPr/>
      </dsp:nvSpPr>
      <dsp:spPr>
        <a:xfrm>
          <a:off x="837461" y="6222"/>
          <a:ext cx="9170635" cy="815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9" tIns="86289" rIns="86289" bIns="86289" numCol="1" spcCol="1270" anchor="ctr" anchorCtr="0">
          <a:noAutofit/>
        </a:bodyPr>
        <a:lstStyle/>
        <a:p>
          <a:pPr marL="0" lvl="0" indent="0" algn="l" defTabSz="1066800">
            <a:lnSpc>
              <a:spcPct val="100000"/>
            </a:lnSpc>
            <a:spcBef>
              <a:spcPct val="0"/>
            </a:spcBef>
            <a:spcAft>
              <a:spcPct val="35000"/>
            </a:spcAft>
            <a:buNone/>
          </a:pPr>
          <a:r>
            <a:rPr lang="en-GB" sz="2400" kern="1200" dirty="0"/>
            <a:t>Mistakes are made when single purpose tourism infrastructures are narrowly conceived and rushed</a:t>
          </a:r>
          <a:endParaRPr lang="en-US" sz="2400" kern="1200" dirty="0"/>
        </a:p>
      </dsp:txBody>
      <dsp:txXfrm>
        <a:off x="837461" y="6222"/>
        <a:ext cx="9170635" cy="815329"/>
      </dsp:txXfrm>
    </dsp:sp>
    <dsp:sp modelId="{F22786BA-59A6-4203-A4D1-B42FB976507E}">
      <dsp:nvSpPr>
        <dsp:cNvPr id="0" name=""/>
        <dsp:cNvSpPr/>
      </dsp:nvSpPr>
      <dsp:spPr>
        <a:xfrm>
          <a:off x="0" y="1025384"/>
          <a:ext cx="10058399" cy="7247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2A203-8CC7-4175-B32E-89ECC94778DB}">
      <dsp:nvSpPr>
        <dsp:cNvPr id="0" name=""/>
        <dsp:cNvSpPr/>
      </dsp:nvSpPr>
      <dsp:spPr>
        <a:xfrm>
          <a:off x="219233" y="1188450"/>
          <a:ext cx="398995" cy="3986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0A0E69-639E-43AE-BDED-E9DC5E29238D}">
      <dsp:nvSpPr>
        <dsp:cNvPr id="0" name=""/>
        <dsp:cNvSpPr/>
      </dsp:nvSpPr>
      <dsp:spPr>
        <a:xfrm>
          <a:off x="837461" y="1025384"/>
          <a:ext cx="9170635" cy="815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9" tIns="86289" rIns="86289" bIns="86289" numCol="1" spcCol="1270" anchor="ctr" anchorCtr="0">
          <a:noAutofit/>
        </a:bodyPr>
        <a:lstStyle/>
        <a:p>
          <a:pPr marL="0" lvl="0" indent="0" algn="l" defTabSz="1066800">
            <a:lnSpc>
              <a:spcPct val="100000"/>
            </a:lnSpc>
            <a:spcBef>
              <a:spcPct val="0"/>
            </a:spcBef>
            <a:spcAft>
              <a:spcPct val="35000"/>
            </a:spcAft>
            <a:buNone/>
          </a:pPr>
          <a:r>
            <a:rPr lang="en-GB" sz="2400" kern="1200" dirty="0"/>
            <a:t>Feasibility and Market Studies are essential to evaluate the financial realism and the – </a:t>
          </a:r>
          <a:endParaRPr lang="en-US" sz="2400" kern="1200" dirty="0"/>
        </a:p>
      </dsp:txBody>
      <dsp:txXfrm>
        <a:off x="837461" y="1025384"/>
        <a:ext cx="9170635" cy="815329"/>
      </dsp:txXfrm>
    </dsp:sp>
    <dsp:sp modelId="{82721778-4681-46B5-A1D7-DDFA1D7C5A51}">
      <dsp:nvSpPr>
        <dsp:cNvPr id="0" name=""/>
        <dsp:cNvSpPr/>
      </dsp:nvSpPr>
      <dsp:spPr>
        <a:xfrm>
          <a:off x="0" y="2044546"/>
          <a:ext cx="10058399" cy="7247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CCC6EB-2A54-403B-BCBE-9D3237E49562}">
      <dsp:nvSpPr>
        <dsp:cNvPr id="0" name=""/>
        <dsp:cNvSpPr/>
      </dsp:nvSpPr>
      <dsp:spPr>
        <a:xfrm>
          <a:off x="219233" y="2207612"/>
          <a:ext cx="398995" cy="3986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19B2D0-139A-4682-933B-9FC697B26EF0}">
      <dsp:nvSpPr>
        <dsp:cNvPr id="0" name=""/>
        <dsp:cNvSpPr/>
      </dsp:nvSpPr>
      <dsp:spPr>
        <a:xfrm>
          <a:off x="837461" y="2044546"/>
          <a:ext cx="9170635" cy="815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9" tIns="86289" rIns="86289" bIns="86289" numCol="1" spcCol="1270" anchor="ctr" anchorCtr="0">
          <a:noAutofit/>
        </a:bodyPr>
        <a:lstStyle/>
        <a:p>
          <a:pPr marL="0" lvl="0" indent="0" algn="l" defTabSz="1066800">
            <a:lnSpc>
              <a:spcPct val="100000"/>
            </a:lnSpc>
            <a:spcBef>
              <a:spcPct val="0"/>
            </a:spcBef>
            <a:spcAft>
              <a:spcPct val="35000"/>
            </a:spcAft>
            <a:buNone/>
          </a:pPr>
          <a:r>
            <a:rPr lang="en-GB" sz="2400" kern="1200" dirty="0"/>
            <a:t>Environmental, </a:t>
          </a:r>
          <a:endParaRPr lang="en-US" sz="2400" kern="1200" dirty="0"/>
        </a:p>
      </dsp:txBody>
      <dsp:txXfrm>
        <a:off x="837461" y="2044546"/>
        <a:ext cx="9170635" cy="815329"/>
      </dsp:txXfrm>
    </dsp:sp>
    <dsp:sp modelId="{7FD203D8-6A83-4820-B0F7-BA0342592767}">
      <dsp:nvSpPr>
        <dsp:cNvPr id="0" name=""/>
        <dsp:cNvSpPr/>
      </dsp:nvSpPr>
      <dsp:spPr>
        <a:xfrm>
          <a:off x="0" y="3063708"/>
          <a:ext cx="10058399" cy="7247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58CD6-E5F9-4F10-9341-76B8C05DA896}">
      <dsp:nvSpPr>
        <dsp:cNvPr id="0" name=""/>
        <dsp:cNvSpPr/>
      </dsp:nvSpPr>
      <dsp:spPr>
        <a:xfrm>
          <a:off x="219233" y="3226774"/>
          <a:ext cx="398995" cy="39860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EFD471-E4D7-494A-AE35-1A42891C6315}">
      <dsp:nvSpPr>
        <dsp:cNvPr id="0" name=""/>
        <dsp:cNvSpPr/>
      </dsp:nvSpPr>
      <dsp:spPr>
        <a:xfrm>
          <a:off x="837461" y="3063708"/>
          <a:ext cx="9170635" cy="815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9" tIns="86289" rIns="86289" bIns="86289" numCol="1" spcCol="1270" anchor="ctr" anchorCtr="0">
          <a:noAutofit/>
        </a:bodyPr>
        <a:lstStyle/>
        <a:p>
          <a:pPr marL="0" lvl="0" indent="0" algn="l" defTabSz="1066800">
            <a:lnSpc>
              <a:spcPct val="100000"/>
            </a:lnSpc>
            <a:spcBef>
              <a:spcPct val="0"/>
            </a:spcBef>
            <a:spcAft>
              <a:spcPct val="35000"/>
            </a:spcAft>
            <a:buNone/>
          </a:pPr>
          <a:r>
            <a:rPr lang="en-GB" sz="2400" kern="1200" dirty="0"/>
            <a:t>Social </a:t>
          </a:r>
          <a:endParaRPr lang="en-US" sz="2400" kern="1200" dirty="0"/>
        </a:p>
      </dsp:txBody>
      <dsp:txXfrm>
        <a:off x="837461" y="3063708"/>
        <a:ext cx="9170635" cy="815329"/>
      </dsp:txXfrm>
    </dsp:sp>
    <dsp:sp modelId="{D72EE148-5F18-47EC-8E51-204AD739C483}">
      <dsp:nvSpPr>
        <dsp:cNvPr id="0" name=""/>
        <dsp:cNvSpPr/>
      </dsp:nvSpPr>
      <dsp:spPr>
        <a:xfrm>
          <a:off x="0" y="4082870"/>
          <a:ext cx="10058399" cy="7247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F25916-6044-48C8-994A-091191D232E4}">
      <dsp:nvSpPr>
        <dsp:cNvPr id="0" name=""/>
        <dsp:cNvSpPr/>
      </dsp:nvSpPr>
      <dsp:spPr>
        <a:xfrm>
          <a:off x="219233" y="4245936"/>
          <a:ext cx="398995" cy="39860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0590F4-95F5-4C85-9E74-B11C89BDC7C1}">
      <dsp:nvSpPr>
        <dsp:cNvPr id="0" name=""/>
        <dsp:cNvSpPr/>
      </dsp:nvSpPr>
      <dsp:spPr>
        <a:xfrm>
          <a:off x="837461" y="4082870"/>
          <a:ext cx="9170635" cy="815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9" tIns="86289" rIns="86289" bIns="86289" numCol="1" spcCol="1270" anchor="ctr" anchorCtr="0">
          <a:noAutofit/>
        </a:bodyPr>
        <a:lstStyle/>
        <a:p>
          <a:pPr marL="0" lvl="0" indent="0" algn="l" defTabSz="1066800">
            <a:lnSpc>
              <a:spcPct val="100000"/>
            </a:lnSpc>
            <a:spcBef>
              <a:spcPct val="0"/>
            </a:spcBef>
            <a:spcAft>
              <a:spcPct val="35000"/>
            </a:spcAft>
            <a:buNone/>
          </a:pPr>
          <a:r>
            <a:rPr lang="en-GB" sz="2400" kern="1200" dirty="0"/>
            <a:t>Economic Impacts of Tourism Development.</a:t>
          </a:r>
          <a:endParaRPr lang="en-US" sz="1900" kern="1200" dirty="0"/>
        </a:p>
      </dsp:txBody>
      <dsp:txXfrm>
        <a:off x="837461" y="4082870"/>
        <a:ext cx="9170635" cy="8153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47C1DD-945B-4669-B26D-49911F75ABDC}">
      <dsp:nvSpPr>
        <dsp:cNvPr id="0" name=""/>
        <dsp:cNvSpPr/>
      </dsp:nvSpPr>
      <dsp:spPr>
        <a:xfrm>
          <a:off x="0" y="107139"/>
          <a:ext cx="6572250" cy="538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Developing New Businesses. </a:t>
          </a:r>
          <a:endParaRPr lang="en-US" sz="2300" kern="1200"/>
        </a:p>
      </dsp:txBody>
      <dsp:txXfrm>
        <a:off x="26273" y="133412"/>
        <a:ext cx="6519704" cy="485654"/>
      </dsp:txXfrm>
    </dsp:sp>
    <dsp:sp modelId="{CAF6908A-1956-415C-A763-639AD09E1D1B}">
      <dsp:nvSpPr>
        <dsp:cNvPr id="0" name=""/>
        <dsp:cNvSpPr/>
      </dsp:nvSpPr>
      <dsp:spPr>
        <a:xfrm>
          <a:off x="0" y="711580"/>
          <a:ext cx="6572250" cy="538200"/>
        </a:xfrm>
        <a:prstGeom prst="roundRect">
          <a:avLst/>
        </a:prstGeom>
        <a:solidFill>
          <a:schemeClr val="accent5">
            <a:hueOff val="-2665390"/>
            <a:satOff val="1515"/>
            <a:lumOff val="-12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Expanding Job Opportunities.  </a:t>
          </a:r>
          <a:endParaRPr lang="en-US" sz="2300" kern="1200"/>
        </a:p>
      </dsp:txBody>
      <dsp:txXfrm>
        <a:off x="26273" y="737853"/>
        <a:ext cx="6519704" cy="485654"/>
      </dsp:txXfrm>
    </dsp:sp>
    <dsp:sp modelId="{F9756FF0-2189-4D1F-B5CA-C11BE6805D1F}">
      <dsp:nvSpPr>
        <dsp:cNvPr id="0" name=""/>
        <dsp:cNvSpPr/>
      </dsp:nvSpPr>
      <dsp:spPr>
        <a:xfrm>
          <a:off x="0" y="1316020"/>
          <a:ext cx="6572250" cy="538200"/>
        </a:xfrm>
        <a:prstGeom prst="roundRect">
          <a:avLst/>
        </a:prstGeom>
        <a:solidFill>
          <a:schemeClr val="accent5">
            <a:hueOff val="-5330780"/>
            <a:satOff val="3030"/>
            <a:lumOff val="-25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Increasing Income. </a:t>
          </a:r>
          <a:endParaRPr lang="en-US" sz="2300" kern="1200"/>
        </a:p>
      </dsp:txBody>
      <dsp:txXfrm>
        <a:off x="26273" y="1342293"/>
        <a:ext cx="6519704" cy="485654"/>
      </dsp:txXfrm>
    </dsp:sp>
    <dsp:sp modelId="{A32E995D-CEC6-4A7B-AF3C-5F79D14AC8B5}">
      <dsp:nvSpPr>
        <dsp:cNvPr id="0" name=""/>
        <dsp:cNvSpPr/>
      </dsp:nvSpPr>
      <dsp:spPr>
        <a:xfrm>
          <a:off x="0" y="1920460"/>
          <a:ext cx="6572250" cy="538200"/>
        </a:xfrm>
        <a:prstGeom prst="roundRect">
          <a:avLst/>
        </a:prstGeom>
        <a:solidFill>
          <a:schemeClr val="accent5">
            <a:hueOff val="-7996170"/>
            <a:satOff val="4545"/>
            <a:lumOff val="-37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Marketing New Products. </a:t>
          </a:r>
          <a:endParaRPr lang="en-US" sz="2300" kern="1200"/>
        </a:p>
      </dsp:txBody>
      <dsp:txXfrm>
        <a:off x="26273" y="1946733"/>
        <a:ext cx="6519704" cy="485654"/>
      </dsp:txXfrm>
    </dsp:sp>
    <dsp:sp modelId="{9EC74CEF-DEDD-4AC4-ABC2-15865FC184C0}">
      <dsp:nvSpPr>
        <dsp:cNvPr id="0" name=""/>
        <dsp:cNvSpPr/>
      </dsp:nvSpPr>
      <dsp:spPr>
        <a:xfrm>
          <a:off x="0" y="2524900"/>
          <a:ext cx="6572250" cy="538200"/>
        </a:xfrm>
        <a:prstGeom prst="roundRect">
          <a:avLst/>
        </a:prstGeom>
        <a:solidFill>
          <a:schemeClr val="accent5">
            <a:hueOff val="-10661560"/>
            <a:satOff val="6060"/>
            <a:lumOff val="-5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Improving Infrastructures.</a:t>
          </a:r>
          <a:endParaRPr lang="en-US" sz="2300" kern="1200"/>
        </a:p>
      </dsp:txBody>
      <dsp:txXfrm>
        <a:off x="26273" y="2551173"/>
        <a:ext cx="6519704" cy="485654"/>
      </dsp:txXfrm>
    </dsp:sp>
    <dsp:sp modelId="{043BBF77-8862-458B-86D7-BF17239D2760}">
      <dsp:nvSpPr>
        <dsp:cNvPr id="0" name=""/>
        <dsp:cNvSpPr/>
      </dsp:nvSpPr>
      <dsp:spPr>
        <a:xfrm>
          <a:off x="0" y="3129340"/>
          <a:ext cx="6572250" cy="538200"/>
        </a:xfrm>
        <a:prstGeom prst="roundRect">
          <a:avLst/>
        </a:prstGeom>
        <a:solidFill>
          <a:schemeClr val="accent5">
            <a:hueOff val="-13326951"/>
            <a:satOff val="7574"/>
            <a:lumOff val="-62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Encouraging Diversification. </a:t>
          </a:r>
          <a:endParaRPr lang="en-US" sz="2300" kern="1200"/>
        </a:p>
      </dsp:txBody>
      <dsp:txXfrm>
        <a:off x="26273" y="3155613"/>
        <a:ext cx="6519704" cy="485654"/>
      </dsp:txXfrm>
    </dsp:sp>
    <dsp:sp modelId="{391333AE-C0FA-4E30-ACF0-6AE8AC766166}">
      <dsp:nvSpPr>
        <dsp:cNvPr id="0" name=""/>
        <dsp:cNvSpPr/>
      </dsp:nvSpPr>
      <dsp:spPr>
        <a:xfrm>
          <a:off x="0" y="3733780"/>
          <a:ext cx="6572250" cy="538200"/>
        </a:xfrm>
        <a:prstGeom prst="roundRect">
          <a:avLst/>
        </a:prstGeom>
        <a:solidFill>
          <a:schemeClr val="accent5">
            <a:hueOff val="-15992340"/>
            <a:satOff val="9089"/>
            <a:lumOff val="-75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Integrating Local Economy.</a:t>
          </a:r>
          <a:endParaRPr lang="en-US" sz="2300" kern="1200"/>
        </a:p>
      </dsp:txBody>
      <dsp:txXfrm>
        <a:off x="26273" y="3760053"/>
        <a:ext cx="6519704" cy="485654"/>
      </dsp:txXfrm>
    </dsp:sp>
    <dsp:sp modelId="{070D8D46-3800-4BB2-A6E3-CED8486682E4}">
      <dsp:nvSpPr>
        <dsp:cNvPr id="0" name=""/>
        <dsp:cNvSpPr/>
      </dsp:nvSpPr>
      <dsp:spPr>
        <a:xfrm>
          <a:off x="0" y="4338220"/>
          <a:ext cx="6572250" cy="538200"/>
        </a:xfrm>
        <a:prstGeom prst="roundRect">
          <a:avLst/>
        </a:prstGeom>
        <a:solidFill>
          <a:schemeClr val="accent5">
            <a:hueOff val="-18657731"/>
            <a:satOff val="10604"/>
            <a:lumOff val="-87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Promoting Community Pride.</a:t>
          </a:r>
          <a:endParaRPr lang="en-US" sz="2300" kern="1200"/>
        </a:p>
      </dsp:txBody>
      <dsp:txXfrm>
        <a:off x="26273" y="4364493"/>
        <a:ext cx="6519704" cy="485654"/>
      </dsp:txXfrm>
    </dsp:sp>
    <dsp:sp modelId="{6EA41E11-375A-4B1D-9F1F-C05BB9159687}">
      <dsp:nvSpPr>
        <dsp:cNvPr id="0" name=""/>
        <dsp:cNvSpPr/>
      </dsp:nvSpPr>
      <dsp:spPr>
        <a:xfrm>
          <a:off x="0" y="4942660"/>
          <a:ext cx="6572250" cy="538200"/>
        </a:xfrm>
        <a:prstGeom prst="roundRect">
          <a:avLst/>
        </a:prstGeom>
        <a:solidFill>
          <a:schemeClr val="accent5">
            <a:hueOff val="-21323121"/>
            <a:satOff val="12119"/>
            <a:lumOff val="-10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Higher Quality of Life for Local Population.</a:t>
          </a:r>
          <a:endParaRPr lang="en-US" sz="2300" kern="1200"/>
        </a:p>
      </dsp:txBody>
      <dsp:txXfrm>
        <a:off x="26273" y="4968933"/>
        <a:ext cx="6519704" cy="48565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DAA2E-D3DD-4246-9E48-06748F0A2DE4}">
      <dsp:nvSpPr>
        <dsp:cNvPr id="0" name=""/>
        <dsp:cNvSpPr/>
      </dsp:nvSpPr>
      <dsp:spPr>
        <a:xfrm>
          <a:off x="0" y="682"/>
          <a:ext cx="6572250" cy="15961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178FE-B705-424A-9C02-7C514174BFF7}">
      <dsp:nvSpPr>
        <dsp:cNvPr id="0" name=""/>
        <dsp:cNvSpPr/>
      </dsp:nvSpPr>
      <dsp:spPr>
        <a:xfrm>
          <a:off x="482844" y="359822"/>
          <a:ext cx="877899" cy="87789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FCD10C-2DC2-476B-AB0F-6E65A8038D07}">
      <dsp:nvSpPr>
        <dsp:cNvPr id="0" name=""/>
        <dsp:cNvSpPr/>
      </dsp:nvSpPr>
      <dsp:spPr>
        <a:xfrm>
          <a:off x="1843589" y="682"/>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666750">
            <a:lnSpc>
              <a:spcPct val="90000"/>
            </a:lnSpc>
            <a:spcBef>
              <a:spcPct val="0"/>
            </a:spcBef>
            <a:spcAft>
              <a:spcPct val="35000"/>
            </a:spcAft>
            <a:buNone/>
          </a:pPr>
          <a:r>
            <a:rPr lang="en-GB" sz="1500" b="1" i="1" kern="1200"/>
            <a:t>Sustainable Tourism </a:t>
          </a:r>
          <a:r>
            <a:rPr lang="en-GB" sz="1500" kern="1200"/>
            <a:t>is about re-focusing and adapting. A balance must be found between limits and usage so that continuous changing, monitoring and planning ensure that tourism can be managed. </a:t>
          </a:r>
          <a:endParaRPr lang="en-US" sz="1500" kern="1200"/>
        </a:p>
      </dsp:txBody>
      <dsp:txXfrm>
        <a:off x="1843589" y="682"/>
        <a:ext cx="4728660" cy="1596181"/>
      </dsp:txXfrm>
    </dsp:sp>
    <dsp:sp modelId="{0ED2FF2E-977D-4E86-BEF6-FB53308E4FAB}">
      <dsp:nvSpPr>
        <dsp:cNvPr id="0" name=""/>
        <dsp:cNvSpPr/>
      </dsp:nvSpPr>
      <dsp:spPr>
        <a:xfrm>
          <a:off x="0" y="1995909"/>
          <a:ext cx="6572250" cy="15961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ADEE3-17F8-4274-BA62-BE6A0E076961}">
      <dsp:nvSpPr>
        <dsp:cNvPr id="0" name=""/>
        <dsp:cNvSpPr/>
      </dsp:nvSpPr>
      <dsp:spPr>
        <a:xfrm>
          <a:off x="482844" y="2355050"/>
          <a:ext cx="877899" cy="87789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27580-1995-4BA3-928E-9EA26B56447F}">
      <dsp:nvSpPr>
        <dsp:cNvPr id="0" name=""/>
        <dsp:cNvSpPr/>
      </dsp:nvSpPr>
      <dsp:spPr>
        <a:xfrm>
          <a:off x="1843589" y="1995909"/>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666750">
            <a:lnSpc>
              <a:spcPct val="90000"/>
            </a:lnSpc>
            <a:spcBef>
              <a:spcPct val="0"/>
            </a:spcBef>
            <a:spcAft>
              <a:spcPct val="35000"/>
            </a:spcAft>
            <a:buNone/>
          </a:pPr>
          <a:r>
            <a:rPr lang="en-GB" sz="1500" kern="1200"/>
            <a:t>This requires thinking long-term (10, 20+ years) and realising that change is often cumulative, gradual and irreversible. </a:t>
          </a:r>
          <a:endParaRPr lang="en-US" sz="1500" kern="1200"/>
        </a:p>
      </dsp:txBody>
      <dsp:txXfrm>
        <a:off x="1843589" y="1995909"/>
        <a:ext cx="4728660" cy="1596181"/>
      </dsp:txXfrm>
    </dsp:sp>
    <dsp:sp modelId="{1073E958-7D3F-4BDA-863C-94C11A4FDA22}">
      <dsp:nvSpPr>
        <dsp:cNvPr id="0" name=""/>
        <dsp:cNvSpPr/>
      </dsp:nvSpPr>
      <dsp:spPr>
        <a:xfrm>
          <a:off x="0" y="3991136"/>
          <a:ext cx="6572250" cy="15961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E9DAA-0005-47D6-8B8F-5892F54C30CF}">
      <dsp:nvSpPr>
        <dsp:cNvPr id="0" name=""/>
        <dsp:cNvSpPr/>
      </dsp:nvSpPr>
      <dsp:spPr>
        <a:xfrm>
          <a:off x="482844" y="4350277"/>
          <a:ext cx="877899" cy="8778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CD6704-300F-4FD5-BEDC-D95050C6AF43}">
      <dsp:nvSpPr>
        <dsp:cNvPr id="0" name=""/>
        <dsp:cNvSpPr/>
      </dsp:nvSpPr>
      <dsp:spPr>
        <a:xfrm>
          <a:off x="1843589" y="3991136"/>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666750">
            <a:lnSpc>
              <a:spcPct val="90000"/>
            </a:lnSpc>
            <a:spcBef>
              <a:spcPct val="0"/>
            </a:spcBef>
            <a:spcAft>
              <a:spcPct val="35000"/>
            </a:spcAft>
            <a:buNone/>
          </a:pPr>
          <a:r>
            <a:rPr lang="en-GB" sz="1500" b="1" kern="1200"/>
            <a:t>Economic, Social and Environmental </a:t>
          </a:r>
          <a:r>
            <a:rPr lang="en-GB" sz="1500" kern="1200"/>
            <a:t>aspects of sustainable development must include the </a:t>
          </a:r>
          <a:r>
            <a:rPr lang="en-GB" sz="1500" b="1" i="1" kern="1200"/>
            <a:t>interests of all stakeholders including indigenous people, local communities, visitors, industry and government</a:t>
          </a:r>
          <a:r>
            <a:rPr lang="en-GB" sz="1500" kern="1200"/>
            <a:t>.</a:t>
          </a:r>
          <a:endParaRPr lang="en-US" sz="1500" kern="1200"/>
        </a:p>
      </dsp:txBody>
      <dsp:txXfrm>
        <a:off x="1843589" y="3991136"/>
        <a:ext cx="4728660" cy="15961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2/7/2023</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E8DF69-FFB1-4D3A-9D8C-5887E79674D9}" type="slidenum">
              <a:rPr lang="en-US" smtClean="0"/>
              <a:t>10</a:t>
            </a:fld>
            <a:endParaRPr lang="en-US" dirty="0"/>
          </a:p>
        </p:txBody>
      </p:sp>
    </p:spTree>
    <p:extLst>
      <p:ext uri="{BB962C8B-B14F-4D97-AF65-F5344CB8AC3E}">
        <p14:creationId xmlns:p14="http://schemas.microsoft.com/office/powerpoint/2010/main" val="2265940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an example of </a:t>
            </a:r>
            <a:r>
              <a:rPr lang="en-GB"/>
              <a:t>carrying capacity?</a:t>
            </a:r>
          </a:p>
        </p:txBody>
      </p:sp>
      <p:sp>
        <p:nvSpPr>
          <p:cNvPr id="4" name="Slide Number Placeholder 3"/>
          <p:cNvSpPr>
            <a:spLocks noGrp="1"/>
          </p:cNvSpPr>
          <p:nvPr>
            <p:ph type="sldNum" sz="quarter" idx="5"/>
          </p:nvPr>
        </p:nvSpPr>
        <p:spPr/>
        <p:txBody>
          <a:bodyPr/>
          <a:lstStyle/>
          <a:p>
            <a:fld id="{28E8DF69-FFB1-4D3A-9D8C-5887E79674D9}" type="slidenum">
              <a:rPr lang="en-US" smtClean="0"/>
              <a:t>14</a:t>
            </a:fld>
            <a:endParaRPr lang="en-US" dirty="0"/>
          </a:p>
        </p:txBody>
      </p:sp>
    </p:spTree>
    <p:extLst>
      <p:ext uri="{BB962C8B-B14F-4D97-AF65-F5344CB8AC3E}">
        <p14:creationId xmlns:p14="http://schemas.microsoft.com/office/powerpoint/2010/main" val="1260587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E8DF69-FFB1-4D3A-9D8C-5887E79674D9}" type="slidenum">
              <a:rPr lang="en-US" smtClean="0"/>
              <a:t>30</a:t>
            </a:fld>
            <a:endParaRPr lang="en-US" dirty="0"/>
          </a:p>
        </p:txBody>
      </p:sp>
    </p:spTree>
    <p:extLst>
      <p:ext uri="{BB962C8B-B14F-4D97-AF65-F5344CB8AC3E}">
        <p14:creationId xmlns:p14="http://schemas.microsoft.com/office/powerpoint/2010/main" val="221528549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noProof="0" smtClean="0"/>
              <a:t>2/7/2023</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5574870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noProof="0" smtClean="0"/>
              <a:t>2/7/2023</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14731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E5059C3-6A89-4494-99FF-5A4D6FFD50EB}" type="datetimeFigureOut">
              <a:rPr lang="en-US" noProof="0" smtClean="0"/>
              <a:t>2/7/2023</a:t>
            </a:fld>
            <a:endParaRPr lang="en-US" noProof="0" dirty="0"/>
          </a:p>
        </p:txBody>
      </p:sp>
      <p:sp>
        <p:nvSpPr>
          <p:cNvPr id="5" name="Footer Placeholder 4"/>
          <p:cNvSpPr>
            <a:spLocks noGrp="1"/>
          </p:cNvSpPr>
          <p:nvPr>
            <p:ph type="ftr" sz="quarter" idx="11"/>
          </p:nvPr>
        </p:nvSpPr>
        <p:spPr>
          <a:xfrm>
            <a:off x="2182708" y="6272784"/>
            <a:ext cx="6327648" cy="365125"/>
          </a:xfrm>
        </p:spPr>
        <p:txBody>
          <a:bodyPr/>
          <a:lstStyle/>
          <a:p>
            <a:r>
              <a:rPr lang="en-US" noProof="0"/>
              <a:t>
              </a:t>
            </a:r>
            <a:endParaRPr lang="en-US" noProof="0"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608255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noProof="0" smtClean="0"/>
              <a:t>2/7/2023</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076980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BC1C18-307B-4F68-A007-B5B542270E8D}" type="datetimeFigureOut">
              <a:rPr lang="en-US" noProof="0" smtClean="0"/>
              <a:t>2/7/2023</a:t>
            </a:fld>
            <a:endParaRPr lang="en-US" noProof="0" dirty="0"/>
          </a:p>
        </p:txBody>
      </p:sp>
      <p:sp>
        <p:nvSpPr>
          <p:cNvPr id="8" name="Footer Placeholder 7"/>
          <p:cNvSpPr>
            <a:spLocks noGrp="1"/>
          </p:cNvSpPr>
          <p:nvPr>
            <p:ph type="ftr" sz="quarter" idx="11"/>
          </p:nvPr>
        </p:nvSpPr>
        <p:spPr/>
        <p:txBody>
          <a:bodyPr/>
          <a:lstStyle/>
          <a:p>
            <a:r>
              <a:rPr lang="en-US" noProof="0"/>
              <a:t>
              </a:t>
            </a:r>
            <a:endParaRPr lang="en-US" noProof="0" dirty="0"/>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28817584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noProof="0" smtClean="0"/>
              <a:t>2/7/2023</a:t>
            </a:fld>
            <a:endParaRPr lang="en-US" noProof="0" dirty="0"/>
          </a:p>
        </p:txBody>
      </p:sp>
      <p:sp>
        <p:nvSpPr>
          <p:cNvPr id="4" name="Footer Placeholder 3"/>
          <p:cNvSpPr>
            <a:spLocks noGrp="1"/>
          </p:cNvSpPr>
          <p:nvPr>
            <p:ph type="ftr" sz="quarter" idx="11"/>
          </p:nvPr>
        </p:nvSpPr>
        <p:spPr/>
        <p:txBody>
          <a:bodyPr/>
          <a:lstStyle/>
          <a:p>
            <a:r>
              <a:rPr lang="en-US" noProof="0"/>
              <a:t>
              </a:t>
            </a:r>
            <a:endParaRPr lang="en-US" noProof="0" dirty="0"/>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88775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2/7/2023</a:t>
            </a:fld>
            <a:endParaRPr lang="en-US" noProof="0" dirty="0"/>
          </a:p>
        </p:txBody>
      </p:sp>
      <p:sp>
        <p:nvSpPr>
          <p:cNvPr id="3" name="Footer Placeholder 2"/>
          <p:cNvSpPr>
            <a:spLocks noGrp="1"/>
          </p:cNvSpPr>
          <p:nvPr>
            <p:ph type="ftr" sz="quarter" idx="11"/>
          </p:nvPr>
        </p:nvSpPr>
        <p:spPr/>
        <p:txBody>
          <a:bodyPr/>
          <a:lstStyle/>
          <a:p>
            <a:r>
              <a:rPr lang="en-US" noProof="0"/>
              <a:t>
              </a:t>
            </a:r>
            <a:endParaRPr lang="en-US" noProof="0" dirty="0"/>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34391120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2/7/2023</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16904132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2/7/2023</a:t>
            </a:fld>
            <a:endParaRPr lang="en-US" noProof="0"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81478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noProof="0" smtClean="0"/>
              <a:t>2/7/2023</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226274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noProof="0" smtClean="0"/>
              <a:t>2/7/2023</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82810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CBC1C18-307B-4F68-A007-B5B542270E8D}" type="datetimeFigureOut">
              <a:rPr lang="en-US" noProof="0" smtClean="0"/>
              <a:t>2/7/2023</a:t>
            </a:fld>
            <a:endParaRPr lang="en-US" noProof="0"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r>
              <a:rPr lang="en-US" noProof="0"/>
              <a:t>
              </a:t>
            </a:r>
            <a:endParaRPr lang="en-US" noProof="0"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785093253"/>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tourismnotes.com/world-tourism-organization-unwto/"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png"/><Relationship Id="rId5" Type="http://schemas.microsoft.com/office/2007/relationships/hdphoto" Target="../media/hdphoto2.wdp"/><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ce_U7xGkVTk?feature=oembed" TargetMode="External"/></Relationships>
</file>

<file path=ppt/slides/_rels/slide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microsoft.com/office/2007/relationships/hdphoto" Target="../media/hdphoto2.wdp"/><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7.jp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microsoft.com/office/2007/relationships/hdphoto" Target="../media/hdphoto2.wdp"/><Relationship Id="rId7" Type="http://schemas.openxmlformats.org/officeDocument/2006/relationships/diagramQuickStyle" Target="../diagrams/quickStyle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youtube.com/watch?v=Vyt1HdR4uLw" TargetMode="External"/><Relationship Id="rId7" Type="http://schemas.openxmlformats.org/officeDocument/2006/relationships/image" Target="../media/image31.jpg"/><Relationship Id="rId2" Type="http://schemas.openxmlformats.org/officeDocument/2006/relationships/slideLayout" Target="../slideLayouts/slideLayout2.xml"/><Relationship Id="rId1" Type="http://schemas.openxmlformats.org/officeDocument/2006/relationships/video" Target="https://www.youtube.com/embed/Vyt1HdR4uLw?feature=oembed" TargetMode="External"/><Relationship Id="rId6" Type="http://schemas.microsoft.com/office/2007/relationships/hdphoto" Target="../media/hdphoto2.wdp"/><Relationship Id="rId11" Type="http://schemas.openxmlformats.org/officeDocument/2006/relationships/image" Target="../media/image33.jpeg"/><Relationship Id="rId5" Type="http://schemas.openxmlformats.org/officeDocument/2006/relationships/image" Target="../media/image6.png"/><Relationship Id="rId10" Type="http://schemas.openxmlformats.org/officeDocument/2006/relationships/image" Target="../media/image32.jpg"/><Relationship Id="rId4" Type="http://schemas.openxmlformats.org/officeDocument/2006/relationships/image" Target="../media/image30.jpg"/><Relationship Id="rId9" Type="http://schemas.microsoft.com/office/2007/relationships/hdphoto" Target="../media/hdphoto1.wdp"/></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hdphoto" Target="../media/hdphoto3.wdp"/><Relationship Id="rId7" Type="http://schemas.openxmlformats.org/officeDocument/2006/relationships/diagramLayout" Target="../diagrams/layout3.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microsoft.com/office/2007/relationships/hdphoto" Target="../media/hdphoto2.wdp"/><Relationship Id="rId10" Type="http://schemas.microsoft.com/office/2007/relationships/diagramDrawing" Target="../diagrams/drawing3.xml"/><Relationship Id="rId4" Type="http://schemas.openxmlformats.org/officeDocument/2006/relationships/image" Target="../media/image4.png"/><Relationship Id="rId9" Type="http://schemas.openxmlformats.org/officeDocument/2006/relationships/diagramColors" Target="../diagrams/colors3.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4.png"/><Relationship Id="rId7" Type="http://schemas.openxmlformats.org/officeDocument/2006/relationships/diagramLayout" Target="../diagrams/layout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2.png"/><Relationship Id="rId10" Type="http://schemas.microsoft.com/office/2007/relationships/diagramDrawing" Target="../diagrams/drawing4.xml"/><Relationship Id="rId4" Type="http://schemas.microsoft.com/office/2007/relationships/hdphoto" Target="../media/hdphoto2.wdp"/><Relationship Id="rId9" Type="http://schemas.openxmlformats.org/officeDocument/2006/relationships/diagramColors" Target="../diagrams/colors4.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 Id="rId5" Type="http://schemas.openxmlformats.org/officeDocument/2006/relationships/image" Target="../media/image37.jpeg"/><Relationship Id="rId4" Type="http://schemas.openxmlformats.org/officeDocument/2006/relationships/image" Target="../media/image36.jpeg"/></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5.xml"/><Relationship Id="rId3" Type="http://schemas.microsoft.com/office/2007/relationships/hdphoto" Target="../media/hdphoto2.wdp"/><Relationship Id="rId7" Type="http://schemas.openxmlformats.org/officeDocument/2006/relationships/diagramQuickStyle" Target="../diagrams/quickStyle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microsoft.com/office/2007/relationships/hdphoto" Target="../media/hdphoto3.wdp"/><Relationship Id="rId7" Type="http://schemas.openxmlformats.org/officeDocument/2006/relationships/diagramLayout" Target="../diagrams/layout6.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Data" Target="../diagrams/data6.xml"/><Relationship Id="rId5" Type="http://schemas.microsoft.com/office/2007/relationships/hdphoto" Target="../media/hdphoto2.wdp"/><Relationship Id="rId10" Type="http://schemas.microsoft.com/office/2007/relationships/diagramDrawing" Target="../diagrams/drawing6.xml"/><Relationship Id="rId4" Type="http://schemas.openxmlformats.org/officeDocument/2006/relationships/image" Target="../media/image4.png"/><Relationship Id="rId9" Type="http://schemas.openxmlformats.org/officeDocument/2006/relationships/diagramColors" Target="../diagrams/colors6.xml"/></Relationships>
</file>

<file path=ppt/slides/_rels/slide18.xml.rels><?xml version="1.0" encoding="UTF-8" standalone="yes"?>
<Relationships xmlns="http://schemas.openxmlformats.org/package/2006/relationships"><Relationship Id="rId8" Type="http://schemas.microsoft.com/office/2007/relationships/diagramDrawing" Target="../diagrams/drawing7.xml"/><Relationship Id="rId3" Type="http://schemas.microsoft.com/office/2007/relationships/hdphoto" Target="../media/hdphoto2.wdp"/><Relationship Id="rId7" Type="http://schemas.openxmlformats.org/officeDocument/2006/relationships/diagramColors" Target="../diagrams/colors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microsoft.com/office/2007/relationships/hdphoto" Target="../media/hdphoto3.wdp"/><Relationship Id="rId7" Type="http://schemas.openxmlformats.org/officeDocument/2006/relationships/diagramLayout" Target="../diagrams/layout8.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Data" Target="../diagrams/data8.xml"/><Relationship Id="rId5" Type="http://schemas.microsoft.com/office/2007/relationships/hdphoto" Target="../media/hdphoto2.wdp"/><Relationship Id="rId10" Type="http://schemas.microsoft.com/office/2007/relationships/diagramDrawing" Target="../diagrams/drawing8.xml"/><Relationship Id="rId4" Type="http://schemas.openxmlformats.org/officeDocument/2006/relationships/image" Target="../media/image4.png"/><Relationship Id="rId9" Type="http://schemas.openxmlformats.org/officeDocument/2006/relationships/diagramColors" Target="../diagrams/colors8.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image" Target="../media/image42.jpg"/><Relationship Id="rId1" Type="http://schemas.openxmlformats.org/officeDocument/2006/relationships/slideLayout" Target="../slideLayouts/slideLayout2.xml"/><Relationship Id="rId6" Type="http://schemas.openxmlformats.org/officeDocument/2006/relationships/image" Target="../media/image44.jpg"/><Relationship Id="rId5" Type="http://schemas.openxmlformats.org/officeDocument/2006/relationships/image" Target="../media/image43.jpg"/><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5.jp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youtube.com/watch?v=LTTsy6uuzVs" TargetMode="External"/><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Vyt1HdR4uLw?feature=oembed" TargetMode="External"/></Relationships>
</file>

<file path=ppt/slides/_rels/slide23.xml.rels><?xml version="1.0" encoding="UTF-8" standalone="yes"?>
<Relationships xmlns="http://schemas.openxmlformats.org/package/2006/relationships"><Relationship Id="rId8" Type="http://schemas.microsoft.com/office/2007/relationships/diagramDrawing" Target="../diagrams/drawing9.xml"/><Relationship Id="rId3" Type="http://schemas.microsoft.com/office/2007/relationships/hdphoto" Target="../media/hdphoto2.wdp"/><Relationship Id="rId7" Type="http://schemas.openxmlformats.org/officeDocument/2006/relationships/diagramColors" Target="../diagrams/colors9.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6.jpg"/></Relationships>
</file>

<file path=ppt/slides/_rels/slide25.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58.jpg"/><Relationship Id="rId1" Type="http://schemas.openxmlformats.org/officeDocument/2006/relationships/slideLayout" Target="../slideLayouts/slideLayout2.xml"/><Relationship Id="rId6" Type="http://schemas.openxmlformats.org/officeDocument/2006/relationships/image" Target="../media/image60.jpg"/><Relationship Id="rId5" Type="http://schemas.microsoft.com/office/2007/relationships/hdphoto" Target="../media/hdphoto1.wdp"/><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1.jp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62.jpeg"/><Relationship Id="rId4" Type="http://schemas.microsoft.com/office/2007/relationships/hdphoto" Target="../media/hdphoto2.wdp"/></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3.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8" Type="http://schemas.openxmlformats.org/officeDocument/2006/relationships/hyperlink" Target="https://www.youtube.com/watch?v=EqxvnkTp99o" TargetMode="External"/><Relationship Id="rId3" Type="http://schemas.openxmlformats.org/officeDocument/2006/relationships/notesSlide" Target="../notesSlides/notesSlide4.xml"/><Relationship Id="rId7" Type="http://schemas.openxmlformats.org/officeDocument/2006/relationships/image" Target="../media/image65.jpg"/><Relationship Id="rId2" Type="http://schemas.openxmlformats.org/officeDocument/2006/relationships/slideLayout" Target="../slideLayouts/slideLayout2.xml"/><Relationship Id="rId1" Type="http://schemas.openxmlformats.org/officeDocument/2006/relationships/video" Target="https://www.youtube.com/embed/EqxvnkTp99o?feature=oembed" TargetMode="External"/><Relationship Id="rId6" Type="http://schemas.microsoft.com/office/2007/relationships/hdphoto" Target="../media/hdphoto2.wdp"/><Relationship Id="rId5" Type="http://schemas.openxmlformats.org/officeDocument/2006/relationships/image" Target="../media/image4.png"/><Relationship Id="rId10" Type="http://schemas.openxmlformats.org/officeDocument/2006/relationships/image" Target="../media/image2.png"/><Relationship Id="rId4" Type="http://schemas.openxmlformats.org/officeDocument/2006/relationships/image" Target="../media/image64.jpeg"/><Relationship Id="rId9" Type="http://schemas.openxmlformats.org/officeDocument/2006/relationships/hyperlink" Target="https://www.youtube.com/watch?v=pwk_A96fLdI&amp;t=7072s" TargetMode="External"/></Relationships>
</file>

<file path=ppt/slides/_rels/slide3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4" Type="http://schemas.openxmlformats.org/officeDocument/2006/relationships/image" Target="../media/image66.jpe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67.jpeg"/><Relationship Id="rId4" Type="http://schemas.microsoft.com/office/2007/relationships/hdphoto" Target="../media/hdphoto1.wdp"/></Relationships>
</file>

<file path=ppt/slides/_rels/slide3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image" Target="../media/image68.jpg"/><Relationship Id="rId5" Type="http://schemas.microsoft.com/office/2007/relationships/hdphoto" Target="../media/hdphoto2.wdp"/><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image" Target="../media/image69.jpg"/><Relationship Id="rId5" Type="http://schemas.microsoft.com/office/2007/relationships/hdphoto" Target="../media/hdphoto2.wdp"/><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image" Target="../media/image70.jpg"/><Relationship Id="rId5" Type="http://schemas.microsoft.com/office/2007/relationships/hdphoto" Target="../media/hdphoto2.wdp"/><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1.wdp"/><Relationship Id="rId2"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youtube.com/watch?v=wc5U_wJ-sWQ&amp;t=3s" TargetMode="External"/><Relationship Id="rId4" Type="http://schemas.microsoft.com/office/2007/relationships/hdphoto" Target="../media/hdphoto2.wdp"/></Relationships>
</file>

<file path=ppt/slides/_rels/slide3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slideLayout" Target="../slideLayouts/slideLayout2.xml"/><Relationship Id="rId1" Type="http://schemas.openxmlformats.org/officeDocument/2006/relationships/video" Target="https://www.youtube.com/embed/wc5U_wJ-sWQ?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4.jp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youtube.com/watch?v=txWtpLdbjSM" TargetMode="External"/><Relationship Id="rId4" Type="http://schemas.microsoft.com/office/2007/relationships/hdphoto" Target="../media/hdphoto2.wdp"/></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8" Type="http://schemas.openxmlformats.org/officeDocument/2006/relationships/diagramColors" Target="../diagrams/colors10.xml"/><Relationship Id="rId3" Type="http://schemas.microsoft.com/office/2007/relationships/hdphoto" Target="../media/hdphoto2.wdp"/><Relationship Id="rId7" Type="http://schemas.openxmlformats.org/officeDocument/2006/relationships/diagramQuickStyle" Target="../diagrams/quickStyle10.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png"/><Relationship Id="rId9" Type="http://schemas.microsoft.com/office/2007/relationships/diagramDrawing" Target="../diagrams/drawing10.xml"/></Relationships>
</file>

<file path=ppt/slides/_rels/slide42.xml.rels><?xml version="1.0" encoding="UTF-8" standalone="yes"?>
<Relationships xmlns="http://schemas.openxmlformats.org/package/2006/relationships"><Relationship Id="rId8" Type="http://schemas.openxmlformats.org/officeDocument/2006/relationships/diagramColors" Target="../diagrams/colors11.xml"/><Relationship Id="rId3" Type="http://schemas.microsoft.com/office/2007/relationships/hdphoto" Target="../media/hdphoto2.wdp"/><Relationship Id="rId7" Type="http://schemas.openxmlformats.org/officeDocument/2006/relationships/diagramQuickStyle" Target="../diagrams/quickStyle1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2.png"/><Relationship Id="rId9" Type="http://schemas.microsoft.com/office/2007/relationships/diagramDrawing" Target="../diagrams/drawing11.xml"/></Relationships>
</file>

<file path=ppt/slides/_rels/slide43.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6.png"/><Relationship Id="rId7" Type="http://schemas.openxmlformats.org/officeDocument/2006/relationships/image" Target="../media/image2.png"/><Relationship Id="rId2" Type="http://schemas.openxmlformats.org/officeDocument/2006/relationships/image" Target="../media/image81.jpg"/><Relationship Id="rId1" Type="http://schemas.openxmlformats.org/officeDocument/2006/relationships/slideLayout" Target="../slideLayouts/slideLayout2.xml"/><Relationship Id="rId6" Type="http://schemas.openxmlformats.org/officeDocument/2006/relationships/image" Target="../media/image82.jpg"/><Relationship Id="rId5" Type="http://schemas.openxmlformats.org/officeDocument/2006/relationships/hyperlink" Target="https://youtu.be/8OXqdHSOIxI" TargetMode="External"/><Relationship Id="rId4" Type="http://schemas.microsoft.com/office/2007/relationships/hdphoto" Target="../media/hdphoto2.wdp"/></Relationships>
</file>

<file path=ppt/slides/_rels/slide4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slideLayout" Target="../slideLayouts/slideLayout2.xml"/><Relationship Id="rId1" Type="http://schemas.openxmlformats.org/officeDocument/2006/relationships/video" Target="https://www.youtube.com/embed/8OXqdHSOIxI?feature=oembe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slideLayout" Target="../slideLayouts/slideLayout2.xml"/><Relationship Id="rId1" Type="http://schemas.openxmlformats.org/officeDocument/2006/relationships/video" Target="https://www.youtube.com/embed/99XqIP8QXmE?feature=oembed"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15035" r="27632" b="1"/>
          <a:stretch/>
        </p:blipFill>
        <p:spPr>
          <a:xfrm>
            <a:off x="20" y="10"/>
            <a:ext cx="12191980" cy="6857989"/>
          </a:xfrm>
          <a:prstGeom prst="rect">
            <a:avLst/>
          </a:prstGeom>
        </p:spPr>
      </p:pic>
      <p:sp>
        <p:nvSpPr>
          <p:cNvPr id="14" name="Rectangle 13">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051560" y="1432223"/>
            <a:ext cx="9966960" cy="3035808"/>
          </a:xfrm>
        </p:spPr>
        <p:txBody>
          <a:bodyPr anchor="b">
            <a:normAutofit/>
          </a:bodyPr>
          <a:lstStyle/>
          <a:p>
            <a:r>
              <a:rPr lang="en-US" cap="none">
                <a:solidFill>
                  <a:srgbClr val="FFFFFF"/>
                </a:solidFill>
              </a:rPr>
              <a:t>Sustainable Tourism</a:t>
            </a: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069848" y="4389120"/>
            <a:ext cx="7891272" cy="1069848"/>
          </a:xfrm>
        </p:spPr>
        <p:txBody>
          <a:bodyPr vert="horz" lIns="91440" tIns="45720" rIns="91440" bIns="45720" rtlCol="0" anchor="t">
            <a:normAutofit/>
          </a:bodyPr>
          <a:lstStyle/>
          <a:p>
            <a:r>
              <a:rPr lang="en-US" b="1" dirty="0">
                <a:solidFill>
                  <a:srgbClr val="FFFFFF"/>
                </a:solidFill>
              </a:rPr>
              <a:t>Lecture 1 (week 2) - </a:t>
            </a:r>
            <a:r>
              <a:rPr lang="en-GB" b="1" dirty="0">
                <a:solidFill>
                  <a:srgbClr val="FFFFFF"/>
                </a:solidFill>
                <a:cs typeface="Arial"/>
              </a:rPr>
              <a:t>Principles of Sustainability; The Historical Development and Impact of Tourism on Destinations</a:t>
            </a:r>
          </a:p>
          <a:p>
            <a:endParaRPr lang="en-US" b="1" dirty="0">
              <a:solidFill>
                <a:srgbClr val="FFFFFF"/>
              </a:solidFill>
            </a:endParaRPr>
          </a:p>
          <a:p>
            <a:endParaRPr lang="en-US" b="1" dirty="0">
              <a:solidFill>
                <a:srgbClr val="FFFFFF"/>
              </a:solidFill>
            </a:endParaRPr>
          </a:p>
        </p:txBody>
      </p:sp>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6545" y="720436"/>
            <a:ext cx="10169237" cy="5878532"/>
          </a:xfrm>
          <a:prstGeom prst="rect">
            <a:avLst/>
          </a:prstGeom>
        </p:spPr>
        <p:txBody>
          <a:bodyPr wrap="square">
            <a:spAutoFit/>
          </a:bodyPr>
          <a:lstStyle/>
          <a:p>
            <a:pPr algn="ctr"/>
            <a:endParaRPr lang="en-GB" sz="4400" b="1" dirty="0">
              <a:solidFill>
                <a:srgbClr val="3B3835"/>
              </a:solidFill>
              <a:cs typeface="Arial" panose="020B0604020202020204" pitchFamily="34" charset="0"/>
            </a:endParaRPr>
          </a:p>
          <a:p>
            <a:pPr algn="ctr"/>
            <a:r>
              <a:rPr lang="en-GB" sz="4400" b="1" dirty="0">
                <a:solidFill>
                  <a:schemeClr val="accent3">
                    <a:lumMod val="75000"/>
                  </a:schemeClr>
                </a:solidFill>
                <a:cs typeface="Arial" panose="020B0604020202020204" pitchFamily="34" charset="0"/>
              </a:rPr>
              <a:t>Sustainable development is progress that meets the needs of the present without compromising the ability of future generations to meet their own needs</a:t>
            </a:r>
          </a:p>
          <a:p>
            <a:pPr algn="ctr"/>
            <a:r>
              <a:rPr lang="en-GB" sz="4400" b="1" dirty="0">
                <a:solidFill>
                  <a:schemeClr val="accent3">
                    <a:lumMod val="75000"/>
                  </a:schemeClr>
                </a:solidFill>
                <a:cs typeface="Arial" panose="020B0604020202020204" pitchFamily="34" charset="0"/>
              </a:rPr>
              <a:t> </a:t>
            </a:r>
            <a:r>
              <a:rPr lang="en-GB" sz="3600" b="1" dirty="0">
                <a:solidFill>
                  <a:schemeClr val="accent3">
                    <a:lumMod val="75000"/>
                  </a:schemeClr>
                </a:solidFill>
                <a:cs typeface="Arial" panose="020B0604020202020204" pitchFamily="34" charset="0"/>
              </a:rPr>
              <a:t>(UN WCED, 1987)</a:t>
            </a:r>
          </a:p>
          <a:p>
            <a:pPr algn="ctr"/>
            <a:endParaRPr lang="en-GB" sz="4400" b="1" dirty="0">
              <a:solidFill>
                <a:schemeClr val="accent3">
                  <a:lumMod val="75000"/>
                </a:schemeClr>
              </a:solidFill>
              <a:cs typeface="Arial" panose="020B0604020202020204" pitchFamily="34" charset="0"/>
            </a:endParaRPr>
          </a:p>
          <a:p>
            <a:pPr algn="ctr"/>
            <a:r>
              <a:rPr lang="en-GB" sz="2400" dirty="0">
                <a:solidFill>
                  <a:schemeClr val="accent3">
                    <a:lumMod val="75000"/>
                  </a:schemeClr>
                </a:solidFill>
                <a:cs typeface="Arial" panose="020B0604020202020204" pitchFamily="34" charset="0"/>
              </a:rPr>
              <a:t>United Nations World Commission on Environment and Development</a:t>
            </a:r>
          </a:p>
        </p:txBody>
      </p:sp>
    </p:spTree>
    <p:extLst>
      <p:ext uri="{BB962C8B-B14F-4D97-AF65-F5344CB8AC3E}">
        <p14:creationId xmlns:p14="http://schemas.microsoft.com/office/powerpoint/2010/main" val="472603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253835-2C02-5ACA-A3CE-AD098896DAC1}"/>
              </a:ext>
            </a:extLst>
          </p:cNvPr>
          <p:cNvSpPr txBox="1"/>
          <p:nvPr/>
        </p:nvSpPr>
        <p:spPr>
          <a:xfrm>
            <a:off x="514350" y="508685"/>
            <a:ext cx="8007350" cy="5575052"/>
          </a:xfrm>
          <a:prstGeom prst="rect">
            <a:avLst/>
          </a:prstGeom>
          <a:noFill/>
        </p:spPr>
        <p:txBody>
          <a:bodyPr wrap="square">
            <a:spAutoFit/>
          </a:bodyPr>
          <a:lstStyle/>
          <a:p>
            <a:pPr>
              <a:lnSpc>
                <a:spcPct val="150000"/>
              </a:lnSpc>
            </a:pPr>
            <a:r>
              <a:rPr lang="en-GB" sz="2400" b="1" i="0" u="none" strike="noStrike" dirty="0">
                <a:solidFill>
                  <a:srgbClr val="1E73BE"/>
                </a:solidFill>
                <a:effectLst/>
                <a:latin typeface="Calibri" panose="020F0502020204030204" pitchFamily="34" charset="0"/>
                <a:cs typeface="Calibri" panose="020F0502020204030204" pitchFamily="34" charset="0"/>
                <a:hlinkClick r:id="rId2"/>
              </a:rPr>
              <a:t>The World Tourism Organization</a:t>
            </a:r>
            <a:r>
              <a:rPr lang="en-GB" sz="2400" b="0" i="0" dirty="0">
                <a:solidFill>
                  <a:srgbClr val="000000"/>
                </a:solidFill>
                <a:effectLst/>
                <a:latin typeface="Calibri" panose="020F0502020204030204" pitchFamily="34" charset="0"/>
                <a:cs typeface="Calibri" panose="020F0502020204030204" pitchFamily="34" charset="0"/>
              </a:rPr>
              <a:t> defines sustainable tourism in the following manner:</a:t>
            </a:r>
          </a:p>
          <a:p>
            <a:pPr>
              <a:lnSpc>
                <a:spcPct val="150000"/>
              </a:lnSpc>
            </a:pPr>
            <a:endParaRPr lang="en-GB" sz="2400" dirty="0">
              <a:solidFill>
                <a:srgbClr val="000000"/>
              </a:solidFill>
              <a:latin typeface="Calibri" panose="020F0502020204030204" pitchFamily="34" charset="0"/>
              <a:cs typeface="Calibri" panose="020F0502020204030204" pitchFamily="34" charset="0"/>
            </a:endParaRPr>
          </a:p>
          <a:p>
            <a:pPr>
              <a:lnSpc>
                <a:spcPct val="150000"/>
              </a:lnSpc>
            </a:pPr>
            <a:r>
              <a:rPr lang="en-GB" sz="2400" b="0" i="0" dirty="0">
                <a:solidFill>
                  <a:srgbClr val="000000"/>
                </a:solidFill>
                <a:effectLst/>
                <a:latin typeface="Calibri" panose="020F0502020204030204" pitchFamily="34" charset="0"/>
                <a:cs typeface="Calibri" panose="020F0502020204030204" pitchFamily="34" charset="0"/>
              </a:rPr>
              <a:t>“Sustainable tourism development meets the needs of present tourists and host regions while protecting and enhancing opportunities for the future.</a:t>
            </a:r>
          </a:p>
          <a:p>
            <a:pPr>
              <a:lnSpc>
                <a:spcPct val="150000"/>
              </a:lnSpc>
            </a:pPr>
            <a:r>
              <a:rPr lang="en-GB" sz="2400" b="0" i="0" dirty="0">
                <a:solidFill>
                  <a:srgbClr val="000000"/>
                </a:solidFill>
                <a:effectLst/>
                <a:latin typeface="Calibri" panose="020F0502020204030204" pitchFamily="34" charset="0"/>
                <a:cs typeface="Calibri" panose="020F0502020204030204" pitchFamily="34" charset="0"/>
              </a:rPr>
              <a:t> It is envisaged as leading to management of all resources in such a way that economic, social and aesthetic needs can be fulfilled while maintaining cultural integrity, essential ecological processes, biological diversity, and life support systems.”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53317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2" name="Rectangle 11">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319DFC84-FB99-2A79-5B76-E3680B970EDF}"/>
              </a:ext>
            </a:extLst>
          </p:cNvPr>
          <p:cNvPicPr>
            <a:picLocks noChangeAspect="1"/>
          </p:cNvPicPr>
          <p:nvPr/>
        </p:nvPicPr>
        <p:blipFill>
          <a:blip r:embed="rId6"/>
          <a:stretch>
            <a:fillRect/>
          </a:stretch>
        </p:blipFill>
        <p:spPr>
          <a:xfrm>
            <a:off x="679664" y="450283"/>
            <a:ext cx="6613138" cy="5588101"/>
          </a:xfrm>
          <a:prstGeom prst="rect">
            <a:avLst/>
          </a:prstGeom>
        </p:spPr>
      </p:pic>
      <p:sp>
        <p:nvSpPr>
          <p:cNvPr id="2" name="Rectangle 1">
            <a:extLst>
              <a:ext uri="{FF2B5EF4-FFF2-40B4-BE49-F238E27FC236}">
                <a16:creationId xmlns:a16="http://schemas.microsoft.com/office/drawing/2014/main" id="{5C850F67-31CE-CA58-5A59-CC0F76C1CEAB}"/>
              </a:ext>
            </a:extLst>
          </p:cNvPr>
          <p:cNvSpPr>
            <a:spLocks noChangeArrowheads="1"/>
          </p:cNvSpPr>
          <p:nvPr/>
        </p:nvSpPr>
        <p:spPr bwMode="auto">
          <a:xfrm>
            <a:off x="8156351" y="2121408"/>
            <a:ext cx="3544034" cy="4050792"/>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kumimoji="0" lang="en-US" altLang="en-US" sz="1600" b="1" i="0" u="none" strike="noStrike" cap="none" normalizeH="0" baseline="0">
                <a:ln>
                  <a:noFill/>
                </a:ln>
                <a:effectLst/>
              </a:rPr>
              <a:t>Butler defines environmentally sustainable tourism as</a:t>
            </a:r>
            <a:r>
              <a:rPr kumimoji="0" lang="en-US" altLang="en-US" sz="1600" b="0" i="0" u="none" strike="noStrike" cap="none" normalizeH="0" baseline="0">
                <a:ln>
                  <a:noFill/>
                </a:ln>
                <a:effectLst/>
              </a:rPr>
              <a:t>, “tourism which is developed and maintained in an area (community, environment) in such a manner and at such a scale that it remains viable over an infinite period and does not degrade or alter the environment (human and physical) in which it exists to such a degree that it prohibits the successful development and well being of other activities and processes.”</a:t>
            </a:r>
          </a:p>
          <a:p>
            <a:pPr marL="0"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br>
              <a:rPr kumimoji="0" lang="en-US" altLang="en-US" sz="1600" b="0" i="0" u="none" strike="noStrike" cap="none" normalizeH="0" baseline="0">
                <a:ln>
                  <a:noFill/>
                </a:ln>
                <a:effectLst/>
              </a:rPr>
            </a:br>
            <a:endParaRPr kumimoji="0" lang="en-US" altLang="en-US" sz="1600" b="0" i="0" u="none" strike="noStrike" cap="none" normalizeH="0" baseline="0">
              <a:ln>
                <a:noFill/>
              </a:ln>
              <a:effectLst/>
            </a:endParaRPr>
          </a:p>
        </p:txBody>
      </p:sp>
      <p:grpSp>
        <p:nvGrpSpPr>
          <p:cNvPr id="14" name="Group 13">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 name="TextBox 4">
            <a:extLst>
              <a:ext uri="{FF2B5EF4-FFF2-40B4-BE49-F238E27FC236}">
                <a16:creationId xmlns:a16="http://schemas.microsoft.com/office/drawing/2014/main" id="{526CD1D9-95A4-E059-15C1-F630685A069F}"/>
              </a:ext>
            </a:extLst>
          </p:cNvPr>
          <p:cNvSpPr txBox="1"/>
          <p:nvPr/>
        </p:nvSpPr>
        <p:spPr>
          <a:xfrm>
            <a:off x="1407236" y="6258874"/>
            <a:ext cx="6096000" cy="369332"/>
          </a:xfrm>
          <a:prstGeom prst="rect">
            <a:avLst/>
          </a:prstGeom>
          <a:noFill/>
        </p:spPr>
        <p:txBody>
          <a:bodyPr wrap="square">
            <a:spAutoFit/>
          </a:bodyPr>
          <a:lstStyle/>
          <a:p>
            <a:r>
              <a:rPr lang="en-GB" dirty="0"/>
              <a:t>https://tourismnotes.com/sustainable-tourism/</a:t>
            </a:r>
          </a:p>
        </p:txBody>
      </p:sp>
    </p:spTree>
    <p:extLst>
      <p:ext uri="{BB962C8B-B14F-4D97-AF65-F5344CB8AC3E}">
        <p14:creationId xmlns:p14="http://schemas.microsoft.com/office/powerpoint/2010/main" val="423912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utler's Tourism Area Lifecycle Model Made SIMPLE">
            <a:hlinkClick r:id="" action="ppaction://media"/>
            <a:extLst>
              <a:ext uri="{FF2B5EF4-FFF2-40B4-BE49-F238E27FC236}">
                <a16:creationId xmlns:a16="http://schemas.microsoft.com/office/drawing/2014/main" id="{C973571A-08C5-C2EF-68C1-B686D921167E}"/>
              </a:ext>
            </a:extLst>
          </p:cNvPr>
          <p:cNvPicPr>
            <a:picLocks noRot="1" noChangeAspect="1"/>
          </p:cNvPicPr>
          <p:nvPr>
            <a:videoFile r:link="rId1"/>
          </p:nvPr>
        </p:nvPicPr>
        <p:blipFill>
          <a:blip r:embed="rId3"/>
          <a:stretch>
            <a:fillRect/>
          </a:stretch>
        </p:blipFill>
        <p:spPr>
          <a:xfrm>
            <a:off x="1699182" y="1381985"/>
            <a:ext cx="8019853" cy="4531217"/>
          </a:xfrm>
          <a:prstGeom prst="rect">
            <a:avLst/>
          </a:prstGeom>
        </p:spPr>
      </p:pic>
      <p:sp>
        <p:nvSpPr>
          <p:cNvPr id="4" name="TextBox 3">
            <a:extLst>
              <a:ext uri="{FF2B5EF4-FFF2-40B4-BE49-F238E27FC236}">
                <a16:creationId xmlns:a16="http://schemas.microsoft.com/office/drawing/2014/main" id="{E981E9DA-45D3-BD89-1BEF-4875951816D5}"/>
              </a:ext>
            </a:extLst>
          </p:cNvPr>
          <p:cNvSpPr txBox="1"/>
          <p:nvPr/>
        </p:nvSpPr>
        <p:spPr>
          <a:xfrm>
            <a:off x="1699182" y="616611"/>
            <a:ext cx="6094428" cy="707886"/>
          </a:xfrm>
          <a:prstGeom prst="rect">
            <a:avLst/>
          </a:prstGeom>
          <a:noFill/>
        </p:spPr>
        <p:txBody>
          <a:bodyPr wrap="square">
            <a:spAutoFit/>
          </a:bodyPr>
          <a:lstStyle/>
          <a:p>
            <a:r>
              <a:rPr lang="en-GB" sz="2000" b="1" dirty="0"/>
              <a:t>Butler's Tourism Area Lifecycle Model Made SIMPLE</a:t>
            </a:r>
          </a:p>
        </p:txBody>
      </p:sp>
    </p:spTree>
    <p:extLst>
      <p:ext uri="{BB962C8B-B14F-4D97-AF65-F5344CB8AC3E}">
        <p14:creationId xmlns:p14="http://schemas.microsoft.com/office/powerpoint/2010/main" val="1946823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Subtitle 2"/>
          <p:cNvSpPr>
            <a:spLocks noGrp="1"/>
          </p:cNvSpPr>
          <p:nvPr>
            <p:ph type="subTitle" idx="1"/>
          </p:nvPr>
        </p:nvSpPr>
        <p:spPr>
          <a:xfrm>
            <a:off x="7937524" y="2064730"/>
            <a:ext cx="2942706" cy="2728536"/>
          </a:xfrm>
        </p:spPr>
        <p:txBody>
          <a:bodyPr anchor="ctr">
            <a:normAutofit/>
          </a:bodyPr>
          <a:lstStyle/>
          <a:p>
            <a:r>
              <a:rPr lang="en-GB" sz="2800" b="1">
                <a:solidFill>
                  <a:schemeClr val="tx2"/>
                </a:solidFill>
              </a:rPr>
              <a:t>The Three Pillars </a:t>
            </a:r>
          </a:p>
        </p:txBody>
      </p:sp>
      <p:grpSp>
        <p:nvGrpSpPr>
          <p:cNvPr id="10" name="Group 9">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11" name="Oval 10">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717507" y="1316890"/>
            <a:ext cx="4606394" cy="4224216"/>
          </a:xfrm>
        </p:spPr>
        <p:txBody>
          <a:bodyPr>
            <a:normAutofit/>
          </a:bodyPr>
          <a:lstStyle/>
          <a:p>
            <a:pPr algn="ctr"/>
            <a:r>
              <a:rPr lang="en-GB" sz="4200">
                <a:solidFill>
                  <a:srgbClr val="FFFFFF"/>
                </a:solidFill>
                <a:latin typeface="Arial" panose="020B0604020202020204" pitchFamily="34" charset="0"/>
                <a:cs typeface="Arial" panose="020B0604020202020204" pitchFamily="34" charset="0"/>
              </a:rPr>
              <a:t>Model </a:t>
            </a:r>
            <a:br>
              <a:rPr lang="en-GB" sz="4200">
                <a:solidFill>
                  <a:srgbClr val="FFFFFF"/>
                </a:solidFill>
                <a:latin typeface="Arial" panose="020B0604020202020204" pitchFamily="34" charset="0"/>
                <a:cs typeface="Arial" panose="020B0604020202020204" pitchFamily="34" charset="0"/>
              </a:rPr>
            </a:br>
            <a:r>
              <a:rPr lang="en-GB" sz="4200">
                <a:solidFill>
                  <a:srgbClr val="FFFFFF"/>
                </a:solidFill>
                <a:latin typeface="Arial" panose="020B0604020202020204" pitchFamily="34" charset="0"/>
                <a:cs typeface="Arial" panose="020B0604020202020204" pitchFamily="34" charset="0"/>
              </a:rPr>
              <a:t>for </a:t>
            </a:r>
            <a:br>
              <a:rPr lang="en-GB" sz="4200">
                <a:solidFill>
                  <a:srgbClr val="FFFFFF"/>
                </a:solidFill>
                <a:latin typeface="Arial" panose="020B0604020202020204" pitchFamily="34" charset="0"/>
                <a:cs typeface="Arial" panose="020B0604020202020204" pitchFamily="34" charset="0"/>
              </a:rPr>
            </a:br>
            <a:r>
              <a:rPr lang="en-GB" sz="4200">
                <a:solidFill>
                  <a:srgbClr val="FFFFFF"/>
                </a:solidFill>
                <a:latin typeface="Arial" panose="020B0604020202020204" pitchFamily="34" charset="0"/>
                <a:cs typeface="Arial" panose="020B0604020202020204" pitchFamily="34" charset="0"/>
              </a:rPr>
              <a:t>sustainable development </a:t>
            </a:r>
          </a:p>
        </p:txBody>
      </p:sp>
      <p:sp>
        <p:nvSpPr>
          <p:cNvPr id="14" name="Rectangle 13">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0649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E9FBC8E-8666-4442-8D7D-B250510CD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84" y="2005"/>
            <a:ext cx="10908632" cy="6853991"/>
          </a:xfrm>
          <a:custGeom>
            <a:avLst/>
            <a:gdLst>
              <a:gd name="connsiteX0" fmla="*/ 9059740 w 10908632"/>
              <a:gd name="connsiteY0" fmla="*/ 0 h 6853991"/>
              <a:gd name="connsiteX1" fmla="*/ 9694921 w 10908632"/>
              <a:gd name="connsiteY1" fmla="*/ 0 h 6853991"/>
              <a:gd name="connsiteX2" fmla="*/ 9825053 w 10908632"/>
              <a:gd name="connsiteY2" fmla="*/ 165594 h 6853991"/>
              <a:gd name="connsiteX3" fmla="*/ 10908632 w 10908632"/>
              <a:gd name="connsiteY3" fmla="*/ 3429000 h 6853991"/>
              <a:gd name="connsiteX4" fmla="*/ 9825053 w 10908632"/>
              <a:gd name="connsiteY4" fmla="*/ 6692406 h 6853991"/>
              <a:gd name="connsiteX5" fmla="*/ 9698072 w 10908632"/>
              <a:gd name="connsiteY5" fmla="*/ 6853991 h 6853991"/>
              <a:gd name="connsiteX6" fmla="*/ 9063562 w 10908632"/>
              <a:gd name="connsiteY6" fmla="*/ 6853991 h 6853991"/>
              <a:gd name="connsiteX7" fmla="*/ 9138428 w 10908632"/>
              <a:gd name="connsiteY7" fmla="*/ 6775466 h 6853991"/>
              <a:gd name="connsiteX8" fmla="*/ 10431379 w 10908632"/>
              <a:gd name="connsiteY8" fmla="*/ 3429000 h 6853991"/>
              <a:gd name="connsiteX9" fmla="*/ 9138428 w 10908632"/>
              <a:gd name="connsiteY9" fmla="*/ 82534 h 6853991"/>
              <a:gd name="connsiteX10" fmla="*/ 2037821 w 10908632"/>
              <a:gd name="connsiteY10" fmla="*/ 0 h 6853991"/>
              <a:gd name="connsiteX11" fmla="*/ 8870811 w 10908632"/>
              <a:gd name="connsiteY11" fmla="*/ 0 h 6853991"/>
              <a:gd name="connsiteX12" fmla="*/ 8877212 w 10908632"/>
              <a:gd name="connsiteY12" fmla="*/ 6103 h 6853991"/>
              <a:gd name="connsiteX13" fmla="*/ 10295021 w 10908632"/>
              <a:gd name="connsiteY13" fmla="*/ 3429000 h 6853991"/>
              <a:gd name="connsiteX14" fmla="*/ 8877212 w 10908632"/>
              <a:gd name="connsiteY14" fmla="*/ 6851897 h 6853991"/>
              <a:gd name="connsiteX15" fmla="*/ 8875015 w 10908632"/>
              <a:gd name="connsiteY15" fmla="*/ 6853991 h 6853991"/>
              <a:gd name="connsiteX16" fmla="*/ 2033617 w 10908632"/>
              <a:gd name="connsiteY16" fmla="*/ 6853991 h 6853991"/>
              <a:gd name="connsiteX17" fmla="*/ 2031421 w 10908632"/>
              <a:gd name="connsiteY17" fmla="*/ 6851897 h 6853991"/>
              <a:gd name="connsiteX18" fmla="*/ 613611 w 10908632"/>
              <a:gd name="connsiteY18" fmla="*/ 3429000 h 6853991"/>
              <a:gd name="connsiteX19" fmla="*/ 2031420 w 10908632"/>
              <a:gd name="connsiteY19" fmla="*/ 6103 h 6853991"/>
              <a:gd name="connsiteX20" fmla="*/ 1213711 w 10908632"/>
              <a:gd name="connsiteY20" fmla="*/ 0 h 6853991"/>
              <a:gd name="connsiteX21" fmla="*/ 1848893 w 10908632"/>
              <a:gd name="connsiteY21" fmla="*/ 0 h 6853991"/>
              <a:gd name="connsiteX22" fmla="*/ 1770204 w 10908632"/>
              <a:gd name="connsiteY22" fmla="*/ 82534 h 6853991"/>
              <a:gd name="connsiteX23" fmla="*/ 477253 w 10908632"/>
              <a:gd name="connsiteY23" fmla="*/ 3429000 h 6853991"/>
              <a:gd name="connsiteX24" fmla="*/ 1770204 w 10908632"/>
              <a:gd name="connsiteY24" fmla="*/ 6775466 h 6853991"/>
              <a:gd name="connsiteX25" fmla="*/ 1845071 w 10908632"/>
              <a:gd name="connsiteY25" fmla="*/ 6853991 h 6853991"/>
              <a:gd name="connsiteX26" fmla="*/ 1210561 w 10908632"/>
              <a:gd name="connsiteY26" fmla="*/ 6853991 h 6853991"/>
              <a:gd name="connsiteX27" fmla="*/ 1083579 w 10908632"/>
              <a:gd name="connsiteY27" fmla="*/ 6692406 h 6853991"/>
              <a:gd name="connsiteX28" fmla="*/ 0 w 10908632"/>
              <a:gd name="connsiteY28" fmla="*/ 3429000 h 6853991"/>
              <a:gd name="connsiteX29" fmla="*/ 1083579 w 10908632"/>
              <a:gd name="connsiteY29" fmla="*/ 165594 h 6853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908632" h="6853991">
                <a:moveTo>
                  <a:pt x="9059740" y="0"/>
                </a:moveTo>
                <a:lnTo>
                  <a:pt x="9694921" y="0"/>
                </a:lnTo>
                <a:lnTo>
                  <a:pt x="9825053" y="165594"/>
                </a:lnTo>
                <a:cubicBezTo>
                  <a:pt x="10505610" y="1075607"/>
                  <a:pt x="10908632" y="2205238"/>
                  <a:pt x="10908632" y="3429000"/>
                </a:cubicBezTo>
                <a:cubicBezTo>
                  <a:pt x="10908632" y="4652762"/>
                  <a:pt x="10505610" y="5782393"/>
                  <a:pt x="9825053" y="6692406"/>
                </a:cubicBezTo>
                <a:lnTo>
                  <a:pt x="9698072" y="6853991"/>
                </a:lnTo>
                <a:lnTo>
                  <a:pt x="9063562" y="6853991"/>
                </a:lnTo>
                <a:lnTo>
                  <a:pt x="9138428" y="6775466"/>
                </a:lnTo>
                <a:cubicBezTo>
                  <a:pt x="9941761" y="5891604"/>
                  <a:pt x="10431379" y="4717480"/>
                  <a:pt x="10431379" y="3429000"/>
                </a:cubicBezTo>
                <a:cubicBezTo>
                  <a:pt x="10431379" y="2140521"/>
                  <a:pt x="9941761" y="966397"/>
                  <a:pt x="9138428" y="82534"/>
                </a:cubicBezTo>
                <a:close/>
                <a:moveTo>
                  <a:pt x="2037821" y="0"/>
                </a:moveTo>
                <a:lnTo>
                  <a:pt x="8870811" y="0"/>
                </a:lnTo>
                <a:lnTo>
                  <a:pt x="8877212" y="6103"/>
                </a:lnTo>
                <a:cubicBezTo>
                  <a:pt x="9753207" y="882099"/>
                  <a:pt x="10295021" y="2092275"/>
                  <a:pt x="10295021" y="3429000"/>
                </a:cubicBezTo>
                <a:cubicBezTo>
                  <a:pt x="10295021" y="4765725"/>
                  <a:pt x="9753207" y="5975902"/>
                  <a:pt x="8877212" y="6851897"/>
                </a:cubicBezTo>
                <a:lnTo>
                  <a:pt x="8875015" y="6853991"/>
                </a:lnTo>
                <a:lnTo>
                  <a:pt x="2033617" y="6853991"/>
                </a:lnTo>
                <a:lnTo>
                  <a:pt x="2031421" y="6851897"/>
                </a:lnTo>
                <a:cubicBezTo>
                  <a:pt x="1155426" y="5975902"/>
                  <a:pt x="613611" y="4765725"/>
                  <a:pt x="613611" y="3429000"/>
                </a:cubicBezTo>
                <a:cubicBezTo>
                  <a:pt x="613611" y="2092275"/>
                  <a:pt x="1155425" y="882099"/>
                  <a:pt x="2031420" y="6103"/>
                </a:cubicBezTo>
                <a:close/>
                <a:moveTo>
                  <a:pt x="1213711" y="0"/>
                </a:moveTo>
                <a:lnTo>
                  <a:pt x="1848893" y="0"/>
                </a:lnTo>
                <a:lnTo>
                  <a:pt x="1770204" y="82534"/>
                </a:lnTo>
                <a:cubicBezTo>
                  <a:pt x="966871" y="966397"/>
                  <a:pt x="477253" y="2140521"/>
                  <a:pt x="477253" y="3429000"/>
                </a:cubicBezTo>
                <a:cubicBezTo>
                  <a:pt x="477253" y="4717480"/>
                  <a:pt x="966872" y="5891604"/>
                  <a:pt x="1770204" y="6775466"/>
                </a:cubicBezTo>
                <a:lnTo>
                  <a:pt x="1845071" y="6853991"/>
                </a:lnTo>
                <a:lnTo>
                  <a:pt x="1210561" y="6853991"/>
                </a:lnTo>
                <a:lnTo>
                  <a:pt x="1083579" y="6692406"/>
                </a:lnTo>
                <a:cubicBezTo>
                  <a:pt x="403022" y="5782393"/>
                  <a:pt x="0" y="4652762"/>
                  <a:pt x="0" y="3429000"/>
                </a:cubicBezTo>
                <a:cubicBezTo>
                  <a:pt x="0" y="2205238"/>
                  <a:pt x="403022" y="1075607"/>
                  <a:pt x="1083579" y="165594"/>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6750" y="329849"/>
            <a:ext cx="6197600" cy="6526146"/>
          </a:xfrm>
          <a:prstGeom prst="rect">
            <a:avLst/>
          </a:prstGeom>
        </p:spPr>
      </p:pic>
    </p:spTree>
    <p:extLst>
      <p:ext uri="{BB962C8B-B14F-4D97-AF65-F5344CB8AC3E}">
        <p14:creationId xmlns:p14="http://schemas.microsoft.com/office/powerpoint/2010/main" val="21302179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D2AEDCB-3859-4EAD-AA65-4BDD2802A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2AA709-28A2-4289-A11E-FD3AA53F0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2" name="Rectangle 11">
            <a:extLst>
              <a:ext uri="{FF2B5EF4-FFF2-40B4-BE49-F238E27FC236}">
                <a16:creationId xmlns:a16="http://schemas.microsoft.com/office/drawing/2014/main" id="{1608D5D4-689C-423B-9974-4733A30A4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p:cNvSpPr>
            <a:spLocks noGrp="1"/>
          </p:cNvSpPr>
          <p:nvPr>
            <p:ph type="title"/>
          </p:nvPr>
        </p:nvSpPr>
        <p:spPr>
          <a:xfrm>
            <a:off x="2017522" y="12954"/>
            <a:ext cx="3630168" cy="2908046"/>
          </a:xfrm>
        </p:spPr>
        <p:txBody>
          <a:bodyPr>
            <a:normAutofit/>
          </a:bodyPr>
          <a:lstStyle/>
          <a:p>
            <a:r>
              <a:rPr lang="en-GB" sz="3600" b="1" dirty="0">
                <a:solidFill>
                  <a:schemeClr val="bg1"/>
                </a:solidFill>
                <a:latin typeface="+mn-lt"/>
                <a:cs typeface="Arial" panose="020B0604020202020204" pitchFamily="34" charset="0"/>
              </a:rPr>
              <a:t>Sustaining Tourism </a:t>
            </a:r>
          </a:p>
        </p:txBody>
      </p:sp>
      <p:sp>
        <p:nvSpPr>
          <p:cNvPr id="3" name="Content Placeholder 2"/>
          <p:cNvSpPr>
            <a:spLocks noGrp="1"/>
          </p:cNvSpPr>
          <p:nvPr>
            <p:ph idx="1"/>
          </p:nvPr>
        </p:nvSpPr>
        <p:spPr>
          <a:xfrm>
            <a:off x="6092431" y="69850"/>
            <a:ext cx="6189583" cy="6682176"/>
          </a:xfrm>
        </p:spPr>
        <p:txBody>
          <a:bodyPr anchor="ctr">
            <a:noAutofit/>
          </a:bodyPr>
          <a:lstStyle/>
          <a:p>
            <a:pPr>
              <a:lnSpc>
                <a:spcPct val="120000"/>
              </a:lnSpc>
            </a:pPr>
            <a:r>
              <a:rPr lang="en-GB" sz="1800" dirty="0">
                <a:cs typeface="Arial" panose="020B0604020202020204" pitchFamily="34" charset="0"/>
              </a:rPr>
              <a:t>Tourism will never be completely sustainable as </a:t>
            </a:r>
            <a:r>
              <a:rPr lang="en-GB" sz="1800" b="1" dirty="0">
                <a:cs typeface="Arial" panose="020B0604020202020204" pitchFamily="34" charset="0"/>
              </a:rPr>
              <a:t>every industry has impacts</a:t>
            </a:r>
            <a:r>
              <a:rPr lang="en-GB" sz="1800" dirty="0">
                <a:cs typeface="Arial" panose="020B0604020202020204" pitchFamily="34" charset="0"/>
              </a:rPr>
              <a:t>, but it can work towards becoming more sustainable.</a:t>
            </a:r>
          </a:p>
          <a:p>
            <a:pPr>
              <a:lnSpc>
                <a:spcPct val="120000"/>
              </a:lnSpc>
            </a:pPr>
            <a:r>
              <a:rPr lang="en-GB" sz="1800" dirty="0">
                <a:cs typeface="Arial" panose="020B0604020202020204" pitchFamily="34" charset="0"/>
              </a:rPr>
              <a:t>As more regions and countries develop their tourism industry, it produces </a:t>
            </a:r>
            <a:r>
              <a:rPr lang="en-GB" sz="1800" b="1" dirty="0">
                <a:cs typeface="Arial" panose="020B0604020202020204" pitchFamily="34" charset="0"/>
              </a:rPr>
              <a:t>significant impacts </a:t>
            </a:r>
            <a:r>
              <a:rPr lang="en-GB" sz="1800" dirty="0">
                <a:cs typeface="Arial" panose="020B0604020202020204" pitchFamily="34" charset="0"/>
              </a:rPr>
              <a:t>on natural resources, consumption patterns, pollution and social systems.</a:t>
            </a:r>
          </a:p>
          <a:p>
            <a:pPr>
              <a:lnSpc>
                <a:spcPct val="120000"/>
              </a:lnSpc>
            </a:pPr>
            <a:r>
              <a:rPr lang="en-GB" sz="1800" dirty="0">
                <a:cs typeface="Arial" panose="020B0604020202020204" pitchFamily="34" charset="0"/>
              </a:rPr>
              <a:t>Sustainable tourism development guidelines and management practices are applicable to all forms of tourism in all types of destinations, including mass tourism and the various niche tourism segments. </a:t>
            </a:r>
          </a:p>
          <a:p>
            <a:pPr>
              <a:lnSpc>
                <a:spcPct val="120000"/>
              </a:lnSpc>
            </a:pPr>
            <a:r>
              <a:rPr lang="en-GB" sz="1800" dirty="0">
                <a:cs typeface="Arial" panose="020B0604020202020204" pitchFamily="34" charset="0"/>
              </a:rPr>
              <a:t>Sustainability principles refer to the</a:t>
            </a:r>
          </a:p>
          <a:p>
            <a:pPr>
              <a:lnSpc>
                <a:spcPct val="120000"/>
              </a:lnSpc>
            </a:pPr>
            <a:r>
              <a:rPr lang="en-GB" sz="1800" b="1" dirty="0">
                <a:cs typeface="Arial" panose="020B0604020202020204" pitchFamily="34" charset="0"/>
              </a:rPr>
              <a:t>Environmental</a:t>
            </a:r>
          </a:p>
          <a:p>
            <a:pPr>
              <a:lnSpc>
                <a:spcPct val="120000"/>
              </a:lnSpc>
            </a:pPr>
            <a:r>
              <a:rPr lang="en-GB" sz="1800" b="1" dirty="0">
                <a:cs typeface="Arial" panose="020B0604020202020204" pitchFamily="34" charset="0"/>
              </a:rPr>
              <a:t>Economic </a:t>
            </a:r>
          </a:p>
          <a:p>
            <a:pPr>
              <a:lnSpc>
                <a:spcPct val="120000"/>
              </a:lnSpc>
            </a:pPr>
            <a:r>
              <a:rPr lang="en-GB" sz="1800" b="1" dirty="0">
                <a:cs typeface="Arial" panose="020B0604020202020204" pitchFamily="34" charset="0"/>
              </a:rPr>
              <a:t>Socio-cultural </a:t>
            </a:r>
          </a:p>
          <a:p>
            <a:pPr>
              <a:lnSpc>
                <a:spcPct val="120000"/>
              </a:lnSpc>
            </a:pPr>
            <a:r>
              <a:rPr lang="en-GB" sz="1800" dirty="0">
                <a:cs typeface="Arial" panose="020B0604020202020204" pitchFamily="34" charset="0"/>
              </a:rPr>
              <a:t>Aspects of tourism development, and a </a:t>
            </a:r>
            <a:r>
              <a:rPr lang="en-GB" sz="1800" b="1" i="1" dirty="0">
                <a:cs typeface="Arial" panose="020B0604020202020204" pitchFamily="34" charset="0"/>
              </a:rPr>
              <a:t>suitable balance </a:t>
            </a:r>
            <a:r>
              <a:rPr lang="en-GB" sz="1800" dirty="0">
                <a:cs typeface="Arial" panose="020B0604020202020204" pitchFamily="34" charset="0"/>
              </a:rPr>
              <a:t>must be established to guarantee its long-term sustainability.</a:t>
            </a:r>
          </a:p>
        </p:txBody>
      </p:sp>
      <p:sp>
        <p:nvSpPr>
          <p:cNvPr id="14" name="Oval 13">
            <a:extLst>
              <a:ext uri="{FF2B5EF4-FFF2-40B4-BE49-F238E27FC236}">
                <a16:creationId xmlns:a16="http://schemas.microsoft.com/office/drawing/2014/main" id="{4A8673E8-250A-46DB-9A53-00144B5AB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chemeClr val="tx2"/>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5" name="TextBox 4">
            <a:extLst>
              <a:ext uri="{FF2B5EF4-FFF2-40B4-BE49-F238E27FC236}">
                <a16:creationId xmlns:a16="http://schemas.microsoft.com/office/drawing/2014/main" id="{D2BF67B8-E715-9239-A2FE-712551034D1B}"/>
              </a:ext>
            </a:extLst>
          </p:cNvPr>
          <p:cNvSpPr txBox="1"/>
          <p:nvPr/>
        </p:nvSpPr>
        <p:spPr>
          <a:xfrm>
            <a:off x="93063" y="3277354"/>
            <a:ext cx="6096000" cy="2345129"/>
          </a:xfrm>
          <a:prstGeom prst="rect">
            <a:avLst/>
          </a:prstGeom>
          <a:noFill/>
        </p:spPr>
        <p:txBody>
          <a:bodyPr wrap="square">
            <a:spAutoFit/>
          </a:bodyPr>
          <a:lstStyle/>
          <a:p>
            <a:pPr>
              <a:lnSpc>
                <a:spcPct val="150000"/>
              </a:lnSpc>
            </a:pPr>
            <a:r>
              <a:rPr lang="en-GB" sz="2000" dirty="0">
                <a:solidFill>
                  <a:schemeClr val="bg1"/>
                </a:solidFill>
              </a:rPr>
              <a:t>Sustainable tourism means tourism which is economically viable but does not destroy the resources on which the future of tourism will depend, notably the physical environment and the social fabric of the host community.</a:t>
            </a:r>
          </a:p>
        </p:txBody>
      </p:sp>
    </p:spTree>
    <p:extLst>
      <p:ext uri="{BB962C8B-B14F-4D97-AF65-F5344CB8AC3E}">
        <p14:creationId xmlns:p14="http://schemas.microsoft.com/office/powerpoint/2010/main" val="269683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609344"/>
          </a:xfrm>
        </p:spPr>
        <p:txBody>
          <a:bodyPr>
            <a:normAutofit/>
          </a:bodyPr>
          <a:lstStyle/>
          <a:p>
            <a:r>
              <a:rPr lang="en-GB" b="1">
                <a:latin typeface="+mn-lt"/>
                <a:cs typeface="Arial" panose="020B0604020202020204" pitchFamily="34" charset="0"/>
              </a:rPr>
              <a:t>Sustainable Tourism should</a:t>
            </a:r>
            <a:r>
              <a:rPr lang="en-GB" b="1">
                <a:latin typeface="Arial" panose="020B0604020202020204" pitchFamily="34" charset="0"/>
                <a:cs typeface="Arial" panose="020B0604020202020204" pitchFamily="34" charset="0"/>
              </a:rPr>
              <a:t>:</a:t>
            </a:r>
          </a:p>
        </p:txBody>
      </p:sp>
      <p:sp>
        <p:nvSpPr>
          <p:cNvPr id="19" name="Rectangle 1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2A6141-931F-453B-A5A8-AC82C1D92EF5}"/>
              </a:ext>
            </a:extLst>
          </p:cNvPr>
          <p:cNvGraphicFramePr>
            <a:graphicFrameLocks noGrp="1"/>
          </p:cNvGraphicFramePr>
          <p:nvPr>
            <p:ph idx="1"/>
            <p:extLst>
              <p:ext uri="{D42A27DB-BD31-4B8C-83A1-F6EECF244321}">
                <p14:modId xmlns:p14="http://schemas.microsoft.com/office/powerpoint/2010/main" val="184666176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9994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2279" y="742950"/>
            <a:ext cx="6743845" cy="6035306"/>
          </a:xfrm>
        </p:spPr>
        <p:txBody>
          <a:bodyPr>
            <a:normAutofit/>
          </a:bodyPr>
          <a:lstStyle/>
          <a:p>
            <a:r>
              <a:rPr lang="en-GB" sz="1800" dirty="0">
                <a:cs typeface="Arial" panose="020B0604020202020204" pitchFamily="34" charset="0"/>
              </a:rPr>
              <a:t>Sustainable tourism development requires the informed participation of all relevant stakeholders, as well as strong political leadership to ensure wide participation and consensus building. </a:t>
            </a:r>
          </a:p>
          <a:p>
            <a:r>
              <a:rPr lang="en-GB" sz="1800" dirty="0">
                <a:cs typeface="Arial" panose="020B0604020202020204" pitchFamily="34" charset="0"/>
              </a:rPr>
              <a:t>Achieving sustainable tourism is a continuous process and it requires constant monitoring of impacts,</a:t>
            </a:r>
          </a:p>
          <a:p>
            <a:r>
              <a:rPr lang="en-GB" sz="1800" dirty="0">
                <a:cs typeface="Arial" panose="020B0604020202020204" pitchFamily="34" charset="0"/>
              </a:rPr>
              <a:t> introducing the necessary preventive and/or corrective measures whenever necessary.</a:t>
            </a:r>
          </a:p>
          <a:p>
            <a:r>
              <a:rPr lang="en-GB" sz="1800" dirty="0">
                <a:cs typeface="Arial" panose="020B0604020202020204" pitchFamily="34" charset="0"/>
              </a:rPr>
              <a:t>Sustainable tourism should also maintain a high level of </a:t>
            </a:r>
            <a:r>
              <a:rPr lang="en-GB" sz="1800" b="1" dirty="0">
                <a:cs typeface="Arial" panose="020B0604020202020204" pitchFamily="34" charset="0"/>
              </a:rPr>
              <a:t>tourist satisfaction </a:t>
            </a:r>
            <a:r>
              <a:rPr lang="en-GB" sz="1800" dirty="0">
                <a:cs typeface="Arial" panose="020B0604020202020204" pitchFamily="34" charset="0"/>
              </a:rPr>
              <a:t>and</a:t>
            </a:r>
          </a:p>
          <a:p>
            <a:pPr marL="331470" indent="-285750">
              <a:buFont typeface="Wingdings" panose="05000000000000000000" pitchFamily="2" charset="2"/>
              <a:buChar char="q"/>
            </a:pPr>
            <a:r>
              <a:rPr lang="en-GB" sz="1800" dirty="0">
                <a:cs typeface="Arial" panose="020B0604020202020204" pitchFamily="34" charset="0"/>
              </a:rPr>
              <a:t>ensure a </a:t>
            </a:r>
            <a:r>
              <a:rPr lang="en-GB" sz="1800" b="1" dirty="0">
                <a:cs typeface="Arial" panose="020B0604020202020204" pitchFamily="34" charset="0"/>
              </a:rPr>
              <a:t>meaningful experience </a:t>
            </a:r>
            <a:r>
              <a:rPr lang="en-GB" sz="1800" dirty="0">
                <a:cs typeface="Arial" panose="020B0604020202020204" pitchFamily="34" charset="0"/>
              </a:rPr>
              <a:t>to the tourists, </a:t>
            </a:r>
          </a:p>
          <a:p>
            <a:pPr marL="331470" indent="-285750">
              <a:buFont typeface="Wingdings" panose="05000000000000000000" pitchFamily="2" charset="2"/>
              <a:buChar char="q"/>
            </a:pPr>
            <a:r>
              <a:rPr lang="en-GB" sz="1800" dirty="0">
                <a:cs typeface="Arial" panose="020B0604020202020204" pitchFamily="34" charset="0"/>
              </a:rPr>
              <a:t>raising their awareness about sustainability issues </a:t>
            </a:r>
          </a:p>
          <a:p>
            <a:pPr marL="331470" indent="-285750">
              <a:buFont typeface="Wingdings" panose="05000000000000000000" pitchFamily="2" charset="2"/>
              <a:buChar char="q"/>
            </a:pPr>
            <a:r>
              <a:rPr lang="en-GB" sz="1800" dirty="0">
                <a:cs typeface="Arial" panose="020B0604020202020204" pitchFamily="34" charset="0"/>
              </a:rPr>
              <a:t>and promoting sustainable tourism practices amongst them</a:t>
            </a:r>
            <a:r>
              <a:rPr lang="en-GB" sz="1800" b="1" dirty="0">
                <a:cs typeface="Arial" panose="020B0604020202020204" pitchFamily="34" charset="0"/>
              </a:rPr>
              <a:t>.</a:t>
            </a:r>
          </a:p>
          <a:p>
            <a:pPr marL="45720" indent="0">
              <a:buNone/>
            </a:pPr>
            <a:endParaRPr lang="en-GB" sz="1800" i="1" dirty="0">
              <a:cs typeface="Arial" panose="020B0604020202020204" pitchFamily="34" charset="0"/>
            </a:endParaRPr>
          </a:p>
          <a:p>
            <a:r>
              <a:rPr lang="en-GB" sz="1800" i="1" dirty="0">
                <a:cs typeface="Arial" panose="020B0604020202020204" pitchFamily="34" charset="0"/>
              </a:rPr>
              <a:t>Making Tourism More Sustainable – </a:t>
            </a:r>
          </a:p>
          <a:p>
            <a:r>
              <a:rPr lang="en-GB" sz="1800" i="1" dirty="0">
                <a:cs typeface="Arial" panose="020B0604020202020204" pitchFamily="34" charset="0"/>
              </a:rPr>
              <a:t>A Guide for Policy Makers</a:t>
            </a:r>
            <a:r>
              <a:rPr lang="en-GB" sz="1800" dirty="0">
                <a:cs typeface="Arial" panose="020B0604020202020204" pitchFamily="34" charset="0"/>
              </a:rPr>
              <a:t>, UNEP and UNWTO, 2005, p.11-12</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03460" y="2223236"/>
            <a:ext cx="3369177" cy="2114158"/>
          </a:xfrm>
          <a:prstGeom prst="rect">
            <a:avLst/>
          </a:prstGeom>
        </p:spPr>
      </p:pic>
      <p:grpSp>
        <p:nvGrpSpPr>
          <p:cNvPr id="16" name="Group 10">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1">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2">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151533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2800" b="1" dirty="0">
                <a:latin typeface="+mn-lt"/>
                <a:cs typeface="Arial" panose="020B0604020202020204" pitchFamily="34" charset="0"/>
              </a:rPr>
              <a:t>Attributes of Attractions – Why do we visit them?</a:t>
            </a:r>
            <a:br>
              <a:rPr lang="en-GB" sz="2800" b="1" dirty="0">
                <a:latin typeface="+mn-lt"/>
                <a:cs typeface="Arial" panose="020B0604020202020204" pitchFamily="34" charset="0"/>
              </a:rPr>
            </a:br>
            <a:br>
              <a:rPr lang="en-GB" sz="2800" b="1" dirty="0">
                <a:latin typeface="+mn-lt"/>
                <a:cs typeface="Arial" panose="020B0604020202020204" pitchFamily="34" charset="0"/>
              </a:rPr>
            </a:br>
            <a:r>
              <a:rPr lang="en-GB" sz="2800" b="1" dirty="0">
                <a:latin typeface="+mn-lt"/>
                <a:cs typeface="Arial" panose="020B0604020202020204" pitchFamily="34" charset="0"/>
              </a:rPr>
              <a:t>Lets think of types?</a:t>
            </a:r>
          </a:p>
        </p:txBody>
      </p:sp>
      <p:grpSp>
        <p:nvGrpSpPr>
          <p:cNvPr id="12"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DD276AB0-DCFB-49EC-A472-494FD29E1714}"/>
              </a:ext>
            </a:extLst>
          </p:cNvPr>
          <p:cNvGraphicFramePr>
            <a:graphicFrameLocks noGrp="1"/>
          </p:cNvGraphicFramePr>
          <p:nvPr>
            <p:ph idx="1"/>
            <p:extLst>
              <p:ext uri="{D42A27DB-BD31-4B8C-83A1-F6EECF244321}">
                <p14:modId xmlns:p14="http://schemas.microsoft.com/office/powerpoint/2010/main" val="1543241468"/>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34580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830760-26BB-4DF9-938D-77E5D34C8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3373" y="98163"/>
            <a:ext cx="7083332" cy="1917518"/>
          </a:xfrm>
        </p:spPr>
        <p:txBody>
          <a:bodyPr>
            <a:normAutofit/>
          </a:bodyPr>
          <a:lstStyle/>
          <a:p>
            <a:r>
              <a:rPr lang="en-GB" sz="4000" b="1" dirty="0">
                <a:latin typeface="+mn-lt"/>
              </a:rPr>
              <a:t>Is Mass Tourism Destroying Cities </a:t>
            </a:r>
          </a:p>
        </p:txBody>
      </p:sp>
      <p:sp>
        <p:nvSpPr>
          <p:cNvPr id="3" name="Content Placeholder 2"/>
          <p:cNvSpPr>
            <a:spLocks noGrp="1"/>
          </p:cNvSpPr>
          <p:nvPr>
            <p:ph idx="1"/>
          </p:nvPr>
        </p:nvSpPr>
        <p:spPr>
          <a:xfrm>
            <a:off x="763153" y="1780708"/>
            <a:ext cx="6654993" cy="453819"/>
          </a:xfrm>
        </p:spPr>
        <p:txBody>
          <a:bodyPr anchor="t">
            <a:normAutofit/>
          </a:bodyPr>
          <a:lstStyle/>
          <a:p>
            <a:r>
              <a:rPr lang="en-GB" sz="1800" dirty="0">
                <a:hlinkClick r:id="rId3"/>
              </a:rPr>
              <a:t>https://www.youtube.com/watch?v=Vyt1HdR4uLw</a:t>
            </a:r>
            <a:endParaRPr lang="en-GB" sz="1800" dirty="0"/>
          </a:p>
          <a:p>
            <a:endParaRPr lang="en-GB" sz="1800" dirty="0"/>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6652" r="7739" b="1"/>
          <a:stretch/>
        </p:blipFill>
        <p:spPr>
          <a:xfrm>
            <a:off x="7853983" y="-2"/>
            <a:ext cx="4329965" cy="3793338"/>
          </a:xfrm>
          <a:custGeom>
            <a:avLst/>
            <a:gdLst/>
            <a:ahLst/>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p:spPr>
      </p:pic>
      <p:sp>
        <p:nvSpPr>
          <p:cNvPr id="14" name="Freeform: Shape 13">
            <a:extLst>
              <a:ext uri="{FF2B5EF4-FFF2-40B4-BE49-F238E27FC236}">
                <a16:creationId xmlns:a16="http://schemas.microsoft.com/office/drawing/2014/main" id="{F12B191D-14E0-48C6-9541-2DC3B7D19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62035" y="0"/>
            <a:ext cx="4329965" cy="3793338"/>
          </a:xfrm>
          <a:custGeom>
            <a:avLst/>
            <a:gdLst>
              <a:gd name="connsiteX0" fmla="*/ 620085 w 4329965"/>
              <a:gd name="connsiteY0" fmla="*/ 0 h 3793338"/>
              <a:gd name="connsiteX1" fmla="*/ 4329965 w 4329965"/>
              <a:gd name="connsiteY1" fmla="*/ 0 h 3793338"/>
              <a:gd name="connsiteX2" fmla="*/ 4329965 w 4329965"/>
              <a:gd name="connsiteY2" fmla="*/ 2733720 h 3793338"/>
              <a:gd name="connsiteX3" fmla="*/ 4251051 w 4329965"/>
              <a:gd name="connsiteY3" fmla="*/ 2820548 h 3793338"/>
              <a:gd name="connsiteX4" fmla="*/ 2611921 w 4329965"/>
              <a:gd name="connsiteY4" fmla="*/ 3499497 h 3793338"/>
              <a:gd name="connsiteX5" fmla="*/ 293841 w 4329965"/>
              <a:gd name="connsiteY5" fmla="*/ 1181418 h 3793338"/>
              <a:gd name="connsiteX6" fmla="*/ 573621 w 4329965"/>
              <a:gd name="connsiteY6" fmla="*/ 76483 h 3793338"/>
              <a:gd name="connsiteX7" fmla="*/ 284617 w 4329965"/>
              <a:gd name="connsiteY7" fmla="*/ 0 h 3793338"/>
              <a:gd name="connsiteX8" fmla="*/ 543760 w 4329965"/>
              <a:gd name="connsiteY8" fmla="*/ 0 h 3793338"/>
              <a:gd name="connsiteX9" fmla="*/ 516204 w 4329965"/>
              <a:gd name="connsiteY9" fmla="*/ 45359 h 3793338"/>
              <a:gd name="connsiteX10" fmla="*/ 228543 w 4329965"/>
              <a:gd name="connsiteY10" fmla="*/ 1181418 h 3793338"/>
              <a:gd name="connsiteX11" fmla="*/ 2611921 w 4329965"/>
              <a:gd name="connsiteY11" fmla="*/ 3564795 h 3793338"/>
              <a:gd name="connsiteX12" fmla="*/ 4297223 w 4329965"/>
              <a:gd name="connsiteY12" fmla="*/ 2866720 h 3793338"/>
              <a:gd name="connsiteX13" fmla="*/ 4329965 w 4329965"/>
              <a:gd name="connsiteY13" fmla="*/ 2830694 h 3793338"/>
              <a:gd name="connsiteX14" fmla="*/ 4329965 w 4329965"/>
              <a:gd name="connsiteY14" fmla="*/ 3145443 h 3793338"/>
              <a:gd name="connsiteX15" fmla="*/ 4273345 w 4329965"/>
              <a:gd name="connsiteY15" fmla="*/ 3196903 h 3793338"/>
              <a:gd name="connsiteX16" fmla="*/ 2611921 w 4329965"/>
              <a:gd name="connsiteY16" fmla="*/ 3793338 h 3793338"/>
              <a:gd name="connsiteX17" fmla="*/ 0 w 4329965"/>
              <a:gd name="connsiteY17" fmla="*/ 1181418 h 3793338"/>
              <a:gd name="connsiteX18" fmla="*/ 205258 w 4329965"/>
              <a:gd name="connsiteY18" fmla="*/ 164740 h 3793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a:blipFill dpi="0" rotWithShape="1">
            <a:blip r:embed="rId5">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5" name="Picture 4"/>
          <p:cNvPicPr>
            <a:picLocks noChangeAspect="1"/>
          </p:cNvPicPr>
          <p:nvPr/>
        </p:nvPicPr>
        <p:blipFill rotWithShape="1">
          <a:blip r:embed="rId7">
            <a:extLst>
              <a:ext uri="{28A0092B-C50C-407E-A947-70E740481C1C}">
                <a14:useLocalDpi xmlns:a14="http://schemas.microsoft.com/office/drawing/2010/main" val="0"/>
              </a:ext>
            </a:extLst>
          </a:blip>
          <a:srcRect r="33247" b="3"/>
          <a:stretch/>
        </p:blipFill>
        <p:spPr>
          <a:xfrm>
            <a:off x="7227827" y="2440120"/>
            <a:ext cx="3197072" cy="3197072"/>
          </a:xfrm>
          <a:custGeom>
            <a:avLst/>
            <a:gdLst/>
            <a:ahLst/>
            <a:cxnLst/>
            <a:rect l="l" t="t" r="r" b="b"/>
            <a:pathLst>
              <a:path w="3197072" h="3197072">
                <a:moveTo>
                  <a:pt x="1598536" y="179835"/>
                </a:moveTo>
                <a:cubicBezTo>
                  <a:pt x="2382063" y="179835"/>
                  <a:pt x="3017237" y="815009"/>
                  <a:pt x="3017237" y="1598536"/>
                </a:cubicBezTo>
                <a:cubicBezTo>
                  <a:pt x="3017237" y="2382063"/>
                  <a:pt x="2382063" y="3017237"/>
                  <a:pt x="1598536" y="3017237"/>
                </a:cubicBezTo>
                <a:cubicBezTo>
                  <a:pt x="815009" y="3017237"/>
                  <a:pt x="179836" y="2382063"/>
                  <a:pt x="179836" y="1598536"/>
                </a:cubicBezTo>
                <a:cubicBezTo>
                  <a:pt x="179836" y="815009"/>
                  <a:pt x="815009" y="179835"/>
                  <a:pt x="1598536" y="179835"/>
                </a:cubicBezTo>
                <a:close/>
                <a:moveTo>
                  <a:pt x="1598536" y="139872"/>
                </a:moveTo>
                <a:cubicBezTo>
                  <a:pt x="792938" y="139872"/>
                  <a:pt x="139872" y="792939"/>
                  <a:pt x="139872" y="1598536"/>
                </a:cubicBezTo>
                <a:cubicBezTo>
                  <a:pt x="139872" y="2404134"/>
                  <a:pt x="792938" y="3057200"/>
                  <a:pt x="1598536" y="3057200"/>
                </a:cubicBezTo>
                <a:cubicBezTo>
                  <a:pt x="2404134" y="3057200"/>
                  <a:pt x="3057200" y="2404134"/>
                  <a:pt x="3057200" y="1598536"/>
                </a:cubicBezTo>
                <a:cubicBezTo>
                  <a:pt x="3057200" y="792939"/>
                  <a:pt x="2404134" y="139872"/>
                  <a:pt x="1598536" y="139872"/>
                </a:cubicBezTo>
                <a:close/>
                <a:moveTo>
                  <a:pt x="1598536" y="0"/>
                </a:moveTo>
                <a:cubicBezTo>
                  <a:pt x="2481383" y="0"/>
                  <a:pt x="3197072" y="715689"/>
                  <a:pt x="3197072" y="1598536"/>
                </a:cubicBezTo>
                <a:cubicBezTo>
                  <a:pt x="3197072" y="2481383"/>
                  <a:pt x="2481383" y="3197072"/>
                  <a:pt x="1598536" y="3197072"/>
                </a:cubicBezTo>
                <a:cubicBezTo>
                  <a:pt x="715689" y="3197072"/>
                  <a:pt x="0" y="2481383"/>
                  <a:pt x="0" y="1598536"/>
                </a:cubicBezTo>
                <a:cubicBezTo>
                  <a:pt x="0" y="715689"/>
                  <a:pt x="715689" y="0"/>
                  <a:pt x="1598536" y="0"/>
                </a:cubicBezTo>
                <a:close/>
              </a:path>
            </a:pathLst>
          </a:custGeom>
        </p:spPr>
      </p:pic>
      <p:sp>
        <p:nvSpPr>
          <p:cNvPr id="16" name="Freeform: Shape 15">
            <a:extLst>
              <a:ext uri="{FF2B5EF4-FFF2-40B4-BE49-F238E27FC236}">
                <a16:creationId xmlns:a16="http://schemas.microsoft.com/office/drawing/2014/main" id="{575806C2-AB07-4F56-936F-6EA1070F7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9762" y="2646306"/>
            <a:ext cx="3197072" cy="319707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blipFill dpi="0" rotWithShape="1">
            <a:blip r:embed="rId5">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nvGrpSpPr>
          <p:cNvPr id="18" name="Group 17">
            <a:extLst>
              <a:ext uri="{FF2B5EF4-FFF2-40B4-BE49-F238E27FC236}">
                <a16:creationId xmlns:a16="http://schemas.microsoft.com/office/drawing/2014/main" id="{C69923DF-00DF-45A6-86A0-5AD7FE49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42428" y="6229681"/>
            <a:ext cx="457200" cy="457200"/>
            <a:chOff x="11361456" y="6195813"/>
            <a:chExt cx="548640" cy="548640"/>
          </a:xfrm>
        </p:grpSpPr>
        <p:sp>
          <p:nvSpPr>
            <p:cNvPr id="19" name="Oval 18">
              <a:extLst>
                <a:ext uri="{FF2B5EF4-FFF2-40B4-BE49-F238E27FC236}">
                  <a16:creationId xmlns:a16="http://schemas.microsoft.com/office/drawing/2014/main" id="{32CF2C9B-5727-4B1C-9BEF-9E7BB40FB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extLst>
                  <a:ext uri="{BEBA8EAE-BF5A-486C-A8C5-ECC9F3942E4B}">
                    <a14:imgProps xmlns:a14="http://schemas.microsoft.com/office/drawing/2010/main">
                      <a14:imgLayer r:embed="rId9">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0" name="Oval 19">
              <a:extLst>
                <a:ext uri="{FF2B5EF4-FFF2-40B4-BE49-F238E27FC236}">
                  <a16:creationId xmlns:a16="http://schemas.microsoft.com/office/drawing/2014/main" id="{7E8D297F-5AA5-452D-BA3A-F410FA845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7" name="Picture 6"/>
          <p:cNvPicPr>
            <a:picLocks noChangeAspect="1"/>
          </p:cNvPicPr>
          <p:nvPr/>
        </p:nvPicPr>
        <p:blipFill rotWithShape="1">
          <a:blip r:embed="rId10">
            <a:extLst>
              <a:ext uri="{28A0092B-C50C-407E-A947-70E740481C1C}">
                <a14:useLocalDpi xmlns:a14="http://schemas.microsoft.com/office/drawing/2010/main" val="0"/>
              </a:ext>
            </a:extLst>
          </a:blip>
          <a:srcRect l="5929" r="18059" b="-2"/>
          <a:stretch/>
        </p:blipFill>
        <p:spPr>
          <a:xfrm>
            <a:off x="8775850" y="3931477"/>
            <a:ext cx="3416150" cy="2926525"/>
          </a:xfrm>
          <a:custGeom>
            <a:avLst/>
            <a:gdLst/>
            <a:ahLst/>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p:spPr>
      </p:pic>
      <p:sp>
        <p:nvSpPr>
          <p:cNvPr id="36" name="Freeform: Shape 21">
            <a:extLst>
              <a:ext uri="{FF2B5EF4-FFF2-40B4-BE49-F238E27FC236}">
                <a16:creationId xmlns:a16="http://schemas.microsoft.com/office/drawing/2014/main" id="{D55F217F-C24D-4846-B638-491EF6D27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850" y="3931475"/>
            <a:ext cx="3416150" cy="2926525"/>
          </a:xfrm>
          <a:custGeom>
            <a:avLst/>
            <a:gdLst>
              <a:gd name="connsiteX0" fmla="*/ 2001856 w 3416150"/>
              <a:gd name="connsiteY0" fmla="*/ 225209 h 2926525"/>
              <a:gd name="connsiteX1" fmla="*/ 3372804 w 3416150"/>
              <a:gd name="connsiteY1" fmla="*/ 871744 h 2926525"/>
              <a:gd name="connsiteX2" fmla="*/ 3416150 w 3416150"/>
              <a:gd name="connsiteY2" fmla="*/ 929710 h 2926525"/>
              <a:gd name="connsiteX3" fmla="*/ 3416150 w 3416150"/>
              <a:gd name="connsiteY3" fmla="*/ 2926525 h 2926525"/>
              <a:gd name="connsiteX4" fmla="*/ 486913 w 3416150"/>
              <a:gd name="connsiteY4" fmla="*/ 2926525 h 2926525"/>
              <a:gd name="connsiteX5" fmla="*/ 439641 w 3416150"/>
              <a:gd name="connsiteY5" fmla="*/ 2848713 h 2926525"/>
              <a:gd name="connsiteX6" fmla="*/ 225209 w 3416150"/>
              <a:gd name="connsiteY6" fmla="*/ 2001857 h 2926525"/>
              <a:gd name="connsiteX7" fmla="*/ 2001856 w 3416150"/>
              <a:gd name="connsiteY7" fmla="*/ 225209 h 2926525"/>
              <a:gd name="connsiteX8" fmla="*/ 2001856 w 3416150"/>
              <a:gd name="connsiteY8" fmla="*/ 0 h 2926525"/>
              <a:gd name="connsiteX9" fmla="*/ 3275223 w 3416150"/>
              <a:gd name="connsiteY9" fmla="*/ 457127 h 2926525"/>
              <a:gd name="connsiteX10" fmla="*/ 3416150 w 3416150"/>
              <a:gd name="connsiteY10" fmla="*/ 585210 h 2926525"/>
              <a:gd name="connsiteX11" fmla="*/ 3416150 w 3416150"/>
              <a:gd name="connsiteY11" fmla="*/ 846232 h 2926525"/>
              <a:gd name="connsiteX12" fmla="*/ 3411422 w 3416150"/>
              <a:gd name="connsiteY12" fmla="*/ 839910 h 2926525"/>
              <a:gd name="connsiteX13" fmla="*/ 2001856 w 3416150"/>
              <a:gd name="connsiteY13" fmla="*/ 175163 h 2926525"/>
              <a:gd name="connsiteX14" fmla="*/ 175162 w 3416150"/>
              <a:gd name="connsiteY14" fmla="*/ 2001857 h 2926525"/>
              <a:gd name="connsiteX15" fmla="*/ 395634 w 3416150"/>
              <a:gd name="connsiteY15" fmla="*/ 2872568 h 2926525"/>
              <a:gd name="connsiteX16" fmla="*/ 428414 w 3416150"/>
              <a:gd name="connsiteY16" fmla="*/ 2926525 h 2926525"/>
              <a:gd name="connsiteX17" fmla="*/ 227385 w 3416150"/>
              <a:gd name="connsiteY17" fmla="*/ 2926525 h 2926525"/>
              <a:gd name="connsiteX18" fmla="*/ 157316 w 3416150"/>
              <a:gd name="connsiteY18" fmla="*/ 2781070 h 2926525"/>
              <a:gd name="connsiteX19" fmla="*/ 0 w 3416150"/>
              <a:gd name="connsiteY19" fmla="*/ 2001857 h 2926525"/>
              <a:gd name="connsiteX20" fmla="*/ 2001856 w 3416150"/>
              <a:gd name="connsiteY20" fmla="*/ 0 h 292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a:blipFill dpi="0" rotWithShape="1">
            <a:blip r:embed="rId5">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6" name="Online Media 5" title="How mass tourism is destroying cities">
            <a:hlinkClick r:id="" action="ppaction://media"/>
            <a:extLst>
              <a:ext uri="{FF2B5EF4-FFF2-40B4-BE49-F238E27FC236}">
                <a16:creationId xmlns:a16="http://schemas.microsoft.com/office/drawing/2014/main" id="{911337CA-42B1-A8D4-3D59-47F197915F1A}"/>
              </a:ext>
            </a:extLst>
          </p:cNvPr>
          <p:cNvPicPr>
            <a:picLocks noRot="1" noChangeAspect="1"/>
          </p:cNvPicPr>
          <p:nvPr>
            <a:videoFile r:link="rId1"/>
          </p:nvPr>
        </p:nvPicPr>
        <p:blipFill>
          <a:blip r:embed="rId11"/>
          <a:stretch>
            <a:fillRect/>
          </a:stretch>
        </p:blipFill>
        <p:spPr>
          <a:xfrm>
            <a:off x="419311" y="2440713"/>
            <a:ext cx="7083332" cy="4054734"/>
          </a:xfrm>
          <a:prstGeom prst="rect">
            <a:avLst/>
          </a:prstGeom>
        </p:spPr>
      </p:pic>
    </p:spTree>
    <p:extLst>
      <p:ext uri="{BB962C8B-B14F-4D97-AF65-F5344CB8AC3E}">
        <p14:creationId xmlns:p14="http://schemas.microsoft.com/office/powerpoint/2010/main" val="1354207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Oval 1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1490145" y="2376862"/>
            <a:ext cx="2640646" cy="2104273"/>
          </a:xfrm>
          <a:noFill/>
        </p:spPr>
        <p:txBody>
          <a:bodyPr>
            <a:normAutofit/>
          </a:bodyPr>
          <a:lstStyle/>
          <a:p>
            <a:pPr algn="ctr"/>
            <a:r>
              <a:rPr lang="en-GB" sz="2600" b="1">
                <a:solidFill>
                  <a:srgbClr val="FFFFFF"/>
                </a:solidFill>
                <a:latin typeface="+mn-lt"/>
                <a:cs typeface="Arial" panose="020B0604020202020204" pitchFamily="34" charset="0"/>
              </a:rPr>
              <a:t>Issues to be Considered</a:t>
            </a:r>
          </a:p>
        </p:txBody>
      </p:sp>
      <p:sp>
        <p:nvSpPr>
          <p:cNvPr id="16" name="Rectangle 1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2103E8A-3D17-4EC6-B206-7AB9292BA51F}"/>
              </a:ext>
            </a:extLst>
          </p:cNvPr>
          <p:cNvGraphicFramePr>
            <a:graphicFrameLocks noGrp="1"/>
          </p:cNvGraphicFramePr>
          <p:nvPr>
            <p:ph idx="1"/>
            <p:extLst>
              <p:ext uri="{D42A27DB-BD31-4B8C-83A1-F6EECF244321}">
                <p14:modId xmlns:p14="http://schemas.microsoft.com/office/powerpoint/2010/main" val="2150536084"/>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23448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4000" b="1">
                <a:latin typeface="+mn-lt"/>
                <a:cs typeface="Arial" panose="020B0604020202020204" pitchFamily="34" charset="0"/>
              </a:rPr>
              <a:t>Carrying Capacity </a:t>
            </a:r>
          </a:p>
        </p:txBody>
      </p:sp>
      <p:grpSp>
        <p:nvGrpSpPr>
          <p:cNvPr id="17"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20" name="Content Placeholder 2">
            <a:extLst>
              <a:ext uri="{FF2B5EF4-FFF2-40B4-BE49-F238E27FC236}">
                <a16:creationId xmlns:a16="http://schemas.microsoft.com/office/drawing/2014/main" id="{95398D40-A003-400E-909C-82B56E22D4D4}"/>
              </a:ext>
            </a:extLst>
          </p:cNvPr>
          <p:cNvGraphicFramePr>
            <a:graphicFrameLocks noGrp="1"/>
          </p:cNvGraphicFramePr>
          <p:nvPr>
            <p:ph idx="1"/>
            <p:extLst>
              <p:ext uri="{D42A27DB-BD31-4B8C-83A1-F6EECF244321}">
                <p14:modId xmlns:p14="http://schemas.microsoft.com/office/powerpoint/2010/main" val="1386417727"/>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18497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8" name="Rectangle 78">
            <a:extLst>
              <a:ext uri="{FF2B5EF4-FFF2-40B4-BE49-F238E27FC236}">
                <a16:creationId xmlns:a16="http://schemas.microsoft.com/office/drawing/2014/main" id="{CEC27341-4ABB-43EF-9E57-10A858F92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383A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80">
            <a:extLst>
              <a:ext uri="{FF2B5EF4-FFF2-40B4-BE49-F238E27FC236}">
                <a16:creationId xmlns:a16="http://schemas.microsoft.com/office/drawing/2014/main" id="{D2B98C55-54CC-433B-905F-FB0B2D200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341401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6" name="Picture 10" descr="Image result for overflowing trash"/>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4559" y="1510531"/>
            <a:ext cx="2781372" cy="3836375"/>
          </a:xfrm>
          <a:prstGeom prst="rect">
            <a:avLst/>
          </a:prstGeom>
          <a:noFill/>
          <a:extLst>
            <a:ext uri="{909E8E84-426E-40DD-AFC4-6F175D3DCCD1}">
              <a14:hiddenFill xmlns:a14="http://schemas.microsoft.com/office/drawing/2010/main">
                <a:solidFill>
                  <a:srgbClr val="FFFFFF"/>
                </a:solidFill>
              </a14:hiddenFill>
            </a:ext>
          </a:extLst>
        </p:spPr>
      </p:pic>
      <p:sp>
        <p:nvSpPr>
          <p:cNvPr id="4110" name="Rectangle 82">
            <a:extLst>
              <a:ext uri="{FF2B5EF4-FFF2-40B4-BE49-F238E27FC236}">
                <a16:creationId xmlns:a16="http://schemas.microsoft.com/office/drawing/2014/main" id="{19E21906-D4D4-4F16-9228-3E004930E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1968" y="485853"/>
            <a:ext cx="357530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392567" y="2282375"/>
            <a:ext cx="2941124" cy="2292687"/>
          </a:xfrm>
          <a:prstGeom prst="rect">
            <a:avLst/>
          </a:prstGeom>
        </p:spPr>
      </p:pic>
      <p:sp>
        <p:nvSpPr>
          <p:cNvPr id="85" name="Rectangle 84">
            <a:extLst>
              <a:ext uri="{FF2B5EF4-FFF2-40B4-BE49-F238E27FC236}">
                <a16:creationId xmlns:a16="http://schemas.microsoft.com/office/drawing/2014/main" id="{865BCC85-4C69-4CFB-A36A-6A489B87F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484069"/>
            <a:ext cx="3899229" cy="28642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congested tourist destination images"/>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69053" y="798656"/>
            <a:ext cx="2977469" cy="2230228"/>
          </a:xfrm>
          <a:prstGeom prst="rect">
            <a:avLst/>
          </a:prstGeom>
          <a:noFill/>
          <a:extLst>
            <a:ext uri="{909E8E84-426E-40DD-AFC4-6F175D3DCCD1}">
              <a14:hiddenFill xmlns:a14="http://schemas.microsoft.com/office/drawing/2010/main">
                <a:solidFill>
                  <a:srgbClr val="FFFFFF"/>
                </a:solidFill>
              </a14:hiddenFill>
            </a:ext>
          </a:extLst>
        </p:spPr>
      </p:pic>
      <p:sp>
        <p:nvSpPr>
          <p:cNvPr id="87" name="Rectangle 86">
            <a:extLst>
              <a:ext uri="{FF2B5EF4-FFF2-40B4-BE49-F238E27FC236}">
                <a16:creationId xmlns:a16="http://schemas.microsoft.com/office/drawing/2014/main" id="{3A14BDAC-394B-4E9A-8ECE-61AA1A7C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3509152"/>
            <a:ext cx="3899229" cy="284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Image result for congested tourist destination imag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129873" y="3868483"/>
            <a:ext cx="3255829" cy="2148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225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2500" b="1">
                <a:latin typeface="+mn-lt"/>
                <a:cs typeface="Arial" panose="020B0604020202020204" pitchFamily="34" charset="0"/>
              </a:rPr>
              <a:t>In Tourism.. Sustainability means ….</a:t>
            </a:r>
          </a:p>
        </p:txBody>
      </p:sp>
      <p:grpSp>
        <p:nvGrpSpPr>
          <p:cNvPr id="12"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40CAB51F-1772-472E-BA39-305E1E2A55AC}"/>
              </a:ext>
            </a:extLst>
          </p:cNvPr>
          <p:cNvGraphicFramePr>
            <a:graphicFrameLocks noGrp="1"/>
          </p:cNvGraphicFramePr>
          <p:nvPr>
            <p:ph idx="1"/>
            <p:extLst>
              <p:ext uri="{D42A27DB-BD31-4B8C-83A1-F6EECF244321}">
                <p14:modId xmlns:p14="http://schemas.microsoft.com/office/powerpoint/2010/main" val="3764664208"/>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00654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Oval 1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1490145" y="2376862"/>
            <a:ext cx="2640646" cy="2104273"/>
          </a:xfrm>
          <a:noFill/>
        </p:spPr>
        <p:txBody>
          <a:bodyPr>
            <a:normAutofit/>
          </a:bodyPr>
          <a:lstStyle/>
          <a:p>
            <a:pPr algn="ctr"/>
            <a:r>
              <a:rPr lang="en-GB" sz="2300" b="1">
                <a:solidFill>
                  <a:srgbClr val="FFFFFF"/>
                </a:solidFill>
                <a:latin typeface="+mn-lt"/>
                <a:cs typeface="Arial" panose="020B0604020202020204" pitchFamily="34" charset="0"/>
              </a:rPr>
              <a:t>Prerequisites to Sustainable Tourism Development</a:t>
            </a:r>
          </a:p>
        </p:txBody>
      </p:sp>
      <p:sp>
        <p:nvSpPr>
          <p:cNvPr id="16" name="Rectangle 1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06832BE-2297-49CB-9252-D07DB35273E8}"/>
              </a:ext>
            </a:extLst>
          </p:cNvPr>
          <p:cNvGraphicFramePr>
            <a:graphicFrameLocks noGrp="1"/>
          </p:cNvGraphicFramePr>
          <p:nvPr>
            <p:ph idx="1"/>
            <p:extLst>
              <p:ext uri="{D42A27DB-BD31-4B8C-83A1-F6EECF244321}">
                <p14:modId xmlns:p14="http://schemas.microsoft.com/office/powerpoint/2010/main" val="83762561"/>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179973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609344"/>
          </a:xfrm>
        </p:spPr>
        <p:txBody>
          <a:bodyPr>
            <a:normAutofit/>
          </a:bodyPr>
          <a:lstStyle/>
          <a:p>
            <a:r>
              <a:rPr lang="en-GB" b="1">
                <a:latin typeface="+mn-lt"/>
                <a:cs typeface="Arial" panose="020B0604020202020204" pitchFamily="34" charset="0"/>
              </a:rPr>
              <a:t>Key Players – Also known as Stakeholders</a:t>
            </a:r>
          </a:p>
        </p:txBody>
      </p:sp>
      <p:sp>
        <p:nvSpPr>
          <p:cNvPr id="10" name="Rectangle 9">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EFB848-1B9D-4444-998B-DDCA83ECD7F5}"/>
              </a:ext>
            </a:extLst>
          </p:cNvPr>
          <p:cNvGraphicFramePr>
            <a:graphicFrameLocks noGrp="1"/>
          </p:cNvGraphicFramePr>
          <p:nvPr>
            <p:ph idx="1"/>
            <p:extLst>
              <p:ext uri="{D42A27DB-BD31-4B8C-83A1-F6EECF244321}">
                <p14:modId xmlns:p14="http://schemas.microsoft.com/office/powerpoint/2010/main" val="249594099"/>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957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Oval 1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1490145" y="2376862"/>
            <a:ext cx="2640646" cy="2104273"/>
          </a:xfrm>
          <a:noFill/>
        </p:spPr>
        <p:txBody>
          <a:bodyPr>
            <a:normAutofit/>
          </a:bodyPr>
          <a:lstStyle/>
          <a:p>
            <a:pPr algn="ctr"/>
            <a:r>
              <a:rPr lang="en-GB" sz="1900" b="1">
                <a:solidFill>
                  <a:srgbClr val="FFFFFF"/>
                </a:solidFill>
                <a:latin typeface="+mn-lt"/>
                <a:cs typeface="Arial" panose="020B0604020202020204" pitchFamily="34" charset="0"/>
              </a:rPr>
              <a:t>Tourism Infrastructure</a:t>
            </a:r>
          </a:p>
        </p:txBody>
      </p:sp>
      <p:sp>
        <p:nvSpPr>
          <p:cNvPr id="16" name="Rectangle 1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89E4393-D0D3-4FD2-B48C-8E1A67EEB8F5}"/>
              </a:ext>
            </a:extLst>
          </p:cNvPr>
          <p:cNvGraphicFramePr>
            <a:graphicFrameLocks noGrp="1"/>
          </p:cNvGraphicFramePr>
          <p:nvPr>
            <p:ph idx="1"/>
            <p:extLst>
              <p:ext uri="{D42A27DB-BD31-4B8C-83A1-F6EECF244321}">
                <p14:modId xmlns:p14="http://schemas.microsoft.com/office/powerpoint/2010/main" val="3124163313"/>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21165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t="20269" r="4" b="12907"/>
          <a:stretch/>
        </p:blipFill>
        <p:spPr>
          <a:xfrm>
            <a:off x="3344" y="4679245"/>
            <a:ext cx="4475150" cy="2178754"/>
          </a:xfrm>
          <a:prstGeom prst="rect">
            <a:avLst/>
          </a:prstGeom>
        </p:spPr>
      </p:pic>
      <p:sp>
        <p:nvSpPr>
          <p:cNvPr id="11" name="Rectangle 10">
            <a:extLst>
              <a:ext uri="{FF2B5EF4-FFF2-40B4-BE49-F238E27FC236}">
                <a16:creationId xmlns:a16="http://schemas.microsoft.com/office/drawing/2014/main" id="{75697405-D261-4D6B-8E15-0FF5AE9DD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0109" y="229034"/>
            <a:ext cx="6730277" cy="1609344"/>
          </a:xfrm>
          <a:ln>
            <a:noFill/>
          </a:ln>
        </p:spPr>
        <p:txBody>
          <a:bodyPr>
            <a:normAutofit/>
          </a:bodyPr>
          <a:lstStyle/>
          <a:p>
            <a:r>
              <a:rPr lang="en-GB" sz="4800" b="1" dirty="0">
                <a:latin typeface="+mn-lt"/>
                <a:cs typeface="Arial" panose="020B0604020202020204" pitchFamily="34" charset="0"/>
              </a:rPr>
              <a:t>Tourism Infrastructures</a:t>
            </a:r>
          </a:p>
        </p:txBody>
      </p:sp>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t="25390" b="37869"/>
          <a:stretch/>
        </p:blipFill>
        <p:spPr>
          <a:xfrm>
            <a:off x="3344" y="10"/>
            <a:ext cx="4475150" cy="2178745"/>
          </a:xfrm>
          <a:prstGeom prst="rect">
            <a:avLst/>
          </a:prstGeom>
        </p:spPr>
      </p:pic>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t="6884" r="2" b="28483"/>
          <a:stretch/>
        </p:blipFill>
        <p:spPr>
          <a:xfrm>
            <a:off x="3344" y="2339622"/>
            <a:ext cx="4475150" cy="2178754"/>
          </a:xfrm>
          <a:prstGeom prst="rect">
            <a:avLst/>
          </a:prstGeom>
        </p:spPr>
      </p:pic>
      <p:sp>
        <p:nvSpPr>
          <p:cNvPr id="3" name="Content Placeholder 2"/>
          <p:cNvSpPr>
            <a:spLocks noGrp="1"/>
          </p:cNvSpPr>
          <p:nvPr>
            <p:ph idx="1"/>
          </p:nvPr>
        </p:nvSpPr>
        <p:spPr>
          <a:xfrm>
            <a:off x="4970109" y="2121407"/>
            <a:ext cx="6730276" cy="4453563"/>
          </a:xfrm>
        </p:spPr>
        <p:txBody>
          <a:bodyPr>
            <a:normAutofit fontScale="92500" lnSpcReduction="10000"/>
          </a:bodyPr>
          <a:lstStyle/>
          <a:p>
            <a:r>
              <a:rPr lang="en-GB" sz="3200" dirty="0">
                <a:cs typeface="Arial" panose="020B0604020202020204" pitchFamily="34" charset="0"/>
              </a:rPr>
              <a:t>Infrastructures serve </a:t>
            </a:r>
            <a:r>
              <a:rPr lang="en-GB" sz="3200" b="1" dirty="0">
                <a:cs typeface="Arial" panose="020B0604020202020204" pitchFamily="34" charset="0"/>
              </a:rPr>
              <a:t>Tourists</a:t>
            </a:r>
            <a:r>
              <a:rPr lang="en-GB" sz="3200" dirty="0">
                <a:cs typeface="Arial" panose="020B0604020202020204" pitchFamily="34" charset="0"/>
              </a:rPr>
              <a:t> as well as </a:t>
            </a:r>
            <a:r>
              <a:rPr lang="en-GB" sz="3200" b="1" dirty="0">
                <a:cs typeface="Arial" panose="020B0604020202020204" pitchFamily="34" charset="0"/>
              </a:rPr>
              <a:t>Local Population</a:t>
            </a:r>
            <a:r>
              <a:rPr lang="en-GB" sz="3200" dirty="0">
                <a:cs typeface="Arial" panose="020B0604020202020204" pitchFamily="34" charset="0"/>
              </a:rPr>
              <a:t>. </a:t>
            </a:r>
          </a:p>
          <a:p>
            <a:r>
              <a:rPr lang="en-GB" sz="3200" dirty="0">
                <a:cs typeface="Arial" panose="020B0604020202020204" pitchFamily="34" charset="0"/>
              </a:rPr>
              <a:t>Regardless of who builds and operates them, infrastructures must be </a:t>
            </a:r>
            <a:r>
              <a:rPr lang="en-GB" sz="3200" b="1" dirty="0">
                <a:cs typeface="Arial" panose="020B0604020202020204" pitchFamily="34" charset="0"/>
              </a:rPr>
              <a:t>carefully planned and executed. </a:t>
            </a:r>
          </a:p>
          <a:p>
            <a:r>
              <a:rPr lang="en-GB" sz="3200" dirty="0">
                <a:cs typeface="Arial" panose="020B0604020202020204" pitchFamily="34" charset="0"/>
              </a:rPr>
              <a:t>Public opinions must be heard and political systems must be employed in evaluating the merits of proposed tourism projects.</a:t>
            </a:r>
          </a:p>
        </p:txBody>
      </p:sp>
      <p:grpSp>
        <p:nvGrpSpPr>
          <p:cNvPr id="13" name="Group 12">
            <a:extLst>
              <a:ext uri="{FF2B5EF4-FFF2-40B4-BE49-F238E27FC236}">
                <a16:creationId xmlns:a16="http://schemas.microsoft.com/office/drawing/2014/main" id="{19373530-15FD-4390-A707-0FA6DA4D5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03054FEE-E83D-4966-B2E7-594F3F4C0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68741C56-588D-4397-A8F3-E84E946E0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107952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9732" b="15268"/>
          <a:stretch/>
        </p:blipFill>
        <p:spPr>
          <a:xfrm>
            <a:off x="-1" y="10"/>
            <a:ext cx="12191999" cy="6857990"/>
          </a:xfrm>
          <a:prstGeom prst="rect">
            <a:avLst/>
          </a:prstGeom>
        </p:spPr>
      </p:pic>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85456" y="4162031"/>
            <a:ext cx="4543683" cy="1767141"/>
          </a:xfrm>
        </p:spPr>
        <p:txBody>
          <a:bodyPr>
            <a:normAutofit/>
          </a:bodyPr>
          <a:lstStyle/>
          <a:p>
            <a:pPr algn="r"/>
            <a:r>
              <a:rPr lang="en-GB" b="1" dirty="0"/>
              <a:t>Over Tourism </a:t>
            </a:r>
            <a:endParaRPr lang="en-GB" b="1"/>
          </a:p>
        </p:txBody>
      </p:sp>
      <p:sp>
        <p:nvSpPr>
          <p:cNvPr id="3" name="Content Placeholder 2"/>
          <p:cNvSpPr>
            <a:spLocks noGrp="1"/>
          </p:cNvSpPr>
          <p:nvPr>
            <p:ph idx="1"/>
          </p:nvPr>
        </p:nvSpPr>
        <p:spPr>
          <a:xfrm>
            <a:off x="6217920" y="4170410"/>
            <a:ext cx="4699221" cy="1767141"/>
          </a:xfrm>
        </p:spPr>
        <p:txBody>
          <a:bodyPr anchor="ctr">
            <a:normAutofit/>
          </a:bodyPr>
          <a:lstStyle/>
          <a:p>
            <a:r>
              <a:rPr lang="en-GB" sz="1800" dirty="0">
                <a:hlinkClick r:id="rId5"/>
              </a:rPr>
              <a:t>https://www.youtube.com/watch?v=LTTsy6uuzVs</a:t>
            </a:r>
            <a:endParaRPr lang="en-GB" sz="1800" dirty="0"/>
          </a:p>
          <a:p>
            <a:endParaRPr lang="en-GB" sz="1800" dirty="0"/>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93861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46F61-9788-F75A-651B-2C34696D17ED}"/>
              </a:ext>
            </a:extLst>
          </p:cNvPr>
          <p:cNvSpPr>
            <a:spLocks noGrp="1"/>
          </p:cNvSpPr>
          <p:nvPr>
            <p:ph type="title"/>
          </p:nvPr>
        </p:nvSpPr>
        <p:spPr/>
        <p:txBody>
          <a:bodyPr>
            <a:normAutofit/>
          </a:bodyPr>
          <a:lstStyle/>
          <a:p>
            <a:r>
              <a:rPr lang="en-GB" sz="4000" b="1" i="0" dirty="0">
                <a:solidFill>
                  <a:srgbClr val="0F0F0F"/>
                </a:solidFill>
                <a:effectLst/>
                <a:latin typeface="YouTube Sans"/>
              </a:rPr>
              <a:t>How mass tourism is destroying cities</a:t>
            </a:r>
            <a:br>
              <a:rPr lang="en-GB" b="1" i="0" dirty="0">
                <a:solidFill>
                  <a:srgbClr val="0F0F0F"/>
                </a:solidFill>
                <a:effectLst/>
                <a:latin typeface="YouTube Sans"/>
              </a:rPr>
            </a:br>
            <a:endParaRPr lang="en-GB" dirty="0"/>
          </a:p>
        </p:txBody>
      </p:sp>
      <p:pic>
        <p:nvPicPr>
          <p:cNvPr id="4" name="Online Media 3" title="How mass tourism is destroying cities">
            <a:hlinkClick r:id="" action="ppaction://media"/>
            <a:extLst>
              <a:ext uri="{FF2B5EF4-FFF2-40B4-BE49-F238E27FC236}">
                <a16:creationId xmlns:a16="http://schemas.microsoft.com/office/drawing/2014/main" id="{80CC5252-0B55-EA73-A7E7-9F290A6A99AE}"/>
              </a:ext>
            </a:extLst>
          </p:cNvPr>
          <p:cNvPicPr>
            <a:picLocks noGrp="1" noRot="1" noChangeAspect="1"/>
          </p:cNvPicPr>
          <p:nvPr>
            <p:ph idx="1"/>
            <a:videoFile r:link="rId1"/>
          </p:nvPr>
        </p:nvPicPr>
        <p:blipFill>
          <a:blip r:embed="rId3"/>
          <a:stretch>
            <a:fillRect/>
          </a:stretch>
        </p:blipFill>
        <p:spPr>
          <a:xfrm>
            <a:off x="2017487" y="1535403"/>
            <a:ext cx="8335509" cy="4709368"/>
          </a:xfrm>
          <a:prstGeom prst="rect">
            <a:avLst/>
          </a:prstGeom>
        </p:spPr>
      </p:pic>
    </p:spTree>
    <p:extLst>
      <p:ext uri="{BB962C8B-B14F-4D97-AF65-F5344CB8AC3E}">
        <p14:creationId xmlns:p14="http://schemas.microsoft.com/office/powerpoint/2010/main" val="143744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71A572-846D-4AC6-9F4D-2C04CAEAC867}"/>
              </a:ext>
            </a:extLst>
          </p:cNvPr>
          <p:cNvGraphicFramePr>
            <a:graphicFrameLocks noGrp="1"/>
          </p:cNvGraphicFramePr>
          <p:nvPr>
            <p:ph idx="1"/>
            <p:extLst>
              <p:ext uri="{D42A27DB-BD31-4B8C-83A1-F6EECF244321}">
                <p14:modId xmlns:p14="http://schemas.microsoft.com/office/powerpoint/2010/main" val="1762768814"/>
              </p:ext>
            </p:extLst>
          </p:nvPr>
        </p:nvGraphicFramePr>
        <p:xfrm>
          <a:off x="1069975" y="642937"/>
          <a:ext cx="10058400" cy="49044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0731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69848" y="484632"/>
            <a:ext cx="10058400" cy="1352949"/>
          </a:xfrm>
        </p:spPr>
        <p:txBody>
          <a:bodyPr>
            <a:normAutofit/>
          </a:bodyPr>
          <a:lstStyle/>
          <a:p>
            <a:r>
              <a:rPr lang="en-GB" sz="4000" b="1" dirty="0">
                <a:latin typeface="+mn-lt"/>
                <a:cs typeface="Arial" panose="020B0604020202020204" pitchFamily="34" charset="0"/>
              </a:rPr>
              <a:t>Community Support and Tolerance</a:t>
            </a: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5229" r="5230" b="1"/>
          <a:stretch/>
        </p:blipFill>
        <p:spPr>
          <a:xfrm>
            <a:off x="1007196" y="2975429"/>
            <a:ext cx="4163564" cy="3196766"/>
          </a:xfrm>
          <a:prstGeom prst="rect">
            <a:avLst/>
          </a:prstGeom>
        </p:spPr>
      </p:pic>
      <p:sp>
        <p:nvSpPr>
          <p:cNvPr id="3" name="Content Placeholder 2"/>
          <p:cNvSpPr>
            <a:spLocks noGrp="1"/>
          </p:cNvSpPr>
          <p:nvPr>
            <p:ph idx="1"/>
          </p:nvPr>
        </p:nvSpPr>
        <p:spPr>
          <a:xfrm>
            <a:off x="5544457" y="2358571"/>
            <a:ext cx="5583791" cy="4299118"/>
          </a:xfrm>
        </p:spPr>
        <p:txBody>
          <a:bodyPr anchor="ctr">
            <a:normAutofit lnSpcReduction="10000"/>
          </a:bodyPr>
          <a:lstStyle/>
          <a:p>
            <a:r>
              <a:rPr lang="en-GB" sz="2400" b="1" i="1" dirty="0">
                <a:cs typeface="Arial" panose="020B0604020202020204" pitchFamily="34" charset="0"/>
              </a:rPr>
              <a:t>Cultural harmony </a:t>
            </a:r>
            <a:r>
              <a:rPr lang="en-GB" sz="2400" dirty="0">
                <a:cs typeface="Arial" panose="020B0604020202020204" pitchFamily="34" charset="0"/>
              </a:rPr>
              <a:t>is an important issue in sustainable tourism development. </a:t>
            </a:r>
          </a:p>
          <a:p>
            <a:r>
              <a:rPr lang="en-GB" sz="2400" dirty="0">
                <a:cs typeface="Arial" panose="020B0604020202020204" pitchFamily="34" charset="0"/>
              </a:rPr>
              <a:t>Cultural diffusion is the process of spreading Individual Cultural Traits from their source to other areas. </a:t>
            </a:r>
          </a:p>
          <a:p>
            <a:r>
              <a:rPr lang="en-GB" sz="2400" dirty="0">
                <a:cs typeface="Arial" panose="020B0604020202020204" pitchFamily="34" charset="0"/>
              </a:rPr>
              <a:t>Tourism is a means of Transmitting Culture. </a:t>
            </a:r>
          </a:p>
          <a:p>
            <a:r>
              <a:rPr lang="en-GB" sz="2400" dirty="0">
                <a:cs typeface="Arial" panose="020B0604020202020204" pitchFamily="34" charset="0"/>
              </a:rPr>
              <a:t>A Safe and Secure Environment </a:t>
            </a:r>
          </a:p>
          <a:p>
            <a:pPr marL="45720" indent="0">
              <a:buNone/>
            </a:pPr>
            <a:r>
              <a:rPr lang="en-GB" sz="2400" dirty="0">
                <a:cs typeface="Arial" panose="020B0604020202020204" pitchFamily="34" charset="0"/>
              </a:rPr>
              <a:t>must be established where law </a:t>
            </a:r>
          </a:p>
          <a:p>
            <a:pPr marL="45720" indent="0">
              <a:buNone/>
            </a:pPr>
            <a:r>
              <a:rPr lang="en-GB" sz="2400" dirty="0">
                <a:cs typeface="Arial" panose="020B0604020202020204" pitchFamily="34" charset="0"/>
              </a:rPr>
              <a:t>prevails and local culture is protected.</a:t>
            </a:r>
          </a:p>
        </p:txBody>
      </p:sp>
      <p:sp>
        <p:nvSpPr>
          <p:cNvPr id="28" name="Oval 2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1512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0" y="484632"/>
            <a:ext cx="5299586" cy="1609344"/>
          </a:xfrm>
          <a:ln>
            <a:noFill/>
          </a:ln>
        </p:spPr>
        <p:txBody>
          <a:bodyPr>
            <a:normAutofit/>
          </a:bodyPr>
          <a:lstStyle/>
          <a:p>
            <a:r>
              <a:rPr lang="en-GB" sz="3400" b="1" dirty="0">
                <a:latin typeface="+mn-lt"/>
                <a:cs typeface="Arial" panose="020B0604020202020204" pitchFamily="34" charset="0"/>
              </a:rPr>
              <a:t>Community Support and Tolerance</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7007" r="28556" b="-1"/>
          <a:stretch/>
        </p:blipFill>
        <p:spPr>
          <a:xfrm>
            <a:off x="1" y="10"/>
            <a:ext cx="6066502" cy="6857989"/>
          </a:xfrm>
          <a:prstGeom prst="rect">
            <a:avLst/>
          </a:prstGeom>
        </p:spPr>
      </p:pic>
      <p:sp>
        <p:nvSpPr>
          <p:cNvPr id="3" name="Content Placeholder 2"/>
          <p:cNvSpPr>
            <a:spLocks noGrp="1"/>
          </p:cNvSpPr>
          <p:nvPr>
            <p:ph idx="1"/>
          </p:nvPr>
        </p:nvSpPr>
        <p:spPr>
          <a:xfrm>
            <a:off x="6400799" y="2121407"/>
            <a:ext cx="5299585" cy="4439049"/>
          </a:xfrm>
        </p:spPr>
        <p:txBody>
          <a:bodyPr>
            <a:normAutofit/>
          </a:bodyPr>
          <a:lstStyle/>
          <a:p>
            <a:pPr marL="0" indent="0">
              <a:lnSpc>
                <a:spcPct val="100000"/>
              </a:lnSpc>
              <a:buNone/>
            </a:pPr>
            <a:r>
              <a:rPr lang="en-GB" sz="2400" dirty="0">
                <a:latin typeface="Arial" panose="020B0604020202020204" pitchFamily="34" charset="0"/>
                <a:cs typeface="Arial" panose="020B0604020202020204" pitchFamily="34" charset="0"/>
              </a:rPr>
              <a:t>Harmony between </a:t>
            </a:r>
            <a:r>
              <a:rPr lang="en-GB" sz="2400" b="1" dirty="0">
                <a:latin typeface="Arial" panose="020B0604020202020204" pitchFamily="34" charset="0"/>
                <a:cs typeface="Arial" panose="020B0604020202020204" pitchFamily="34" charset="0"/>
              </a:rPr>
              <a:t>Traditional</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Foreign Cultures </a:t>
            </a:r>
            <a:r>
              <a:rPr lang="en-GB" sz="2400" dirty="0">
                <a:latin typeface="Arial" panose="020B0604020202020204" pitchFamily="34" charset="0"/>
                <a:cs typeface="Arial" panose="020B0604020202020204" pitchFamily="34" charset="0"/>
              </a:rPr>
              <a:t>must be established through </a:t>
            </a:r>
            <a:r>
              <a:rPr lang="en-GB" sz="2400" b="1" dirty="0">
                <a:latin typeface="Arial" panose="020B0604020202020204" pitchFamily="34" charset="0"/>
                <a:cs typeface="Arial" panose="020B0604020202020204" pitchFamily="34" charset="0"/>
              </a:rPr>
              <a:t>Demonstration</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Communication</a:t>
            </a:r>
            <a:r>
              <a:rPr lang="en-GB" sz="2400" dirty="0"/>
              <a:t>. </a:t>
            </a:r>
          </a:p>
          <a:p>
            <a:pPr>
              <a:lnSpc>
                <a:spcPct val="100000"/>
              </a:lnSpc>
            </a:pPr>
            <a:r>
              <a:rPr lang="en-GB" sz="2400" dirty="0">
                <a:latin typeface="Arial" panose="020B0604020202020204" pitchFamily="34" charset="0"/>
                <a:cs typeface="Arial" panose="020B0604020202020204" pitchFamily="34" charset="0"/>
              </a:rPr>
              <a:t>Mutual </a:t>
            </a:r>
            <a:r>
              <a:rPr lang="en-GB" sz="2400" i="1" dirty="0">
                <a:latin typeface="Arial" panose="020B0604020202020204" pitchFamily="34" charset="0"/>
                <a:cs typeface="Arial" panose="020B0604020202020204" pitchFamily="34" charset="0"/>
              </a:rPr>
              <a:t>Respect</a:t>
            </a:r>
            <a:r>
              <a:rPr lang="en-GB" sz="2400" dirty="0">
                <a:latin typeface="Arial" panose="020B0604020202020204" pitchFamily="34" charset="0"/>
                <a:cs typeface="Arial" panose="020B0604020202020204" pitchFamily="34" charset="0"/>
              </a:rPr>
              <a:t> can be gained. </a:t>
            </a:r>
          </a:p>
          <a:p>
            <a:pPr>
              <a:lnSpc>
                <a:spcPct val="100000"/>
              </a:lnSpc>
            </a:pPr>
            <a:r>
              <a:rPr lang="en-GB" sz="2400" dirty="0">
                <a:latin typeface="Arial" panose="020B0604020202020204" pitchFamily="34" charset="0"/>
                <a:cs typeface="Arial" panose="020B0604020202020204" pitchFamily="34" charset="0"/>
              </a:rPr>
              <a:t>Acceptance of </a:t>
            </a:r>
          </a:p>
          <a:p>
            <a:pPr marL="45720" indent="0">
              <a:lnSpc>
                <a:spcPct val="100000"/>
              </a:lnSpc>
              <a:buNone/>
            </a:pPr>
            <a:r>
              <a:rPr lang="en-GB" sz="2400" b="1" i="1" dirty="0">
                <a:latin typeface="Arial" panose="020B0604020202020204" pitchFamily="34" charset="0"/>
                <a:cs typeface="Arial" panose="020B0604020202020204" pitchFamily="34" charset="0"/>
              </a:rPr>
              <a:t>Tourism</a:t>
            </a:r>
            <a:r>
              <a:rPr lang="en-GB" sz="2400" b="1" dirty="0">
                <a:latin typeface="Arial" panose="020B0604020202020204" pitchFamily="34" charset="0"/>
                <a:cs typeface="Arial" panose="020B0604020202020204" pitchFamily="34" charset="0"/>
              </a:rPr>
              <a:t> and </a:t>
            </a:r>
            <a:r>
              <a:rPr lang="en-GB" sz="2400" b="1" i="1" dirty="0">
                <a:latin typeface="Arial" panose="020B0604020202020204" pitchFamily="34" charset="0"/>
                <a:cs typeface="Arial" panose="020B0604020202020204" pitchFamily="34" charset="0"/>
              </a:rPr>
              <a:t>Cultural </a:t>
            </a:r>
          </a:p>
          <a:p>
            <a:pPr marL="45720" indent="0">
              <a:lnSpc>
                <a:spcPct val="100000"/>
              </a:lnSpc>
              <a:buNone/>
            </a:pPr>
            <a:r>
              <a:rPr lang="en-GB" sz="2400" b="1" i="1" dirty="0">
                <a:latin typeface="Arial" panose="020B0604020202020204" pitchFamily="34" charset="0"/>
                <a:cs typeface="Arial" panose="020B0604020202020204" pitchFamily="34" charset="0"/>
              </a:rPr>
              <a:t>Changes </a:t>
            </a:r>
            <a:r>
              <a:rPr lang="en-GB" sz="2400" dirty="0">
                <a:latin typeface="Arial" panose="020B0604020202020204" pitchFamily="34" charset="0"/>
                <a:cs typeface="Arial" panose="020B0604020202020204" pitchFamily="34" charset="0"/>
              </a:rPr>
              <a:t>can be</a:t>
            </a:r>
          </a:p>
          <a:p>
            <a:pPr marL="45720" indent="0">
              <a:lnSpc>
                <a:spcPct val="100000"/>
              </a:lnSpc>
              <a:buNone/>
            </a:pPr>
            <a:r>
              <a:rPr lang="en-GB" sz="2400" dirty="0">
                <a:latin typeface="Arial" panose="020B0604020202020204" pitchFamily="34" charset="0"/>
                <a:cs typeface="Arial" panose="020B0604020202020204" pitchFamily="34" charset="0"/>
              </a:rPr>
              <a:t> achieved.</a:t>
            </a:r>
          </a:p>
        </p:txBody>
      </p:sp>
      <p:grpSp>
        <p:nvGrpSpPr>
          <p:cNvPr id="11" name="Group 10">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633053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9830760-26BB-4DF9-938D-77E5D34C8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13" name="Freeform: Shape 12">
            <a:extLst>
              <a:ext uri="{FF2B5EF4-FFF2-40B4-BE49-F238E27FC236}">
                <a16:creationId xmlns:a16="http://schemas.microsoft.com/office/drawing/2014/main" id="{F12B191D-14E0-48C6-9541-2DC3B7D19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62035" y="0"/>
            <a:ext cx="4329965" cy="3793338"/>
          </a:xfrm>
          <a:custGeom>
            <a:avLst/>
            <a:gdLst>
              <a:gd name="connsiteX0" fmla="*/ 620085 w 4329965"/>
              <a:gd name="connsiteY0" fmla="*/ 0 h 3793338"/>
              <a:gd name="connsiteX1" fmla="*/ 4329965 w 4329965"/>
              <a:gd name="connsiteY1" fmla="*/ 0 h 3793338"/>
              <a:gd name="connsiteX2" fmla="*/ 4329965 w 4329965"/>
              <a:gd name="connsiteY2" fmla="*/ 2733720 h 3793338"/>
              <a:gd name="connsiteX3" fmla="*/ 4251051 w 4329965"/>
              <a:gd name="connsiteY3" fmla="*/ 2820548 h 3793338"/>
              <a:gd name="connsiteX4" fmla="*/ 2611921 w 4329965"/>
              <a:gd name="connsiteY4" fmla="*/ 3499497 h 3793338"/>
              <a:gd name="connsiteX5" fmla="*/ 293841 w 4329965"/>
              <a:gd name="connsiteY5" fmla="*/ 1181418 h 3793338"/>
              <a:gd name="connsiteX6" fmla="*/ 573621 w 4329965"/>
              <a:gd name="connsiteY6" fmla="*/ 76483 h 3793338"/>
              <a:gd name="connsiteX7" fmla="*/ 284617 w 4329965"/>
              <a:gd name="connsiteY7" fmla="*/ 0 h 3793338"/>
              <a:gd name="connsiteX8" fmla="*/ 543760 w 4329965"/>
              <a:gd name="connsiteY8" fmla="*/ 0 h 3793338"/>
              <a:gd name="connsiteX9" fmla="*/ 516204 w 4329965"/>
              <a:gd name="connsiteY9" fmla="*/ 45359 h 3793338"/>
              <a:gd name="connsiteX10" fmla="*/ 228543 w 4329965"/>
              <a:gd name="connsiteY10" fmla="*/ 1181418 h 3793338"/>
              <a:gd name="connsiteX11" fmla="*/ 2611921 w 4329965"/>
              <a:gd name="connsiteY11" fmla="*/ 3564795 h 3793338"/>
              <a:gd name="connsiteX12" fmla="*/ 4297223 w 4329965"/>
              <a:gd name="connsiteY12" fmla="*/ 2866720 h 3793338"/>
              <a:gd name="connsiteX13" fmla="*/ 4329965 w 4329965"/>
              <a:gd name="connsiteY13" fmla="*/ 2830694 h 3793338"/>
              <a:gd name="connsiteX14" fmla="*/ 4329965 w 4329965"/>
              <a:gd name="connsiteY14" fmla="*/ 3145443 h 3793338"/>
              <a:gd name="connsiteX15" fmla="*/ 4273345 w 4329965"/>
              <a:gd name="connsiteY15" fmla="*/ 3196903 h 3793338"/>
              <a:gd name="connsiteX16" fmla="*/ 2611921 w 4329965"/>
              <a:gd name="connsiteY16" fmla="*/ 3793338 h 3793338"/>
              <a:gd name="connsiteX17" fmla="*/ 0 w 4329965"/>
              <a:gd name="connsiteY17" fmla="*/ 1181418 h 3793338"/>
              <a:gd name="connsiteX18" fmla="*/ 205258 w 4329965"/>
              <a:gd name="connsiteY18" fmla="*/ 164740 h 3793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15" name="Freeform: Shape 14">
            <a:extLst>
              <a:ext uri="{FF2B5EF4-FFF2-40B4-BE49-F238E27FC236}">
                <a16:creationId xmlns:a16="http://schemas.microsoft.com/office/drawing/2014/main" id="{575806C2-AB07-4F56-936F-6EA1070F7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9762" y="2646306"/>
            <a:ext cx="3197072" cy="319707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2" name="Title 1"/>
          <p:cNvSpPr>
            <a:spLocks noGrp="1"/>
          </p:cNvSpPr>
          <p:nvPr>
            <p:ph type="title"/>
          </p:nvPr>
        </p:nvSpPr>
        <p:spPr>
          <a:xfrm>
            <a:off x="801098" y="804335"/>
            <a:ext cx="5712824" cy="1917518"/>
          </a:xfrm>
        </p:spPr>
        <p:txBody>
          <a:bodyPr>
            <a:normAutofit/>
          </a:bodyPr>
          <a:lstStyle/>
          <a:p>
            <a:r>
              <a:rPr lang="en-GB" sz="3800" b="1" dirty="0">
                <a:latin typeface="+mn-lt"/>
                <a:cs typeface="Arial" panose="020B0604020202020204" pitchFamily="34" charset="0"/>
              </a:rPr>
              <a:t>Personal Security and Safety of Tourists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0817" y="254000"/>
            <a:ext cx="2836950" cy="2467853"/>
          </a:xfrm>
          <a:prstGeom prst="rect">
            <a:avLst/>
          </a:prstGeom>
        </p:spPr>
      </p:pic>
      <p:sp>
        <p:nvSpPr>
          <p:cNvPr id="3" name="Content Placeholder 2"/>
          <p:cNvSpPr>
            <a:spLocks noGrp="1"/>
          </p:cNvSpPr>
          <p:nvPr>
            <p:ph idx="1"/>
          </p:nvPr>
        </p:nvSpPr>
        <p:spPr>
          <a:xfrm>
            <a:off x="805543" y="2871982"/>
            <a:ext cx="4558309" cy="3181684"/>
          </a:xfrm>
        </p:spPr>
        <p:txBody>
          <a:bodyPr anchor="t">
            <a:normAutofit fontScale="92500"/>
          </a:bodyPr>
          <a:lstStyle/>
          <a:p>
            <a:pPr>
              <a:lnSpc>
                <a:spcPct val="100000"/>
              </a:lnSpc>
            </a:pPr>
            <a:r>
              <a:rPr lang="en-GB" sz="2800" dirty="0">
                <a:cs typeface="Arial" panose="020B0604020202020204" pitchFamily="34" charset="0"/>
              </a:rPr>
              <a:t>To ensure safety of tourists, government services must be immediately available. </a:t>
            </a:r>
          </a:p>
          <a:p>
            <a:pPr>
              <a:lnSpc>
                <a:spcPct val="100000"/>
              </a:lnSpc>
            </a:pPr>
            <a:r>
              <a:rPr lang="en-GB" sz="2800" dirty="0">
                <a:cs typeface="Arial" panose="020B0604020202020204" pitchFamily="34" charset="0"/>
              </a:rPr>
              <a:t> Local governments must be prepared to respond to multiple crises including ordinary and unexpected.</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0368" y="3332481"/>
            <a:ext cx="1792060" cy="1699999"/>
          </a:xfrm>
          <a:prstGeom prst="rect">
            <a:avLst/>
          </a:prstGeom>
        </p:spPr>
      </p:pic>
      <p:grpSp>
        <p:nvGrpSpPr>
          <p:cNvPr id="22" name="Group 16">
            <a:extLst>
              <a:ext uri="{FF2B5EF4-FFF2-40B4-BE49-F238E27FC236}">
                <a16:creationId xmlns:a16="http://schemas.microsoft.com/office/drawing/2014/main" id="{C69923DF-00DF-45A6-86A0-5AD7FE49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42428" y="6229681"/>
            <a:ext cx="457200" cy="457200"/>
            <a:chOff x="11361456" y="6195813"/>
            <a:chExt cx="548640" cy="548640"/>
          </a:xfrm>
        </p:grpSpPr>
        <p:sp>
          <p:nvSpPr>
            <p:cNvPr id="23" name="Oval 17">
              <a:extLst>
                <a:ext uri="{FF2B5EF4-FFF2-40B4-BE49-F238E27FC236}">
                  <a16:creationId xmlns:a16="http://schemas.microsoft.com/office/drawing/2014/main" id="{32CF2C9B-5727-4B1C-9BEF-9E7BB40FB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4" name="Oval 18">
              <a:extLst>
                <a:ext uri="{FF2B5EF4-FFF2-40B4-BE49-F238E27FC236}">
                  <a16:creationId xmlns:a16="http://schemas.microsoft.com/office/drawing/2014/main" id="{7E8D297F-5AA5-452D-BA3A-F410FA845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21" name="Freeform: Shape 20">
            <a:extLst>
              <a:ext uri="{FF2B5EF4-FFF2-40B4-BE49-F238E27FC236}">
                <a16:creationId xmlns:a16="http://schemas.microsoft.com/office/drawing/2014/main" id="{D55F217F-C24D-4846-B638-491EF6D27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850" y="3931475"/>
            <a:ext cx="3416150" cy="2926525"/>
          </a:xfrm>
          <a:custGeom>
            <a:avLst/>
            <a:gdLst>
              <a:gd name="connsiteX0" fmla="*/ 2001856 w 3416150"/>
              <a:gd name="connsiteY0" fmla="*/ 225209 h 2926525"/>
              <a:gd name="connsiteX1" fmla="*/ 3372804 w 3416150"/>
              <a:gd name="connsiteY1" fmla="*/ 871744 h 2926525"/>
              <a:gd name="connsiteX2" fmla="*/ 3416150 w 3416150"/>
              <a:gd name="connsiteY2" fmla="*/ 929710 h 2926525"/>
              <a:gd name="connsiteX3" fmla="*/ 3416150 w 3416150"/>
              <a:gd name="connsiteY3" fmla="*/ 2926525 h 2926525"/>
              <a:gd name="connsiteX4" fmla="*/ 486913 w 3416150"/>
              <a:gd name="connsiteY4" fmla="*/ 2926525 h 2926525"/>
              <a:gd name="connsiteX5" fmla="*/ 439641 w 3416150"/>
              <a:gd name="connsiteY5" fmla="*/ 2848713 h 2926525"/>
              <a:gd name="connsiteX6" fmla="*/ 225209 w 3416150"/>
              <a:gd name="connsiteY6" fmla="*/ 2001857 h 2926525"/>
              <a:gd name="connsiteX7" fmla="*/ 2001856 w 3416150"/>
              <a:gd name="connsiteY7" fmla="*/ 225209 h 2926525"/>
              <a:gd name="connsiteX8" fmla="*/ 2001856 w 3416150"/>
              <a:gd name="connsiteY8" fmla="*/ 0 h 2926525"/>
              <a:gd name="connsiteX9" fmla="*/ 3275223 w 3416150"/>
              <a:gd name="connsiteY9" fmla="*/ 457127 h 2926525"/>
              <a:gd name="connsiteX10" fmla="*/ 3416150 w 3416150"/>
              <a:gd name="connsiteY10" fmla="*/ 585210 h 2926525"/>
              <a:gd name="connsiteX11" fmla="*/ 3416150 w 3416150"/>
              <a:gd name="connsiteY11" fmla="*/ 846232 h 2926525"/>
              <a:gd name="connsiteX12" fmla="*/ 3411422 w 3416150"/>
              <a:gd name="connsiteY12" fmla="*/ 839910 h 2926525"/>
              <a:gd name="connsiteX13" fmla="*/ 2001856 w 3416150"/>
              <a:gd name="connsiteY13" fmla="*/ 175163 h 2926525"/>
              <a:gd name="connsiteX14" fmla="*/ 175162 w 3416150"/>
              <a:gd name="connsiteY14" fmla="*/ 2001857 h 2926525"/>
              <a:gd name="connsiteX15" fmla="*/ 395634 w 3416150"/>
              <a:gd name="connsiteY15" fmla="*/ 2872568 h 2926525"/>
              <a:gd name="connsiteX16" fmla="*/ 428414 w 3416150"/>
              <a:gd name="connsiteY16" fmla="*/ 2926525 h 2926525"/>
              <a:gd name="connsiteX17" fmla="*/ 227385 w 3416150"/>
              <a:gd name="connsiteY17" fmla="*/ 2926525 h 2926525"/>
              <a:gd name="connsiteX18" fmla="*/ 157316 w 3416150"/>
              <a:gd name="connsiteY18" fmla="*/ 2781070 h 2926525"/>
              <a:gd name="connsiteX19" fmla="*/ 0 w 3416150"/>
              <a:gd name="connsiteY19" fmla="*/ 2001857 h 2926525"/>
              <a:gd name="connsiteX20" fmla="*/ 2001856 w 3416150"/>
              <a:gd name="connsiteY20" fmla="*/ 0 h 292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83582" y="5032480"/>
            <a:ext cx="2112134" cy="1409889"/>
          </a:xfrm>
          <a:prstGeom prst="rect">
            <a:avLst/>
          </a:prstGeom>
        </p:spPr>
      </p:pic>
    </p:spTree>
    <p:extLst>
      <p:ext uri="{BB962C8B-B14F-4D97-AF65-F5344CB8AC3E}">
        <p14:creationId xmlns:p14="http://schemas.microsoft.com/office/powerpoint/2010/main" val="1647869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3557" r="3918"/>
          <a:stretch/>
        </p:blipFill>
        <p:spPr>
          <a:xfrm>
            <a:off x="3344" y="3509433"/>
            <a:ext cx="4475150" cy="3348566"/>
          </a:xfrm>
          <a:prstGeom prst="rect">
            <a:avLst/>
          </a:prstGeom>
        </p:spPr>
      </p:pic>
      <p:sp>
        <p:nvSpPr>
          <p:cNvPr id="23" name="Rectangle 22">
            <a:extLst>
              <a:ext uri="{FF2B5EF4-FFF2-40B4-BE49-F238E27FC236}">
                <a16:creationId xmlns:a16="http://schemas.microsoft.com/office/drawing/2014/main" id="{881BB01C-2DAE-48BD-8E81-DAE2E1BC4D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0109" y="484632"/>
            <a:ext cx="6730277" cy="1609344"/>
          </a:xfrm>
          <a:ln>
            <a:noFill/>
          </a:ln>
        </p:spPr>
        <p:txBody>
          <a:bodyPr>
            <a:normAutofit/>
          </a:bodyPr>
          <a:lstStyle/>
          <a:p>
            <a:r>
              <a:rPr lang="en-GB" sz="3700" b="1">
                <a:latin typeface="+mn-lt"/>
                <a:cs typeface="Arial" panose="020B0604020202020204" pitchFamily="34" charset="0"/>
              </a:rPr>
              <a:t>Code of Ethics and Behaviour for Tourists</a:t>
            </a:r>
          </a:p>
        </p:txBody>
      </p:sp>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l="9586" r="4524" b="-3"/>
          <a:stretch/>
        </p:blipFill>
        <p:spPr>
          <a:xfrm>
            <a:off x="3344" y="10"/>
            <a:ext cx="4475150" cy="3348557"/>
          </a:xfrm>
          <a:prstGeom prst="rect">
            <a:avLst/>
          </a:prstGeom>
        </p:spPr>
      </p:pic>
      <p:sp>
        <p:nvSpPr>
          <p:cNvPr id="3" name="Content Placeholder 2"/>
          <p:cNvSpPr>
            <a:spLocks noGrp="1"/>
          </p:cNvSpPr>
          <p:nvPr>
            <p:ph idx="1"/>
          </p:nvPr>
        </p:nvSpPr>
        <p:spPr>
          <a:xfrm>
            <a:off x="4970109" y="2121408"/>
            <a:ext cx="6730276" cy="4050792"/>
          </a:xfrm>
        </p:spPr>
        <p:txBody>
          <a:bodyPr>
            <a:normAutofit/>
          </a:bodyPr>
          <a:lstStyle/>
          <a:p>
            <a:pPr>
              <a:lnSpc>
                <a:spcPct val="100000"/>
              </a:lnSpc>
            </a:pPr>
            <a:r>
              <a:rPr lang="en-GB" sz="2400" dirty="0">
                <a:cs typeface="Arial" panose="020B0604020202020204" pitchFamily="34" charset="0"/>
              </a:rPr>
              <a:t>Tourists should extend their </a:t>
            </a:r>
            <a:r>
              <a:rPr lang="en-GB" sz="2400" i="1" dirty="0">
                <a:cs typeface="Arial" panose="020B0604020202020204" pitchFamily="34" charset="0"/>
              </a:rPr>
              <a:t>respect</a:t>
            </a:r>
            <a:r>
              <a:rPr lang="en-GB" sz="2400" dirty="0">
                <a:cs typeface="Arial" panose="020B0604020202020204" pitchFamily="34" charset="0"/>
              </a:rPr>
              <a:t> for local authority to the </a:t>
            </a:r>
            <a:r>
              <a:rPr lang="en-GB" sz="2400" b="1" dirty="0">
                <a:cs typeface="Arial" panose="020B0604020202020204" pitchFamily="34" charset="0"/>
              </a:rPr>
              <a:t>Local Population </a:t>
            </a:r>
            <a:r>
              <a:rPr lang="en-GB" sz="2400" dirty="0">
                <a:cs typeface="Arial" panose="020B0604020202020204" pitchFamily="34" charset="0"/>
              </a:rPr>
              <a:t>and </a:t>
            </a:r>
            <a:r>
              <a:rPr lang="en-GB" sz="2400" b="1" dirty="0">
                <a:cs typeface="Arial" panose="020B0604020202020204" pitchFamily="34" charset="0"/>
              </a:rPr>
              <a:t>Culture. </a:t>
            </a:r>
          </a:p>
          <a:p>
            <a:pPr>
              <a:lnSpc>
                <a:spcPct val="100000"/>
              </a:lnSpc>
            </a:pPr>
            <a:r>
              <a:rPr lang="en-GB" sz="2400" dirty="0">
                <a:cs typeface="Arial" panose="020B0604020202020204" pitchFamily="34" charset="0"/>
              </a:rPr>
              <a:t>To promote </a:t>
            </a:r>
            <a:r>
              <a:rPr lang="en-GB" sz="2400" b="1" dirty="0">
                <a:cs typeface="Arial" panose="020B0604020202020204" pitchFamily="34" charset="0"/>
              </a:rPr>
              <a:t>Cultural Understanding</a:t>
            </a:r>
            <a:r>
              <a:rPr lang="en-GB" sz="2400" dirty="0">
                <a:cs typeface="Arial" panose="020B0604020202020204" pitchFamily="34" charset="0"/>
              </a:rPr>
              <a:t>, Tourists must be aware of the local codes of Ethics, Social mores and Behavioural Conventions.</a:t>
            </a:r>
          </a:p>
        </p:txBody>
      </p:sp>
      <p:grpSp>
        <p:nvGrpSpPr>
          <p:cNvPr id="25" name="Group 24">
            <a:extLst>
              <a:ext uri="{FF2B5EF4-FFF2-40B4-BE49-F238E27FC236}">
                <a16:creationId xmlns:a16="http://schemas.microsoft.com/office/drawing/2014/main" id="{AD55FF18-1979-4730-A345-E74E328F07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6" name="Oval 25">
              <a:extLst>
                <a:ext uri="{FF2B5EF4-FFF2-40B4-BE49-F238E27FC236}">
                  <a16:creationId xmlns:a16="http://schemas.microsoft.com/office/drawing/2014/main" id="{6F8381C4-0751-4A6E-BFF7-48DF67BFA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F7320C1D-D7A9-4392-B3B6-ACEF193A8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746427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Case Study - Boracay </a:t>
            </a:r>
          </a:p>
        </p:txBody>
      </p:sp>
      <p:sp>
        <p:nvSpPr>
          <p:cNvPr id="3" name="Subtitle 2"/>
          <p:cNvSpPr>
            <a:spLocks noGrp="1"/>
          </p:cNvSpPr>
          <p:nvPr>
            <p:ph type="subTitle" idx="1"/>
          </p:nvPr>
        </p:nvSpPr>
        <p:spPr>
          <a:xfrm>
            <a:off x="835891" y="4731694"/>
            <a:ext cx="9285899" cy="1388165"/>
          </a:xfrm>
        </p:spPr>
        <p:txBody>
          <a:bodyPr>
            <a:normAutofit/>
          </a:bodyPr>
          <a:lstStyle/>
          <a:p>
            <a:r>
              <a:rPr lang="en-GB" sz="4000" b="1" dirty="0"/>
              <a:t>The Butler Model of the </a:t>
            </a:r>
          </a:p>
          <a:p>
            <a:r>
              <a:rPr lang="en-GB" sz="4000" b="1" dirty="0"/>
              <a:t>Tourism Life Cycle</a:t>
            </a:r>
          </a:p>
        </p:txBody>
      </p:sp>
    </p:spTree>
    <p:extLst>
      <p:ext uri="{BB962C8B-B14F-4D97-AF65-F5344CB8AC3E}">
        <p14:creationId xmlns:p14="http://schemas.microsoft.com/office/powerpoint/2010/main" val="3930767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4511898"/>
            <a:ext cx="6156790" cy="1609344"/>
          </a:xfrm>
        </p:spPr>
        <p:txBody>
          <a:bodyPr anchor="ctr">
            <a:normAutofit/>
          </a:bodyPr>
          <a:lstStyle/>
          <a:p>
            <a:pPr algn="r"/>
            <a:r>
              <a:rPr lang="en-GB" sz="3800" b="1">
                <a:latin typeface="+mn-lt"/>
                <a:cs typeface="Arial" panose="020B0604020202020204" pitchFamily="34" charset="0"/>
              </a:rPr>
              <a:t>Butler Model of the Tourism Life Cycle</a:t>
            </a:r>
          </a:p>
        </p:txBody>
      </p:sp>
      <p:pic>
        <p:nvPicPr>
          <p:cNvPr id="2052" name="Picture 4" descr="Image result for image of butler model"/>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837542" y="69443"/>
            <a:ext cx="5971563" cy="4553317"/>
          </a:xfrm>
          <a:prstGeom prst="rect">
            <a:avLst/>
          </a:prstGeom>
          <a:noFill/>
          <a:extLst>
            <a:ext uri="{909E8E84-426E-40DD-AFC4-6F175D3DCCD1}">
              <a14:hiddenFill xmlns:a14="http://schemas.microsoft.com/office/drawing/2010/main">
                <a:solidFill>
                  <a:srgbClr val="FFFFFF"/>
                </a:solidFill>
              </a14:hiddenFill>
            </a:ext>
          </a:extLst>
        </p:spPr>
      </p:pic>
      <p:sp>
        <p:nvSpPr>
          <p:cNvPr id="2056" name="Content Placeholder 2055">
            <a:extLst>
              <a:ext uri="{FF2B5EF4-FFF2-40B4-BE49-F238E27FC236}">
                <a16:creationId xmlns:a16="http://schemas.microsoft.com/office/drawing/2014/main" id="{479718A6-F16B-41CC-943E-A58BCBB18F40}"/>
              </a:ext>
            </a:extLst>
          </p:cNvPr>
          <p:cNvSpPr>
            <a:spLocks noGrp="1"/>
          </p:cNvSpPr>
          <p:nvPr>
            <p:ph idx="1"/>
          </p:nvPr>
        </p:nvSpPr>
        <p:spPr>
          <a:xfrm>
            <a:off x="7534655" y="4511896"/>
            <a:ext cx="3703321" cy="1609345"/>
          </a:xfrm>
        </p:spPr>
        <p:txBody>
          <a:bodyPr anchor="ctr">
            <a:normAutofit/>
          </a:bodyPr>
          <a:lstStyle/>
          <a:p>
            <a:endParaRPr lang="en-US" sz="1400"/>
          </a:p>
        </p:txBody>
      </p:sp>
      <p:sp>
        <p:nvSpPr>
          <p:cNvPr id="75" name="Rectangle 74">
            <a:extLst>
              <a:ext uri="{FF2B5EF4-FFF2-40B4-BE49-F238E27FC236}">
                <a16:creationId xmlns:a16="http://schemas.microsoft.com/office/drawing/2014/main" id="{CAC6F186-990E-4A9E-9C75-88580953E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25620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Online Media 4" title="How tourism trashed island of Boracay in the Philippines | Nine News Australia">
            <a:hlinkClick r:id="" action="ppaction://media"/>
            <a:extLst>
              <a:ext uri="{FF2B5EF4-FFF2-40B4-BE49-F238E27FC236}">
                <a16:creationId xmlns:a16="http://schemas.microsoft.com/office/drawing/2014/main" id="{4F90738C-D1C3-2575-CF04-CBD456473144}"/>
              </a:ext>
            </a:extLst>
          </p:cNvPr>
          <p:cNvPicPr>
            <a:picLocks noRot="1" noChangeAspect="1"/>
          </p:cNvPicPr>
          <p:nvPr>
            <a:videoFile r:link="rId1"/>
          </p:nvPr>
        </p:nvPicPr>
        <p:blipFill>
          <a:blip r:embed="rId4"/>
          <a:stretch>
            <a:fillRect/>
          </a:stretch>
        </p:blipFill>
        <p:spPr>
          <a:xfrm>
            <a:off x="4955149" y="636750"/>
            <a:ext cx="6252347" cy="4263483"/>
          </a:xfrm>
          <a:prstGeom prst="rect">
            <a:avLst/>
          </a:prstGeom>
        </p:spPr>
      </p:pic>
      <p:sp>
        <p:nvSpPr>
          <p:cNvPr id="26" name="Rectangle 25">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5">
              <a:alphaModFix amt="9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4923" y="3995603"/>
            <a:ext cx="3495721" cy="1767141"/>
          </a:xfrm>
        </p:spPr>
        <p:txBody>
          <a:bodyPr>
            <a:normAutofit fontScale="90000"/>
          </a:bodyPr>
          <a:lstStyle/>
          <a:p>
            <a:pPr algn="r"/>
            <a:r>
              <a:rPr lang="en-GB" b="1" dirty="0">
                <a:latin typeface="+mn-lt"/>
                <a:cs typeface="Arial" panose="020B0604020202020204" pitchFamily="34" charset="0"/>
              </a:rPr>
              <a:t>Boracay Island </a:t>
            </a:r>
          </a:p>
        </p:txBody>
      </p:sp>
      <p:pic>
        <p:nvPicPr>
          <p:cNvPr id="4" name="Picture 3"/>
          <p:cNvPicPr>
            <a:picLocks noChangeAspect="1"/>
          </p:cNvPicPr>
          <p:nvPr/>
        </p:nvPicPr>
        <p:blipFill rotWithShape="1">
          <a:blip r:embed="rId7">
            <a:extLst>
              <a:ext uri="{28A0092B-C50C-407E-A947-70E740481C1C}">
                <a14:useLocalDpi xmlns:a14="http://schemas.microsoft.com/office/drawing/2010/main" val="0"/>
              </a:ext>
            </a:extLst>
          </a:blip>
          <a:srcRect l="889" r="-1" b="-1"/>
          <a:stretch/>
        </p:blipFill>
        <p:spPr>
          <a:xfrm>
            <a:off x="492251" y="606638"/>
            <a:ext cx="3970647" cy="2233490"/>
          </a:xfrm>
          <a:prstGeom prst="rect">
            <a:avLst/>
          </a:prstGeom>
        </p:spPr>
      </p:pic>
      <p:sp>
        <p:nvSpPr>
          <p:cNvPr id="3" name="Content Placeholder 2"/>
          <p:cNvSpPr>
            <a:spLocks noGrp="1"/>
          </p:cNvSpPr>
          <p:nvPr>
            <p:ph idx="1"/>
          </p:nvPr>
        </p:nvSpPr>
        <p:spPr>
          <a:xfrm>
            <a:off x="6217920" y="5130361"/>
            <a:ext cx="4699221" cy="807190"/>
          </a:xfrm>
        </p:spPr>
        <p:txBody>
          <a:bodyPr anchor="ctr">
            <a:normAutofit fontScale="77500" lnSpcReduction="20000"/>
          </a:bodyPr>
          <a:lstStyle/>
          <a:p>
            <a:r>
              <a:rPr lang="en-GB" sz="1800" dirty="0">
                <a:hlinkClick r:id="rId8"/>
              </a:rPr>
              <a:t>https://www.youtube.com/watch?v=EqxvnkTp99o</a:t>
            </a:r>
            <a:endParaRPr lang="en-GB" sz="1800" dirty="0"/>
          </a:p>
          <a:p>
            <a:r>
              <a:rPr lang="en-GB" sz="1800">
                <a:hlinkClick r:id="rId9"/>
              </a:rPr>
              <a:t>1992 93 Boracay Island, Philippines Part 1 - YouTube</a:t>
            </a:r>
            <a:endParaRPr lang="en-GB" sz="1800" dirty="0"/>
          </a:p>
          <a:p>
            <a:endParaRPr lang="en-GB" sz="1800" dirty="0"/>
          </a:p>
        </p:txBody>
      </p:sp>
      <p:sp>
        <p:nvSpPr>
          <p:cNvPr id="30" name="Rectangle 29">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Oval 31">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10">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4" name="Oval 33">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91311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4" name="Rectangle 13">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550924" y="685800"/>
            <a:ext cx="4920019" cy="2021553"/>
          </a:xfrm>
        </p:spPr>
        <p:txBody>
          <a:bodyPr vert="horz" lIns="91440" tIns="45720" rIns="91440" bIns="45720" rtlCol="0" anchor="ctr">
            <a:normAutofit/>
          </a:bodyPr>
          <a:lstStyle/>
          <a:p>
            <a:r>
              <a:rPr lang="en-US" sz="5000">
                <a:solidFill>
                  <a:schemeClr val="tx1"/>
                </a:solidFill>
              </a:rPr>
              <a:t>Boracay during the 1970s</a:t>
            </a:r>
          </a:p>
        </p:txBody>
      </p:sp>
      <p:sp>
        <p:nvSpPr>
          <p:cNvPr id="16" name="Freeform: Shape 15">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Placeholder 4"/>
          <p:cNvPicPr>
            <a:picLocks noGrp="1" noChangeAspect="1"/>
          </p:cNvPicPr>
          <p:nvPr>
            <p:ph type="pic" idx="1"/>
          </p:nvPr>
        </p:nvPicPr>
        <p:blipFill rotWithShape="1">
          <a:blip r:embed="rId4"/>
          <a:srcRect r="39337"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Text Placeholder 3"/>
          <p:cNvSpPr>
            <a:spLocks noGrp="1"/>
          </p:cNvSpPr>
          <p:nvPr>
            <p:ph type="body" sz="half" idx="2"/>
          </p:nvPr>
        </p:nvSpPr>
        <p:spPr>
          <a:xfrm>
            <a:off x="6550924" y="2927444"/>
            <a:ext cx="4920019" cy="3244755"/>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1 - Discovery</a:t>
            </a:r>
            <a:r>
              <a:rPr lang="en-US" b="1">
                <a:solidFill>
                  <a:schemeClr val="tx1"/>
                </a:solidFill>
              </a:rPr>
              <a:t> </a:t>
            </a:r>
          </a:p>
          <a:p>
            <a:pPr indent="-182880">
              <a:lnSpc>
                <a:spcPct val="90000"/>
              </a:lnSpc>
              <a:buFont typeface="Wingdings" pitchFamily="2" charset="2"/>
              <a:buChar char="§"/>
            </a:pPr>
            <a:r>
              <a:rPr lang="en-US" b="1">
                <a:solidFill>
                  <a:schemeClr val="tx1"/>
                </a:solidFill>
              </a:rPr>
              <a:t>A settlement is 'explored' or 'discovered' by a small number of people who later tell others about their experience. </a:t>
            </a:r>
          </a:p>
          <a:p>
            <a:pPr indent="-182880">
              <a:lnSpc>
                <a:spcPct val="90000"/>
              </a:lnSpc>
              <a:buFont typeface="Wingdings" pitchFamily="2" charset="2"/>
              <a:buChar char="§"/>
            </a:pPr>
            <a:r>
              <a:rPr lang="en-US" b="1">
                <a:solidFill>
                  <a:schemeClr val="tx1"/>
                </a:solidFill>
              </a:rPr>
              <a:t>In time other people visit and local people seize upon the new economic opportunities provided by these visitors and provide services to meet the needs of these visitors or tourists.</a:t>
            </a:r>
          </a:p>
        </p:txBody>
      </p:sp>
    </p:spTree>
    <p:extLst>
      <p:ext uri="{BB962C8B-B14F-4D97-AF65-F5344CB8AC3E}">
        <p14:creationId xmlns:p14="http://schemas.microsoft.com/office/powerpoint/2010/main" val="1417745944"/>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14" name="Rectangle 13">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386284" y="484632"/>
            <a:ext cx="4741963" cy="1971964"/>
          </a:xfrm>
        </p:spPr>
        <p:txBody>
          <a:bodyPr vert="horz" lIns="91440" tIns="45720" rIns="91440" bIns="45720" rtlCol="0" anchor="ctr">
            <a:normAutofit/>
          </a:bodyPr>
          <a:lstStyle/>
          <a:p>
            <a:r>
              <a:rPr lang="en-US" sz="4800" b="1">
                <a:solidFill>
                  <a:schemeClr val="tx1"/>
                </a:solidFill>
              </a:rPr>
              <a:t>Boracay during the 1980s</a:t>
            </a:r>
          </a:p>
        </p:txBody>
      </p:sp>
      <p:sp>
        <p:nvSpPr>
          <p:cNvPr id="16" name="Freeform: Shape 15">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Placeholder 4"/>
          <p:cNvPicPr>
            <a:picLocks noGrp="1" noChangeAspect="1"/>
          </p:cNvPicPr>
          <p:nvPr>
            <p:ph type="pic" idx="1"/>
          </p:nvPr>
        </p:nvPicPr>
        <p:blipFill>
          <a:blip r:embed="rId5"/>
          <a:srcRect l="14317" r="14317"/>
          <a:stretch>
            <a:fillRect/>
          </a:stretch>
        </p:blipFill>
        <p:spPr>
          <a:xfrm>
            <a:off x="823396" y="1808321"/>
            <a:ext cx="3573675" cy="3332283"/>
          </a:xfrm>
          <a:prstGeom prst="rect">
            <a:avLst/>
          </a:prstGeom>
        </p:spPr>
      </p:pic>
      <p:sp>
        <p:nvSpPr>
          <p:cNvPr id="4" name="Text Placeholder 3"/>
          <p:cNvSpPr>
            <a:spLocks noGrp="1"/>
          </p:cNvSpPr>
          <p:nvPr>
            <p:ph type="body" sz="half" idx="2"/>
          </p:nvPr>
        </p:nvSpPr>
        <p:spPr>
          <a:xfrm>
            <a:off x="6386286" y="2456596"/>
            <a:ext cx="4741962" cy="3715603"/>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2  - Development </a:t>
            </a:r>
          </a:p>
          <a:p>
            <a:pPr indent="-182880">
              <a:lnSpc>
                <a:spcPct val="90000"/>
              </a:lnSpc>
              <a:buFont typeface="Wingdings" pitchFamily="2" charset="2"/>
              <a:buChar char="§"/>
            </a:pPr>
            <a:r>
              <a:rPr lang="en-US" b="1">
                <a:solidFill>
                  <a:schemeClr val="tx1"/>
                </a:solidFill>
              </a:rPr>
              <a:t>More tourists arrive having heard about the place by word of mouth, articles in Travel Supplements in papers such as The Sunday Times, brochures or tourist guides. </a:t>
            </a:r>
          </a:p>
          <a:p>
            <a:pPr indent="-182880">
              <a:lnSpc>
                <a:spcPct val="90000"/>
              </a:lnSpc>
              <a:buFont typeface="Wingdings" pitchFamily="2" charset="2"/>
              <a:buChar char="§"/>
            </a:pPr>
            <a:r>
              <a:rPr lang="en-US" b="1">
                <a:solidFill>
                  <a:schemeClr val="tx1"/>
                </a:solidFill>
              </a:rPr>
              <a:t>The extra tourists attracted by the publicity and people willing to visit somewhere new will lead to the building of new hotels, restaurants, shops and services to cater for the influx of people.</a:t>
            </a:r>
          </a:p>
        </p:txBody>
      </p:sp>
      <p:grpSp>
        <p:nvGrpSpPr>
          <p:cNvPr id="18" name="Group 17">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0" name="Oval 19">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2047373318"/>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8" name="Oval 27">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30" name="Rectangle 2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b="1"/>
              <a:t>Boracay during the </a:t>
            </a:r>
            <a:br>
              <a:rPr lang="en-US" sz="5400" b="1"/>
            </a:br>
            <a:r>
              <a:rPr lang="en-US" sz="5400" b="1"/>
              <a:t>late 1990s </a:t>
            </a:r>
          </a:p>
        </p:txBody>
      </p:sp>
      <p:pic>
        <p:nvPicPr>
          <p:cNvPr id="6" name="Picture Placeholder 5"/>
          <p:cNvPicPr>
            <a:picLocks noGrp="1" noChangeAspect="1"/>
          </p:cNvPicPr>
          <p:nvPr>
            <p:ph type="pic" idx="1"/>
          </p:nvPr>
        </p:nvPicPr>
        <p:blipFill rotWithShape="1">
          <a:blip r:embed="rId6"/>
          <a:srcRect r="13065" b="3"/>
          <a:stretch/>
        </p:blipFill>
        <p:spPr>
          <a:xfrm>
            <a:off x="1007196" y="2265037"/>
            <a:ext cx="5088800" cy="3907158"/>
          </a:xfrm>
          <a:prstGeom prst="rect">
            <a:avLst/>
          </a:prstGeom>
        </p:spPr>
      </p:pic>
      <p:sp>
        <p:nvSpPr>
          <p:cNvPr id="4" name="Text Placeholder 3"/>
          <p:cNvSpPr>
            <a:spLocks noGrp="1"/>
          </p:cNvSpPr>
          <p:nvPr>
            <p:ph type="body" sz="half" idx="2"/>
          </p:nvPr>
        </p:nvSpPr>
        <p:spPr>
          <a:xfrm>
            <a:off x="6496216" y="933254"/>
            <a:ext cx="5362709" cy="5753627"/>
          </a:xfrm>
        </p:spPr>
        <p:txBody>
          <a:bodyPr vert="horz" lIns="91440" tIns="45720" rIns="91440" bIns="45720" rtlCol="0" anchor="ctr">
            <a:normAutofit/>
          </a:bodyPr>
          <a:lstStyle/>
          <a:p>
            <a:pPr indent="-182880">
              <a:lnSpc>
                <a:spcPct val="110000"/>
              </a:lnSpc>
              <a:buFont typeface="Wingdings" pitchFamily="2" charset="2"/>
              <a:buChar char="§"/>
            </a:pPr>
            <a:endParaRPr lang="en-US" sz="2000" b="1" i="1" dirty="0">
              <a:solidFill>
                <a:schemeClr val="tx1"/>
              </a:solidFill>
            </a:endParaRPr>
          </a:p>
          <a:p>
            <a:pPr indent="-182880">
              <a:lnSpc>
                <a:spcPct val="110000"/>
              </a:lnSpc>
              <a:buFont typeface="Wingdings" pitchFamily="2" charset="2"/>
              <a:buChar char="§"/>
            </a:pPr>
            <a:r>
              <a:rPr lang="en-US" sz="2000" b="1" i="1" dirty="0">
                <a:solidFill>
                  <a:schemeClr val="tx1"/>
                </a:solidFill>
              </a:rPr>
              <a:t>Stage 3 - Success</a:t>
            </a:r>
          </a:p>
          <a:p>
            <a:pPr indent="-182880">
              <a:lnSpc>
                <a:spcPct val="110000"/>
              </a:lnSpc>
              <a:buFont typeface="Wingdings" pitchFamily="2" charset="2"/>
              <a:buChar char="§"/>
            </a:pPr>
            <a:r>
              <a:rPr lang="en-US" sz="2000" dirty="0">
                <a:solidFill>
                  <a:schemeClr val="tx1"/>
                </a:solidFill>
              </a:rPr>
              <a:t>At this stage mass tourism replaces what was once the original economic function of the settlement. </a:t>
            </a:r>
          </a:p>
          <a:p>
            <a:pPr indent="-182880">
              <a:lnSpc>
                <a:spcPct val="110000"/>
              </a:lnSpc>
              <a:buFont typeface="Wingdings" pitchFamily="2" charset="2"/>
              <a:buChar char="§"/>
            </a:pPr>
            <a:r>
              <a:rPr lang="en-US" sz="2000" dirty="0">
                <a:solidFill>
                  <a:schemeClr val="tx1"/>
                </a:solidFill>
              </a:rPr>
              <a:t>This may cause some resentment with people in the town who have not benefited from the new industry or from the loss of distinct identity that the settlement held before.</a:t>
            </a:r>
          </a:p>
          <a:p>
            <a:pPr indent="-182880">
              <a:lnSpc>
                <a:spcPct val="110000"/>
              </a:lnSpc>
              <a:buFont typeface="Wingdings" pitchFamily="2" charset="2"/>
              <a:buChar char="§"/>
            </a:pPr>
            <a:r>
              <a:rPr lang="en-US" sz="2000" dirty="0">
                <a:solidFill>
                  <a:schemeClr val="tx1"/>
                </a:solidFill>
              </a:rPr>
              <a:t> It may appear that the local culture is being diminished by a more international and non-unique culture compared to what may have existed before.</a:t>
            </a:r>
          </a:p>
        </p:txBody>
      </p:sp>
      <p:sp>
        <p:nvSpPr>
          <p:cNvPr id="38" name="Oval 3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0" name="Oval 3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1850872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6" name="Oval 25">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7" name="Oval 26">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29" name="Rectangle 2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1069848" y="484632"/>
            <a:ext cx="10058400" cy="1609344"/>
          </a:xfrm>
        </p:spPr>
        <p:txBody>
          <a:bodyPr vert="horz" lIns="91440" tIns="45720" rIns="91440" bIns="45720" rtlCol="0" anchor="ctr">
            <a:normAutofit/>
          </a:bodyPr>
          <a:lstStyle/>
          <a:p>
            <a:r>
              <a:rPr lang="en-US" sz="4400" b="1" dirty="0"/>
              <a:t>Boracay late 1990s &amp; Beyond</a:t>
            </a:r>
          </a:p>
        </p:txBody>
      </p:sp>
      <p:pic>
        <p:nvPicPr>
          <p:cNvPr id="5" name="Picture Placeholder 4"/>
          <p:cNvPicPr>
            <a:picLocks noGrp="1" noChangeAspect="1"/>
          </p:cNvPicPr>
          <p:nvPr>
            <p:ph type="pic" idx="1"/>
          </p:nvPr>
        </p:nvPicPr>
        <p:blipFill rotWithShape="1">
          <a:blip r:embed="rId6"/>
          <a:srcRect r="14041" b="1"/>
          <a:stretch/>
        </p:blipFill>
        <p:spPr>
          <a:xfrm>
            <a:off x="1007196" y="2265037"/>
            <a:ext cx="5088800" cy="3907158"/>
          </a:xfrm>
          <a:prstGeom prst="rect">
            <a:avLst/>
          </a:prstGeom>
        </p:spPr>
      </p:pic>
      <p:sp>
        <p:nvSpPr>
          <p:cNvPr id="4" name="Text Placeholder 3"/>
          <p:cNvSpPr>
            <a:spLocks noGrp="1"/>
          </p:cNvSpPr>
          <p:nvPr>
            <p:ph type="body" sz="half" idx="2"/>
          </p:nvPr>
        </p:nvSpPr>
        <p:spPr>
          <a:xfrm>
            <a:off x="6039448" y="1532412"/>
            <a:ext cx="5989154" cy="5245460"/>
          </a:xfrm>
        </p:spPr>
        <p:txBody>
          <a:bodyPr vert="horz" lIns="91440" tIns="45720" rIns="91440" bIns="45720" rtlCol="0" anchor="ctr">
            <a:normAutofit/>
          </a:bodyPr>
          <a:lstStyle/>
          <a:p>
            <a:pPr indent="-182880">
              <a:buFont typeface="Wingdings" pitchFamily="2" charset="2"/>
              <a:buChar char="§"/>
            </a:pPr>
            <a:r>
              <a:rPr lang="en-US" sz="1800" b="1" i="1" dirty="0">
                <a:solidFill>
                  <a:schemeClr val="tx1"/>
                </a:solidFill>
              </a:rPr>
              <a:t>Stage 4 - Stagnation </a:t>
            </a:r>
          </a:p>
          <a:p>
            <a:pPr indent="-182880">
              <a:buFont typeface="Wingdings" pitchFamily="2" charset="2"/>
              <a:buChar char="§"/>
            </a:pPr>
            <a:r>
              <a:rPr lang="en-US" sz="1800" dirty="0">
                <a:solidFill>
                  <a:schemeClr val="tx1"/>
                </a:solidFill>
              </a:rPr>
              <a:t>Popularity may be short lived. </a:t>
            </a:r>
          </a:p>
          <a:p>
            <a:pPr indent="-182880">
              <a:buFont typeface="Wingdings" pitchFamily="2" charset="2"/>
              <a:buChar char="§"/>
            </a:pPr>
            <a:r>
              <a:rPr lang="en-US" sz="1800" dirty="0">
                <a:solidFill>
                  <a:schemeClr val="tx1"/>
                </a:solidFill>
              </a:rPr>
              <a:t>People may become bored with the resort once its initial appeal had waned. </a:t>
            </a:r>
          </a:p>
          <a:p>
            <a:pPr indent="-182880">
              <a:buFont typeface="Wingdings" pitchFamily="2" charset="2"/>
              <a:buChar char="§"/>
            </a:pPr>
            <a:r>
              <a:rPr lang="en-US" sz="1800" dirty="0">
                <a:solidFill>
                  <a:schemeClr val="tx1"/>
                </a:solidFill>
              </a:rPr>
              <a:t>Little of the original natural environment will remain.</a:t>
            </a:r>
          </a:p>
          <a:p>
            <a:pPr indent="-182880">
              <a:buFont typeface="Wingdings" pitchFamily="2" charset="2"/>
              <a:buChar char="§"/>
            </a:pPr>
            <a:r>
              <a:rPr lang="en-US" sz="1800" dirty="0">
                <a:solidFill>
                  <a:schemeClr val="tx1"/>
                </a:solidFill>
              </a:rPr>
              <a:t>Negative comments about what it used to be like may lead people to find somewhere new to discover. </a:t>
            </a:r>
          </a:p>
          <a:p>
            <a:pPr indent="-182880">
              <a:buFont typeface="Wingdings" pitchFamily="2" charset="2"/>
              <a:buChar char="§"/>
            </a:pPr>
            <a:r>
              <a:rPr lang="en-US" sz="1800" dirty="0">
                <a:solidFill>
                  <a:schemeClr val="tx1"/>
                </a:solidFill>
              </a:rPr>
              <a:t>The effect of falling tourism if a resort goes out of fashion leads to economic decline and the underutilization of tourist infrastructure. </a:t>
            </a:r>
          </a:p>
          <a:p>
            <a:pPr indent="-182880">
              <a:buFont typeface="Wingdings" pitchFamily="2" charset="2"/>
              <a:buChar char="§"/>
            </a:pPr>
            <a:r>
              <a:rPr lang="en-US" sz="1800" dirty="0">
                <a:solidFill>
                  <a:schemeClr val="tx1"/>
                </a:solidFill>
              </a:rPr>
              <a:t>The eventual closure of some of the businesses will lead to a rise in unemployment</a:t>
            </a:r>
            <a:r>
              <a:rPr lang="en-US" sz="1800" b="1" dirty="0">
                <a:solidFill>
                  <a:schemeClr val="tx1"/>
                </a:solidFill>
              </a:rPr>
              <a:t>.</a:t>
            </a:r>
          </a:p>
        </p:txBody>
      </p:sp>
      <p:sp>
        <p:nvSpPr>
          <p:cNvPr id="37" name="Oval 3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9" name="Oval 3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324976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28">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0" name="Oval 29">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1" name="Oval 30">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46" name="Rectangle 3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3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3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Rectangle 3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877777" y="471190"/>
            <a:ext cx="10058400" cy="1609344"/>
          </a:xfrm>
        </p:spPr>
        <p:txBody>
          <a:bodyPr vert="horz" lIns="91440" tIns="45720" rIns="91440" bIns="45720" rtlCol="0" anchor="ctr">
            <a:normAutofit/>
          </a:bodyPr>
          <a:lstStyle/>
          <a:p>
            <a:r>
              <a:rPr lang="en-US" sz="4400" b="1" dirty="0"/>
              <a:t>Stage 5 -</a:t>
            </a:r>
            <a:br>
              <a:rPr lang="en-US" sz="4400" b="1" dirty="0"/>
            </a:br>
            <a:r>
              <a:rPr lang="en-US" sz="4400" b="1" dirty="0"/>
              <a:t>Decline of a Destination</a:t>
            </a:r>
          </a:p>
        </p:txBody>
      </p:sp>
      <p:pic>
        <p:nvPicPr>
          <p:cNvPr id="5" name="Picture Placeholder 4"/>
          <p:cNvPicPr>
            <a:picLocks noGrp="1" noChangeAspect="1"/>
          </p:cNvPicPr>
          <p:nvPr>
            <p:ph type="pic" idx="1"/>
          </p:nvPr>
        </p:nvPicPr>
        <p:blipFill rotWithShape="1">
          <a:blip r:embed="rId6"/>
          <a:srcRect l="6694" r="6697" b="3"/>
          <a:stretch/>
        </p:blipFill>
        <p:spPr>
          <a:xfrm>
            <a:off x="1007196" y="2265037"/>
            <a:ext cx="5088800" cy="3907158"/>
          </a:xfrm>
          <a:prstGeom prst="rect">
            <a:avLst/>
          </a:prstGeom>
        </p:spPr>
      </p:pic>
      <p:sp>
        <p:nvSpPr>
          <p:cNvPr id="4" name="Text Placeholder 3"/>
          <p:cNvSpPr>
            <a:spLocks noGrp="1"/>
          </p:cNvSpPr>
          <p:nvPr>
            <p:ph type="body" sz="half" idx="2"/>
          </p:nvPr>
        </p:nvSpPr>
        <p:spPr>
          <a:xfrm>
            <a:off x="6496216" y="2320412"/>
            <a:ext cx="4632031" cy="3851787"/>
          </a:xfrm>
        </p:spPr>
        <p:txBody>
          <a:bodyPr vert="horz" lIns="91440" tIns="45720" rIns="91440" bIns="45720" rtlCol="0" anchor="ctr">
            <a:normAutofit/>
          </a:bodyPr>
          <a:lstStyle/>
          <a:p>
            <a:pPr indent="-182880">
              <a:buFont typeface="Wingdings" pitchFamily="2" charset="2"/>
              <a:buChar char="§"/>
            </a:pPr>
            <a:r>
              <a:rPr lang="en-US" sz="2000" b="1" dirty="0">
                <a:solidFill>
                  <a:schemeClr val="tx1"/>
                </a:solidFill>
              </a:rPr>
              <a:t>Increased congestion and unsustainable development caused the resources that originally drew visitors to the destination to become corrupted, or no longer exist. </a:t>
            </a:r>
          </a:p>
          <a:p>
            <a:pPr indent="-182880">
              <a:buFont typeface="Wingdings" pitchFamily="2" charset="2"/>
              <a:buChar char="§"/>
            </a:pPr>
            <a:r>
              <a:rPr lang="en-US" sz="2000" b="1" dirty="0">
                <a:solidFill>
                  <a:schemeClr val="tx1"/>
                </a:solidFill>
              </a:rPr>
              <a:t>The destination has become saturated  </a:t>
            </a:r>
          </a:p>
          <a:p>
            <a:pPr indent="-182880">
              <a:buFont typeface="Wingdings" pitchFamily="2" charset="2"/>
              <a:buChar char="§"/>
            </a:pPr>
            <a:r>
              <a:rPr lang="en-US" sz="2000" b="1" dirty="0">
                <a:solidFill>
                  <a:schemeClr val="tx1"/>
                </a:solidFill>
              </a:rPr>
              <a:t>The appeal has disappeared, and the tourists now look for unaltered destination</a:t>
            </a:r>
          </a:p>
        </p:txBody>
      </p:sp>
      <p:sp>
        <p:nvSpPr>
          <p:cNvPr id="50" name="Oval 4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1" name="Oval 4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775024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79855" y="81425"/>
            <a:ext cx="4368801" cy="1799771"/>
          </a:xfrm>
        </p:spPr>
        <p:txBody>
          <a:bodyPr>
            <a:noAutofit/>
          </a:bodyPr>
          <a:lstStyle/>
          <a:p>
            <a:pPr algn="ctr"/>
            <a:r>
              <a:rPr lang="en-GB" b="1" dirty="0">
                <a:latin typeface="+mn-lt"/>
                <a:cs typeface="Arial" panose="020B0604020202020204" pitchFamily="34" charset="0"/>
              </a:rPr>
              <a:t>Stage 5 </a:t>
            </a:r>
            <a:br>
              <a:rPr lang="en-GB" b="1" dirty="0">
                <a:latin typeface="+mn-lt"/>
                <a:cs typeface="Arial" panose="020B0604020202020204" pitchFamily="34" charset="0"/>
              </a:rPr>
            </a:br>
            <a:r>
              <a:rPr lang="en-GB" b="1" dirty="0">
                <a:latin typeface="+mn-lt"/>
                <a:cs typeface="Arial" panose="020B0604020202020204" pitchFamily="34" charset="0"/>
              </a:rPr>
              <a:t>Rejuvenation of a Destination</a:t>
            </a:r>
          </a:p>
        </p:txBody>
      </p:sp>
      <p:pic>
        <p:nvPicPr>
          <p:cNvPr id="5" name="Picture Placeholder 4"/>
          <p:cNvPicPr>
            <a:picLocks noGrp="1" noChangeAspect="1"/>
          </p:cNvPicPr>
          <p:nvPr>
            <p:ph type="pic" idx="1"/>
          </p:nvPr>
        </p:nvPicPr>
        <p:blipFill>
          <a:blip r:embed="rId2"/>
          <a:srcRect l="14317" r="14317"/>
          <a:stretch>
            <a:fillRect/>
          </a:stretch>
        </p:blipFill>
        <p:spPr>
          <a:xfrm>
            <a:off x="222411" y="192391"/>
            <a:ext cx="6131255" cy="6448553"/>
          </a:xfrm>
        </p:spPr>
      </p:pic>
      <p:sp>
        <p:nvSpPr>
          <p:cNvPr id="4" name="Text Placeholder 3"/>
          <p:cNvSpPr>
            <a:spLocks noGrp="1"/>
          </p:cNvSpPr>
          <p:nvPr>
            <p:ph type="body" sz="half" idx="2"/>
          </p:nvPr>
        </p:nvSpPr>
        <p:spPr>
          <a:xfrm>
            <a:off x="6532775" y="2061028"/>
            <a:ext cx="5419080" cy="4709227"/>
          </a:xfrm>
        </p:spPr>
        <p:txBody>
          <a:bodyPr>
            <a:noAutofit/>
          </a:bodyPr>
          <a:lstStyle/>
          <a:p>
            <a:r>
              <a:rPr lang="en-GB" sz="2400" b="1" dirty="0">
                <a:solidFill>
                  <a:schemeClr val="tx1"/>
                </a:solidFill>
                <a:cs typeface="Arial" panose="020B0604020202020204" pitchFamily="34" charset="0"/>
              </a:rPr>
              <a:t>Technological developments or infrastructural improvements leading to increased carrying capacity can help rejuvenate a destination.</a:t>
            </a:r>
          </a:p>
          <a:p>
            <a:r>
              <a:rPr lang="en-GB" sz="2400" b="1" dirty="0">
                <a:solidFill>
                  <a:schemeClr val="tx1"/>
                </a:solidFill>
                <a:cs typeface="Arial" panose="020B0604020202020204" pitchFamily="34" charset="0"/>
              </a:rPr>
              <a:t>The tourist resort then has two options; either go into decline or rejuvenate and develop more sustainable strategies based upon lower visitor numbers</a:t>
            </a:r>
            <a:r>
              <a:rPr lang="en-GB" sz="2400" b="1" dirty="0">
                <a:solidFill>
                  <a:schemeClr val="tx1"/>
                </a:solidFill>
              </a:rPr>
              <a:t>.</a:t>
            </a:r>
            <a:endParaRPr lang="en-GB" sz="2400" b="1" dirty="0">
              <a:solidFill>
                <a:schemeClr val="tx1"/>
              </a:solidFill>
              <a:cs typeface="Arial" panose="020B0604020202020204" pitchFamily="34" charset="0"/>
            </a:endParaRPr>
          </a:p>
        </p:txBody>
      </p:sp>
    </p:spTree>
    <p:extLst>
      <p:ext uri="{BB962C8B-B14F-4D97-AF65-F5344CB8AC3E}">
        <p14:creationId xmlns:p14="http://schemas.microsoft.com/office/powerpoint/2010/main" val="3693665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71DCA-0885-42D4-BCC0-CF21CF218BB8}"/>
              </a:ext>
            </a:extLst>
          </p:cNvPr>
          <p:cNvSpPr>
            <a:spLocks noGrp="1"/>
          </p:cNvSpPr>
          <p:nvPr>
            <p:ph type="title"/>
          </p:nvPr>
        </p:nvSpPr>
        <p:spPr>
          <a:xfrm>
            <a:off x="6115732" y="25753"/>
            <a:ext cx="4869179" cy="1517984"/>
          </a:xfrm>
        </p:spPr>
        <p:txBody>
          <a:bodyPr>
            <a:normAutofit/>
          </a:bodyPr>
          <a:lstStyle/>
          <a:p>
            <a:r>
              <a:rPr lang="en-GB" sz="4800" b="0" i="0" dirty="0">
                <a:solidFill>
                  <a:srgbClr val="000000"/>
                </a:solidFill>
                <a:effectLst/>
                <a:latin typeface="TheSun-HeavyNarrow"/>
              </a:rPr>
              <a:t>Maya Bay</a:t>
            </a:r>
            <a:endParaRPr lang="en-GB" sz="4800" dirty="0">
              <a:solidFill>
                <a:srgbClr val="000000"/>
              </a:solidFill>
            </a:endParaRPr>
          </a:p>
        </p:txBody>
      </p:sp>
      <p:pic>
        <p:nvPicPr>
          <p:cNvPr id="4" name="Picture 3">
            <a:extLst>
              <a:ext uri="{FF2B5EF4-FFF2-40B4-BE49-F238E27FC236}">
                <a16:creationId xmlns:a16="http://schemas.microsoft.com/office/drawing/2014/main" id="{8E031212-50F7-4267-B2F9-66F1F8349011}"/>
              </a:ext>
            </a:extLst>
          </p:cNvPr>
          <p:cNvPicPr>
            <a:picLocks noChangeAspect="1"/>
          </p:cNvPicPr>
          <p:nvPr/>
        </p:nvPicPr>
        <p:blipFill rotWithShape="1">
          <a:blip r:embed="rId2"/>
          <a:srcRect l="30287" r="6482" b="1"/>
          <a:stretch/>
        </p:blipFill>
        <p:spPr>
          <a:xfrm>
            <a:off x="-9865" y="401980"/>
            <a:ext cx="4590030"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1" name="Freeform: Shape 10">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C066259B-442E-4B30-8255-D3E968443748}"/>
              </a:ext>
            </a:extLst>
          </p:cNvPr>
          <p:cNvSpPr>
            <a:spLocks noGrp="1"/>
          </p:cNvSpPr>
          <p:nvPr>
            <p:ph idx="1"/>
          </p:nvPr>
        </p:nvSpPr>
        <p:spPr>
          <a:xfrm>
            <a:off x="6335487" y="1836964"/>
            <a:ext cx="5121238" cy="4236291"/>
          </a:xfrm>
        </p:spPr>
        <p:txBody>
          <a:bodyPr anchor="t">
            <a:noAutofit/>
          </a:bodyPr>
          <a:lstStyle/>
          <a:p>
            <a:r>
              <a:rPr lang="en-GB" sz="1600" dirty="0">
                <a:solidFill>
                  <a:srgbClr val="000000"/>
                </a:solidFill>
              </a:rPr>
              <a:t>In January 2022 T</a:t>
            </a:r>
            <a:r>
              <a:rPr lang="en-GB" sz="1600" b="0" i="0" dirty="0">
                <a:solidFill>
                  <a:srgbClr val="000000"/>
                </a:solidFill>
                <a:effectLst/>
                <a:latin typeface="TheSun-HeavyNarrow"/>
              </a:rPr>
              <a:t>hailand’s Maya Bay finally reopens – four years after it closed to </a:t>
            </a:r>
            <a:r>
              <a:rPr lang="en-GB" sz="1600" b="0" i="0" dirty="0" err="1">
                <a:solidFill>
                  <a:srgbClr val="000000"/>
                </a:solidFill>
                <a:effectLst/>
                <a:latin typeface="TheSun-HeavyNarrow"/>
              </a:rPr>
              <a:t>overtourism</a:t>
            </a:r>
            <a:r>
              <a:rPr lang="en-GB" sz="1600" b="0" i="0" dirty="0">
                <a:solidFill>
                  <a:srgbClr val="000000"/>
                </a:solidFill>
                <a:effectLst/>
                <a:latin typeface="TheSun-HeavyNarrow"/>
              </a:rPr>
              <a:t>. </a:t>
            </a:r>
          </a:p>
          <a:p>
            <a:r>
              <a:rPr lang="en-GB" sz="1600" b="0" i="0" dirty="0">
                <a:solidFill>
                  <a:srgbClr val="000000"/>
                </a:solidFill>
                <a:effectLst/>
                <a:latin typeface="TheSun-HeavyNarrow"/>
              </a:rPr>
              <a:t>The 4 month closure was repeatedly postponed by Thai National Parks </a:t>
            </a:r>
          </a:p>
          <a:p>
            <a:r>
              <a:rPr lang="en-GB" sz="1600" b="0" i="0" dirty="0">
                <a:solidFill>
                  <a:srgbClr val="000000"/>
                </a:solidFill>
                <a:effectLst/>
                <a:latin typeface="TheSun"/>
              </a:rPr>
              <a:t>The Thailand beach was made famous by the 2000 film The Beach, featuring Leonardo DiCaprio.</a:t>
            </a:r>
          </a:p>
          <a:p>
            <a:r>
              <a:rPr lang="en-GB" sz="1600" dirty="0">
                <a:solidFill>
                  <a:srgbClr val="000000"/>
                </a:solidFill>
                <a:latin typeface="TheSun"/>
              </a:rPr>
              <a:t>5000 visits a day - I</a:t>
            </a:r>
            <a:r>
              <a:rPr lang="en-GB" sz="1600" b="0" i="0" dirty="0">
                <a:solidFill>
                  <a:srgbClr val="000000"/>
                </a:solidFill>
                <a:effectLst/>
                <a:latin typeface="TheSun"/>
              </a:rPr>
              <a:t>ts popularity led to its closure after the volume of tourists resulted in damage to the local wildlife and corals.</a:t>
            </a:r>
          </a:p>
          <a:p>
            <a:r>
              <a:rPr lang="en-GB" sz="1600" b="0" i="0" dirty="0">
                <a:solidFill>
                  <a:srgbClr val="000000"/>
                </a:solidFill>
                <a:effectLst/>
                <a:latin typeface="TheSun"/>
              </a:rPr>
              <a:t>Only eight boats will be allowed at a time, with tourists only able to visit for one hour between 10am and 4pm.</a:t>
            </a:r>
          </a:p>
          <a:p>
            <a:r>
              <a:rPr lang="en-GB" sz="1600" b="0" i="0" dirty="0">
                <a:solidFill>
                  <a:srgbClr val="000000"/>
                </a:solidFill>
                <a:effectLst/>
                <a:latin typeface="TheSun"/>
              </a:rPr>
              <a:t>This means fewer than 2,000 people will be able to visit a day. </a:t>
            </a:r>
          </a:p>
          <a:p>
            <a:r>
              <a:rPr lang="en-GB" sz="1600" dirty="0">
                <a:solidFill>
                  <a:srgbClr val="000000"/>
                </a:solidFill>
                <a:hlinkClick r:id="rId5"/>
              </a:rPr>
              <a:t>Maya Bay , Thailand's world famous location, to reopen on January 1, 2022. – YouTube</a:t>
            </a:r>
            <a:r>
              <a:rPr lang="en-GB" sz="1600" dirty="0">
                <a:solidFill>
                  <a:srgbClr val="000000"/>
                </a:solidFill>
              </a:rPr>
              <a:t> </a:t>
            </a:r>
            <a:endParaRPr lang="en-GB" sz="1600" b="0" i="0" dirty="0">
              <a:solidFill>
                <a:srgbClr val="000000"/>
              </a:solidFill>
              <a:effectLst/>
              <a:latin typeface="TheSun"/>
            </a:endParaRPr>
          </a:p>
          <a:p>
            <a:endParaRPr lang="en-GB" sz="1600" dirty="0">
              <a:solidFill>
                <a:srgbClr val="000000"/>
              </a:solidFill>
            </a:endParaRPr>
          </a:p>
        </p:txBody>
      </p:sp>
      <p:grpSp>
        <p:nvGrpSpPr>
          <p:cNvPr id="13" name="Group 12">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5" name="Oval 14">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2373025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AFFED-34FD-6827-1F80-E4555EB5A03B}"/>
              </a:ext>
            </a:extLst>
          </p:cNvPr>
          <p:cNvSpPr>
            <a:spLocks noGrp="1"/>
          </p:cNvSpPr>
          <p:nvPr>
            <p:ph type="title"/>
          </p:nvPr>
        </p:nvSpPr>
        <p:spPr>
          <a:xfrm>
            <a:off x="539333" y="85302"/>
            <a:ext cx="10058400" cy="1609344"/>
          </a:xfrm>
        </p:spPr>
        <p:txBody>
          <a:bodyPr>
            <a:normAutofit/>
          </a:bodyPr>
          <a:lstStyle/>
          <a:p>
            <a:r>
              <a:rPr lang="en-GB" sz="4400" dirty="0"/>
              <a:t>Maya Bay , Thailand's world famous location, to reopen on January 1, 2022.</a:t>
            </a:r>
          </a:p>
        </p:txBody>
      </p:sp>
      <p:pic>
        <p:nvPicPr>
          <p:cNvPr id="4" name="Online Media 3" title="Maya Bay , Thailand's world famous location, to reopen on January 1, 2022.">
            <a:hlinkClick r:id="" action="ppaction://media"/>
            <a:extLst>
              <a:ext uri="{FF2B5EF4-FFF2-40B4-BE49-F238E27FC236}">
                <a16:creationId xmlns:a16="http://schemas.microsoft.com/office/drawing/2014/main" id="{F2DAE363-EC53-F2BB-F4F1-74E23ED2AA51}"/>
              </a:ext>
            </a:extLst>
          </p:cNvPr>
          <p:cNvPicPr>
            <a:picLocks noGrp="1" noRot="1" noChangeAspect="1"/>
          </p:cNvPicPr>
          <p:nvPr>
            <p:ph idx="1"/>
            <a:videoFile r:link="rId1"/>
          </p:nvPr>
        </p:nvPicPr>
        <p:blipFill>
          <a:blip r:embed="rId3"/>
          <a:stretch>
            <a:fillRect/>
          </a:stretch>
        </p:blipFill>
        <p:spPr>
          <a:xfrm>
            <a:off x="1451728" y="2120900"/>
            <a:ext cx="8233610" cy="4651798"/>
          </a:xfrm>
          <a:prstGeom prst="rect">
            <a:avLst/>
          </a:prstGeom>
        </p:spPr>
      </p:pic>
    </p:spTree>
    <p:extLst>
      <p:ext uri="{BB962C8B-B14F-4D97-AF65-F5344CB8AC3E}">
        <p14:creationId xmlns:p14="http://schemas.microsoft.com/office/powerpoint/2010/main" val="1699371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2174"/>
          <a:stretch/>
        </p:blipFill>
        <p:spPr>
          <a:xfrm>
            <a:off x="-1" y="10"/>
            <a:ext cx="12191999" cy="6857990"/>
          </a:xfrm>
          <a:prstGeom prst="rect">
            <a:avLst/>
          </a:prstGeom>
        </p:spPr>
      </p:pic>
      <p:sp>
        <p:nvSpPr>
          <p:cNvPr id="20"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85456" y="4162031"/>
            <a:ext cx="4543683" cy="1767141"/>
          </a:xfrm>
        </p:spPr>
        <p:txBody>
          <a:bodyPr>
            <a:normAutofit/>
          </a:bodyPr>
          <a:lstStyle/>
          <a:p>
            <a:pPr algn="r"/>
            <a:r>
              <a:rPr lang="en-GB" sz="2600" b="1">
                <a:latin typeface="+mn-lt"/>
                <a:cs typeface="Arial" panose="020B0604020202020204" pitchFamily="34" charset="0"/>
              </a:rPr>
              <a:t>2017 International Year of Sustainable Tourism for Development </a:t>
            </a:r>
          </a:p>
        </p:txBody>
      </p:sp>
      <p:sp>
        <p:nvSpPr>
          <p:cNvPr id="3" name="Content Placeholder 2"/>
          <p:cNvSpPr>
            <a:spLocks noGrp="1"/>
          </p:cNvSpPr>
          <p:nvPr>
            <p:ph idx="1"/>
          </p:nvPr>
        </p:nvSpPr>
        <p:spPr>
          <a:xfrm>
            <a:off x="6217920" y="4170410"/>
            <a:ext cx="4699221" cy="1767141"/>
          </a:xfrm>
        </p:spPr>
        <p:txBody>
          <a:bodyPr anchor="ctr">
            <a:normAutofit/>
          </a:bodyPr>
          <a:lstStyle/>
          <a:p>
            <a:r>
              <a:rPr lang="en-GB" sz="1800">
                <a:hlinkClick r:id="rId5"/>
              </a:rPr>
              <a:t>https://www.youtube.com/watch?v=txWtpLdbjSM</a:t>
            </a:r>
            <a:endParaRPr lang="en-GB" sz="1800"/>
          </a:p>
          <a:p>
            <a:endParaRPr lang="en-GB" sz="1800"/>
          </a:p>
        </p:txBody>
      </p:sp>
      <p:sp>
        <p:nvSpPr>
          <p:cNvPr id="22"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996873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5AAB4E-1AF6-4A73-9822-087B0F4ED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643467" y="643466"/>
            <a:ext cx="6707157" cy="5571067"/>
          </a:xfrm>
        </p:spPr>
        <p:txBody>
          <a:bodyPr>
            <a:normAutofit/>
          </a:bodyPr>
          <a:lstStyle/>
          <a:p>
            <a:pPr algn="r"/>
            <a:r>
              <a:rPr lang="en-GB" dirty="0"/>
              <a:t>Sustainable  tourism Development </a:t>
            </a:r>
            <a:endParaRPr lang="en-GB"/>
          </a:p>
        </p:txBody>
      </p:sp>
      <p:sp>
        <p:nvSpPr>
          <p:cNvPr id="10" name="Rectangle 9">
            <a:extLst>
              <a:ext uri="{FF2B5EF4-FFF2-40B4-BE49-F238E27FC236}">
                <a16:creationId xmlns:a16="http://schemas.microsoft.com/office/drawing/2014/main" id="{3FD794DA-8ACE-4EC4-8EB7-A34B9F6C1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454" y="-2"/>
            <a:ext cx="4513546" cy="6858002"/>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7994091" y="643465"/>
            <a:ext cx="3725961" cy="5571067"/>
          </a:xfrm>
        </p:spPr>
        <p:txBody>
          <a:bodyPr anchor="ctr">
            <a:normAutofit/>
          </a:bodyPr>
          <a:lstStyle/>
          <a:p>
            <a:r>
              <a:rPr lang="en-GB" b="1">
                <a:solidFill>
                  <a:srgbClr val="000000"/>
                </a:solidFill>
              </a:rPr>
              <a:t>What are the benefits ? </a:t>
            </a:r>
          </a:p>
        </p:txBody>
      </p:sp>
    </p:spTree>
    <p:extLst>
      <p:ext uri="{BB962C8B-B14F-4D97-AF65-F5344CB8AC3E}">
        <p14:creationId xmlns:p14="http://schemas.microsoft.com/office/powerpoint/2010/main" val="29067634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2500" b="1">
                <a:latin typeface="+mn-lt"/>
                <a:cs typeface="Arial" panose="020B0604020202020204" pitchFamily="34" charset="0"/>
              </a:rPr>
              <a:t>Benefits of Sustainable Tourism Development</a:t>
            </a:r>
          </a:p>
        </p:txBody>
      </p:sp>
      <p:grpSp>
        <p:nvGrpSpPr>
          <p:cNvPr id="12"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1F80A113-33EC-45A7-9FD5-2475485E8BDD}"/>
              </a:ext>
            </a:extLst>
          </p:cNvPr>
          <p:cNvGraphicFramePr>
            <a:graphicFrameLocks noGrp="1"/>
          </p:cNvGraphicFramePr>
          <p:nvPr>
            <p:ph idx="1"/>
            <p:extLst>
              <p:ext uri="{D42A27DB-BD31-4B8C-83A1-F6EECF244321}">
                <p14:modId xmlns:p14="http://schemas.microsoft.com/office/powerpoint/2010/main" val="1296057954"/>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648326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3100" b="1">
                <a:latin typeface="+mn-lt"/>
                <a:cs typeface="Arial" panose="020B0604020202020204" pitchFamily="34" charset="0"/>
              </a:rPr>
              <a:t>Sustainable Solution </a:t>
            </a:r>
          </a:p>
        </p:txBody>
      </p:sp>
      <p:grpSp>
        <p:nvGrpSpPr>
          <p:cNvPr id="12"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6" name="Content Placeholder 2">
            <a:extLst>
              <a:ext uri="{FF2B5EF4-FFF2-40B4-BE49-F238E27FC236}">
                <a16:creationId xmlns:a16="http://schemas.microsoft.com/office/drawing/2014/main" id="{BEC1DA0B-97CD-48A2-8C75-7D6AED8C91CB}"/>
              </a:ext>
            </a:extLst>
          </p:cNvPr>
          <p:cNvGraphicFramePr>
            <a:graphicFrameLocks noGrp="1"/>
          </p:cNvGraphicFramePr>
          <p:nvPr>
            <p:ph idx="1"/>
            <p:extLst>
              <p:ext uri="{D42A27DB-BD31-4B8C-83A1-F6EECF244321}">
                <p14:modId xmlns:p14="http://schemas.microsoft.com/office/powerpoint/2010/main" val="4008878017"/>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4851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2095BC-C06B-45BD-A206-0F75C6A4A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2" name="Title 1"/>
          <p:cNvSpPr>
            <a:spLocks noGrp="1"/>
          </p:cNvSpPr>
          <p:nvPr>
            <p:ph type="title"/>
          </p:nvPr>
        </p:nvSpPr>
        <p:spPr>
          <a:xfrm>
            <a:off x="6011838" y="2681784"/>
            <a:ext cx="5226137" cy="1407494"/>
          </a:xfrm>
        </p:spPr>
        <p:txBody>
          <a:bodyPr>
            <a:normAutofit/>
          </a:bodyPr>
          <a:lstStyle/>
          <a:p>
            <a:r>
              <a:rPr lang="en-GB" sz="2800" b="1">
                <a:latin typeface="+mn-lt"/>
                <a:cs typeface="Arial" panose="020B0604020202020204" pitchFamily="34" charset="0"/>
              </a:rPr>
              <a:t>Island Solutions – </a:t>
            </a:r>
            <a:br>
              <a:rPr lang="en-GB" sz="2800" b="1">
                <a:latin typeface="+mn-lt"/>
                <a:cs typeface="Arial" panose="020B0604020202020204" pitchFamily="34" charset="0"/>
              </a:rPr>
            </a:br>
            <a:r>
              <a:rPr lang="en-GB" sz="2800" b="1">
                <a:latin typeface="+mn-lt"/>
                <a:cs typeface="Arial" panose="020B0604020202020204" pitchFamily="34" charset="0"/>
              </a:rPr>
              <a:t>Sustainable Tourism for Secure Livelihoods</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26648" r="7056" b="1"/>
          <a:stretch/>
        </p:blipFill>
        <p:spPr>
          <a:xfrm>
            <a:off x="5233763" y="10"/>
            <a:ext cx="4480560" cy="2516773"/>
          </a:xfrm>
          <a:custGeom>
            <a:avLst/>
            <a:gdLst/>
            <a:ahLst/>
            <a:cxnLst/>
            <a:rect l="l" t="t" r="r" b="b"/>
            <a:pathLst>
              <a:path w="4480560" h="2516783">
                <a:moveTo>
                  <a:pt x="273471" y="0"/>
                </a:moveTo>
                <a:lnTo>
                  <a:pt x="4207090" y="0"/>
                </a:lnTo>
                <a:lnTo>
                  <a:pt x="4218264" y="73216"/>
                </a:lnTo>
                <a:cubicBezTo>
                  <a:pt x="4225052" y="140055"/>
                  <a:pt x="4228529" y="207873"/>
                  <a:pt x="4228529" y="276503"/>
                </a:cubicBezTo>
                <a:cubicBezTo>
                  <a:pt x="4228529" y="1374583"/>
                  <a:pt x="3338359" y="2264752"/>
                  <a:pt x="2240280" y="2264752"/>
                </a:cubicBezTo>
                <a:cubicBezTo>
                  <a:pt x="1142201" y="2264752"/>
                  <a:pt x="252032" y="1374583"/>
                  <a:pt x="252032" y="276503"/>
                </a:cubicBezTo>
                <a:cubicBezTo>
                  <a:pt x="252032" y="207873"/>
                  <a:pt x="255509" y="140055"/>
                  <a:pt x="262297" y="73216"/>
                </a:cubicBezTo>
                <a:close/>
                <a:moveTo>
                  <a:pt x="18808" y="0"/>
                </a:moveTo>
                <a:lnTo>
                  <a:pt x="216879" y="0"/>
                </a:lnTo>
                <a:lnTo>
                  <a:pt x="206579" y="67490"/>
                </a:lnTo>
                <a:cubicBezTo>
                  <a:pt x="199600" y="136212"/>
                  <a:pt x="196025" y="205940"/>
                  <a:pt x="196025" y="276503"/>
                </a:cubicBezTo>
                <a:cubicBezTo>
                  <a:pt x="196025" y="1405514"/>
                  <a:pt x="1111269" y="2320759"/>
                  <a:pt x="2240280" y="2320759"/>
                </a:cubicBezTo>
                <a:cubicBezTo>
                  <a:pt x="3369291" y="2320759"/>
                  <a:pt x="4284535" y="1405514"/>
                  <a:pt x="4284535" y="276503"/>
                </a:cubicBezTo>
                <a:cubicBezTo>
                  <a:pt x="4284535" y="205940"/>
                  <a:pt x="4280960" y="136212"/>
                  <a:pt x="4273981" y="67490"/>
                </a:cubicBezTo>
                <a:lnTo>
                  <a:pt x="4263681" y="0"/>
                </a:lnTo>
                <a:lnTo>
                  <a:pt x="4461752" y="0"/>
                </a:lnTo>
                <a:lnTo>
                  <a:pt x="4468994" y="47447"/>
                </a:lnTo>
                <a:cubicBezTo>
                  <a:pt x="4476642" y="122759"/>
                  <a:pt x="4480560" y="199173"/>
                  <a:pt x="4480560" y="276503"/>
                </a:cubicBezTo>
                <a:cubicBezTo>
                  <a:pt x="4480560" y="1513776"/>
                  <a:pt x="3477553" y="2516783"/>
                  <a:pt x="2240280" y="2516783"/>
                </a:cubicBezTo>
                <a:cubicBezTo>
                  <a:pt x="1003008" y="2516783"/>
                  <a:pt x="0" y="1513776"/>
                  <a:pt x="0" y="276503"/>
                </a:cubicBezTo>
                <a:cubicBezTo>
                  <a:pt x="0" y="199173"/>
                  <a:pt x="3918" y="122759"/>
                  <a:pt x="11567" y="47447"/>
                </a:cubicBezTo>
                <a:close/>
              </a:path>
            </a:pathLst>
          </a:custGeom>
        </p:spPr>
      </p:pic>
      <p:sp>
        <p:nvSpPr>
          <p:cNvPr id="12" name="Freeform: Shape 11">
            <a:extLst>
              <a:ext uri="{FF2B5EF4-FFF2-40B4-BE49-F238E27FC236}">
                <a16:creationId xmlns:a16="http://schemas.microsoft.com/office/drawing/2014/main" id="{4D40AAF3-394B-453B-8AF1-B796F8F9F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3763" y="0"/>
            <a:ext cx="4480560" cy="2516783"/>
          </a:xfrm>
          <a:custGeom>
            <a:avLst/>
            <a:gdLst>
              <a:gd name="connsiteX0" fmla="*/ 273471 w 4480560"/>
              <a:gd name="connsiteY0" fmla="*/ 0 h 2516783"/>
              <a:gd name="connsiteX1" fmla="*/ 4207090 w 4480560"/>
              <a:gd name="connsiteY1" fmla="*/ 0 h 2516783"/>
              <a:gd name="connsiteX2" fmla="*/ 4218264 w 4480560"/>
              <a:gd name="connsiteY2" fmla="*/ 73216 h 2516783"/>
              <a:gd name="connsiteX3" fmla="*/ 4228529 w 4480560"/>
              <a:gd name="connsiteY3" fmla="*/ 276503 h 2516783"/>
              <a:gd name="connsiteX4" fmla="*/ 2240280 w 4480560"/>
              <a:gd name="connsiteY4" fmla="*/ 2264752 h 2516783"/>
              <a:gd name="connsiteX5" fmla="*/ 252032 w 4480560"/>
              <a:gd name="connsiteY5" fmla="*/ 276503 h 2516783"/>
              <a:gd name="connsiteX6" fmla="*/ 262297 w 4480560"/>
              <a:gd name="connsiteY6" fmla="*/ 73216 h 2516783"/>
              <a:gd name="connsiteX7" fmla="*/ 18808 w 4480560"/>
              <a:gd name="connsiteY7" fmla="*/ 0 h 2516783"/>
              <a:gd name="connsiteX8" fmla="*/ 216879 w 4480560"/>
              <a:gd name="connsiteY8" fmla="*/ 0 h 2516783"/>
              <a:gd name="connsiteX9" fmla="*/ 206579 w 4480560"/>
              <a:gd name="connsiteY9" fmla="*/ 67490 h 2516783"/>
              <a:gd name="connsiteX10" fmla="*/ 196025 w 4480560"/>
              <a:gd name="connsiteY10" fmla="*/ 276503 h 2516783"/>
              <a:gd name="connsiteX11" fmla="*/ 2240280 w 4480560"/>
              <a:gd name="connsiteY11" fmla="*/ 2320759 h 2516783"/>
              <a:gd name="connsiteX12" fmla="*/ 4284535 w 4480560"/>
              <a:gd name="connsiteY12" fmla="*/ 276503 h 2516783"/>
              <a:gd name="connsiteX13" fmla="*/ 4273981 w 4480560"/>
              <a:gd name="connsiteY13" fmla="*/ 67490 h 2516783"/>
              <a:gd name="connsiteX14" fmla="*/ 4263681 w 4480560"/>
              <a:gd name="connsiteY14" fmla="*/ 0 h 2516783"/>
              <a:gd name="connsiteX15" fmla="*/ 4461752 w 4480560"/>
              <a:gd name="connsiteY15" fmla="*/ 0 h 2516783"/>
              <a:gd name="connsiteX16" fmla="*/ 4468994 w 4480560"/>
              <a:gd name="connsiteY16" fmla="*/ 47447 h 2516783"/>
              <a:gd name="connsiteX17" fmla="*/ 4480560 w 4480560"/>
              <a:gd name="connsiteY17" fmla="*/ 276503 h 2516783"/>
              <a:gd name="connsiteX18" fmla="*/ 2240280 w 4480560"/>
              <a:gd name="connsiteY18" fmla="*/ 2516783 h 2516783"/>
              <a:gd name="connsiteX19" fmla="*/ 0 w 4480560"/>
              <a:gd name="connsiteY19" fmla="*/ 276503 h 2516783"/>
              <a:gd name="connsiteX20" fmla="*/ 11567 w 4480560"/>
              <a:gd name="connsiteY20" fmla="*/ 47447 h 2516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480560" h="2516783">
                <a:moveTo>
                  <a:pt x="273471" y="0"/>
                </a:moveTo>
                <a:lnTo>
                  <a:pt x="4207090" y="0"/>
                </a:lnTo>
                <a:lnTo>
                  <a:pt x="4218264" y="73216"/>
                </a:lnTo>
                <a:cubicBezTo>
                  <a:pt x="4225052" y="140055"/>
                  <a:pt x="4228529" y="207873"/>
                  <a:pt x="4228529" y="276503"/>
                </a:cubicBezTo>
                <a:cubicBezTo>
                  <a:pt x="4228529" y="1374583"/>
                  <a:pt x="3338359" y="2264752"/>
                  <a:pt x="2240280" y="2264752"/>
                </a:cubicBezTo>
                <a:cubicBezTo>
                  <a:pt x="1142201" y="2264752"/>
                  <a:pt x="252032" y="1374583"/>
                  <a:pt x="252032" y="276503"/>
                </a:cubicBezTo>
                <a:cubicBezTo>
                  <a:pt x="252032" y="207873"/>
                  <a:pt x="255509" y="140055"/>
                  <a:pt x="262297" y="73216"/>
                </a:cubicBezTo>
                <a:close/>
                <a:moveTo>
                  <a:pt x="18808" y="0"/>
                </a:moveTo>
                <a:lnTo>
                  <a:pt x="216879" y="0"/>
                </a:lnTo>
                <a:lnTo>
                  <a:pt x="206579" y="67490"/>
                </a:lnTo>
                <a:cubicBezTo>
                  <a:pt x="199600" y="136212"/>
                  <a:pt x="196025" y="205940"/>
                  <a:pt x="196025" y="276503"/>
                </a:cubicBezTo>
                <a:cubicBezTo>
                  <a:pt x="196025" y="1405514"/>
                  <a:pt x="1111269" y="2320759"/>
                  <a:pt x="2240280" y="2320759"/>
                </a:cubicBezTo>
                <a:cubicBezTo>
                  <a:pt x="3369291" y="2320759"/>
                  <a:pt x="4284535" y="1405514"/>
                  <a:pt x="4284535" y="276503"/>
                </a:cubicBezTo>
                <a:cubicBezTo>
                  <a:pt x="4284535" y="205940"/>
                  <a:pt x="4280960" y="136212"/>
                  <a:pt x="4273981" y="67490"/>
                </a:cubicBezTo>
                <a:lnTo>
                  <a:pt x="4263681" y="0"/>
                </a:lnTo>
                <a:lnTo>
                  <a:pt x="4461752" y="0"/>
                </a:lnTo>
                <a:lnTo>
                  <a:pt x="4468994" y="47447"/>
                </a:lnTo>
                <a:cubicBezTo>
                  <a:pt x="4476642" y="122759"/>
                  <a:pt x="4480560" y="199173"/>
                  <a:pt x="4480560" y="276503"/>
                </a:cubicBezTo>
                <a:cubicBezTo>
                  <a:pt x="4480560" y="1513776"/>
                  <a:pt x="3477553" y="2516783"/>
                  <a:pt x="2240280" y="2516783"/>
                </a:cubicBezTo>
                <a:cubicBezTo>
                  <a:pt x="1003008" y="2516783"/>
                  <a:pt x="0" y="1513776"/>
                  <a:pt x="0" y="276503"/>
                </a:cubicBezTo>
                <a:cubicBezTo>
                  <a:pt x="0" y="199173"/>
                  <a:pt x="3918" y="122759"/>
                  <a:pt x="11567" y="47447"/>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3" name="Content Placeholder 2"/>
          <p:cNvSpPr>
            <a:spLocks noGrp="1"/>
          </p:cNvSpPr>
          <p:nvPr>
            <p:ph idx="1"/>
          </p:nvPr>
        </p:nvSpPr>
        <p:spPr>
          <a:xfrm>
            <a:off x="6011837" y="4189863"/>
            <a:ext cx="5226137" cy="1982336"/>
          </a:xfrm>
        </p:spPr>
        <p:txBody>
          <a:bodyPr>
            <a:normAutofit/>
          </a:bodyPr>
          <a:lstStyle/>
          <a:p>
            <a:r>
              <a:rPr lang="en-GB" dirty="0">
                <a:hlinkClick r:id="rId5"/>
              </a:rPr>
              <a:t>https://youtu.be/8OXqdHSOIxI</a:t>
            </a:r>
            <a:endParaRPr lang="en-GB" dirty="0"/>
          </a:p>
        </p:txBody>
      </p:sp>
      <p:pic>
        <p:nvPicPr>
          <p:cNvPr id="4" name="Picture 3"/>
          <p:cNvPicPr>
            <a:picLocks noChangeAspect="1"/>
          </p:cNvPicPr>
          <p:nvPr/>
        </p:nvPicPr>
        <p:blipFill rotWithShape="1">
          <a:blip r:embed="rId6">
            <a:extLst>
              <a:ext uri="{28A0092B-C50C-407E-A947-70E740481C1C}">
                <a14:useLocalDpi xmlns:a14="http://schemas.microsoft.com/office/drawing/2010/main" val="0"/>
              </a:ext>
            </a:extLst>
          </a:blip>
          <a:srcRect l="29995" r="18545" b="1"/>
          <a:stretch/>
        </p:blipFill>
        <p:spPr>
          <a:xfrm>
            <a:off x="20" y="537668"/>
            <a:ext cx="5681184" cy="6320333"/>
          </a:xfrm>
          <a:custGeom>
            <a:avLst/>
            <a:gdLst/>
            <a:ahLst/>
            <a:cxnLst/>
            <a:rect l="l" t="t" r="r" b="b"/>
            <a:pathLst>
              <a:path w="5681204" h="6320333">
                <a:moveTo>
                  <a:pt x="0" y="5597835"/>
                </a:moveTo>
                <a:lnTo>
                  <a:pt x="39695" y="5641510"/>
                </a:lnTo>
                <a:cubicBezTo>
                  <a:pt x="322810" y="5924626"/>
                  <a:pt x="659928" y="6153739"/>
                  <a:pt x="1034272" y="6312073"/>
                </a:cubicBezTo>
                <a:lnTo>
                  <a:pt x="1056841" y="6320333"/>
                </a:lnTo>
                <a:lnTo>
                  <a:pt x="413612" y="6320333"/>
                </a:lnTo>
                <a:lnTo>
                  <a:pt x="300961" y="6249073"/>
                </a:lnTo>
                <a:cubicBezTo>
                  <a:pt x="221838" y="6194223"/>
                  <a:pt x="145134" y="6136129"/>
                  <a:pt x="71042" y="6074983"/>
                </a:cubicBezTo>
                <a:lnTo>
                  <a:pt x="0" y="6010415"/>
                </a:lnTo>
                <a:close/>
                <a:moveTo>
                  <a:pt x="2252205" y="385763"/>
                </a:moveTo>
                <a:cubicBezTo>
                  <a:pt x="3932939" y="385763"/>
                  <a:pt x="5295442" y="1748266"/>
                  <a:pt x="5295442" y="3429000"/>
                </a:cubicBezTo>
                <a:cubicBezTo>
                  <a:pt x="5295442" y="4689551"/>
                  <a:pt x="4529034" y="5771096"/>
                  <a:pt x="3436771" y="6233085"/>
                </a:cubicBezTo>
                <a:lnTo>
                  <a:pt x="3198390" y="6320333"/>
                </a:lnTo>
                <a:lnTo>
                  <a:pt x="1306021" y="6320333"/>
                </a:lnTo>
                <a:lnTo>
                  <a:pt x="1067639" y="6233085"/>
                </a:lnTo>
                <a:cubicBezTo>
                  <a:pt x="703552" y="6079088"/>
                  <a:pt x="375670" y="5856252"/>
                  <a:pt x="100311" y="5580893"/>
                </a:cubicBezTo>
                <a:lnTo>
                  <a:pt x="0" y="5470524"/>
                </a:lnTo>
                <a:lnTo>
                  <a:pt x="0" y="1387476"/>
                </a:lnTo>
                <a:lnTo>
                  <a:pt x="100311" y="1277106"/>
                </a:lnTo>
                <a:cubicBezTo>
                  <a:pt x="651028" y="726388"/>
                  <a:pt x="1411838" y="385763"/>
                  <a:pt x="2252205" y="385763"/>
                </a:cubicBezTo>
                <a:close/>
                <a:moveTo>
                  <a:pt x="2252205" y="0"/>
                </a:moveTo>
                <a:cubicBezTo>
                  <a:pt x="4145989" y="0"/>
                  <a:pt x="5681204" y="1535215"/>
                  <a:pt x="5681204" y="3429000"/>
                </a:cubicBezTo>
                <a:cubicBezTo>
                  <a:pt x="5681204" y="4612615"/>
                  <a:pt x="5081511" y="5656164"/>
                  <a:pt x="4169391" y="6272380"/>
                </a:cubicBezTo>
                <a:lnTo>
                  <a:pt x="4090458" y="6320333"/>
                </a:lnTo>
                <a:lnTo>
                  <a:pt x="3447569" y="6320333"/>
                </a:lnTo>
                <a:lnTo>
                  <a:pt x="3470138" y="6312073"/>
                </a:lnTo>
                <a:cubicBezTo>
                  <a:pt x="4593170" y="5837070"/>
                  <a:pt x="5381167" y="4725058"/>
                  <a:pt x="5381167" y="3429000"/>
                </a:cubicBezTo>
                <a:cubicBezTo>
                  <a:pt x="5381167" y="1700922"/>
                  <a:pt x="3980282" y="300038"/>
                  <a:pt x="2252205" y="300038"/>
                </a:cubicBezTo>
                <a:cubicBezTo>
                  <a:pt x="1388166" y="300038"/>
                  <a:pt x="605925" y="650259"/>
                  <a:pt x="39695" y="1216490"/>
                </a:cubicBezTo>
                <a:lnTo>
                  <a:pt x="0" y="1260165"/>
                </a:lnTo>
                <a:lnTo>
                  <a:pt x="0" y="847584"/>
                </a:lnTo>
                <a:lnTo>
                  <a:pt x="71042" y="783017"/>
                </a:lnTo>
                <a:cubicBezTo>
                  <a:pt x="663776" y="293850"/>
                  <a:pt x="1423674" y="0"/>
                  <a:pt x="2252205" y="0"/>
                </a:cubicBezTo>
                <a:close/>
              </a:path>
            </a:pathLst>
          </a:custGeom>
        </p:spPr>
      </p:pic>
      <p:sp>
        <p:nvSpPr>
          <p:cNvPr id="14" name="Freeform: Shape 13">
            <a:extLst>
              <a:ext uri="{FF2B5EF4-FFF2-40B4-BE49-F238E27FC236}">
                <a16:creationId xmlns:a16="http://schemas.microsoft.com/office/drawing/2014/main" id="{A4D0672D-43C7-420C-A186-48122D7CD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667"/>
            <a:ext cx="5681204" cy="6320333"/>
          </a:xfrm>
          <a:custGeom>
            <a:avLst/>
            <a:gdLst>
              <a:gd name="connsiteX0" fmla="*/ 0 w 5681204"/>
              <a:gd name="connsiteY0" fmla="*/ 5597835 h 6320333"/>
              <a:gd name="connsiteX1" fmla="*/ 39695 w 5681204"/>
              <a:gd name="connsiteY1" fmla="*/ 5641510 h 6320333"/>
              <a:gd name="connsiteX2" fmla="*/ 1034272 w 5681204"/>
              <a:gd name="connsiteY2" fmla="*/ 6312073 h 6320333"/>
              <a:gd name="connsiteX3" fmla="*/ 1056841 w 5681204"/>
              <a:gd name="connsiteY3" fmla="*/ 6320333 h 6320333"/>
              <a:gd name="connsiteX4" fmla="*/ 413612 w 5681204"/>
              <a:gd name="connsiteY4" fmla="*/ 6320333 h 6320333"/>
              <a:gd name="connsiteX5" fmla="*/ 300961 w 5681204"/>
              <a:gd name="connsiteY5" fmla="*/ 6249073 h 6320333"/>
              <a:gd name="connsiteX6" fmla="*/ 71042 w 5681204"/>
              <a:gd name="connsiteY6" fmla="*/ 6074983 h 6320333"/>
              <a:gd name="connsiteX7" fmla="*/ 0 w 5681204"/>
              <a:gd name="connsiteY7" fmla="*/ 6010415 h 6320333"/>
              <a:gd name="connsiteX8" fmla="*/ 2252205 w 5681204"/>
              <a:gd name="connsiteY8" fmla="*/ 385763 h 6320333"/>
              <a:gd name="connsiteX9" fmla="*/ 5295442 w 5681204"/>
              <a:gd name="connsiteY9" fmla="*/ 3429000 h 6320333"/>
              <a:gd name="connsiteX10" fmla="*/ 3436771 w 5681204"/>
              <a:gd name="connsiteY10" fmla="*/ 6233085 h 6320333"/>
              <a:gd name="connsiteX11" fmla="*/ 3198390 w 5681204"/>
              <a:gd name="connsiteY11" fmla="*/ 6320333 h 6320333"/>
              <a:gd name="connsiteX12" fmla="*/ 1306021 w 5681204"/>
              <a:gd name="connsiteY12" fmla="*/ 6320333 h 6320333"/>
              <a:gd name="connsiteX13" fmla="*/ 1067639 w 5681204"/>
              <a:gd name="connsiteY13" fmla="*/ 6233085 h 6320333"/>
              <a:gd name="connsiteX14" fmla="*/ 100311 w 5681204"/>
              <a:gd name="connsiteY14" fmla="*/ 5580893 h 6320333"/>
              <a:gd name="connsiteX15" fmla="*/ 0 w 5681204"/>
              <a:gd name="connsiteY15" fmla="*/ 5470524 h 6320333"/>
              <a:gd name="connsiteX16" fmla="*/ 0 w 5681204"/>
              <a:gd name="connsiteY16" fmla="*/ 1387476 h 6320333"/>
              <a:gd name="connsiteX17" fmla="*/ 100311 w 5681204"/>
              <a:gd name="connsiteY17" fmla="*/ 1277106 h 6320333"/>
              <a:gd name="connsiteX18" fmla="*/ 2252205 w 5681204"/>
              <a:gd name="connsiteY18" fmla="*/ 385763 h 6320333"/>
              <a:gd name="connsiteX19" fmla="*/ 2252205 w 5681204"/>
              <a:gd name="connsiteY19" fmla="*/ 0 h 6320333"/>
              <a:gd name="connsiteX20" fmla="*/ 5681204 w 5681204"/>
              <a:gd name="connsiteY20" fmla="*/ 3429000 h 6320333"/>
              <a:gd name="connsiteX21" fmla="*/ 4169391 w 5681204"/>
              <a:gd name="connsiteY21" fmla="*/ 6272380 h 6320333"/>
              <a:gd name="connsiteX22" fmla="*/ 4090458 w 5681204"/>
              <a:gd name="connsiteY22" fmla="*/ 6320333 h 6320333"/>
              <a:gd name="connsiteX23" fmla="*/ 3447569 w 5681204"/>
              <a:gd name="connsiteY23" fmla="*/ 6320333 h 6320333"/>
              <a:gd name="connsiteX24" fmla="*/ 3470138 w 5681204"/>
              <a:gd name="connsiteY24" fmla="*/ 6312073 h 6320333"/>
              <a:gd name="connsiteX25" fmla="*/ 5381167 w 5681204"/>
              <a:gd name="connsiteY25" fmla="*/ 3429000 h 6320333"/>
              <a:gd name="connsiteX26" fmla="*/ 2252205 w 5681204"/>
              <a:gd name="connsiteY26" fmla="*/ 300038 h 6320333"/>
              <a:gd name="connsiteX27" fmla="*/ 39695 w 5681204"/>
              <a:gd name="connsiteY27" fmla="*/ 1216490 h 6320333"/>
              <a:gd name="connsiteX28" fmla="*/ 0 w 5681204"/>
              <a:gd name="connsiteY28" fmla="*/ 1260165 h 6320333"/>
              <a:gd name="connsiteX29" fmla="*/ 0 w 5681204"/>
              <a:gd name="connsiteY29" fmla="*/ 847584 h 6320333"/>
              <a:gd name="connsiteX30" fmla="*/ 71042 w 5681204"/>
              <a:gd name="connsiteY30" fmla="*/ 783017 h 6320333"/>
              <a:gd name="connsiteX31" fmla="*/ 2252205 w 5681204"/>
              <a:gd name="connsiteY31" fmla="*/ 0 h 632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81204" h="6320333">
                <a:moveTo>
                  <a:pt x="0" y="5597835"/>
                </a:moveTo>
                <a:lnTo>
                  <a:pt x="39695" y="5641510"/>
                </a:lnTo>
                <a:cubicBezTo>
                  <a:pt x="322810" y="5924626"/>
                  <a:pt x="659928" y="6153739"/>
                  <a:pt x="1034272" y="6312073"/>
                </a:cubicBezTo>
                <a:lnTo>
                  <a:pt x="1056841" y="6320333"/>
                </a:lnTo>
                <a:lnTo>
                  <a:pt x="413612" y="6320333"/>
                </a:lnTo>
                <a:lnTo>
                  <a:pt x="300961" y="6249073"/>
                </a:lnTo>
                <a:cubicBezTo>
                  <a:pt x="221838" y="6194223"/>
                  <a:pt x="145134" y="6136129"/>
                  <a:pt x="71042" y="6074983"/>
                </a:cubicBezTo>
                <a:lnTo>
                  <a:pt x="0" y="6010415"/>
                </a:lnTo>
                <a:close/>
                <a:moveTo>
                  <a:pt x="2252205" y="385763"/>
                </a:moveTo>
                <a:cubicBezTo>
                  <a:pt x="3932939" y="385763"/>
                  <a:pt x="5295442" y="1748266"/>
                  <a:pt x="5295442" y="3429000"/>
                </a:cubicBezTo>
                <a:cubicBezTo>
                  <a:pt x="5295442" y="4689551"/>
                  <a:pt x="4529034" y="5771096"/>
                  <a:pt x="3436771" y="6233085"/>
                </a:cubicBezTo>
                <a:lnTo>
                  <a:pt x="3198390" y="6320333"/>
                </a:lnTo>
                <a:lnTo>
                  <a:pt x="1306021" y="6320333"/>
                </a:lnTo>
                <a:lnTo>
                  <a:pt x="1067639" y="6233085"/>
                </a:lnTo>
                <a:cubicBezTo>
                  <a:pt x="703552" y="6079088"/>
                  <a:pt x="375670" y="5856252"/>
                  <a:pt x="100311" y="5580893"/>
                </a:cubicBezTo>
                <a:lnTo>
                  <a:pt x="0" y="5470524"/>
                </a:lnTo>
                <a:lnTo>
                  <a:pt x="0" y="1387476"/>
                </a:lnTo>
                <a:lnTo>
                  <a:pt x="100311" y="1277106"/>
                </a:lnTo>
                <a:cubicBezTo>
                  <a:pt x="651028" y="726388"/>
                  <a:pt x="1411838" y="385763"/>
                  <a:pt x="2252205" y="385763"/>
                </a:cubicBezTo>
                <a:close/>
                <a:moveTo>
                  <a:pt x="2252205" y="0"/>
                </a:moveTo>
                <a:cubicBezTo>
                  <a:pt x="4145989" y="0"/>
                  <a:pt x="5681204" y="1535215"/>
                  <a:pt x="5681204" y="3429000"/>
                </a:cubicBezTo>
                <a:cubicBezTo>
                  <a:pt x="5681204" y="4612615"/>
                  <a:pt x="5081511" y="5656164"/>
                  <a:pt x="4169391" y="6272380"/>
                </a:cubicBezTo>
                <a:lnTo>
                  <a:pt x="4090458" y="6320333"/>
                </a:lnTo>
                <a:lnTo>
                  <a:pt x="3447569" y="6320333"/>
                </a:lnTo>
                <a:lnTo>
                  <a:pt x="3470138" y="6312073"/>
                </a:lnTo>
                <a:cubicBezTo>
                  <a:pt x="4593170" y="5837070"/>
                  <a:pt x="5381167" y="4725058"/>
                  <a:pt x="5381167" y="3429000"/>
                </a:cubicBezTo>
                <a:cubicBezTo>
                  <a:pt x="5381167" y="1700922"/>
                  <a:pt x="3980282" y="300038"/>
                  <a:pt x="2252205" y="300038"/>
                </a:cubicBezTo>
                <a:cubicBezTo>
                  <a:pt x="1388166" y="300038"/>
                  <a:pt x="605925" y="650259"/>
                  <a:pt x="39695" y="1216490"/>
                </a:cubicBezTo>
                <a:lnTo>
                  <a:pt x="0" y="1260165"/>
                </a:lnTo>
                <a:lnTo>
                  <a:pt x="0" y="847584"/>
                </a:lnTo>
                <a:lnTo>
                  <a:pt x="71042" y="783017"/>
                </a:lnTo>
                <a:cubicBezTo>
                  <a:pt x="663776" y="293850"/>
                  <a:pt x="1423674" y="0"/>
                  <a:pt x="2252205"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grpSp>
        <p:nvGrpSpPr>
          <p:cNvPr id="16" name="Group 15">
            <a:extLst>
              <a:ext uri="{FF2B5EF4-FFF2-40B4-BE49-F238E27FC236}">
                <a16:creationId xmlns:a16="http://schemas.microsoft.com/office/drawing/2014/main" id="{D96E3E53-A85C-4F1C-8D49-274B285842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9B18F255-8818-4B29-BE51-E6C53C9AA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8" name="Oval 17">
              <a:extLst>
                <a:ext uri="{FF2B5EF4-FFF2-40B4-BE49-F238E27FC236}">
                  <a16:creationId xmlns:a16="http://schemas.microsoft.com/office/drawing/2014/main" id="{9B9FAC86-F2AD-430F-A01E-366FAC8A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8669488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3FFFD-0676-2B57-FBD5-3711ED52407C}"/>
              </a:ext>
            </a:extLst>
          </p:cNvPr>
          <p:cNvSpPr>
            <a:spLocks noGrp="1"/>
          </p:cNvSpPr>
          <p:nvPr>
            <p:ph type="title"/>
          </p:nvPr>
        </p:nvSpPr>
        <p:spPr/>
        <p:txBody>
          <a:bodyPr>
            <a:normAutofit/>
          </a:bodyPr>
          <a:lstStyle/>
          <a:p>
            <a:r>
              <a:rPr lang="en-GB" sz="4400" dirty="0"/>
              <a:t>Island solutions: Sustainable tourism for secure livelihoods</a:t>
            </a:r>
          </a:p>
        </p:txBody>
      </p:sp>
      <p:pic>
        <p:nvPicPr>
          <p:cNvPr id="4" name="Online Media 3" title="Island solutions: Sustainable tourism for secure livelihoods">
            <a:hlinkClick r:id="" action="ppaction://media"/>
            <a:extLst>
              <a:ext uri="{FF2B5EF4-FFF2-40B4-BE49-F238E27FC236}">
                <a16:creationId xmlns:a16="http://schemas.microsoft.com/office/drawing/2014/main" id="{C6FA3F9E-61C2-8A71-6F37-D70AD1C8D166}"/>
              </a:ext>
            </a:extLst>
          </p:cNvPr>
          <p:cNvPicPr>
            <a:picLocks noGrp="1" noRot="1" noChangeAspect="1"/>
          </p:cNvPicPr>
          <p:nvPr>
            <p:ph idx="1"/>
            <a:videoFile r:link="rId1"/>
          </p:nvPr>
        </p:nvPicPr>
        <p:blipFill>
          <a:blip r:embed="rId3"/>
          <a:stretch>
            <a:fillRect/>
          </a:stretch>
        </p:blipFill>
        <p:spPr>
          <a:xfrm>
            <a:off x="2514600" y="2120900"/>
            <a:ext cx="7170738" cy="4051300"/>
          </a:xfrm>
          <a:prstGeom prst="rect">
            <a:avLst/>
          </a:prstGeom>
        </p:spPr>
      </p:pic>
    </p:spTree>
    <p:extLst>
      <p:ext uri="{BB962C8B-B14F-4D97-AF65-F5344CB8AC3E}">
        <p14:creationId xmlns:p14="http://schemas.microsoft.com/office/powerpoint/2010/main" val="3624063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EF1E4-048A-1C91-E91A-34C02881F379}"/>
              </a:ext>
            </a:extLst>
          </p:cNvPr>
          <p:cNvSpPr>
            <a:spLocks noGrp="1"/>
          </p:cNvSpPr>
          <p:nvPr>
            <p:ph type="title"/>
          </p:nvPr>
        </p:nvSpPr>
        <p:spPr/>
        <p:txBody>
          <a:bodyPr>
            <a:normAutofit/>
          </a:bodyPr>
          <a:lstStyle/>
          <a:p>
            <a:r>
              <a:rPr lang="en-GB" sz="4400" dirty="0"/>
              <a:t>Europe's most sustainable island - BBC REEL</a:t>
            </a:r>
          </a:p>
        </p:txBody>
      </p:sp>
      <p:pic>
        <p:nvPicPr>
          <p:cNvPr id="4" name="Online Media 3" title="Europe's most sustainable island - BBC REEL">
            <a:hlinkClick r:id="" action="ppaction://media"/>
            <a:extLst>
              <a:ext uri="{FF2B5EF4-FFF2-40B4-BE49-F238E27FC236}">
                <a16:creationId xmlns:a16="http://schemas.microsoft.com/office/drawing/2014/main" id="{4B7C0A38-7FEA-5AB1-5328-75D4FEC70191}"/>
              </a:ext>
            </a:extLst>
          </p:cNvPr>
          <p:cNvPicPr>
            <a:picLocks noGrp="1" noRot="1" noChangeAspect="1"/>
          </p:cNvPicPr>
          <p:nvPr>
            <p:ph idx="1"/>
            <a:videoFile r:link="rId1"/>
          </p:nvPr>
        </p:nvPicPr>
        <p:blipFill>
          <a:blip r:embed="rId3"/>
          <a:stretch>
            <a:fillRect/>
          </a:stretch>
        </p:blipFill>
        <p:spPr>
          <a:xfrm>
            <a:off x="1725105" y="2120900"/>
            <a:ext cx="7960233" cy="4497346"/>
          </a:xfrm>
          <a:prstGeom prst="rect">
            <a:avLst/>
          </a:prstGeom>
        </p:spPr>
      </p:pic>
    </p:spTree>
    <p:extLst>
      <p:ext uri="{BB962C8B-B14F-4D97-AF65-F5344CB8AC3E}">
        <p14:creationId xmlns:p14="http://schemas.microsoft.com/office/powerpoint/2010/main" val="127036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9724B-8533-E6BF-93FD-E670F1BD056E}"/>
              </a:ext>
            </a:extLst>
          </p:cNvPr>
          <p:cNvSpPr>
            <a:spLocks noGrp="1"/>
          </p:cNvSpPr>
          <p:nvPr>
            <p:ph type="title"/>
          </p:nvPr>
        </p:nvSpPr>
        <p:spPr/>
        <p:txBody>
          <a:bodyPr/>
          <a:lstStyle/>
          <a:p>
            <a:r>
              <a:rPr lang="en-GB" dirty="0"/>
              <a:t>Assignment 1 16</a:t>
            </a:r>
            <a:r>
              <a:rPr lang="en-GB" baseline="30000" dirty="0"/>
              <a:t>th</a:t>
            </a:r>
            <a:r>
              <a:rPr lang="en-GB" dirty="0"/>
              <a:t> march 2023</a:t>
            </a:r>
          </a:p>
        </p:txBody>
      </p:sp>
      <p:sp>
        <p:nvSpPr>
          <p:cNvPr id="3" name="Content Placeholder 2">
            <a:extLst>
              <a:ext uri="{FF2B5EF4-FFF2-40B4-BE49-F238E27FC236}">
                <a16:creationId xmlns:a16="http://schemas.microsoft.com/office/drawing/2014/main" id="{AEEC7457-F594-D117-529B-247334A4EB96}"/>
              </a:ext>
            </a:extLst>
          </p:cNvPr>
          <p:cNvSpPr>
            <a:spLocks noGrp="1"/>
          </p:cNvSpPr>
          <p:nvPr>
            <p:ph idx="1"/>
          </p:nvPr>
        </p:nvSpPr>
        <p:spPr>
          <a:xfrm>
            <a:off x="1069848" y="2121408"/>
            <a:ext cx="10058400" cy="4507992"/>
          </a:xfrm>
        </p:spPr>
        <p:txBody>
          <a:bodyPr>
            <a:normAutofit fontScale="70000" lnSpcReduction="20000"/>
          </a:bodyPr>
          <a:lstStyle/>
          <a:p>
            <a:r>
              <a:rPr lang="en-GB" sz="2200" b="1" u="sng" dirty="0">
                <a:effectLst/>
                <a:latin typeface="Arial" panose="020B0604020202020204" pitchFamily="34" charset="0"/>
                <a:ea typeface="Times New Roman" panose="02020603050405020304" pitchFamily="18" charset="0"/>
              </a:rPr>
              <a:t>Assignment question: </a:t>
            </a:r>
            <a:endParaRPr lang="en-GB" sz="2200" dirty="0">
              <a:effectLst/>
              <a:latin typeface="Times New Roman" panose="02020603050405020304" pitchFamily="18" charset="0"/>
              <a:ea typeface="Times New Roman" panose="02020603050405020304" pitchFamily="18" charset="0"/>
            </a:endParaRPr>
          </a:p>
          <a:p>
            <a:r>
              <a:rPr lang="en-GB" sz="2200" dirty="0">
                <a:effectLst/>
                <a:latin typeface="Arial" panose="020B0604020202020204" pitchFamily="34" charset="0"/>
                <a:ea typeface="Times New Roman" panose="02020603050405020304" pitchFamily="18" charset="0"/>
              </a:rPr>
              <a:t>Layton and Wallace (2006) suggest that, Culture consists of learned patterns of thought and behaviour that are characteristic of a particular community. Culture includes beliefs, values, language, political organisation and economic activity; also technology, art and material culture, therefore it is invaluable to the tourism product. </a:t>
            </a:r>
            <a:endParaRPr lang="en-GB" sz="2200" dirty="0">
              <a:effectLst/>
              <a:latin typeface="Times New Roman" panose="02020603050405020304" pitchFamily="18" charset="0"/>
              <a:ea typeface="Times New Roman" panose="02020603050405020304" pitchFamily="18" charset="0"/>
            </a:endParaRPr>
          </a:p>
          <a:p>
            <a:pPr marL="226695" indent="-226695" algn="just">
              <a:spcAft>
                <a:spcPts val="1000"/>
              </a:spcAft>
            </a:pPr>
            <a:r>
              <a:rPr lang="en-US" sz="22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Building on this suggestion chose an international case study of your choice, and critically evaluate the ways in which that country considers ‘Culture’ in ‘Sustainable Tourism’ development and the ethical issues it creates. Consider and discuss the g</a:t>
            </a:r>
            <a:r>
              <a:rPr lang="en-GB" sz="22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lobal tourism issues such as operational challenges, commercialisation, ethics, race, religion, westernisation and stereotyping, language, cultural change, revolution and undermining of traditional cultures and national identities.</a:t>
            </a:r>
            <a:endParaRPr lang="en-GB" sz="2200" dirty="0">
              <a:solidFill>
                <a:srgbClr val="000000"/>
              </a:solidFill>
              <a:effectLst/>
              <a:uFill>
                <a:solidFill>
                  <a:srgbClr val="000000"/>
                </a:solidFill>
              </a:uFill>
              <a:latin typeface="Arial" panose="020B0604020202020204" pitchFamily="34" charset="0"/>
              <a:ea typeface="Arial Unicode MS"/>
              <a:cs typeface="Arial Unicode MS"/>
            </a:endParaRPr>
          </a:p>
          <a:p>
            <a:r>
              <a:rPr lang="en-GB" sz="2200" dirty="0">
                <a:effectLst/>
                <a:latin typeface="Arial" panose="020B0604020202020204" pitchFamily="34" charset="0"/>
                <a:ea typeface="Times New Roman" panose="02020603050405020304" pitchFamily="18" charset="0"/>
              </a:rPr>
              <a:t> </a:t>
            </a:r>
            <a:r>
              <a:rPr lang="en-GB" sz="2200" b="1" u="sng" dirty="0">
                <a:effectLst/>
                <a:latin typeface="Arial" panose="020B0604020202020204" pitchFamily="34" charset="0"/>
                <a:ea typeface="Times New Roman" panose="02020603050405020304" pitchFamily="18" charset="0"/>
              </a:rPr>
              <a:t>Presentation Practicalities:</a:t>
            </a:r>
            <a:endParaRPr lang="en-GB" sz="2200" dirty="0">
              <a:effectLst/>
              <a:latin typeface="Times New Roman" panose="02020603050405020304" pitchFamily="18" charset="0"/>
              <a:ea typeface="Times New Roman" panose="02020603050405020304" pitchFamily="18" charset="0"/>
            </a:endParaRPr>
          </a:p>
          <a:p>
            <a:pPr algn="just"/>
            <a:r>
              <a:rPr lang="en-GB" sz="2200" b="1" u="none" strike="noStrike" dirty="0">
                <a:effectLst/>
                <a:latin typeface="Arial" panose="020B0604020202020204" pitchFamily="34" charset="0"/>
                <a:ea typeface="Times New Roman" panose="02020603050405020304" pitchFamily="18" charset="0"/>
              </a:rPr>
              <a:t> </a:t>
            </a:r>
            <a:r>
              <a:rPr lang="en-GB" sz="2200" dirty="0">
                <a:effectLst/>
                <a:latin typeface="Arial" panose="020B0604020202020204" pitchFamily="34" charset="0"/>
                <a:ea typeface="Times New Roman" panose="02020603050405020304" pitchFamily="18" charset="0"/>
              </a:rPr>
              <a:t>-The presentation must be 15 mins long .</a:t>
            </a:r>
            <a:endParaRPr lang="en-GB" sz="2200" dirty="0">
              <a:effectLst/>
              <a:latin typeface="Times New Roman" panose="02020603050405020304" pitchFamily="18" charset="0"/>
              <a:ea typeface="Times New Roman" panose="02020603050405020304" pitchFamily="18" charset="0"/>
            </a:endParaRPr>
          </a:p>
          <a:p>
            <a:pPr algn="just"/>
            <a:r>
              <a:rPr lang="en-GB" sz="2200" dirty="0">
                <a:effectLst/>
                <a:latin typeface="Arial" panose="020B0604020202020204" pitchFamily="34" charset="0"/>
                <a:ea typeface="Times New Roman" panose="02020603050405020304" pitchFamily="18" charset="0"/>
              </a:rPr>
              <a:t>-Appropriate methods must be used to present information / materials – </a:t>
            </a:r>
            <a:r>
              <a:rPr lang="en-GB" sz="2200" i="1" dirty="0" err="1">
                <a:effectLst/>
                <a:latin typeface="Arial" panose="020B0604020202020204" pitchFamily="34" charset="0"/>
                <a:ea typeface="Times New Roman" panose="02020603050405020304" pitchFamily="18" charset="0"/>
              </a:rPr>
              <a:t>eg</a:t>
            </a:r>
            <a:r>
              <a:rPr lang="en-GB" sz="2200" i="1" dirty="0">
                <a:effectLst/>
                <a:latin typeface="Arial" panose="020B0604020202020204" pitchFamily="34" charset="0"/>
                <a:ea typeface="Times New Roman" panose="02020603050405020304" pitchFamily="18" charset="0"/>
              </a:rPr>
              <a:t>; PowerPoint – displaying discussion points, visuals (pictures / images / tables / stats / figures)…..</a:t>
            </a:r>
            <a:endParaRPr lang="en-GB" sz="2200" dirty="0">
              <a:effectLst/>
              <a:latin typeface="Times New Roman" panose="02020603050405020304" pitchFamily="18" charset="0"/>
              <a:ea typeface="Times New Roman" panose="02020603050405020304" pitchFamily="18" charset="0"/>
            </a:endParaRPr>
          </a:p>
          <a:p>
            <a:pPr algn="just"/>
            <a:r>
              <a:rPr lang="en-GB" sz="2200" dirty="0">
                <a:effectLst/>
                <a:latin typeface="Arial" panose="020B0604020202020204" pitchFamily="34" charset="0"/>
                <a:ea typeface="Times New Roman" panose="02020603050405020304" pitchFamily="18" charset="0"/>
              </a:rPr>
              <a:t>-The Presentation document is to be uploaded to Turnitin .</a:t>
            </a:r>
            <a:endParaRPr lang="en-GB" sz="2200" dirty="0">
              <a:effectLst/>
              <a:latin typeface="Times New Roman" panose="02020603050405020304" pitchFamily="18" charset="0"/>
              <a:ea typeface="Times New Roman" panose="02020603050405020304" pitchFamily="18" charset="0"/>
            </a:endParaRPr>
          </a:p>
          <a:p>
            <a:pPr algn="just"/>
            <a:r>
              <a:rPr lang="en-GB" sz="2200" dirty="0">
                <a:effectLst/>
                <a:latin typeface="Arial" panose="020B0604020202020204" pitchFamily="34" charset="0"/>
                <a:ea typeface="Times New Roman" panose="02020603050405020304" pitchFamily="18" charset="0"/>
              </a:rPr>
              <a:t>-It is important for a </a:t>
            </a:r>
            <a:r>
              <a:rPr lang="en-GB" sz="2200" b="1" u="sng" dirty="0">
                <a:effectLst/>
                <a:latin typeface="Arial" panose="020B0604020202020204" pitchFamily="34" charset="0"/>
                <a:ea typeface="Times New Roman" panose="02020603050405020304" pitchFamily="18" charset="0"/>
              </a:rPr>
              <a:t>balance </a:t>
            </a:r>
            <a:r>
              <a:rPr lang="en-GB" sz="2200" dirty="0">
                <a:effectLst/>
                <a:latin typeface="Arial" panose="020B0604020202020204" pitchFamily="34" charset="0"/>
                <a:ea typeface="Times New Roman" panose="02020603050405020304" pitchFamily="18" charset="0"/>
              </a:rPr>
              <a:t>of case study/practical and theoretical information to be included in the presentation work.</a:t>
            </a:r>
            <a:endParaRPr lang="en-GB" sz="2200" dirty="0">
              <a:effectLst/>
              <a:latin typeface="Times New Roman" panose="02020603050405020304" pitchFamily="18" charset="0"/>
              <a:ea typeface="Times New Roman" panose="02020603050405020304" pitchFamily="18" charset="0"/>
            </a:endParaRPr>
          </a:p>
          <a:p>
            <a:pPr algn="just"/>
            <a:r>
              <a:rPr lang="en-GB" sz="2200" dirty="0">
                <a:effectLst/>
                <a:latin typeface="Arial" panose="020B0604020202020204" pitchFamily="34" charset="0"/>
                <a:ea typeface="Times New Roman" panose="02020603050405020304" pitchFamily="18" charset="0"/>
              </a:rPr>
              <a:t>-An academic reference list needs to be submitted, noting all sources used.</a:t>
            </a:r>
            <a:endParaRPr lang="en-GB" sz="2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9908015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418" y="517236"/>
            <a:ext cx="11046691" cy="5911273"/>
          </a:xfrm>
          <a:prstGeom prst="rect">
            <a:avLst/>
          </a:prstGeom>
        </p:spPr>
      </p:pic>
    </p:spTree>
    <p:extLst>
      <p:ext uri="{BB962C8B-B14F-4D97-AF65-F5344CB8AC3E}">
        <p14:creationId xmlns:p14="http://schemas.microsoft.com/office/powerpoint/2010/main" val="25964182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Props1.xml><?xml version="1.0" encoding="utf-8"?>
<ds:datastoreItem xmlns:ds="http://schemas.openxmlformats.org/officeDocument/2006/customXml" ds:itemID="{05AD055F-6A08-4727-8DB8-D3FD1D1AA779}">
  <ds:schemaRefs>
    <ds:schemaRef ds:uri="http://schemas.microsoft.com/sharepoint/v3/contenttype/forms"/>
  </ds:schemaRefs>
</ds:datastoreItem>
</file>

<file path=customXml/itemProps2.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557C456-CC1D-4991-B397-26B0CCF834E5}">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2270</Words>
  <Application>Microsoft Office PowerPoint</Application>
  <PresentationFormat>Widescreen</PresentationFormat>
  <Paragraphs>196</Paragraphs>
  <Slides>47</Slides>
  <Notes>4</Notes>
  <HiddenSlides>0</HiddenSlides>
  <MMClips>7</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Wood Type</vt:lpstr>
      <vt:lpstr>Sustainable Tourism</vt:lpstr>
      <vt:lpstr>PowerPoint Presentation</vt:lpstr>
      <vt:lpstr>PowerPoint Presentation</vt:lpstr>
      <vt:lpstr>PowerPoint Presentation</vt:lpstr>
      <vt:lpstr>PowerPoint Presentation</vt:lpstr>
      <vt:lpstr>Model  for  sustainable development </vt:lpstr>
      <vt:lpstr>PowerPoint Presentation</vt:lpstr>
      <vt:lpstr>Sustaining Tourism </vt:lpstr>
      <vt:lpstr>Sustainable Tourism should:</vt:lpstr>
      <vt:lpstr>PowerPoint Presentation</vt:lpstr>
      <vt:lpstr>Attributes of Attractions – Why do we visit them?  Lets think of types?</vt:lpstr>
      <vt:lpstr>Is Mass Tourism Destroying Cities </vt:lpstr>
      <vt:lpstr>Issues to be Considered</vt:lpstr>
      <vt:lpstr>Carrying Capacity </vt:lpstr>
      <vt:lpstr>PowerPoint Presentation</vt:lpstr>
      <vt:lpstr>In Tourism.. Sustainability means ….</vt:lpstr>
      <vt:lpstr>Prerequisites to Sustainable Tourism Development</vt:lpstr>
      <vt:lpstr>Key Players – Also known as Stakeholders</vt:lpstr>
      <vt:lpstr>Tourism Infrastructure</vt:lpstr>
      <vt:lpstr>Tourism Infrastructures</vt:lpstr>
      <vt:lpstr>Over Tourism </vt:lpstr>
      <vt:lpstr>How mass tourism is destroying cities </vt:lpstr>
      <vt:lpstr>PowerPoint Presentation</vt:lpstr>
      <vt:lpstr>Community Support and Tolerance</vt:lpstr>
      <vt:lpstr>Community Support and Tolerance</vt:lpstr>
      <vt:lpstr>Personal Security and Safety of Tourists</vt:lpstr>
      <vt:lpstr>Code of Ethics and Behaviour for Tourists</vt:lpstr>
      <vt:lpstr>Case Study - Boracay </vt:lpstr>
      <vt:lpstr>Butler Model of the Tourism Life Cycle</vt:lpstr>
      <vt:lpstr>Boracay Island </vt:lpstr>
      <vt:lpstr>Boracay during the 1970s</vt:lpstr>
      <vt:lpstr>Boracay during the 1980s</vt:lpstr>
      <vt:lpstr>Boracay during the  late 1990s </vt:lpstr>
      <vt:lpstr>Boracay late 1990s &amp; Beyond</vt:lpstr>
      <vt:lpstr>Stage 5 - Decline of a Destination</vt:lpstr>
      <vt:lpstr>Stage 5  Rejuvenation of a Destination</vt:lpstr>
      <vt:lpstr>Maya Bay</vt:lpstr>
      <vt:lpstr>Maya Bay , Thailand's world famous location, to reopen on January 1, 2022.</vt:lpstr>
      <vt:lpstr>2017 International Year of Sustainable Tourism for Development </vt:lpstr>
      <vt:lpstr>Sustainable  tourism Development </vt:lpstr>
      <vt:lpstr>Benefits of Sustainable Tourism Development</vt:lpstr>
      <vt:lpstr>Sustainable Solution </vt:lpstr>
      <vt:lpstr>Island Solutions –  Sustainable Tourism for Secure Livelihoods</vt:lpstr>
      <vt:lpstr>Island solutions: Sustainable tourism for secure livelihoods</vt:lpstr>
      <vt:lpstr>Europe's most sustainable island - BBC REEL</vt:lpstr>
      <vt:lpstr>Assignment 1 16th march 2023</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dc:title>
  <dc:creator/>
  <cp:lastModifiedBy/>
  <cp:revision>5</cp:revision>
  <dcterms:created xsi:type="dcterms:W3CDTF">2022-01-27T14:55:16Z</dcterms:created>
  <dcterms:modified xsi:type="dcterms:W3CDTF">2023-02-07T13:37:48Z</dcterms:modified>
</cp:coreProperties>
</file>