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8"/>
  </p:notesMasterIdLst>
  <p:sldIdLst>
    <p:sldId id="719" r:id="rId7"/>
    <p:sldId id="301" r:id="rId8"/>
    <p:sldId id="302" r:id="rId9"/>
    <p:sldId id="835" r:id="rId10"/>
    <p:sldId id="856" r:id="rId11"/>
    <p:sldId id="859" r:id="rId12"/>
    <p:sldId id="860" r:id="rId13"/>
    <p:sldId id="861" r:id="rId14"/>
    <p:sldId id="863" r:id="rId15"/>
    <p:sldId id="864" r:id="rId16"/>
    <p:sldId id="865" r:id="rId17"/>
    <p:sldId id="866" r:id="rId18"/>
    <p:sldId id="867" r:id="rId19"/>
    <p:sldId id="872" r:id="rId20"/>
    <p:sldId id="873" r:id="rId21"/>
    <p:sldId id="874" r:id="rId22"/>
    <p:sldId id="875" r:id="rId23"/>
    <p:sldId id="868" r:id="rId24"/>
    <p:sldId id="879" r:id="rId25"/>
    <p:sldId id="880" r:id="rId26"/>
    <p:sldId id="882" r:id="rId27"/>
    <p:sldId id="884" r:id="rId28"/>
    <p:sldId id="885" r:id="rId29"/>
    <p:sldId id="886" r:id="rId30"/>
    <p:sldId id="887" r:id="rId31"/>
    <p:sldId id="895" r:id="rId32"/>
    <p:sldId id="898" r:id="rId33"/>
    <p:sldId id="899" r:id="rId34"/>
    <p:sldId id="905" r:id="rId35"/>
    <p:sldId id="908" r:id="rId36"/>
    <p:sldId id="916" r:id="rId37"/>
    <p:sldId id="917" r:id="rId38"/>
    <p:sldId id="918" r:id="rId39"/>
    <p:sldId id="919" r:id="rId40"/>
    <p:sldId id="920" r:id="rId41"/>
    <p:sldId id="921" r:id="rId42"/>
    <p:sldId id="890" r:id="rId43"/>
    <p:sldId id="892" r:id="rId44"/>
    <p:sldId id="894" r:id="rId45"/>
    <p:sldId id="893" r:id="rId46"/>
    <p:sldId id="721" r:id="rId4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AE6A9F-2C99-49B9-B4C7-B91561AEC474}" v="1" dt="2025-02-04T12:35:03.3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6757" autoAdjust="0"/>
  </p:normalViewPr>
  <p:slideViewPr>
    <p:cSldViewPr snapToGrid="0">
      <p:cViewPr varScale="1">
        <p:scale>
          <a:sx n="86" d="100"/>
          <a:sy n="86" d="100"/>
        </p:scale>
        <p:origin x="456" y="51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EAE6A9F-2C99-49B9-B4C7-B91561AEC474}"/>
    <pc:docChg chg="modSld">
      <pc:chgData name="Stalin Jacob Wilson Packia Dhas" userId="050d7d71-3621-4503-95e8-1c9a9d962492" providerId="ADAL" clId="{FEAE6A9F-2C99-49B9-B4C7-B91561AEC474}" dt="2025-02-04T12:35:37.007" v="3" actId="6549"/>
      <pc:docMkLst>
        <pc:docMk/>
      </pc:docMkLst>
      <pc:sldChg chg="modNotesTx">
        <pc:chgData name="Stalin Jacob Wilson Packia Dhas" userId="050d7d71-3621-4503-95e8-1c9a9d962492" providerId="ADAL" clId="{FEAE6A9F-2C99-49B9-B4C7-B91561AEC474}" dt="2025-02-04T12:34:56.381" v="0" actId="6549"/>
        <pc:sldMkLst>
          <pc:docMk/>
          <pc:sldMk cId="2044261802" sldId="856"/>
        </pc:sldMkLst>
      </pc:sldChg>
      <pc:sldChg chg="modNotesTx">
        <pc:chgData name="Stalin Jacob Wilson Packia Dhas" userId="050d7d71-3621-4503-95e8-1c9a9d962492" providerId="ADAL" clId="{FEAE6A9F-2C99-49B9-B4C7-B91561AEC474}" dt="2025-02-04T12:35:23.335" v="1" actId="6549"/>
        <pc:sldMkLst>
          <pc:docMk/>
          <pc:sldMk cId="1063573898" sldId="905"/>
        </pc:sldMkLst>
      </pc:sldChg>
      <pc:sldChg chg="modNotesTx">
        <pc:chgData name="Stalin Jacob Wilson Packia Dhas" userId="050d7d71-3621-4503-95e8-1c9a9d962492" providerId="ADAL" clId="{FEAE6A9F-2C99-49B9-B4C7-B91561AEC474}" dt="2025-02-04T12:35:30.288" v="2" actId="6549"/>
        <pc:sldMkLst>
          <pc:docMk/>
          <pc:sldMk cId="829222027" sldId="917"/>
        </pc:sldMkLst>
      </pc:sldChg>
      <pc:sldChg chg="modNotesTx">
        <pc:chgData name="Stalin Jacob Wilson Packia Dhas" userId="050d7d71-3621-4503-95e8-1c9a9d962492" providerId="ADAL" clId="{FEAE6A9F-2C99-49B9-B4C7-B91561AEC474}" dt="2025-02-04T12:35:37.007" v="3" actId="6549"/>
        <pc:sldMkLst>
          <pc:docMk/>
          <pc:sldMk cId="2452959978" sldId="91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508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1" i="0">
                    <a:latin typeface="Cambria Math" panose="02040503050406030204" pitchFamily="18" charset="0"/>
                  </a:rPr>
                  <a:t>|(𝑶𝑨) ̅ |</a:t>
                </a:r>
                <a:r>
                  <a:rPr lang="en-IN" dirty="0"/>
                  <a:t> - 	distance</a:t>
                </a:r>
                <a:r>
                  <a:rPr lang="en-IN" baseline="0" dirty="0"/>
                  <a:t> between the starting point and terminating point of the vector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4091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576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/√(</a:t>
                </a:r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^</a:t>
                </a:r>
                <a:r>
                  <a:rPr lang="en-GB" b="0" i="0">
                    <a:latin typeface="Cambria Math" panose="02040503050406030204" pitchFamily="18" charset="0"/>
                  </a:rPr>
                  <a:t>2</a:t>
                </a:r>
                <a:r>
                  <a:rPr lang="en-IN" b="0" i="0">
                    <a:latin typeface="Cambria Math" panose="02040503050406030204" pitchFamily="18" charset="0"/>
                  </a:rPr>
                  <a:t> )</a:t>
                </a:r>
                <a:r>
                  <a:rPr lang="en-IN" dirty="0"/>
                  <a:t>=</a:t>
                </a:r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171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/√(</a:t>
                </a:r>
                <a:r>
                  <a:rPr lang="en-GB" b="0" i="0">
                    <a:latin typeface="Cambria Math" panose="02040503050406030204" pitchFamily="18" charset="0"/>
                  </a:rPr>
                  <a:t>1</a:t>
                </a:r>
                <a:r>
                  <a:rPr lang="en-IN" b="0" i="0">
                    <a:latin typeface="Cambria Math" panose="02040503050406030204" pitchFamily="18" charset="0"/>
                  </a:rPr>
                  <a:t>^</a:t>
                </a:r>
                <a:r>
                  <a:rPr lang="en-GB" b="0" i="0">
                    <a:latin typeface="Cambria Math" panose="02040503050406030204" pitchFamily="18" charset="0"/>
                  </a:rPr>
                  <a:t>2 </a:t>
                </a:r>
                <a:r>
                  <a:rPr lang="en-IN" b="0" i="0">
                    <a:latin typeface="Cambria Math" panose="02040503050406030204" pitchFamily="18" charset="0"/>
                  </a:rPr>
                  <a:t>)</a:t>
                </a:r>
                <a:r>
                  <a:rPr lang="en-IN" dirty="0"/>
                  <a:t>=</a:t>
                </a:r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3078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17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8175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2472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8059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084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9526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80576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2945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9592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6319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9647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914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8837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8299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50514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1942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35796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5671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3021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3654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9657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57661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961093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00430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9726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7417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46032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60419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06296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15574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D8E0F-10EE-4141-8EB4-775A3B00D91C}" type="datetime1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2.png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 fontScale="85000" lnSpcReduction="20000"/>
          </a:bodyPr>
          <a:lstStyle/>
          <a:p>
            <a:pPr marL="660400" indent="-571500"/>
            <a:r>
              <a:rPr lang="en-IN" sz="3200" dirty="0">
                <a:cs typeface="Times New Roman" panose="02020603050405020304" pitchFamily="18" charset="0"/>
              </a:rPr>
              <a:t>Scalar and Vector Quantities</a:t>
            </a:r>
          </a:p>
          <a:p>
            <a:pPr marL="660400" indent="-571500"/>
            <a:r>
              <a:rPr lang="en-IN" sz="3200" dirty="0">
                <a:cs typeface="Times New Roman" panose="02020603050405020304" pitchFamily="18" charset="0"/>
              </a:rPr>
              <a:t>Representation of a vector</a:t>
            </a:r>
          </a:p>
          <a:p>
            <a:pPr marL="660400" indent="-571500"/>
            <a:r>
              <a:rPr lang="en-IN" sz="3200" dirty="0">
                <a:cs typeface="Times New Roman" panose="02020603050405020304" pitchFamily="18" charset="0"/>
              </a:rPr>
              <a:t>Unit vector</a:t>
            </a:r>
          </a:p>
          <a:p>
            <a:pPr marL="660400" indent="-571500"/>
            <a:r>
              <a:rPr lang="en-GB" sz="3200" dirty="0"/>
              <a:t>Vector algebra</a:t>
            </a:r>
          </a:p>
          <a:p>
            <a:pPr marL="1117600" lvl="1" indent="-571500"/>
            <a:r>
              <a:rPr lang="en-GB" sz="2800" i="0" dirty="0">
                <a:effectLst/>
              </a:rPr>
              <a:t>Scaling</a:t>
            </a:r>
            <a:endParaRPr lang="en-GB" sz="2800" dirty="0"/>
          </a:p>
          <a:p>
            <a:pPr marL="1117600" lvl="1" indent="-571500"/>
            <a:r>
              <a:rPr lang="en-GB" sz="2800" dirty="0"/>
              <a:t>Addition</a:t>
            </a:r>
          </a:p>
          <a:p>
            <a:pPr marL="1117600" lvl="1" indent="-571500"/>
            <a:r>
              <a:rPr lang="en-GB" sz="2800" i="0" dirty="0">
                <a:effectLst/>
              </a:rPr>
              <a:t>Subtraction</a:t>
            </a:r>
          </a:p>
          <a:p>
            <a:pPr marL="660400" indent="-571500"/>
            <a:r>
              <a:rPr lang="en-GB" sz="3200" dirty="0"/>
              <a:t>Cartesian  or Rectangular co-ordinate system</a:t>
            </a:r>
          </a:p>
          <a:p>
            <a:pPr marL="660400" indent="-571500"/>
            <a:r>
              <a:rPr lang="en-GB" sz="3200" dirty="0"/>
              <a:t>Cylindrical co-ordinate system</a:t>
            </a:r>
          </a:p>
          <a:p>
            <a:pPr marL="660400" indent="-571500"/>
            <a:r>
              <a:rPr lang="en-GB" sz="3200" dirty="0"/>
              <a:t>Spherical co-ordinate System</a:t>
            </a:r>
          </a:p>
          <a:p>
            <a:pPr marL="660400" indent="-571500"/>
            <a:r>
              <a:rPr lang="en-GB" sz="3200" dirty="0"/>
              <a:t>Vector multiplication</a:t>
            </a:r>
          </a:p>
          <a:p>
            <a:pPr marL="1117600" lvl="1" indent="-571500"/>
            <a:r>
              <a:rPr lang="en-GB" sz="2800" dirty="0"/>
              <a:t>Dot product</a:t>
            </a:r>
          </a:p>
          <a:p>
            <a:pPr marL="1117600" lvl="1" indent="-571500"/>
            <a:r>
              <a:rPr lang="en-GB" sz="2800" dirty="0"/>
              <a:t>Cross product</a:t>
            </a:r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a Scalar and vector quantities</a:t>
            </a:r>
          </a:p>
          <a:p>
            <a:pPr marL="514350"/>
            <a:r>
              <a:rPr lang="en-IN" sz="3200" dirty="0"/>
              <a:t>Describe vector algebra.</a:t>
            </a:r>
          </a:p>
          <a:p>
            <a:pPr marL="514350"/>
            <a:r>
              <a:rPr lang="en-IN" sz="3200" dirty="0"/>
              <a:t>Demonstrate the ability to apply vector algebra in rectangular coordinates system.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- 7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043" y="1447990"/>
            <a:ext cx="11097986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i="0" dirty="0">
                <a:effectLst/>
              </a:rPr>
              <a:t>In the study of </a:t>
            </a:r>
            <a:r>
              <a:rPr lang="en-GB" sz="3200" b="1" i="0" dirty="0">
                <a:effectLst/>
              </a:rPr>
              <a:t>Electromagnetics</a:t>
            </a:r>
            <a:r>
              <a:rPr lang="en-GB" sz="3200" i="0" dirty="0">
                <a:effectLst/>
              </a:rPr>
              <a:t>, quantities</a:t>
            </a:r>
            <a:r>
              <a:rPr lang="en-GB" sz="3200" b="1" i="0" dirty="0">
                <a:effectLst/>
              </a:rPr>
              <a:t> </a:t>
            </a:r>
            <a:r>
              <a:rPr lang="en-GB" sz="3200" i="0" dirty="0">
                <a:effectLst/>
              </a:rPr>
              <a:t>are classified into two main categories:</a:t>
            </a:r>
          </a:p>
          <a:p>
            <a:pPr>
              <a:lnSpc>
                <a:spcPct val="120000"/>
              </a:lnSpc>
            </a:pPr>
            <a:r>
              <a:rPr lang="en-GB" sz="3200" i="0" dirty="0">
                <a:effectLst/>
              </a:rPr>
              <a:t>Scalars </a:t>
            </a:r>
          </a:p>
          <a:p>
            <a:pPr>
              <a:lnSpc>
                <a:spcPct val="120000"/>
              </a:lnSpc>
            </a:pPr>
            <a:r>
              <a:rPr lang="en-GB" sz="3200" i="0" dirty="0">
                <a:effectLst/>
              </a:rPr>
              <a:t>Vectors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5349" y="202541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Scalars and Vectors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2650" y="1117697"/>
                <a:ext cx="11239627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>
                    <a:solidFill>
                      <a:schemeClr val="tx1"/>
                    </a:solidFill>
                  </a:rPr>
                  <a:t>Scalars:</a:t>
                </a:r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P</a:t>
                </a:r>
                <a:r>
                  <a:rPr lang="en-GB" dirty="0">
                    <a:solidFill>
                      <a:schemeClr val="tx1"/>
                    </a:solidFill>
                  </a:rPr>
                  <a:t>hysical quantities that have </a:t>
                </a:r>
                <a:r>
                  <a:rPr lang="en-GB" b="1" dirty="0">
                    <a:solidFill>
                      <a:schemeClr val="tx1"/>
                    </a:solidFill>
                  </a:rPr>
                  <a:t>only magnitude and no specific direction.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>
                    <a:solidFill>
                      <a:schemeClr val="tx1"/>
                    </a:solidFill>
                  </a:rPr>
                  <a:t>Represented by a </a:t>
                </a:r>
                <a:r>
                  <a:rPr lang="en-GB" b="1" dirty="0">
                    <a:solidFill>
                      <a:schemeClr val="tx1"/>
                    </a:solidFill>
                  </a:rPr>
                  <a:t>real number</a:t>
                </a:r>
                <a:r>
                  <a:rPr lang="en-GB" dirty="0">
                    <a:solidFill>
                      <a:schemeClr val="tx1"/>
                    </a:solidFill>
                  </a:rPr>
                  <a:t>, which may be </a:t>
                </a:r>
                <a:r>
                  <a:rPr lang="en-GB" b="1" dirty="0">
                    <a:solidFill>
                      <a:schemeClr val="tx1"/>
                    </a:solidFill>
                  </a:rPr>
                  <a:t>positive, negative or zero</a:t>
                </a:r>
                <a:r>
                  <a:rPr lang="en-GB" dirty="0">
                    <a:solidFill>
                      <a:schemeClr val="tx1"/>
                    </a:solidFill>
                  </a:rPr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 err="1">
                    <a:solidFill>
                      <a:schemeClr val="tx1"/>
                    </a:solidFill>
                  </a:rPr>
                  <a:t>Eg</a:t>
                </a:r>
                <a:r>
                  <a:rPr lang="en-GB" dirty="0">
                    <a:solidFill>
                      <a:schemeClr val="tx1"/>
                    </a:solidFill>
                  </a:rPr>
                  <a:t>: Electric Charge, Electric potential, current magnitude, Resistance, etc..</a:t>
                </a:r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Vectors: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P</a:t>
                </a:r>
                <a:r>
                  <a:rPr lang="en-GB" dirty="0">
                    <a:solidFill>
                      <a:schemeClr val="tx1"/>
                    </a:solidFill>
                  </a:rPr>
                  <a:t>hysical quantities that have </a:t>
                </a:r>
                <a:r>
                  <a:rPr lang="en-GB" b="1" dirty="0">
                    <a:solidFill>
                      <a:schemeClr val="tx1"/>
                    </a:solidFill>
                  </a:rPr>
                  <a:t>both magnitude and direction</a:t>
                </a:r>
                <a:r>
                  <a:rPr lang="en-GB" dirty="0">
                    <a:solidFill>
                      <a:schemeClr val="tx1"/>
                    </a:solidFill>
                  </a:rPr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 err="1">
                    <a:solidFill>
                      <a:schemeClr val="tx1"/>
                    </a:solidFill>
                    <a:effectLst/>
                  </a:rPr>
                  <a:t>Eg</a:t>
                </a:r>
                <a:r>
                  <a:rPr lang="en-GB" dirty="0">
                    <a:solidFill>
                      <a:schemeClr val="tx1"/>
                    </a:solidFill>
                  </a:rPr>
                  <a:t>: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 Electric Field Vector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0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, Magnetic Field Vector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,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 Current density vector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𝐽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, Electric Flux density vector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, Magnetic flux density vector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(</m:t>
                    </m:r>
                    <m:acc>
                      <m:accPr>
                        <m:chr m:val="⃗"/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2650" y="1117697"/>
                <a:ext cx="11239627" cy="5256224"/>
              </a:xfrm>
              <a:blipFill>
                <a:blip r:embed="rId3"/>
                <a:stretch>
                  <a:fillRect l="-1139" t="-695" b="-2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261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7754922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Representation of a Vector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In </a:t>
                </a:r>
                <a:r>
                  <a:rPr lang="en-GB" b="1" dirty="0"/>
                  <a:t>two dimensions</a:t>
                </a:r>
                <a:r>
                  <a:rPr lang="en-GB" dirty="0"/>
                  <a:t>, </a:t>
                </a:r>
                <a:r>
                  <a:rPr lang="en-GB" b="1" dirty="0"/>
                  <a:t>a vector </a:t>
                </a:r>
                <a:r>
                  <a:rPr lang="en-GB" dirty="0"/>
                  <a:t>can be represented by a</a:t>
                </a:r>
                <a:r>
                  <a:rPr lang="en-GB" b="1" dirty="0"/>
                  <a:t> straight line </a:t>
                </a:r>
                <a:r>
                  <a:rPr lang="en-GB" dirty="0"/>
                  <a:t>with an </a:t>
                </a:r>
                <a:r>
                  <a:rPr lang="en-GB" b="1" dirty="0"/>
                  <a:t>arrow in a plane.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Length of the segment </a:t>
                </a:r>
                <a:r>
                  <a:rPr lang="en-GB" dirty="0"/>
                  <a:t>(R) is the </a:t>
                </a:r>
                <a:r>
                  <a:rPr lang="en-GB" b="1" dirty="0"/>
                  <a:t>magnitude of a vector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Arrow indicates the direction of the vector </a:t>
                </a:r>
                <a:r>
                  <a:rPr lang="en-GB" dirty="0"/>
                  <a:t>in a </a:t>
                </a:r>
                <a:r>
                  <a:rPr lang="en-GB" b="1" dirty="0"/>
                  <a:t>co-ordinate system.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It is represented as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𝑶𝑨</m:t>
                            </m:r>
                          </m:e>
                        </m:acc>
                      </m:e>
                    </m:d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𝐑</m:t>
                    </m:r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7754922" cy="5256224"/>
              </a:xfrm>
              <a:blipFill>
                <a:blip r:embed="rId3"/>
                <a:stretch>
                  <a:fillRect l="-1571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12A556-1FF7-A7F9-E582-543573945F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0525" y="4032906"/>
            <a:ext cx="4181475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593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8349" y="1205557"/>
                <a:ext cx="10155222" cy="525622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Unit Vector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Unit vector has a </a:t>
                </a:r>
                <a:r>
                  <a:rPr lang="en-GB" b="1" dirty="0"/>
                  <a:t>magnitude of 1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Consider a 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𝑂𝐴</m:t>
                        </m:r>
                      </m:sub>
                    </m:sSub>
                  </m:oMath>
                </a14:m>
                <a:r>
                  <a:rPr lang="en-GB" dirty="0"/>
                  <a:t> in the direction of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𝑂𝐴</m:t>
                        </m:r>
                      </m:e>
                    </m:d>
                  </m:oMath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𝑂𝐴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𝑂𝐴</m:t>
                              </m:r>
                            </m:e>
                          </m:acc>
                        </m:e>
                      </m:d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𝑂𝐴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𝑅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𝑂𝐴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𝑂𝐴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𝑂𝐴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𝑂𝐴</m:t>
                                  </m:r>
                                </m:e>
                              </m:acc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𝑶𝑨</m:t>
                        </m:r>
                      </m:sub>
                    </m:sSub>
                  </m:oMath>
                </a14:m>
                <a:r>
                  <a:rPr lang="en-GB" b="1" dirty="0"/>
                  <a:t> unit vector</a:t>
                </a:r>
                <a:r>
                  <a:rPr lang="en-GB" dirty="0"/>
                  <a:t> in the direction OA and equals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In a unit vector, </a:t>
                </a:r>
                <a:r>
                  <a:rPr lang="en-GB" dirty="0"/>
                  <a:t>the</a:t>
                </a:r>
                <a:r>
                  <a:rPr lang="en-GB" b="1" dirty="0"/>
                  <a:t> </a:t>
                </a:r>
                <a:r>
                  <a:rPr lang="en-GB" dirty="0"/>
                  <a:t>suffix indicates the </a:t>
                </a:r>
                <a:r>
                  <a:rPr lang="en-GB" b="1" dirty="0"/>
                  <a:t>direction.</a:t>
                </a:r>
                <a:r>
                  <a:rPr lang="en-GB" dirty="0"/>
                  <a:t>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Thus,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r>
                  <a:rPr lang="en-GB" dirty="0"/>
                  <a:t> indicates the </a:t>
                </a:r>
                <a:r>
                  <a:rPr lang="en-GB" b="1" dirty="0"/>
                  <a:t>unit vector along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</m:oMath>
                </a14:m>
                <a:r>
                  <a:rPr lang="en-GB" b="1" dirty="0"/>
                  <a:t> axis</a:t>
                </a:r>
              </a:p>
              <a:p>
                <a:pPr>
                  <a:lnSpc>
                    <a:spcPct val="120000"/>
                  </a:lnSpc>
                </a:pPr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8349" y="1205557"/>
                <a:ext cx="10155222" cy="5256224"/>
              </a:xfrm>
              <a:blipFill>
                <a:blip r:embed="rId3"/>
                <a:stretch>
                  <a:fillRect l="-1080" t="-928" b="-11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9CABE7-933A-CF25-DB34-E59BA6C7E0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9547" y="2266950"/>
            <a:ext cx="325755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363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7436723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If the </a:t>
                </a:r>
                <a:r>
                  <a:rPr lang="en-GB" b="1" dirty="0"/>
                  <a:t>vector is known, </a:t>
                </a:r>
                <a:r>
                  <a:rPr lang="en-GB" dirty="0"/>
                  <a:t>then the </a:t>
                </a:r>
                <a:r>
                  <a:rPr lang="en-GB" b="1" dirty="0"/>
                  <a:t>unit vector along that vector can be obtained by dividing the vector by its magnitude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𝑂𝐴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𝑂𝐴</m:t>
                            </m:r>
                          </m:e>
                        </m:acc>
                      </m:num>
                      <m:den>
                        <m:d>
                          <m:dPr>
                            <m:begChr m:val="|"/>
                            <m:endChr m:val="|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acc>
                              <m:accPr>
                                <m:chr m:val="⃗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𝑂𝐴</m:t>
                                </m:r>
                              </m:e>
                            </m:acc>
                          </m:e>
                        </m:d>
                      </m:den>
                    </m:f>
                    <m:r>
                      <a:rPr lang="en-GB" b="0" i="0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endParaRPr lang="en-GB" dirty="0"/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three co-ordinates in x, y and z axis are unit vectors, as its </a:t>
                </a:r>
                <a:r>
                  <a:rPr lang="en-GB" b="1" dirty="0"/>
                  <a:t>value is 1.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7436723" cy="5256224"/>
              </a:xfrm>
              <a:blipFill>
                <a:blip r:embed="rId3"/>
                <a:stretch>
                  <a:fillRect l="-1475" t="-116" r="-6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6DCE16-9623-38EF-C292-804E2E13C2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8760" y="2095499"/>
            <a:ext cx="4043240" cy="3839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21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423407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Vector Algebra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Mathematical operations such as Addition, subtraction, multiplication etc., can be performed with the vector.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b="1" dirty="0"/>
              <a:t>Scaling 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b="1" dirty="0"/>
              <a:t>Adding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b="1" dirty="0"/>
              <a:t>Subtraction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910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lnSpc>
                    <a:spcPct val="120000"/>
                  </a:lnSpc>
                  <a:buAutoNum type="arabicPeriod"/>
                </a:pPr>
                <a:r>
                  <a:rPr lang="en-GB" b="1" dirty="0"/>
                  <a:t>Scaling of Vectors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0" i="0" dirty="0">
                    <a:effectLst/>
                  </a:rPr>
                  <a:t>Scaling of vectors refers to </a:t>
                </a:r>
                <a:r>
                  <a:rPr lang="en-GB" b="1" i="0" dirty="0">
                    <a:effectLst/>
                  </a:rPr>
                  <a:t>multiplying a vector by a scalar</a:t>
                </a:r>
                <a:r>
                  <a:rPr lang="en-GB" b="0" i="0" dirty="0">
                    <a:effectLst/>
                  </a:rPr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Multiplication </a:t>
                </a:r>
                <a:r>
                  <a:rPr lang="en-GB" b="1" dirty="0"/>
                  <a:t>changes the magnitude (length) of a vector but not its direction, when the scalar is positive.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b="1" dirty="0"/>
                  <a:t> is the scalar </a:t>
                </a:r>
                <a:r>
                  <a:rPr lang="en-GB" dirty="0"/>
                  <a:t>with which the vector to be multiplied.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dirty="0"/>
                  <a:t> </a:t>
                </a:r>
                <a:r>
                  <a:rPr lang="en-GB" b="1" dirty="0"/>
                  <a:t>magnitude increases, direction unchanged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magnitude decreases, direction unchanged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magnitude unchanged, direction reverses.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  <a:blipFill>
                <a:blip r:embed="rId3"/>
                <a:stretch>
                  <a:fillRect l="-1121" t="-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49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423407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535D83-1A6A-0248-A1DE-029955D8F9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668" y="2030889"/>
            <a:ext cx="10587037" cy="3209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095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2022" y="1329968"/>
                <a:ext cx="1142340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2. Adding of Vectors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Consider two coplanar vectors</a:t>
                </a:r>
                <a:r>
                  <a:rPr lang="en-GB" b="1" dirty="0"/>
                  <a:t> (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. </a:t>
                </a:r>
                <a:r>
                  <a:rPr lang="en-GB" dirty="0"/>
                  <a:t>The vector which is in the </a:t>
                </a:r>
                <a:r>
                  <a:rPr lang="en-GB" b="1" dirty="0"/>
                  <a:t>same plane </a:t>
                </a:r>
                <a:r>
                  <a:rPr lang="en-GB" dirty="0"/>
                  <a:t>are called</a:t>
                </a:r>
                <a:r>
                  <a:rPr lang="en-GB" b="1" dirty="0"/>
                  <a:t> coplanar vectors.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To </a:t>
                </a:r>
                <a:r>
                  <a:rPr lang="en-GB" b="1" dirty="0"/>
                  <a:t>add </a:t>
                </a:r>
                <a:r>
                  <a:rPr lang="en-GB" dirty="0"/>
                  <a:t>the vectors</a:t>
                </a:r>
                <a:r>
                  <a:rPr lang="en-GB" b="1" dirty="0"/>
                  <a:t>, move one of the two vector parallel to itself, at the tip of the other vector. </a:t>
                </a:r>
                <a:r>
                  <a:rPr lang="en-GB" dirty="0"/>
                  <a:t>Thus, move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</m:oMath>
                </a14:m>
                <a:r>
                  <a:rPr lang="en-GB" dirty="0"/>
                  <a:t> parallel to itself at the tip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The resultant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b="1" dirty="0"/>
                  <a:t> is drawn from the origin to the tip of the moved vector.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⃗"/>
                          <m:ctrlPr>
                            <a:rPr lang="en-GB" b="1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⃗"/>
                          <m:ctrlPr>
                            <a:rPr lang="en-GB" b="1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2022" y="1329968"/>
                <a:ext cx="11423407" cy="5256224"/>
              </a:xfrm>
              <a:blipFill>
                <a:blip r:embed="rId3"/>
                <a:stretch>
                  <a:fillRect l="-1121" t="-116" r="-14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385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26423" y="1329968"/>
                <a:ext cx="8038012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sz="2400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400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sz="2400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b="1" dirty="0"/>
                  <a:t>is moved parallel </a:t>
                </a:r>
                <a:r>
                  <a:rPr lang="en-GB" sz="2400" dirty="0"/>
                  <a:t>to itself at the</a:t>
                </a:r>
                <a:r>
                  <a:rPr lang="en-GB" sz="2400" b="1" dirty="0"/>
                  <a:t> tip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400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sz="2400" b="1" dirty="0"/>
                  <a:t> we get </a:t>
                </a:r>
                <a:r>
                  <a:rPr lang="en-GB" sz="2400" dirty="0"/>
                  <a:t>the </a:t>
                </a:r>
                <a:r>
                  <a:rPr lang="en-GB" sz="2400" b="1" dirty="0"/>
                  <a:t>same resultant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400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sz="2400" b="1" dirty="0"/>
              </a:p>
              <a:p>
                <a:pPr>
                  <a:lnSpc>
                    <a:spcPct val="120000"/>
                  </a:lnSpc>
                </a:pPr>
                <a:r>
                  <a:rPr lang="en-GB" sz="2400" dirty="0"/>
                  <a:t>Thus, the </a:t>
                </a:r>
                <a:r>
                  <a:rPr lang="en-GB" sz="2400" b="1" dirty="0"/>
                  <a:t>order of addition is not important.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sz="2400" dirty="0"/>
                  <a:t>The addition of vectors obey the </a:t>
                </a:r>
                <a:r>
                  <a:rPr lang="en-GB" sz="2400" b="1" dirty="0"/>
                  <a:t>commutative law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400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sz="2400" b="1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⃗"/>
                        <m:ctrlPr>
                          <a:rPr lang="en-GB" sz="2400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sz="2400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sz="2400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sz="2400" b="1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⃗"/>
                        <m:ctrlPr>
                          <a:rPr lang="en-GB" sz="2400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endParaRPr lang="en-GB" sz="2400" b="1" dirty="0"/>
              </a:p>
              <a:p>
                <a:pPr>
                  <a:lnSpc>
                    <a:spcPct val="120000"/>
                  </a:lnSpc>
                </a:pPr>
                <a:r>
                  <a:rPr lang="en-GB" sz="2400" b="1" dirty="0"/>
                  <a:t>Another method </a:t>
                </a:r>
                <a:r>
                  <a:rPr lang="en-GB" sz="2400" dirty="0"/>
                  <a:t>of performing the </a:t>
                </a:r>
                <a:r>
                  <a:rPr lang="en-GB" sz="2400" b="1" dirty="0"/>
                  <a:t>addition of vectors is the parallelogram rule. </a:t>
                </a:r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26423" y="1329968"/>
                <a:ext cx="8038012" cy="5256224"/>
              </a:xfrm>
              <a:blipFill>
                <a:blip r:embed="rId3"/>
                <a:stretch>
                  <a:fillRect l="-986" r="-13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1CCB63-F823-BEAF-9D5D-56A3315D71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5215" y="87086"/>
            <a:ext cx="3137227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CA74914-3A79-FCE3-9B79-181ECE4FD3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8909" y="4606575"/>
            <a:ext cx="3210537" cy="209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8460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following basic</a:t>
                </a:r>
                <a:r>
                  <a:rPr lang="en-GB" b="1" dirty="0"/>
                  <a:t> law of algebra </a:t>
                </a:r>
                <a:r>
                  <a:rPr lang="en-GB" dirty="0"/>
                  <a:t>are obeyed by the </a:t>
                </a:r>
                <a:r>
                  <a:rPr lang="en-GB" b="1" dirty="0"/>
                  <a:t>vectors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5256224"/>
              </a:xfrm>
              <a:blipFill>
                <a:blip r:embed="rId3"/>
                <a:stretch>
                  <a:fillRect l="-10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Table 9">
                <a:extLst>
                  <a:ext uri="{FF2B5EF4-FFF2-40B4-BE49-F238E27FC236}">
                    <a16:creationId xmlns:a16="http://schemas.microsoft.com/office/drawing/2014/main" id="{FD82CAFE-EA76-D3CD-B798-763E240F4DD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90110805"/>
                  </p:ext>
                </p:extLst>
              </p:nvPr>
            </p:nvGraphicFramePr>
            <p:xfrm>
              <a:off x="1545231" y="2352642"/>
              <a:ext cx="8860655" cy="2554657"/>
            </p:xfrm>
            <a:graphic>
              <a:graphicData uri="http://schemas.openxmlformats.org/drawingml/2006/table">
                <a:tbl>
                  <a:tblPr firstRow="1" bandRow="1">
                    <a:tableStyleId>{69012ECD-51FC-41F1-AA8D-1B2483CD663E}</a:tableStyleId>
                  </a:tblPr>
                  <a:tblGrid>
                    <a:gridCol w="1692413">
                      <a:extLst>
                        <a:ext uri="{9D8B030D-6E8A-4147-A177-3AD203B41FA5}">
                          <a16:colId xmlns:a16="http://schemas.microsoft.com/office/drawing/2014/main" val="1788332598"/>
                        </a:ext>
                      </a:extLst>
                    </a:gridCol>
                    <a:gridCol w="4011544">
                      <a:extLst>
                        <a:ext uri="{9D8B030D-6E8A-4147-A177-3AD203B41FA5}">
                          <a16:colId xmlns:a16="http://schemas.microsoft.com/office/drawing/2014/main" val="4216492310"/>
                        </a:ext>
                      </a:extLst>
                    </a:gridCol>
                    <a:gridCol w="3156698">
                      <a:extLst>
                        <a:ext uri="{9D8B030D-6E8A-4147-A177-3AD203B41FA5}">
                          <a16:colId xmlns:a16="http://schemas.microsoft.com/office/drawing/2014/main" val="836560759"/>
                        </a:ext>
                      </a:extLst>
                    </a:gridCol>
                  </a:tblGrid>
                  <a:tr h="30347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Law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Addition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Multiplication by scalar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08701694"/>
                      </a:ext>
                    </a:extLst>
                  </a:tr>
                  <a:tr h="50921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Commutative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>
                            <a:lnSpc>
                              <a:spcPct val="120000"/>
                            </a:lnSpc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b="1" dirty="0"/>
                        </a:p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39852111"/>
                      </a:ext>
                    </a:extLst>
                  </a:tr>
                  <a:tr h="598039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Associative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0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d>
                                  <m:dPr>
                                    <m:ctrlP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𝑩</m:t>
                                        </m:r>
                                      </m:e>
                                    </m:acc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𝑪</m:t>
                                        </m:r>
                                      </m:e>
                                    </m:acc>
                                  </m:e>
                                </m:d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=(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  <m:r>
                                  <a:rPr lang="en-GB" b="1" i="0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𝑪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)=(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βα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85859071"/>
                      </a:ext>
                    </a:extLst>
                  </a:tr>
                  <a:tr h="778879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Distributive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d>
                                  <m:dPr>
                                    <m:ctrlP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𝑨</m:t>
                                        </m:r>
                                      </m:e>
                                    </m:acc>
                                    <m:r>
                                      <a:rPr lang="en-GB" b="1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acc>
                                      <m:accPr>
                                        <m:chr m:val="⃗"/>
                                        <m:ctrlP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1" i="1" dirty="0" smtClean="0">
                                            <a:latin typeface="Cambria Math" panose="02040503050406030204" pitchFamily="18" charset="0"/>
                                          </a:rPr>
                                          <m:t>𝑩</m:t>
                                        </m:r>
                                      </m:e>
                                    </m:acc>
                                  </m:e>
                                </m:d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  <m:t>𝑩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</m:t>
                                </m:r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α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m:rPr>
                                    <m:sty m:val="p"/>
                                  </m:rPr>
                                  <a:rPr lang="el-GR" b="1" i="1" smtClean="0">
                                    <a:latin typeface="Cambria Math" panose="02040503050406030204" pitchFamily="18" charset="0"/>
                                  </a:rPr>
                                  <m:t>β</m:t>
                                </m:r>
                                <m:acc>
                                  <m:accPr>
                                    <m:chr m:val="⃗"/>
                                    <m:ctrlPr>
                                      <a:rPr lang="en-GB" b="1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1" i="1" dirty="0">
                                        <a:latin typeface="Cambria Math" panose="02040503050406030204" pitchFamily="18" charset="0"/>
                                      </a:rPr>
                                      <m:t>𝑨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757905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9" name="Table 9">
                <a:extLst>
                  <a:ext uri="{FF2B5EF4-FFF2-40B4-BE49-F238E27FC236}">
                    <a16:creationId xmlns:a16="http://schemas.microsoft.com/office/drawing/2014/main" id="{FD82CAFE-EA76-D3CD-B798-763E240F4DD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90110805"/>
                  </p:ext>
                </p:extLst>
              </p:nvPr>
            </p:nvGraphicFramePr>
            <p:xfrm>
              <a:off x="1545231" y="2352642"/>
              <a:ext cx="8860655" cy="2554657"/>
            </p:xfrm>
            <a:graphic>
              <a:graphicData uri="http://schemas.openxmlformats.org/drawingml/2006/table">
                <a:tbl>
                  <a:tblPr firstRow="1" bandRow="1">
                    <a:tableStyleId>{69012ECD-51FC-41F1-AA8D-1B2483CD663E}</a:tableStyleId>
                  </a:tblPr>
                  <a:tblGrid>
                    <a:gridCol w="1692413">
                      <a:extLst>
                        <a:ext uri="{9D8B030D-6E8A-4147-A177-3AD203B41FA5}">
                          <a16:colId xmlns:a16="http://schemas.microsoft.com/office/drawing/2014/main" val="1788332598"/>
                        </a:ext>
                      </a:extLst>
                    </a:gridCol>
                    <a:gridCol w="4011544">
                      <a:extLst>
                        <a:ext uri="{9D8B030D-6E8A-4147-A177-3AD203B41FA5}">
                          <a16:colId xmlns:a16="http://schemas.microsoft.com/office/drawing/2014/main" val="4216492310"/>
                        </a:ext>
                      </a:extLst>
                    </a:gridCol>
                    <a:gridCol w="3156698">
                      <a:extLst>
                        <a:ext uri="{9D8B030D-6E8A-4147-A177-3AD203B41FA5}">
                          <a16:colId xmlns:a16="http://schemas.microsoft.com/office/drawing/2014/main" val="836560759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Law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Addition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Multiplication by scalar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08701694"/>
                      </a:ext>
                    </a:extLst>
                  </a:tr>
                  <a:tr h="735838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Commutative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42337" t="-53279" r="-78756" b="-19672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81081" t="-53279" r="-193" b="-19672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39852111"/>
                      </a:ext>
                    </a:extLst>
                  </a:tr>
                  <a:tr h="67418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Associative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42337" t="-168468" r="-78756" b="-11621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81081" t="-168468" r="-193" b="-11621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85859071"/>
                      </a:ext>
                    </a:extLst>
                  </a:tr>
                  <a:tr h="778879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Distributive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42337" t="-232813" r="-78756" b="-78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81081" t="-232813" r="-193" b="-78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7579050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158449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3127732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3. Subtraction of Vectors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Subtraction </a:t>
                </a:r>
                <a:r>
                  <a:rPr lang="en-GB" dirty="0"/>
                  <a:t>of vectors can be obtained </a:t>
                </a:r>
                <a:r>
                  <a:rPr lang="en-GB" b="1" dirty="0"/>
                  <a:t>from the rule of addition.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to be </a:t>
                </a:r>
                <a:r>
                  <a:rPr lang="en-GB" b="1" dirty="0"/>
                  <a:t>subtracted</a:t>
                </a:r>
                <a:r>
                  <a:rPr lang="en-GB" dirty="0"/>
                  <a:t> from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/>
                  <a:t>, it can be represented as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+(−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b="1" dirty="0"/>
                  <a:t>)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Thus </a:t>
                </a:r>
                <a:r>
                  <a:rPr lang="en-GB" b="1" dirty="0"/>
                  <a:t>reverse the sign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/>
                  <a:t> (reverse its direction by multiplying it with -1) and then </a:t>
                </a:r>
                <a:r>
                  <a:rPr lang="en-GB" b="1" dirty="0"/>
                  <a:t>add it to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to obtain the subtraction.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3127732"/>
              </a:xfrm>
              <a:blipFill>
                <a:blip r:embed="rId3"/>
                <a:stretch>
                  <a:fillRect l="-1084" t="-1170" b="-1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C89160-6A8C-3ECB-E4EB-DCF2FCF36A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17371" y="4369386"/>
            <a:ext cx="7148512" cy="245752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3F3C83E-4A6A-3A1C-6749-2964257A56AA}"/>
                  </a:ext>
                </a:extLst>
              </p:cNvPr>
              <p:cNvSpPr txBox="1"/>
              <p:nvPr/>
            </p:nvSpPr>
            <p:spPr>
              <a:xfrm>
                <a:off x="2944091" y="3225219"/>
                <a:ext cx="6165272" cy="40479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b="1" dirty="0"/>
                  <a:t>. </a:t>
                </a:r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3F3C83E-4A6A-3A1C-6749-2964257A56A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4091" y="3225219"/>
                <a:ext cx="6165272" cy="404791"/>
              </a:xfrm>
              <a:prstGeom prst="rect">
                <a:avLst/>
              </a:prstGeom>
              <a:blipFill>
                <a:blip r:embed="rId5"/>
                <a:stretch>
                  <a:fillRect b="-242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2818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Identical Vectors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Two vectors </a:t>
                </a:r>
                <a:r>
                  <a:rPr lang="en-GB" dirty="0"/>
                  <a:t>are said to be </a:t>
                </a:r>
                <a:r>
                  <a:rPr lang="en-GB" b="1" dirty="0"/>
                  <a:t>identical if the difference is zero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Thus,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</a:t>
                </a:r>
                <a:r>
                  <a:rPr lang="en-GB" b="1" dirty="0"/>
                  <a:t>identical </a:t>
                </a:r>
                <a:r>
                  <a:rPr lang="en-GB" dirty="0"/>
                  <a:t>if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r>
                  <a:rPr lang="en-GB" b="1" dirty="0"/>
                  <a:t>  i.e.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Such </a:t>
                </a:r>
                <a:r>
                  <a:rPr lang="en-GB" b="1" dirty="0"/>
                  <a:t>two vectors </a:t>
                </a:r>
                <a:r>
                  <a:rPr lang="en-GB" dirty="0"/>
                  <a:t>are called </a:t>
                </a:r>
                <a:r>
                  <a:rPr lang="en-GB" b="1" dirty="0"/>
                  <a:t>equal vectors</a:t>
                </a:r>
                <a:r>
                  <a:rPr lang="en-GB" dirty="0"/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  <a:blipFill>
                <a:blip r:embed="rId3"/>
                <a:stretch>
                  <a:fillRect l="-1084" t="-1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443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vector addition is carried out component by component.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Thus, if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𝒙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,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𝒚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,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𝑨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𝒛</m:t>
                            </m:r>
                          </m:sub>
                        </m:sSub>
                      </m:e>
                    </m:d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=(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𝑪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Vector subtraction is similarly carried out as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𝑫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− 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𝑩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𝑨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+ (−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𝑩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) 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𝑫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𝒂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243793" cy="4815018"/>
              </a:xfrm>
              <a:blipFill>
                <a:blip r:embed="rId3"/>
                <a:stretch>
                  <a:fillRect l="-1084" t="-1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685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423407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The Co-ordinates system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To express a vector in terms of its components, reference directions are required.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These directions are represented using coordinate systems.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Cartesian (or) Rectangular co-ordinate system</a:t>
            </a:r>
          </a:p>
          <a:p>
            <a:pPr>
              <a:lnSpc>
                <a:spcPct val="120000"/>
              </a:lnSpc>
            </a:pPr>
            <a:r>
              <a:rPr lang="en-GB" b="1" dirty="0"/>
              <a:t>Cylindrical co-ordinate system</a:t>
            </a:r>
          </a:p>
          <a:p>
            <a:pPr>
              <a:lnSpc>
                <a:spcPct val="120000"/>
              </a:lnSpc>
            </a:pPr>
            <a:r>
              <a:rPr lang="en-GB" b="1" dirty="0"/>
              <a:t>Spherical co-ordinate system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8147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Cartesian or Rectangular co-ordinate system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This system has </a:t>
                </a:r>
                <a:r>
                  <a:rPr lang="en-GB" b="1" dirty="0"/>
                  <a:t>two</a:t>
                </a:r>
                <a:r>
                  <a:rPr lang="en-GB" dirty="0"/>
                  <a:t> or </a:t>
                </a:r>
                <a:r>
                  <a:rPr lang="en-GB" b="1" dirty="0"/>
                  <a:t>three co-ordinate axes.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 err="1"/>
                  <a:t>Eg</a:t>
                </a:r>
                <a:r>
                  <a:rPr lang="en-GB" b="1" dirty="0"/>
                  <a:t>,</a:t>
                </a:r>
                <a:r>
                  <a:rPr lang="en-GB" dirty="0"/>
                  <a:t> three </a:t>
                </a:r>
                <a:r>
                  <a:rPr lang="en-GB" b="1" dirty="0"/>
                  <a:t>co-ordinate axes </a:t>
                </a:r>
                <a:r>
                  <a:rPr lang="en-GB" dirty="0"/>
                  <a:t>represents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which are </a:t>
                </a:r>
                <a:r>
                  <a:rPr lang="en-GB" b="1" dirty="0"/>
                  <a:t>mutually right angle </a:t>
                </a:r>
                <a:r>
                  <a:rPr lang="en-GB" dirty="0"/>
                  <a:t>to each other.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These </a:t>
                </a:r>
                <a:r>
                  <a:rPr lang="en-GB" b="1" dirty="0"/>
                  <a:t>three axes intersect at a common point</a:t>
                </a:r>
                <a:r>
                  <a:rPr lang="en-GB" dirty="0"/>
                  <a:t> called </a:t>
                </a:r>
                <a:r>
                  <a:rPr lang="en-GB" b="1" dirty="0"/>
                  <a:t>origin of the system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In Cartesian coordinate system,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=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plane indicates </a:t>
                </a:r>
                <a:r>
                  <a:rPr lang="en-GB" b="1" dirty="0"/>
                  <a:t>two-dimensional y-z </a:t>
                </a:r>
                <a:r>
                  <a:rPr lang="en-GB" dirty="0"/>
                  <a:t>plane,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plane </a:t>
                </a:r>
                <a:r>
                  <a:rPr lang="en-GB" dirty="0"/>
                  <a:t>indicate </a:t>
                </a:r>
                <a:r>
                  <a:rPr lang="en-GB" b="1" dirty="0"/>
                  <a:t>two-dimensional x-z </a:t>
                </a:r>
                <a:r>
                  <a:rPr lang="en-GB" dirty="0"/>
                  <a:t>plane and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𝟎</m:t>
                    </m:r>
                  </m:oMath>
                </a14:m>
                <a:r>
                  <a:rPr lang="en-GB" b="1" dirty="0"/>
                  <a:t> plane </a:t>
                </a:r>
                <a:r>
                  <a:rPr lang="en-GB" dirty="0"/>
                  <a:t>indicates </a:t>
                </a:r>
                <a:r>
                  <a:rPr lang="en-GB" b="1" dirty="0"/>
                  <a:t>two- dimensional x-y plane</a:t>
                </a:r>
              </a:p>
              <a:p>
                <a:pPr>
                  <a:lnSpc>
                    <a:spcPct val="120000"/>
                  </a:lnSpc>
                </a:pPr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423407" cy="5256224"/>
              </a:xfrm>
              <a:blipFill>
                <a:blip r:embed="rId3"/>
                <a:stretch>
                  <a:fillRect l="-1067" t="-116" r="-13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3959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6764322" cy="525622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Representing a point in Rectangular Co-ordinate system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A point in rectangular co-ordinate is located by </a:t>
                </a:r>
                <a:r>
                  <a:rPr lang="en-GB" b="1" dirty="0"/>
                  <a:t>three co-ordinates </a:t>
                </a:r>
                <a:r>
                  <a:rPr lang="en-GB" dirty="0"/>
                  <a:t>namely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co-ordinates</a:t>
                </a:r>
                <a:r>
                  <a:rPr lang="en-GB" b="1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point can be reached by </a:t>
                </a:r>
                <a:r>
                  <a:rPr lang="en-GB" b="1" dirty="0"/>
                  <a:t>moving from origin, </a:t>
                </a:r>
                <a:r>
                  <a:rPr lang="en-GB" dirty="0"/>
                  <a:t>the distance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direction,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direction </a:t>
                </a:r>
                <a:r>
                  <a:rPr lang="en-GB" dirty="0"/>
                  <a:t>and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𝒊𝒏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direction.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Consider a </a:t>
                </a:r>
                <a:r>
                  <a:rPr lang="en-GB" b="1" dirty="0"/>
                  <a:t>point P </a:t>
                </a:r>
                <a:r>
                  <a:rPr lang="en-GB" dirty="0"/>
                  <a:t>having Co-ordinates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which may be </a:t>
                </a:r>
                <a:r>
                  <a:rPr lang="en-GB" b="1" dirty="0"/>
                  <a:t>positive or negative.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It is represented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6764322" cy="5256224"/>
              </a:xfrm>
              <a:blipFill>
                <a:blip r:embed="rId3"/>
                <a:stretch>
                  <a:fillRect l="-1622" t="-928" r="-19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892146-B756-CAA1-15DF-ED98963243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758" y="2244435"/>
            <a:ext cx="3902221" cy="341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370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3" y="1329968"/>
            <a:ext cx="8941701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The Point Q(3,-1,2) can be shown in this system as 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73A54B-7B29-813B-83A9-8DBD574D5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5787" y="1928467"/>
            <a:ext cx="6400800" cy="465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4266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5328" y="1413169"/>
                <a:ext cx="6525072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Base Vectors: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</a:t>
                </a:r>
                <a:r>
                  <a:rPr lang="en-GB" b="1" dirty="0"/>
                  <a:t> three base vectors </a:t>
                </a:r>
                <a:r>
                  <a:rPr lang="en-GB" dirty="0"/>
                  <a:t>are the </a:t>
                </a:r>
                <a:r>
                  <a:rPr lang="en-GB" b="1" dirty="0"/>
                  <a:t>unit vectors </a:t>
                </a:r>
                <a:r>
                  <a:rPr lang="en-GB" dirty="0"/>
                  <a:t>oriented in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𝒚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𝒛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of the system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r>
                  <a:rPr lang="en-GB" b="1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So, any point on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𝒙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𝒂𝒙𝒊𝒔</m:t>
                    </m:r>
                  </m:oMath>
                </a14:m>
                <a:r>
                  <a:rPr lang="en-GB" b="1" dirty="0"/>
                  <a:t> having co-ordinates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as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5328" y="1413169"/>
                <a:ext cx="6525072" cy="5256224"/>
              </a:xfrm>
              <a:blipFill>
                <a:blip r:embed="rId3"/>
                <a:stretch>
                  <a:fillRect l="-1963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0F26B2-4C16-2F6F-EE0D-DCA2FBD119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064" y="1959429"/>
            <a:ext cx="4473483" cy="385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17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5328" y="1413169"/>
                <a:ext cx="6878858" cy="525622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100" b="1" dirty="0"/>
                  <a:t>Position and Distance Vectors: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Point representation: </a:t>
                </a:r>
                <a:r>
                  <a:rPr lang="en-GB" dirty="0"/>
                  <a:t>Consider a point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in the cartesian co-ordinate system.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Position vector: </a:t>
                </a:r>
                <a:r>
                  <a:rPr lang="en-GB" dirty="0"/>
                  <a:t>Represented by the distance of point P from the origin.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𝑶𝑷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magnitude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𝑶𝑷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given by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⃗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</m:acc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𝑶𝑷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b="1" dirty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 dirty="0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  <m:sub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GB" b="1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1" i="1" dirty="0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 dirty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𝒚</m:t>
                                </m:r>
                              </m:e>
                              <m:sub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 dirty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b="1" i="1" dirty="0" smtClean="0">
                                    <a:latin typeface="Cambria Math" panose="02040503050406030204" pitchFamily="18" charset="0"/>
                                  </a:rPr>
                                  <m:t>𝒛</m:t>
                                </m:r>
                              </m:e>
                              <m:sub>
                                <m:r>
                                  <a:rPr lang="en-GB" b="1" i="1" dirty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1" i="1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5328" y="1413169"/>
                <a:ext cx="6878858" cy="5256224"/>
              </a:xfrm>
              <a:blipFill>
                <a:blip r:embed="rId3"/>
                <a:stretch>
                  <a:fillRect l="-2216" t="-11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B9515A-FAF4-FD72-F050-0C2C241CE5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4186" y="1444378"/>
            <a:ext cx="4352925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0054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4344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29498"/>
                <a:ext cx="7629973" cy="5256224"/>
              </a:xfrm>
            </p:spPr>
            <p:txBody>
              <a:bodyPr>
                <a:normAutofit fontScale="85000" lnSpcReduction="1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For two points in the cartesian coordinate system </a:t>
                </a:r>
                <a:r>
                  <a:rPr lang="en-GB" b="1" dirty="0"/>
                  <a:t>P and Q,</a:t>
                </a:r>
                <a:r>
                  <a:rPr lang="en-GB" dirty="0"/>
                  <a:t> with coordinates,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individual position vector of the </a:t>
                </a:r>
                <a:r>
                  <a:rPr lang="en-GB" b="1" dirty="0"/>
                  <a:t>points are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magnitude </a:t>
                </a:r>
                <a:r>
                  <a:rPr lang="en-GB" dirty="0"/>
                  <a:t>of this vector </a:t>
                </a:r>
                <a:r>
                  <a:rPr lang="en-GB" dirty="0" err="1"/>
                  <a:t>interms</a:t>
                </a:r>
                <a:r>
                  <a:rPr lang="en-GB" dirty="0"/>
                  <a:t> of three mutually perpendicular components are given by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𝑷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[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]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𝒙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[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]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[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]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𝑷𝑸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𝒙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𝒚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𝒛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1" i="1" dirty="0" smtClean="0">
                                      <a:latin typeface="Cambria Math" panose="02040503050406030204" pitchFamily="18" charset="0"/>
                                    </a:rPr>
                                    <m:t>𝒛</m:t>
                                  </m:r>
                                </m:e>
                                <m:sub>
                                  <m:r>
                                    <a:rPr lang="en-GB" b="1" i="1" dirty="0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29498"/>
                <a:ext cx="7629973" cy="5256224"/>
              </a:xfrm>
              <a:blipFill>
                <a:blip r:embed="rId3"/>
                <a:stretch>
                  <a:fillRect l="-1279" t="-5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C969E4-E626-7FBB-FCF3-AD9BBA799F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9442" y="1921329"/>
            <a:ext cx="4449245" cy="322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671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Cartesian co-ordinate system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29498"/>
                <a:ext cx="11200487" cy="525622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b="1" dirty="0"/>
                  <a:t>Unit vector along PQ is</a:t>
                </a:r>
                <a:endParaRPr lang="en-GB" b="1" i="0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𝒖𝒏𝒊𝒕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𝒗𝒆𝒄𝒕𝒐𝒓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𝒂𝒍𝒐𝒏𝒈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𝑷𝑸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𝑷𝑸</m:t>
                                  </m:r>
                                </m:e>
                              </m:acc>
                            </m:e>
                          </m:d>
                        </m:den>
                      </m:f>
                    </m:oMath>
                  </m:oMathPara>
                </a14:m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29498"/>
                <a:ext cx="11200487" cy="5256224"/>
              </a:xfrm>
              <a:blipFill>
                <a:blip r:embed="rId3"/>
                <a:stretch>
                  <a:fillRect l="-980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9406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364921" cy="2899710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260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sz="2600" b="1" i="0" dirty="0">
                    <a:solidFill>
                      <a:schemeClr val="tx1"/>
                    </a:solidFill>
                    <a:effectLst/>
                  </a:rPr>
                  <a:t>circular cylindrical co-ordinate </a:t>
                </a:r>
                <a:r>
                  <a:rPr lang="en-GB" sz="2600" i="0" dirty="0">
                    <a:solidFill>
                      <a:schemeClr val="tx1"/>
                    </a:solidFill>
                    <a:effectLst/>
                  </a:rPr>
                  <a:t>is the </a:t>
                </a:r>
                <a:r>
                  <a:rPr lang="en-GB" sz="2600" b="1" i="0" dirty="0">
                    <a:solidFill>
                      <a:schemeClr val="tx1"/>
                    </a:solidFill>
                    <a:effectLst/>
                  </a:rPr>
                  <a:t>three-dimensional version of polar co-ordinate.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2600" dirty="0">
                    <a:solidFill>
                      <a:schemeClr val="tx1"/>
                    </a:solidFill>
                  </a:rPr>
                  <a:t>The surfaces used to define the </a:t>
                </a:r>
                <a:r>
                  <a:rPr lang="en-GB" sz="2600" b="1" dirty="0">
                    <a:solidFill>
                      <a:schemeClr val="tx1"/>
                    </a:solidFill>
                  </a:rPr>
                  <a:t>cylindrical co-ordinate system </a:t>
                </a:r>
                <a:r>
                  <a:rPr lang="en-GB" sz="2600" dirty="0">
                    <a:solidFill>
                      <a:schemeClr val="tx1"/>
                    </a:solidFill>
                  </a:rPr>
                  <a:t>are</a:t>
                </a:r>
              </a:p>
              <a:p>
                <a:pPr>
                  <a:lnSpc>
                    <a:spcPct val="120000"/>
                  </a:lnSpc>
                  <a:spcBef>
                    <a:spcPts val="600"/>
                  </a:spcBef>
                </a:pPr>
                <a14:m>
                  <m:oMath xmlns:m="http://schemas.openxmlformats.org/officeDocument/2006/math">
                    <m:r>
                      <a:rPr lang="en-GB" sz="2600" i="1" dirty="0" smtClean="0">
                        <a:latin typeface="Cambria Math" panose="02040503050406030204" pitchFamily="18" charset="0"/>
                      </a:rPr>
                      <m:t>𝑟</m:t>
                    </m:r>
                  </m:oMath>
                </a14:m>
                <a:r>
                  <a:rPr lang="en-GB" sz="2600" dirty="0"/>
                  <a:t> (Radius )- </a:t>
                </a:r>
                <a:r>
                  <a:rPr lang="en-GB" sz="2400" dirty="0"/>
                  <a:t>Represents the radial distance from the 𝑧-axis to a point on the cylinder.</a:t>
                </a:r>
                <a:endParaRPr lang="en-GB" sz="2600" b="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20000"/>
                  </a:lnSpc>
                  <a:spcBef>
                    <a:spcPts val="600"/>
                  </a:spcBef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600" b="0" i="1">
                        <a:latin typeface="Cambria Math" panose="02040503050406030204" pitchFamily="18" charset="0"/>
                      </a:rPr>
                      <m:t>ϕ</m:t>
                    </m:r>
                    <m:r>
                      <a:rPr lang="el-GR" sz="26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600" dirty="0"/>
                  <a:t> (angle) - </a:t>
                </a:r>
                <a:r>
                  <a:rPr lang="en-GB" sz="2400" dirty="0"/>
                  <a:t>Angle of a vertical plane from the 𝑥𝑧-plane, perpendicular to the 𝑥𝑦-plane.</a:t>
                </a:r>
                <a:endParaRPr lang="en-GB" sz="2600" dirty="0"/>
              </a:p>
              <a:p>
                <a:pPr>
                  <a:lnSpc>
                    <a:spcPct val="120000"/>
                  </a:lnSpc>
                  <a:spcBef>
                    <a:spcPts val="600"/>
                  </a:spcBef>
                </a:pPr>
                <a14:m>
                  <m:oMath xmlns:m="http://schemas.openxmlformats.org/officeDocument/2006/math">
                    <m:r>
                      <a:rPr lang="en-GB" sz="2600" b="0" i="1" dirty="0" smtClean="0">
                        <a:latin typeface="Cambria Math" panose="02040503050406030204" pitchFamily="18" charset="0"/>
                      </a:rPr>
                      <m:t>𝑧</m:t>
                    </m:r>
                  </m:oMath>
                </a14:m>
                <a:r>
                  <a:rPr lang="en-GB" sz="2600" b="1" dirty="0">
                    <a:solidFill>
                      <a:schemeClr val="tx1"/>
                    </a:solidFill>
                  </a:rPr>
                  <a:t> </a:t>
                </a:r>
                <a:r>
                  <a:rPr lang="en-GB" sz="2600" dirty="0">
                    <a:solidFill>
                      <a:schemeClr val="tx1"/>
                    </a:solidFill>
                  </a:rPr>
                  <a:t>(height)- </a:t>
                </a:r>
                <a:r>
                  <a:rPr lang="en-GB" sz="2400" dirty="0"/>
                  <a:t>Height along the 𝑧-axis; the 𝑧-plane is parallel to the 𝑥𝑦-plane.</a:t>
                </a:r>
                <a:r>
                  <a:rPr lang="en-GB" b="1" i="0" dirty="0">
                    <a:effectLst/>
                  </a:rPr>
                  <a:t> 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364921" cy="2899710"/>
              </a:xfrm>
              <a:blipFill>
                <a:blip r:embed="rId3"/>
                <a:stretch>
                  <a:fillRect l="-804" t="-210" r="-3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16D32A-9EB8-4D0A-A5B5-60EE204C6B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2329" y="4093020"/>
            <a:ext cx="6698711" cy="273388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05E42E5-5BC1-0059-CBC8-BE1E6D7DB6D2}"/>
                  </a:ext>
                </a:extLst>
              </p:cNvPr>
              <p:cNvSpPr txBox="1"/>
              <p:nvPr/>
            </p:nvSpPr>
            <p:spPr>
              <a:xfrm>
                <a:off x="477982" y="4229677"/>
                <a:ext cx="5318760" cy="23083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2000" i="0" dirty="0">
                    <a:effectLst/>
                  </a:rPr>
                  <a:t>The</a:t>
                </a:r>
                <a:r>
                  <a:rPr lang="en-GB" sz="2000" b="1" i="0" dirty="0">
                    <a:effectLst/>
                  </a:rPr>
                  <a:t> Point P </a:t>
                </a:r>
                <a:r>
                  <a:rPr lang="en-GB" sz="2000" i="0" dirty="0">
                    <a:effectLst/>
                  </a:rPr>
                  <a:t>in the Co-ordinate system has</a:t>
                </a:r>
                <a:r>
                  <a:rPr lang="en-GB" sz="2000" b="1" i="0" dirty="0">
                    <a:effectLst/>
                  </a:rPr>
                  <a:t> three co-ordinates </a:t>
                </a:r>
                <a:r>
                  <a:rPr lang="en-GB" sz="2000" i="0" dirty="0">
                    <a:effectLst/>
                  </a:rPr>
                  <a:t>(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𝑟</m:t>
                    </m:r>
                  </m:oMath>
                </a14:m>
                <a:r>
                  <a:rPr lang="en-GB" sz="2000" i="0" dirty="0">
                    <a:effectLst/>
                  </a:rPr>
                  <a:t>, </a:t>
                </a:r>
                <a14:m>
                  <m:oMath xmlns:m="http://schemas.openxmlformats.org/officeDocument/2006/math">
                    <m:r>
                      <a:rPr lang="el-GR" sz="2000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GB" sz="2000" i="0" dirty="0">
                    <a:effectLst/>
                  </a:rPr>
                  <a:t>,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z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000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2000" i="0" dirty="0">
                    <a:effectLst/>
                  </a:rPr>
                  <a:t>The range of the variables are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≤∞</m:t>
                      </m:r>
                    </m:oMath>
                  </m:oMathPara>
                </a14:m>
                <a:endParaRPr lang="en-GB" sz="2000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l-GR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≤2</m:t>
                      </m:r>
                      <m:r>
                        <a:rPr lang="el-GR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𝜋</m:t>
                      </m:r>
                    </m:oMath>
                  </m:oMathPara>
                </a14:m>
                <a:endParaRPr lang="en-GB" sz="2000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r>
                        <a:rPr lang="en-GB" sz="2000" b="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∞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𝑍</m:t>
                      </m:r>
                      <m:r>
                        <a:rPr lang="en-GB" sz="2000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≤∞</m:t>
                      </m:r>
                    </m:oMath>
                  </m:oMathPara>
                </a14:m>
                <a:endParaRPr lang="en-GB" sz="2000" i="0" dirty="0">
                  <a:effectLst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05E42E5-5BC1-0059-CBC8-BE1E6D7DB6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982" y="4229677"/>
                <a:ext cx="5318760" cy="2308324"/>
              </a:xfrm>
              <a:prstGeom prst="rect">
                <a:avLst/>
              </a:prstGeom>
              <a:blipFill>
                <a:blip r:embed="rId5"/>
                <a:stretch>
                  <a:fillRect l="-11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73073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5056" y="1526365"/>
                <a:ext cx="7555308" cy="4842537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effectLst/>
                    <a:latin typeface="-apple-system"/>
                  </a:rPr>
                  <a:t>Base Vector:</a:t>
                </a:r>
              </a:p>
              <a:p>
                <a:pPr algn="l">
                  <a:buFont typeface="Arial" panose="020B0604020202020204" pitchFamily="34" charset="0"/>
                  <a:buChar char="•"/>
                </a:pPr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𝒓</m:t>
                        </m:r>
                      </m:sub>
                    </m:sSub>
                    <m:r>
                      <a:rPr lang="en-GB" b="0" i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lies in the </a:t>
                </a:r>
                <a:r>
                  <a:rPr lang="en-GB" b="1" i="0" dirty="0">
                    <a:effectLst/>
                  </a:rPr>
                  <a:t>plane parallel </a:t>
                </a:r>
                <a:r>
                  <a:rPr lang="en-GB" b="0" i="0" dirty="0">
                    <a:effectLst/>
                  </a:rPr>
                  <a:t>to the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𝑿𝒀</m:t>
                    </m:r>
                  </m:oMath>
                </a14:m>
                <a:r>
                  <a:rPr lang="en-GB" b="1" i="0" dirty="0">
                    <a:effectLst/>
                  </a:rPr>
                  <a:t> plane </a:t>
                </a:r>
                <a:r>
                  <a:rPr lang="en-GB" b="0" i="0" dirty="0">
                    <a:effectLst/>
                  </a:rPr>
                  <a:t>and is </a:t>
                </a:r>
                <a:r>
                  <a:rPr lang="en-GB" b="1" i="0" dirty="0">
                    <a:effectLst/>
                  </a:rPr>
                  <a:t>perpendicular</a:t>
                </a:r>
                <a:r>
                  <a:rPr lang="en-GB" b="0" i="0" dirty="0">
                    <a:effectLst/>
                  </a:rPr>
                  <a:t> to the </a:t>
                </a:r>
                <a:r>
                  <a:rPr lang="en-GB" b="1" i="0" dirty="0">
                    <a:effectLst/>
                  </a:rPr>
                  <a:t>surface of the cylinder </a:t>
                </a:r>
                <a:r>
                  <a:rPr lang="en-GB" b="0" i="0" dirty="0">
                    <a:effectLst/>
                  </a:rPr>
                  <a:t>at a given point. </a:t>
                </a:r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lies in the </a:t>
                </a:r>
                <a:r>
                  <a:rPr lang="en-GB" b="1" i="0" dirty="0">
                    <a:effectLst/>
                  </a:rPr>
                  <a:t>plane parallel </a:t>
                </a:r>
                <a:r>
                  <a:rPr lang="en-GB" b="0" i="0" dirty="0">
                    <a:effectLst/>
                  </a:rPr>
                  <a:t>to the </a:t>
                </a:r>
                <a:r>
                  <a:rPr lang="en-GB" b="1" i="0" dirty="0">
                    <a:effectLst/>
                  </a:rPr>
                  <a:t>XY plane</a:t>
                </a:r>
                <a:r>
                  <a:rPr lang="en-GB" b="0" i="0" dirty="0">
                    <a:effectLst/>
                  </a:rPr>
                  <a:t>, but it is </a:t>
                </a:r>
                <a:r>
                  <a:rPr lang="en-GB" b="1" i="0" dirty="0">
                    <a:effectLst/>
                  </a:rPr>
                  <a:t>tangent to the cylinder</a:t>
                </a:r>
                <a:r>
                  <a:rPr lang="en-GB" b="0" i="0" dirty="0">
                    <a:effectLst/>
                  </a:rPr>
                  <a:t> and pointing in a direction of </a:t>
                </a:r>
                <a:r>
                  <a:rPr lang="en-GB" b="1" i="0" dirty="0">
                    <a:effectLst/>
                  </a:rPr>
                  <a:t>increasing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at the given point.</a:t>
                </a:r>
              </a:p>
              <a:p>
                <a:r>
                  <a:rPr lang="en-GB" b="0" i="0" dirty="0">
                    <a:effectLst/>
                  </a:rPr>
                  <a:t>The </a:t>
                </a:r>
                <a:r>
                  <a:rPr lang="en-GB" b="1" i="0" dirty="0">
                    <a:effectLst/>
                  </a:rPr>
                  <a:t>unit vector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𝒛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is parallel to </a:t>
                </a:r>
                <a:r>
                  <a:rPr lang="en-GB" b="1" i="0" dirty="0">
                    <a:effectLst/>
                  </a:rPr>
                  <a:t>z axis </a:t>
                </a:r>
                <a:r>
                  <a:rPr lang="en-GB" b="0" i="0" dirty="0">
                    <a:effectLst/>
                  </a:rPr>
                  <a:t>and </a:t>
                </a:r>
                <a:r>
                  <a:rPr lang="en-GB" b="1" i="0" dirty="0">
                    <a:effectLst/>
                  </a:rPr>
                  <a:t>directed towards increasing z.</a:t>
                </a:r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5056" y="1526365"/>
                <a:ext cx="7555308" cy="4842537"/>
              </a:xfrm>
              <a:blipFill>
                <a:blip r:embed="rId3"/>
                <a:stretch>
                  <a:fillRect l="-1613" t="-2013" r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AFF831-2BDB-D657-0D19-EBE7F80B9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5172" y="1526365"/>
            <a:ext cx="3841151" cy="432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0436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Cylindrical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 algn="l">
                  <a:buNone/>
                </a:pPr>
                <a:r>
                  <a:rPr lang="en-GB" b="0" i="0" dirty="0">
                    <a:solidFill>
                      <a:schemeClr val="tx1"/>
                    </a:solidFill>
                    <a:effectLst/>
                    <a:latin typeface="-apple-system"/>
                  </a:rPr>
                  <a:t>Hence the vector of point </a:t>
                </a:r>
                <a:r>
                  <a:rPr lang="en-GB" b="1" i="1" dirty="0">
                    <a:solidFill>
                      <a:schemeClr val="tx1"/>
                    </a:solidFill>
                    <a:effectLst/>
                    <a:latin typeface="-apple-system"/>
                  </a:rPr>
                  <a:t>P</a:t>
                </a:r>
                <a:r>
                  <a:rPr lang="en-GB" b="0" i="0" dirty="0">
                    <a:solidFill>
                      <a:schemeClr val="tx1"/>
                    </a:solidFill>
                    <a:effectLst/>
                    <a:latin typeface="-apple-system"/>
                  </a:rPr>
                  <a:t> can be represented as.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l-GR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m:rPr>
                            <m:sty m:val="p"/>
                          </m:rPr>
                          <a:rPr lang="el-GR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𝑍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Where, </a:t>
                </a:r>
                <a:endParaRPr lang="en-GB" dirty="0">
                  <a:solidFill>
                    <a:schemeClr val="tx1"/>
                  </a:solidFill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  <a:latin typeface="-apple-system"/>
                  </a:rPr>
                  <a:t> - is the radius r,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l-GR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ϕ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  <a:latin typeface="-apple-system"/>
                  </a:rPr>
                  <a:t> - is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endParaRPr lang="en-GB" dirty="0">
                  <a:solidFill>
                    <a:schemeClr val="tx1"/>
                  </a:solidFill>
                  <a:latin typeface="-apple-system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𝑍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  <a:latin typeface="-apple-system"/>
                  </a:rPr>
                  <a:t> - is z co-ordinate of Point P.</a:t>
                </a:r>
              </a:p>
              <a:p>
                <a:endParaRPr lang="en-GB" dirty="0">
                  <a:latin typeface="-apple-system"/>
                </a:endParaRPr>
              </a:p>
              <a:p>
                <a:endParaRPr lang="en-GB" b="0" i="0" dirty="0">
                  <a:effectLst/>
                  <a:latin typeface="-apple-system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57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12534" y="1329968"/>
                <a:ext cx="11879466" cy="4882410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The </a:t>
                </a:r>
                <a:r>
                  <a:rPr lang="en-GB" b="1" dirty="0"/>
                  <a:t>three co-ordinates </a:t>
                </a:r>
                <a:r>
                  <a:rPr lang="en-GB" dirty="0"/>
                  <a:t>of a point </a:t>
                </a:r>
                <a:r>
                  <a:rPr lang="en-GB" b="1" dirty="0"/>
                  <a:t>P</a:t>
                </a:r>
                <a:r>
                  <a:rPr lang="en-GB" dirty="0"/>
                  <a:t> in the </a:t>
                </a:r>
                <a:r>
                  <a:rPr lang="en-GB" b="1" dirty="0"/>
                  <a:t>spherical co-ordinate systems </a:t>
                </a:r>
                <a:r>
                  <a:rPr lang="en-GB" dirty="0"/>
                  <a:t>are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0" dirty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/>
                  <a:t>radius of sphere, </a:t>
                </a:r>
                <a:r>
                  <a:rPr lang="en-GB" dirty="0"/>
                  <a:t>origin at the centre of the sphere</a:t>
                </a:r>
                <a:r>
                  <a:rPr lang="en-GB" b="1" dirty="0"/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dirty="0"/>
                  <a:t> </a:t>
                </a:r>
                <a:r>
                  <a:rPr lang="en-GB" b="1" dirty="0"/>
                  <a:t>half angle </a:t>
                </a:r>
                <a:r>
                  <a:rPr lang="en-GB" dirty="0"/>
                  <a:t>of a</a:t>
                </a:r>
                <a:r>
                  <a:rPr lang="en-GB" b="1" dirty="0"/>
                  <a:t> right circular cone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. </m:t>
                    </m:r>
                  </m:oMath>
                </a14:m>
                <a:r>
                  <a:rPr lang="en-GB" dirty="0"/>
                  <a:t>The </a:t>
                </a:r>
                <a:r>
                  <a:rPr lang="en-GB" b="1" dirty="0"/>
                  <a:t>polar angle </a:t>
                </a:r>
                <a:r>
                  <a:rPr lang="en-GB" dirty="0"/>
                  <a:t>is measured from the positive z-axis to the line connecting the point to the origin. </a:t>
                </a:r>
                <a:endParaRPr lang="en-GB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a half plane perpendicular to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𝒙𝒚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𝒑𝒍𝒂𝒏𝒆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, </a:t>
                </a:r>
                <a:r>
                  <a:rPr lang="en-GB" dirty="0">
                    <a:ea typeface="Cambria Math" panose="02040503050406030204" pitchFamily="18" charset="0"/>
                  </a:rPr>
                  <a:t>making an angle </a:t>
                </a:r>
                <a:r>
                  <a:rPr lang="en-GB" dirty="0"/>
                  <a:t>with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𝑥𝑧</m:t>
                    </m:r>
                  </m:oMath>
                </a14:m>
                <a:r>
                  <a:rPr lang="en-GB" dirty="0"/>
                  <a:t> plane. (The </a:t>
                </a:r>
                <a:r>
                  <a:rPr lang="en-GB" b="1" dirty="0"/>
                  <a:t>azimuthal angle </a:t>
                </a:r>
                <a:r>
                  <a:rPr lang="en-GB" dirty="0"/>
                  <a:t>is measured in the </a:t>
                </a:r>
                <a:r>
                  <a:rPr lang="en-GB" dirty="0" err="1"/>
                  <a:t>xy</a:t>
                </a:r>
                <a:r>
                  <a:rPr lang="en-GB" dirty="0"/>
                  <a:t>-plane from the positive x-axis to the line connecting the point to the origin.)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The range of the variables are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𝑟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≤∞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0≤</m:t>
                    </m:r>
                    <m:r>
                      <a:rPr lang="el-GR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𝛳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r>
                      <a:rPr lang="el-GR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r>
                      <a:rPr lang="el-GR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≤2</m:t>
                    </m:r>
                    <m:r>
                      <a:rPr lang="el-GR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</m:oMath>
                </a14:m>
                <a:r>
                  <a:rPr lang="en-GB" i="0" dirty="0">
                    <a:effectLst/>
                  </a:rPr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12534" y="1329968"/>
                <a:ext cx="11879466" cy="4882410"/>
              </a:xfrm>
              <a:blipFill>
                <a:blip r:embed="rId3"/>
                <a:stretch>
                  <a:fillRect l="-924" t="-3121" r="-7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670AB2-C06A-BB43-CE50-A1CA0D5FC6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3411" y="3881664"/>
            <a:ext cx="2546055" cy="26547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1100C4-CF10-962E-A40C-F7FFBC8BD2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1826" y="4604109"/>
            <a:ext cx="1661060" cy="17702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0FBEB6C-5857-32A1-D705-B14D929713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5182" y="4388737"/>
            <a:ext cx="2132309" cy="22556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F7065A6-F75E-189B-9F34-9E6870F54E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9476" y="4185841"/>
            <a:ext cx="2217716" cy="2400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5738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Spherical Co-ordinate 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  <a:ea typeface="Cambria Math" panose="02040503050406030204" pitchFamily="18" charset="0"/>
                  </a:rPr>
                  <a:t>Base vector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  <a:ea typeface="Cambria Math" panose="02040503050406030204" pitchFamily="18" charset="0"/>
                  </a:rPr>
                  <a:t>It has three vectors in the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</m:t>
                    </m:r>
                    <m:r>
                      <a:rPr lang="en-GB" b="1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𝑎𝑛𝑑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l-GR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directions denote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i="0" dirty="0">
                    <a:effectLst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l-GR" b="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sub>
                    </m:sSub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.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ea typeface="Cambria Math" panose="02040503050406030204" pitchFamily="18" charset="0"/>
                  </a:rPr>
                  <a:t>These vectors are mutually perpendicular to each other.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</m:acc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sub>
                      </m:sSub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l-GR" b="0" i="1">
                              <a:latin typeface="Cambria Math" panose="02040503050406030204" pitchFamily="18" charset="0"/>
                            </a:rPr>
                            <m:t>𝜙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l-GR" b="0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𝜙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</m:oMath>
                </a14:m>
                <a:r>
                  <a:rPr lang="en-GB" dirty="0"/>
                  <a:t> - is the radius r,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l-GR" b="0" i="1">
                            <a:latin typeface="Cambria Math" panose="02040503050406030204" pitchFamily="18" charset="0"/>
                          </a:rPr>
                          <m:t>𝜙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sub>
                    </m:sSub>
                  </m:oMath>
                </a14:m>
                <a:r>
                  <a:rPr lang="en-GB" dirty="0"/>
                  <a:t> are angle components of point P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  <a:ea typeface="Cambria Math" panose="02040503050406030204" pitchFamily="18" charset="0"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3751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Consider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, there are two types of products depending upon the result of the multiplication. </a:t>
                </a:r>
              </a:p>
              <a:p>
                <a:r>
                  <a:rPr lang="en-GB" dirty="0">
                    <a:latin typeface="-apple-system"/>
                  </a:rPr>
                  <a:t>Scalar or Dot Product</a:t>
                </a:r>
              </a:p>
              <a:p>
                <a:r>
                  <a:rPr lang="en-GB" dirty="0">
                    <a:latin typeface="-apple-system"/>
                  </a:rPr>
                  <a:t>Vector or Cross Product</a:t>
                </a: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9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7148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Scalar or Dot Product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</a:t>
                </a:r>
                <a:r>
                  <a:rPr lang="en-GB" b="1" dirty="0">
                    <a:latin typeface="-apple-system"/>
                  </a:rPr>
                  <a:t>scalar or dot of the two vectors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is denoted as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.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and defined as the </a:t>
                </a:r>
                <a:r>
                  <a:rPr lang="en-GB" b="1" dirty="0">
                    <a:latin typeface="-apple-system"/>
                  </a:rPr>
                  <a:t>product of the magnitude of A</a:t>
                </a:r>
                <a:r>
                  <a:rPr lang="en-GB" dirty="0">
                    <a:latin typeface="-apple-system"/>
                  </a:rPr>
                  <a:t>, the </a:t>
                </a:r>
                <a:r>
                  <a:rPr lang="en-GB" b="1" dirty="0">
                    <a:latin typeface="-apple-system"/>
                  </a:rPr>
                  <a:t>magnitude of B </a:t>
                </a:r>
                <a:r>
                  <a:rPr lang="en-GB" dirty="0">
                    <a:latin typeface="-apple-system"/>
                  </a:rPr>
                  <a:t>and the </a:t>
                </a:r>
                <a:r>
                  <a:rPr lang="en-GB" b="1" dirty="0">
                    <a:latin typeface="-apple-system"/>
                  </a:rPr>
                  <a:t>cosine of the smaller angle between them</a:t>
                </a:r>
                <a:r>
                  <a:rPr lang="en-GB" dirty="0">
                    <a:latin typeface="-apple-system"/>
                  </a:rPr>
                  <a:t>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m:rPr>
                          <m:nor/>
                        </m:rPr>
                        <a:rPr lang="en-GB" dirty="0">
                          <a:latin typeface="-apple-system"/>
                        </a:rPr>
                        <m:t>.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</m:acc>
                        </m:e>
                      </m:d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𝑐𝑜𝑠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result of such a </a:t>
                </a:r>
                <a:r>
                  <a:rPr lang="en-GB" b="1" dirty="0">
                    <a:latin typeface="-apple-system"/>
                  </a:rPr>
                  <a:t>dot product is scalar, hence it is also called scalar product.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angle between the vectors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𝑐𝑜𝑠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d>
                        <m:d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>
                                      <a:latin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</m:acc>
                              <m:r>
                                <m:rPr>
                                  <m:nor/>
                                </m:rPr>
                                <a:rPr lang="en-GB" dirty="0">
                                  <a:latin typeface="-apple-system"/>
                                </a:rPr>
                                <m:t>.</m:t>
                              </m:r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0" i="1">
                                      <a:latin typeface="Cambria Math" panose="02040503050406030204" pitchFamily="18" charset="0"/>
                                    </a:rPr>
                                    <m:t>𝐵</m:t>
                                  </m:r>
                                </m:e>
                              </m:acc>
                            </m:num>
                            <m:den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0" i="1">
                                          <a:latin typeface="Cambria Math" panose="02040503050406030204" pitchFamily="18" charset="0"/>
                                        </a:rPr>
                                        <m:t>𝐴</m:t>
                                      </m:r>
                                    </m:e>
                                  </m:acc>
                                </m:e>
                              </m:d>
                              <m:d>
                                <m:dPr>
                                  <m:begChr m:val="|"/>
                                  <m:endChr m:val="|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0" i="1">
                                          <a:latin typeface="Cambria Math" panose="02040503050406030204" pitchFamily="18" charset="0"/>
                                        </a:rPr>
                                        <m:t>𝐵</m:t>
                                      </m:r>
                                    </m:e>
                                  </m:acc>
                                </m:e>
                              </m:d>
                            </m:den>
                          </m:f>
                        </m:e>
                      </m:d>
                    </m:oMath>
                  </m:oMathPara>
                </a14:m>
                <a:endParaRPr lang="en-GB" dirty="0">
                  <a:latin typeface="-apple-system"/>
                </a:endParaRPr>
              </a:p>
              <a:p>
                <a:pPr marL="0" indent="0">
                  <a:buNone/>
                </a:pPr>
                <a:endParaRPr lang="en-GB" dirty="0">
                  <a:latin typeface="-apple-system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 r="-7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2220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Properties of Dot Product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𝐴</m:t>
                            </m:r>
                          </m:e>
                        </m:acc>
                      </m:e>
                    </m:d>
                    <m:d>
                      <m:dPr>
                        <m:begChr m:val="|"/>
                        <m:endChr m:val="|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𝐵</m:t>
                            </m:r>
                          </m:e>
                        </m:acc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-parallel vectors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m:rPr>
                        <m:nor/>
                      </m:rPr>
                      <a:rPr lang="en-GB" dirty="0">
                        <a:latin typeface="-apple-system"/>
                      </a:rPr>
                      <m:t>.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b="1" dirty="0">
                    <a:latin typeface="-apple-system"/>
                  </a:rPr>
                  <a:t>  - perpendicular vector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.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b="1" dirty="0">
                    <a:latin typeface="-apple-system"/>
                  </a:rPr>
                  <a:t>  - Dot product of different unit vector is zero. If they are perpendicular to each other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𝜽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=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𝑪𝒐𝒔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</m:t>
                        </m:r>
                      </m:sup>
                    </m:sSup>
                    <m:d>
                      <m:dPr>
                        <m:begChr m:val="{"/>
                        <m:endChr m:val="}"/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acc>
                              <m:accPr>
                                <m:chr m:val="⃗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</m:acc>
                            <m:r>
                              <m:rPr>
                                <m:nor/>
                              </m:rPr>
                              <a:rPr lang="en-GB" dirty="0">
                                <a:latin typeface="-apple-system"/>
                              </a:rPr>
                              <m:t>.</m:t>
                            </m:r>
                            <m:acc>
                              <m:accPr>
                                <m:chr m:val="⃗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𝐵</m:t>
                                </m:r>
                              </m:e>
                            </m:acc>
                          </m:num>
                          <m:den>
                            <m:d>
                              <m:dPr>
                                <m:begChr m:val="|"/>
                                <m:endChr m:val="|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acc>
                                  <m:accPr>
                                    <m:chr m:val="⃗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</m:acc>
                              </m:e>
                            </m:d>
                            <m:d>
                              <m:dPr>
                                <m:begChr m:val="|"/>
                                <m:endChr m:val="|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acc>
                                  <m:accPr>
                                    <m:chr m:val="⃗"/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</m:acc>
                              </m:e>
                            </m:d>
                          </m:den>
                        </m:f>
                      </m:e>
                    </m:d>
                  </m:oMath>
                </a14:m>
                <a:r>
                  <a:rPr lang="en-GB" b="1" dirty="0">
                    <a:latin typeface="-apple-system"/>
                  </a:rPr>
                  <a:t> - to find angle between two vectors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 r="-2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7113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Cross product of Vectors </a:t>
                </a: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Consider the two vectors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>
                    <a:latin typeface="-apple-system"/>
                  </a:rPr>
                  <a:t>then the cross product is denoted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 smtClean="0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b="1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-apple-system"/>
                  </a:rPr>
                  <a:t>The Cross product is expressed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</m:acc>
                        </m:e>
                      </m:d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𝐴𝐵</m:t>
                          </m:r>
                        </m:sub>
                      </m:sSub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b="1" dirty="0">
                  <a:latin typeface="-apple-system"/>
                </a:endParaRP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b="1" dirty="0">
                    <a:latin typeface="-apple-system"/>
                  </a:rPr>
                  <a:t>- </a:t>
                </a:r>
                <a:r>
                  <a:rPr lang="en-GB" dirty="0">
                    <a:latin typeface="-apple-system"/>
                  </a:rPr>
                  <a:t>Unit vector perpendicular to the plane of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>
                    <a:latin typeface="-apple-system"/>
                  </a:rPr>
                  <a:t> (indicating the direction)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-apple-system"/>
                  </a:rPr>
                  <a:t> is ignored </a:t>
                </a:r>
                <a:r>
                  <a:rPr lang="en-GB">
                    <a:latin typeface="-apple-system"/>
                  </a:rPr>
                  <a:t>if only magnitude </a:t>
                </a:r>
                <a:r>
                  <a:rPr lang="en-GB" dirty="0">
                    <a:latin typeface="-apple-system"/>
                  </a:rPr>
                  <a:t>is required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9599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Properties of cross product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 </a:t>
                </a:r>
                <a:r>
                  <a:rPr lang="en-GB" b="1" dirty="0">
                    <a:latin typeface="-apple-system"/>
                  </a:rPr>
                  <a:t>- Product of Vector itself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-apple-system"/>
                  </a:rPr>
                  <a:t>Cross product of unit vector, when perpendicular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i="1" smtClean="0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0" dirty="0">
                    <a:latin typeface="Calibri" panose="020F0502020204030204" pitchFamily="34" charset="0"/>
                    <a:cs typeface="Calibri" panose="020F0502020204030204" pitchFamily="34" charset="0"/>
                  </a:rPr>
                  <a:t>If reversed, the result is negative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>
                    <a:latin typeface="-apple-system"/>
                  </a:rPr>
                  <a:t> – </a:t>
                </a:r>
                <a:r>
                  <a:rPr lang="en-GB" b="1" dirty="0">
                    <a:latin typeface="-apple-system"/>
                  </a:rPr>
                  <a:t>any cross product of vector with itself is zero.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9864" y="1329968"/>
                <a:ext cx="11102279" cy="5256224"/>
              </a:xfrm>
              <a:blipFill>
                <a:blip r:embed="rId3"/>
                <a:stretch>
                  <a:fillRect l="-1098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9539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 Multiplication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in cartesian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in cylindrical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𝑧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are in Spherical system, then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×</m:t>
                      </m:r>
                      <m:acc>
                        <m:accPr>
                          <m:chr m:val="⃗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⃗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𝑎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𝑟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ϴ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𝐵</m:t>
                                    </m:r>
                                  </m:e>
                                  <m:sub>
                                    <m:r>
                                      <m:rPr>
                                        <m:sty m:val="p"/>
                                      </m:rPr>
                                      <a:rPr lang="el-GR" i="1">
                                        <a:latin typeface="Cambria Math" panose="02040503050406030204" pitchFamily="18" charset="0"/>
                                      </a:rPr>
                                      <m:t>ϕ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31435D4E-1FCD-4AAF-1C5A-C028DF8DB1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76639" y="1600200"/>
                <a:ext cx="10972800" cy="4681329"/>
              </a:xfrm>
              <a:blipFill>
                <a:blip r:embed="rId3"/>
                <a:stretch>
                  <a:fillRect l="-722" t="-22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696460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 fontScale="92500"/>
              </a:bodyPr>
              <a:lstStyle/>
              <a:p>
                <a:pPr marL="514350" indent="-514350">
                  <a:lnSpc>
                    <a:spcPct val="120000"/>
                  </a:lnSpc>
                  <a:buAutoNum type="arabicPeriod"/>
                </a:pPr>
                <a:r>
                  <a:rPr lang="en-GB" b="1" dirty="0"/>
                  <a:t>Obtain the unit vector in the direction from the origin towards the point P(3,-3,-2)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origin O(0,0,0) while P(3,-3,-2) hence the distance 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𝑶𝑷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is,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𝑶𝑷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=(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𝟎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𝟎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+(−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𝑶𝑷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𝟔𝟗𝟎𝟒</m:t>
                      </m:r>
                    </m:oMath>
                  </m:oMathPara>
                </a14:m>
                <a:endParaRPr lang="en-GB" b="1" dirty="0"/>
              </a:p>
              <a:p>
                <a:pPr marL="514350" indent="-514350">
                  <a:lnSpc>
                    <a:spcPct val="120000"/>
                  </a:lnSpc>
                  <a:buAutoNum type="arabicPeriod"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1034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141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Hence the unit vector along the direction OP is,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𝑶𝑷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𝑶𝑷</m:t>
                                  </m:r>
                                </m:e>
                              </m:acc>
                            </m:e>
                          </m:d>
                        </m:den>
                      </m:f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𝟑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𝟑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num>
                        <m:den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𝟔𝟗𝟎𝟒</m:t>
                          </m:r>
                          <m:r>
                            <m:rPr>
                              <m:nor/>
                            </m:rPr>
                            <a:rPr lang="en-GB" b="1" dirty="0"/>
                            <m:t> </m:t>
                          </m:r>
                        </m:den>
                      </m:f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𝟔𝟑𝟗𝟔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𝟔𝟑𝟗𝟔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𝟒𝟐𝟔𝟒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𝟔𝟑𝟗𝟔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𝟔𝟑𝟗𝟔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𝟒𝟐𝟔𝟒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𝑶𝑷</m:t>
                              </m:r>
                            </m:sub>
                          </m:sSub>
                        </m:e>
                      </m:d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𝟏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:r>
                  <a:rPr lang="en-GB" b="1" dirty="0"/>
                  <a:t>This is a unit vector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1143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7922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2. Two points A(2,2,1) and B(3,-4,2) are given in the cartesian system. Obtain the vector from A and B and a unit vector from A to B.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 err="1"/>
                  <a:t>Soln</a:t>
                </a:r>
                <a:r>
                  <a:rPr lang="en-GB" b="1" dirty="0"/>
                  <a:t>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starting point A and terminating point is B.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Obtain the unit vector in the direction from the A(2,2,1) towards the point B(3,-4,2)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𝑨𝑩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=(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+(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+(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𝑨𝑩</m:t>
                          </m:r>
                        </m:e>
                      </m:acc>
                      <m:r>
                        <a:rPr lang="en-GB" b="1" i="1">
                          <a:latin typeface="Cambria Math" panose="02040503050406030204" pitchFamily="18" charset="0"/>
                        </a:rPr>
                        <m:t> 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dirty="0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dirty="0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dirty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e>
                          </m:acc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𝟏𝟔𝟒𝟒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490" t="-6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4219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Vectors and Scalars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Hence the unit vector along the direction AB is,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⃗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𝑨𝑩</m:t>
                                  </m:r>
                                </m:e>
                              </m:acc>
                            </m:e>
                          </m:d>
                        </m:den>
                      </m:f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𝟔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sub>
                          </m:sSub>
                        </m:num>
                        <m:den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𝟔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𝟏𝟔𝟒𝟒</m:t>
                          </m:r>
                          <m:r>
                            <m:rPr>
                              <m:nor/>
                            </m:rPr>
                            <a:rPr lang="en-GB" b="1" dirty="0"/>
                            <m:t> </m:t>
                          </m:r>
                        </m:den>
                      </m:f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𝟏𝟔𝟐𝟐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𝟗𝟕𝟑𝟑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𝟏𝟔𝟐𝟐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𝒛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𝟏𝟔𝟐𝟐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𝟗𝟕𝟑𝟑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𝟏𝟔𝟐𝟐</m:t>
                              </m:r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𝒂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𝑨𝑩</m:t>
                              </m:r>
                            </m:sub>
                          </m:sSub>
                        </m:e>
                      </m:d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0" smtClean="0">
                          <a:latin typeface="Cambria Math" panose="02040503050406030204" pitchFamily="18" charset="0"/>
                        </a:rPr>
                        <m:t>𝟏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  <a:tabLst>
                    <a:tab pos="9509125" algn="l"/>
                  </a:tabLst>
                </a:pPr>
                <a:r>
                  <a:rPr lang="en-GB" b="1" dirty="0"/>
                  <a:t>This is a unit vector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dirty="0"/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32927" y="1413169"/>
                <a:ext cx="11200487" cy="5256224"/>
              </a:xfrm>
              <a:blipFill>
                <a:blip r:embed="rId3"/>
                <a:stretch>
                  <a:fillRect l="-1143" t="-2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- 7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1015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- 7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aa783aa30db69577bc7cee3f6052883b">
  <xsd:schema xmlns:xsd="http://www.w3.org/2001/XMLSchema" xmlns:xs="http://www.w3.org/2001/XMLSchema" xmlns:p="http://schemas.microsoft.com/office/2006/metadata/properties" xmlns:ns3="0cb976d4-72d8-43fd-a100-21d54766e958" xmlns:ns4="da3f2772-8f1e-4acb-bd98-3a0ee892f48a" targetNamespace="http://schemas.microsoft.com/office/2006/metadata/properties" ma:root="true" ma:fieldsID="162a12e8df34b92c462fff3fc0daaedd" ns3:_="" ns4:_="">
    <xsd:import namespace="0cb976d4-72d8-43fd-a100-21d54766e958"/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SearchProperties" minOccurs="0"/>
                <xsd:element ref="ns4:_activity" minOccurs="0"/>
                <xsd:element ref="ns4:MediaServiceLocation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schemas.openxmlformats.org/package/2006/metadata/core-properties"/>
    <ds:schemaRef ds:uri="da3f2772-8f1e-4acb-bd98-3a0ee892f48a"/>
    <ds:schemaRef ds:uri="0cb976d4-72d8-43fd-a100-21d54766e958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5AADC1-A436-44E6-9837-BDF5C16739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b976d4-72d8-43fd-a100-21d54766e958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2840</Words>
  <Application>Microsoft Office PowerPoint</Application>
  <PresentationFormat>Widescreen</PresentationFormat>
  <Paragraphs>519</Paragraphs>
  <Slides>41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-apple-system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Vectors and Scalars</vt:lpstr>
      <vt:lpstr>Scalars and Vectors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Vectors and Scalars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</vt:lpstr>
      <vt:lpstr>Cartesian co-ordinate system</vt:lpstr>
      <vt:lpstr>Cylindrical Co-ordinate system</vt:lpstr>
      <vt:lpstr>Cylindrical Co-ordinate system</vt:lpstr>
      <vt:lpstr>Cylindrical Co-ordinate system</vt:lpstr>
      <vt:lpstr>Spherical Co-ordinate system</vt:lpstr>
      <vt:lpstr>Spherical Co-ordinate system</vt:lpstr>
      <vt:lpstr>Vector Multiplication</vt:lpstr>
      <vt:lpstr>Vector Multiplication</vt:lpstr>
      <vt:lpstr>Vector Multiplication</vt:lpstr>
      <vt:lpstr>Vector Multiplication</vt:lpstr>
      <vt:lpstr>Vector Multiplication</vt:lpstr>
      <vt:lpstr>Vector Multiplication</vt:lpstr>
      <vt:lpstr>Vectors and Scalars</vt:lpstr>
      <vt:lpstr>Vectors and Scalars</vt:lpstr>
      <vt:lpstr>Vectors and Scalars</vt:lpstr>
      <vt:lpstr>Vectors and Scalars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122</cp:revision>
  <cp:lastPrinted>2024-02-05T16:07:41Z</cp:lastPrinted>
  <dcterms:created xsi:type="dcterms:W3CDTF">2021-03-09T15:35:42Z</dcterms:created>
  <dcterms:modified xsi:type="dcterms:W3CDTF">2025-02-04T12:35:56Z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