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65" r:id="rId3"/>
    <p:sldId id="257" r:id="rId4"/>
    <p:sldId id="258" r:id="rId5"/>
    <p:sldId id="266" r:id="rId6"/>
    <p:sldId id="260" r:id="rId7"/>
    <p:sldId id="261" r:id="rId8"/>
    <p:sldId id="262" r:id="rId9"/>
    <p:sldId id="263" r:id="rId10"/>
    <p:sldId id="264" r:id="rId11"/>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A317A-AB04-4825-8A3C-8EF65D0DC4AC}" v="5" dt="2026-07-19T14:14:02.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98" d="100"/>
          <a:sy n="98" d="100"/>
        </p:scale>
        <p:origin x="101"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llian gibbs" userId="79e66440c4a0e24a" providerId="LiveId" clId="{882FD49A-4F01-4A08-AEEA-BCAE85E0D8D3}"/>
    <pc:docChg chg="undo custSel addSld delSld modSld sldOrd">
      <pc:chgData name="gillian gibbs" userId="79e66440c4a0e24a" providerId="LiveId" clId="{882FD49A-4F01-4A08-AEEA-BCAE85E0D8D3}" dt="2026-07-19T19:20:50.182" v="149" actId="20577"/>
      <pc:docMkLst>
        <pc:docMk/>
      </pc:docMkLst>
      <pc:sldChg chg="modSp mod modNotesTx">
        <pc:chgData name="gillian gibbs" userId="79e66440c4a0e24a" providerId="LiveId" clId="{882FD49A-4F01-4A08-AEEA-BCAE85E0D8D3}" dt="2026-07-19T18:45:15.329" v="104" actId="20577"/>
        <pc:sldMkLst>
          <pc:docMk/>
          <pc:sldMk cId="1552899058" sldId="258"/>
        </pc:sldMkLst>
        <pc:spChg chg="mod">
          <ac:chgData name="gillian gibbs" userId="79e66440c4a0e24a" providerId="LiveId" clId="{882FD49A-4F01-4A08-AEEA-BCAE85E0D8D3}" dt="2026-07-19T14:11:39.443" v="5" actId="20577"/>
          <ac:spMkLst>
            <pc:docMk/>
            <pc:sldMk cId="1552899058" sldId="258"/>
            <ac:spMk id="5" creationId="{028FA0CD-6774-EDEB-7901-7CC84D67FB82}"/>
          </ac:spMkLst>
        </pc:spChg>
        <pc:spChg chg="mod">
          <ac:chgData name="gillian gibbs" userId="79e66440c4a0e24a" providerId="LiveId" clId="{882FD49A-4F01-4A08-AEEA-BCAE85E0D8D3}" dt="2026-07-19T18:10:39.762" v="55" actId="20577"/>
          <ac:spMkLst>
            <pc:docMk/>
            <pc:sldMk cId="1552899058" sldId="258"/>
            <ac:spMk id="9218" creationId="{1C5FB738-49DC-34AE-A0B2-E0926CAB7A9B}"/>
          </ac:spMkLst>
        </pc:spChg>
      </pc:sldChg>
      <pc:sldChg chg="modSp mod">
        <pc:chgData name="gillian gibbs" userId="79e66440c4a0e24a" providerId="LiveId" clId="{882FD49A-4F01-4A08-AEEA-BCAE85E0D8D3}" dt="2026-07-19T19:20:50.182" v="149" actId="20577"/>
        <pc:sldMkLst>
          <pc:docMk/>
          <pc:sldMk cId="1557286457" sldId="261"/>
        </pc:sldMkLst>
        <pc:spChg chg="mod">
          <ac:chgData name="gillian gibbs" userId="79e66440c4a0e24a" providerId="LiveId" clId="{882FD49A-4F01-4A08-AEEA-BCAE85E0D8D3}" dt="2026-07-19T18:10:26.429" v="51" actId="20577"/>
          <ac:spMkLst>
            <pc:docMk/>
            <pc:sldMk cId="1557286457" sldId="261"/>
            <ac:spMk id="2" creationId="{C2E158EF-D71F-2BDF-B057-3B59AB77B65C}"/>
          </ac:spMkLst>
        </pc:spChg>
        <pc:spChg chg="mod">
          <ac:chgData name="gillian gibbs" userId="79e66440c4a0e24a" providerId="LiveId" clId="{882FD49A-4F01-4A08-AEEA-BCAE85E0D8D3}" dt="2026-07-19T19:20:50.182" v="149" actId="20577"/>
          <ac:spMkLst>
            <pc:docMk/>
            <pc:sldMk cId="1557286457" sldId="261"/>
            <ac:spMk id="3" creationId="{D269A12E-089F-65A6-1AAB-F01DB5F08F07}"/>
          </ac:spMkLst>
        </pc:spChg>
      </pc:sldChg>
      <pc:sldChg chg="modSp mod">
        <pc:chgData name="gillian gibbs" userId="79e66440c4a0e24a" providerId="LiveId" clId="{882FD49A-4F01-4A08-AEEA-BCAE85E0D8D3}" dt="2026-07-19T18:11:54.506" v="78" actId="20577"/>
        <pc:sldMkLst>
          <pc:docMk/>
          <pc:sldMk cId="1969893540" sldId="262"/>
        </pc:sldMkLst>
        <pc:spChg chg="mod">
          <ac:chgData name="gillian gibbs" userId="79e66440c4a0e24a" providerId="LiveId" clId="{882FD49A-4F01-4A08-AEEA-BCAE85E0D8D3}" dt="2026-07-19T18:11:54.506" v="78" actId="20577"/>
          <ac:spMkLst>
            <pc:docMk/>
            <pc:sldMk cId="1969893540" sldId="262"/>
            <ac:spMk id="12290" creationId="{0BAAAF84-50A1-E0F8-EF89-8F44E2FA1ACC}"/>
          </ac:spMkLst>
        </pc:spChg>
      </pc:sldChg>
      <pc:sldChg chg="modSp mod ord">
        <pc:chgData name="gillian gibbs" userId="79e66440c4a0e24a" providerId="LiveId" clId="{882FD49A-4F01-4A08-AEEA-BCAE85E0D8D3}" dt="2026-07-19T14:14:02.277" v="36" actId="20577"/>
        <pc:sldMkLst>
          <pc:docMk/>
          <pc:sldMk cId="2066194839" sldId="264"/>
        </pc:sldMkLst>
        <pc:spChg chg="mod">
          <ac:chgData name="gillian gibbs" userId="79e66440c4a0e24a" providerId="LiveId" clId="{882FD49A-4F01-4A08-AEEA-BCAE85E0D8D3}" dt="2026-07-19T14:14:02.277" v="36" actId="20577"/>
          <ac:spMkLst>
            <pc:docMk/>
            <pc:sldMk cId="2066194839" sldId="264"/>
            <ac:spMk id="10" creationId="{E32E3400-4CF7-D76F-91E6-1E97593C4D9A}"/>
          </ac:spMkLst>
        </pc:spChg>
      </pc:sldChg>
      <pc:sldChg chg="ord">
        <pc:chgData name="gillian gibbs" userId="79e66440c4a0e24a" providerId="LiveId" clId="{882FD49A-4F01-4A08-AEEA-BCAE85E0D8D3}" dt="2026-07-19T19:17:28.102" v="122"/>
        <pc:sldMkLst>
          <pc:docMk/>
          <pc:sldMk cId="1287151132" sldId="265"/>
        </pc:sldMkLst>
      </pc:sldChg>
      <pc:sldChg chg="modSp mod modNotesTx">
        <pc:chgData name="gillian gibbs" userId="79e66440c4a0e24a" providerId="LiveId" clId="{882FD49A-4F01-4A08-AEEA-BCAE85E0D8D3}" dt="2026-07-19T18:48:21.861" v="116" actId="20577"/>
        <pc:sldMkLst>
          <pc:docMk/>
          <pc:sldMk cId="872945435" sldId="266"/>
        </pc:sldMkLst>
        <pc:spChg chg="mod">
          <ac:chgData name="gillian gibbs" userId="79e66440c4a0e24a" providerId="LiveId" clId="{882FD49A-4F01-4A08-AEEA-BCAE85E0D8D3}" dt="2026-07-19T18:10:55.017" v="70" actId="20577"/>
          <ac:spMkLst>
            <pc:docMk/>
            <pc:sldMk cId="872945435" sldId="266"/>
            <ac:spMk id="2" creationId="{573CBB5A-65A0-CB32-B659-BA8C07BDB47B}"/>
          </ac:spMkLst>
        </pc:spChg>
      </pc:sldChg>
      <pc:sldChg chg="new del">
        <pc:chgData name="gillian gibbs" userId="79e66440c4a0e24a" providerId="LiveId" clId="{882FD49A-4F01-4A08-AEEA-BCAE85E0D8D3}" dt="2026-07-19T18:18:35.254" v="80" actId="680"/>
        <pc:sldMkLst>
          <pc:docMk/>
          <pc:sldMk cId="911948826"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My name is Gillian Gibbs. I am a Registered General </a:t>
            </a:r>
            <a:r>
              <a:rPr lang="en-GB" dirty="0"/>
              <a:t>Nurse,</a:t>
            </a:r>
            <a:r>
              <a:rPr dirty="0"/>
              <a:t> and my career aim is to qualify as an Advanced Nurse Practitioner in primary care. This presentation examines teamwork as a key professional skill. I will briefly define teamwork, explain why it matters, apply a team-development model, give a practical nursing example and reflect on its importance for my future career.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Gillian Gibbs. I am a Registered General Nurse, and my career aim is to qualify as an Advanced Nurse Practitioner in primary care. This presentation examines teamwork as a key professional skill. I will briefly define teamwork, explain why it matters, apply a team-development model, provide a practical nursing example and reflect on its importance for my future career.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0AE0D2-B49A-39A8-A4A9-1889D2A716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2351E4-EA34-E9E2-149F-AD264FC01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937AE6-C3D1-4637-1822-C044CA13ED8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Effective teamwork benefits patients, colleagues and organisations. For patients, coordinated decisions support continuity, safety and person-centred care. For staff, clear roles and mutual support reduce duplication and make better use of professional expertise. </a:t>
            </a:r>
            <a:r>
              <a:rPr lang="en-GB" sz="1200" kern="1200" dirty="0" err="1">
                <a:effectLst/>
              </a:rPr>
              <a:t>Hüner</a:t>
            </a:r>
            <a:r>
              <a:rPr lang="en-GB" sz="1200" kern="1200" dirty="0">
                <a:effectLst/>
              </a:rPr>
              <a:t> et al. (2023) found that following interprofessional communication training in an obstetric unit, the rate of preventable adverse events decreased from 13.35% to 8.83%. This provides a practical example of improved communication contributing to safer care. Conversely, poor teamwork can create communication gaps and fragmented care. NHS England provisionally recorded 403 Never Events during 2025–26. Although these incidents cannot all be attributed directly to failures in teamwork, the figure demonstrates the continuing need for reliable communication, coordinated systems, and shared accountability.</a:t>
            </a:r>
          </a:p>
          <a:p>
            <a:endParaRPr dirty="0"/>
          </a:p>
        </p:txBody>
      </p:sp>
      <p:sp>
        <p:nvSpPr>
          <p:cNvPr id="4" name="Slide Number Placeholder 3">
            <a:extLst>
              <a:ext uri="{FF2B5EF4-FFF2-40B4-BE49-F238E27FC236}">
                <a16:creationId xmlns:a16="http://schemas.microsoft.com/office/drawing/2014/main" id="{E04055BB-D57E-9D43-BC3E-ACA7B0765303}"/>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183627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Tuckman and Jensen’s model describes five stages of team development. During forming, members need a clear purpose and defined roles. Storming may involve disagreement, so respectful communication and conflict management are important. During norming, trust and agreed working practices develop. Performing describes a confident team focused on outcomes. Adjourning allows the team to debrief and transfer learning. For a ward sister or ANP, the model helps identify what support or leadership a team needs at a particular stage.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A practical example is a ward sister coordinating the discharge of a patient who needs physiotherapy, occupational therapy, medication support, social care and family involvement. I would lead the MDT discussion, invite each professional’s update and ensure the patient’s wishes remain central. I would clarify and delegate actions, confirm who will provide medication teaching and community support, and check completion before discharge. This use of teamwork creates one coordinated plan, reduces communication gaps and supports a safer transition from hospital to home.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Teamwork is central to my employability and future ANP role because advanced practice combines autonomous decisions with close collaboration. I will need to communicate clearly, contribute to multidisciplinary plans, </a:t>
            </a:r>
            <a:r>
              <a:rPr dirty="0" err="1"/>
              <a:t>recognise</a:t>
            </a:r>
            <a:r>
              <a:rPr dirty="0"/>
              <a:t> the limits of my scope and escalate complex cases appropriately. Teamwork is already a strength: during ten years as an agency nurse, I adapted to multiple teams, specialties and NHS Trusts and was often trusted with leadership responsibilities. My development goal is to strengthen strategic leadership across primary, community and social care partnerships.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In conclusion, teamwork combines communication, role clarity and shared accountability. When used effectively, it supports safe, coordinated and person-</a:t>
            </a:r>
            <a:r>
              <a:rPr dirty="0" err="1"/>
              <a:t>centred</a:t>
            </a:r>
            <a:r>
              <a:rPr dirty="0"/>
              <a:t> care. Tuckman and Jensen’s model shows that teams require different forms of support as they develop. My nursing experience has given me a strong foundation, and continuing to develop collaborative leadership will prepare me for effective practice as an Advanced Nurse Practitioner.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3B172-B926-4E51-B4C8-D149E585DD68}"/>
              </a:ext>
            </a:extLst>
          </p:cNvPr>
          <p:cNvSpPr>
            <a:spLocks noGrp="1"/>
          </p:cNvSpPr>
          <p:nvPr>
            <p:ph type="ctrTitle"/>
          </p:nvPr>
        </p:nvSpPr>
        <p:spPr>
          <a:xfrm>
            <a:off x="911424" y="1988841"/>
            <a:ext cx="10363200" cy="1470025"/>
          </a:xfrm>
        </p:spPr>
        <p:txBody>
          <a:bodyPr/>
          <a:lstStyle/>
          <a:p>
            <a:r>
              <a:t>Click to edit Master title style</a:t>
            </a:r>
          </a:p>
        </p:txBody>
      </p:sp>
      <p:sp>
        <p:nvSpPr>
          <p:cNvPr id="3" name="Subtitle 2">
            <a:extLst>
              <a:ext uri="{FF2B5EF4-FFF2-40B4-BE49-F238E27FC236}">
                <a16:creationId xmlns:a16="http://schemas.microsoft.com/office/drawing/2014/main" id="{1C91799C-249C-4DB0-80DE-E882DF27DF31}"/>
              </a:ext>
            </a:extLst>
          </p:cNvPr>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t>Click to edit Master subtitle style</a:t>
            </a:r>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idx="10"/>
          </p:nvPr>
        </p:nvSpPr>
        <p:spPr>
          <a:xfrm>
            <a:off x="527051" y="6524626"/>
            <a:ext cx="1295400" cy="219075"/>
          </a:xfrm>
        </p:spPr>
        <p:txBody>
          <a:bodyPr/>
          <a:lstStyle>
            <a:lvl1pPr>
              <a:buNone/>
              <a:defRPr/>
            </a:lvl1pPr>
          </a:lstStyle>
          <a:p>
            <a:pPr>
              <a:buNone/>
            </a:pPr>
            <a:fld id="{FA356D0D-2478-47FE-8DAB-B92005DC1F0F}" type="datetime1">
              <a:t>7/19/2026</a:t>
            </a:fld>
            <a:endParaRPr/>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idx="11"/>
          </p:nvPr>
        </p:nvSpPr>
        <p:spPr>
          <a:xfrm>
            <a:off x="5520267" y="6381751"/>
            <a:ext cx="3860800" cy="365125"/>
          </a:xfrm>
          <a:prstGeom prst="rect">
            <a:avLst/>
          </a:prstGeom>
        </p:spPr>
        <p:txBody>
          <a:bodyPr/>
          <a:lstStyle>
            <a:lvl1pPr>
              <a:spcBef>
                <a:spcPts val="0"/>
              </a:spcBef>
              <a:spcAft>
                <a:spcPts val="0"/>
              </a:spcAft>
              <a:buNone/>
              <a:defRPr>
                <a:latin typeface="+mn-lt"/>
                <a:ea typeface="+mn-lt"/>
                <a:cs typeface="+mn-lt"/>
              </a:defRPr>
            </a:lvl1pPr>
          </a:lstStyle>
          <a:p>
            <a:pPr>
              <a:buNone/>
            </a:pPr>
            <a:endParaRPr/>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idx="12"/>
          </p:nvPr>
        </p:nvSpPr>
        <p:spPr/>
        <p:txBody>
          <a:bodyPr/>
          <a:lstStyle>
            <a:lvl1pPr>
              <a:buNone/>
              <a:defRPr/>
            </a:lvl1pPr>
          </a:lstStyle>
          <a:p>
            <a:pPr>
              <a:buNone/>
            </a:pPr>
            <a:fld id="{A8346AB5-70ED-450A-9530-2033B8E8E0D8}"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1E97-E92C-4B97-81D0-C4F0EBC05C81}"/>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E5C5A536-4118-4D36-A752-7B91888AC6AB}"/>
              </a:ext>
            </a:extLst>
          </p:cNvPr>
          <p:cNvSpPr>
            <a:spLocks noGrp="1"/>
          </p:cNvSpPr>
          <p:nvPr>
            <p:ph idx="1"/>
          </p:nvPr>
        </p:nvSpPr>
        <p:spPr>
          <a:xfrm>
            <a:off x="609600" y="1600201"/>
            <a:ext cx="10972800" cy="3917032"/>
          </a:xfrm>
        </p:spPr>
        <p:txBody>
          <a:body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idx="10"/>
          </p:nvPr>
        </p:nvSpPr>
        <p:spPr/>
        <p:txBody>
          <a:bodyPr/>
          <a:lstStyle>
            <a:lvl1pPr>
              <a:buNone/>
              <a:defRPr/>
            </a:lvl1pPr>
          </a:lstStyle>
          <a:p>
            <a:pPr>
              <a:buNone/>
            </a:pPr>
            <a:fld id="{30226994-B490-4403-8CE4-43D4FD570BBD}" type="datetime1">
              <a:t>7/19/2026</a:t>
            </a:fld>
            <a:endParaRPr/>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idx="11"/>
          </p:nvPr>
        </p:nvSpPr>
        <p:spPr>
          <a:xfrm>
            <a:off x="4176184" y="6461126"/>
            <a:ext cx="3860800" cy="365125"/>
          </a:xfrm>
          <a:prstGeom prst="rect">
            <a:avLst/>
          </a:prstGeom>
        </p:spPr>
        <p:txBody>
          <a:bodyPr/>
          <a:lstStyle>
            <a:lvl1pPr>
              <a:spcBef>
                <a:spcPts val="0"/>
              </a:spcBef>
              <a:spcAft>
                <a:spcPts val="0"/>
              </a:spcAft>
              <a:buNone/>
              <a:defRPr>
                <a:latin typeface="+mn-lt"/>
                <a:ea typeface="+mn-lt"/>
                <a:cs typeface="+mn-lt"/>
              </a:defRPr>
            </a:lvl1pPr>
          </a:lstStyle>
          <a:p>
            <a:pPr>
              <a:buNone/>
            </a:pPr>
            <a:endParaRPr/>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idx="12"/>
          </p:nvPr>
        </p:nvSpPr>
        <p:spPr/>
        <p:txBody>
          <a:bodyPr/>
          <a:lstStyle>
            <a:lvl1pPr>
              <a:buNone/>
              <a:defRPr/>
            </a:lvl1pPr>
          </a:lstStyle>
          <a:p>
            <a:pPr>
              <a:buNone/>
            </a:pPr>
            <a:fld id="{9AFB928A-D6AD-4F2A-B2DD-923741E90643}"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19C8-9489-4EB8-A63C-73DCB6972C28}"/>
              </a:ext>
            </a:extLst>
          </p:cNvPr>
          <p:cNvSpPr>
            <a:spLocks noGrp="1"/>
          </p:cNvSpPr>
          <p:nvPr>
            <p:ph type="title"/>
          </p:nvPr>
        </p:nvSpPr>
        <p:spPr>
          <a:xfrm>
            <a:off x="911424" y="3993084"/>
            <a:ext cx="10363200" cy="1362075"/>
          </a:xfrm>
        </p:spPr>
        <p:txBody>
          <a:bodyPr anchor="t"/>
          <a:lstStyle>
            <a:lvl1pPr algn="l">
              <a:buNone/>
              <a:defRPr sz="4000" b="1" cap="all"/>
            </a:lvl1pPr>
          </a:lstStyle>
          <a:p>
            <a:r>
              <a:t>Click to edit Master title style</a:t>
            </a:r>
          </a:p>
        </p:txBody>
      </p:sp>
      <p:sp>
        <p:nvSpPr>
          <p:cNvPr id="3" name="Text Placeholder 2">
            <a:extLst>
              <a:ext uri="{FF2B5EF4-FFF2-40B4-BE49-F238E27FC236}">
                <a16:creationId xmlns:a16="http://schemas.microsoft.com/office/drawing/2014/main" id="{4CF684B8-D240-44CA-84FC-A97BB18FA80F}"/>
              </a:ext>
            </a:extLst>
          </p:cNvPr>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a:buNone/>
            </a:pPr>
            <a:r>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idx="10"/>
          </p:nvPr>
        </p:nvSpPr>
        <p:spPr/>
        <p:txBody>
          <a:bodyPr/>
          <a:lstStyle>
            <a:lvl1pPr>
              <a:buNone/>
              <a:defRPr/>
            </a:lvl1pPr>
          </a:lstStyle>
          <a:p>
            <a:pPr>
              <a:buNone/>
            </a:pPr>
            <a:fld id="{031DCA91-53F4-49BC-9425-BD4ED78DF6F3}" type="datetime1">
              <a:t>7/19/2026</a:t>
            </a:fld>
            <a:endParaRPr/>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idx="11"/>
          </p:nvPr>
        </p:nvSpPr>
        <p:spPr/>
        <p:txBody>
          <a:bodyPr/>
          <a:lstStyle>
            <a:lvl1pPr>
              <a:buNone/>
              <a:defRPr/>
            </a:lvl1pPr>
          </a:lstStyle>
          <a:p>
            <a:pPr>
              <a:buNone/>
            </a:pPr>
            <a:fld id="{CA86B909-6953-454E-922A-05FE74F3E91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84932-4974-4B3F-AA5E-9ECE0D8AE107}"/>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61CD938D-8A65-4295-AB9C-7AB168B0E32D}"/>
              </a:ext>
            </a:extLst>
          </p:cNvPr>
          <p:cNvSpPr>
            <a:spLocks noGrp="1"/>
          </p:cNvSpPr>
          <p:nvPr>
            <p:ph idx="1"/>
          </p:nvPr>
        </p:nvSpPr>
        <p:spPr>
          <a:xfrm>
            <a:off x="609600" y="1600201"/>
            <a:ext cx="5384800" cy="3989040"/>
          </a:xfrm>
        </p:spPr>
        <p:txBody>
          <a:bodyPr/>
          <a:lstStyle>
            <a:lvl1pPr>
              <a:buNone/>
              <a:defRPr sz="2800"/>
            </a:lvl1pPr>
            <a:lvl2pPr>
              <a:buNone/>
              <a:defRPr sz="2400"/>
            </a:lvl2pPr>
            <a:lvl3pPr>
              <a:buNone/>
              <a:defRPr sz="2000"/>
            </a:lvl3pPr>
            <a:lvl4pPr>
              <a:buNone/>
              <a:defRPr sz="1800"/>
            </a:lvl4pPr>
            <a:lvl5pPr>
              <a:buNone/>
              <a:defRPr sz="1800"/>
            </a:lvl5pPr>
            <a:lvl6pPr>
              <a:buNone/>
              <a:defRPr sz="1800"/>
            </a:lvl6pPr>
            <a:lvl7pPr>
              <a:buNone/>
              <a:defRPr sz="1800"/>
            </a:lvl7pPr>
            <a:lvl8pPr>
              <a:buNone/>
              <a:defRPr sz="1800"/>
            </a:lvl8pPr>
            <a:lvl9pPr>
              <a:buNone/>
              <a:defRPr sz="1800"/>
            </a:lvl9p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Content Placeholder 3">
            <a:extLst>
              <a:ext uri="{FF2B5EF4-FFF2-40B4-BE49-F238E27FC236}">
                <a16:creationId xmlns:a16="http://schemas.microsoft.com/office/drawing/2014/main" id="{C8FE45D3-25D8-4702-9FDA-1D343EBA658B}"/>
              </a:ext>
            </a:extLst>
          </p:cNvPr>
          <p:cNvSpPr>
            <a:spLocks noGrp="1"/>
          </p:cNvSpPr>
          <p:nvPr>
            <p:ph idx="2"/>
          </p:nvPr>
        </p:nvSpPr>
        <p:spPr>
          <a:xfrm>
            <a:off x="6197600" y="1600201"/>
            <a:ext cx="5384800" cy="3989040"/>
          </a:xfrm>
        </p:spPr>
        <p:txBody>
          <a:bodyPr/>
          <a:lstStyle>
            <a:lvl1pPr>
              <a:buNone/>
              <a:defRPr sz="2800"/>
            </a:lvl1pPr>
            <a:lvl2pPr>
              <a:buNone/>
              <a:defRPr sz="2400"/>
            </a:lvl2pPr>
            <a:lvl3pPr>
              <a:buNone/>
              <a:defRPr sz="2000"/>
            </a:lvl3pPr>
            <a:lvl4pPr>
              <a:buNone/>
              <a:defRPr sz="1800"/>
            </a:lvl4pPr>
            <a:lvl5pPr>
              <a:buNone/>
              <a:defRPr sz="1800"/>
            </a:lvl5pPr>
            <a:lvl6pPr>
              <a:buNone/>
              <a:defRPr sz="1800"/>
            </a:lvl6pPr>
            <a:lvl7pPr>
              <a:buNone/>
              <a:defRPr sz="1800"/>
            </a:lvl7pPr>
            <a:lvl8pPr>
              <a:buNone/>
              <a:defRPr sz="1800"/>
            </a:lvl8pPr>
            <a:lvl9pPr>
              <a:buNone/>
              <a:defRPr sz="1800"/>
            </a:lvl9p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idx="10"/>
          </p:nvPr>
        </p:nvSpPr>
        <p:spPr/>
        <p:txBody>
          <a:bodyPr/>
          <a:lstStyle>
            <a:lvl1pPr>
              <a:buNone/>
              <a:defRPr/>
            </a:lvl1pPr>
          </a:lstStyle>
          <a:p>
            <a:pPr>
              <a:buNone/>
            </a:pPr>
            <a:fld id="{742C5CC8-B2EB-4FCA-9C2F-BDABBC953608}" type="datetime1">
              <a:t>7/19/2026</a:t>
            </a:fld>
            <a:endParaRPr/>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idx="11"/>
          </p:nvPr>
        </p:nvSpPr>
        <p:spPr/>
        <p:txBody>
          <a:bodyPr/>
          <a:lstStyle>
            <a:lvl1pPr>
              <a:buNone/>
              <a:defRPr/>
            </a:lvl1pPr>
          </a:lstStyle>
          <a:p>
            <a:pPr>
              <a:buNone/>
            </a:pPr>
            <a:fld id="{3DA9162A-D4C6-4BE6-80AC-343E718106D9}"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4682-937B-4C76-BB27-F108F0725A68}"/>
              </a:ext>
            </a:extLst>
          </p:cNvPr>
          <p:cNvSpPr>
            <a:spLocks noGrp="1"/>
          </p:cNvSpPr>
          <p:nvPr>
            <p:ph type="title"/>
          </p:nvPr>
        </p:nvSpPr>
        <p:spPr/>
        <p:txBody>
          <a:bodyPr/>
          <a:lstStyle>
            <a:lvl1pPr>
              <a:buNone/>
              <a:defRPr/>
            </a:lvl1pPr>
          </a:lstStyle>
          <a:p>
            <a:r>
              <a:t>Click to edit Master title style</a:t>
            </a:r>
          </a:p>
        </p:txBody>
      </p:sp>
      <p:sp>
        <p:nvSpPr>
          <p:cNvPr id="3" name="Text Placeholder 2">
            <a:extLst>
              <a:ext uri="{FF2B5EF4-FFF2-40B4-BE49-F238E27FC236}">
                <a16:creationId xmlns:a16="http://schemas.microsoft.com/office/drawing/2014/main" id="{179E6716-E0AF-4940-9DEA-B7C8383EA8F9}"/>
              </a:ext>
            </a:extLst>
          </p:cNvPr>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a:buNone/>
            </a:pPr>
            <a:r>
              <a:t>Edit Master text styles</a:t>
            </a:r>
          </a:p>
        </p:txBody>
      </p:sp>
      <p:sp>
        <p:nvSpPr>
          <p:cNvPr id="4" name="Content Placeholder 3">
            <a:extLst>
              <a:ext uri="{FF2B5EF4-FFF2-40B4-BE49-F238E27FC236}">
                <a16:creationId xmlns:a16="http://schemas.microsoft.com/office/drawing/2014/main" id="{301888D5-3BF5-4597-A6D2-B567EA168098}"/>
              </a:ext>
            </a:extLst>
          </p:cNvPr>
          <p:cNvSpPr>
            <a:spLocks noGrp="1"/>
          </p:cNvSpPr>
          <p:nvPr>
            <p:ph idx="2"/>
          </p:nvPr>
        </p:nvSpPr>
        <p:spPr>
          <a:xfrm>
            <a:off x="609600" y="2174876"/>
            <a:ext cx="5386917" cy="3414365"/>
          </a:xfrm>
        </p:spPr>
        <p:txBody>
          <a:bodyPr/>
          <a:lstStyle>
            <a:lvl1pPr>
              <a:buNone/>
              <a:defRPr sz="2400"/>
            </a:lvl1pPr>
            <a:lvl2pPr>
              <a:buNone/>
              <a:defRPr sz="2000"/>
            </a:lvl2pPr>
            <a:lvl3pPr>
              <a:buNone/>
              <a:defRPr sz="1800"/>
            </a:lvl3pPr>
            <a:lvl4pPr>
              <a:buNone/>
              <a:defRPr sz="1600"/>
            </a:lvl4pPr>
            <a:lvl5pPr>
              <a:buNone/>
              <a:defRPr sz="1600"/>
            </a:lvl5pPr>
            <a:lvl6pPr>
              <a:buNone/>
              <a:defRPr sz="1600"/>
            </a:lvl6pPr>
            <a:lvl7pPr>
              <a:buNone/>
              <a:defRPr sz="1600"/>
            </a:lvl7pPr>
            <a:lvl8pPr>
              <a:buNone/>
              <a:defRPr sz="1600"/>
            </a:lvl8pPr>
            <a:lvl9pPr>
              <a:buNone/>
              <a:defRPr sz="1600"/>
            </a:lvl9p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5" name="Text Placeholder 4">
            <a:extLst>
              <a:ext uri="{FF2B5EF4-FFF2-40B4-BE49-F238E27FC236}">
                <a16:creationId xmlns:a16="http://schemas.microsoft.com/office/drawing/2014/main" id="{B7E2B7B2-2F06-42E7-BFAE-6EB2A403C285}"/>
              </a:ext>
            </a:extLst>
          </p:cNvPr>
          <p:cNvSpPr>
            <a:spLocks noGrp="1"/>
          </p:cNvSpPr>
          <p:nvPr>
            <p:ph type="body"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a:buNone/>
            </a:pPr>
            <a:r>
              <a:t>Edit Master text styles</a:t>
            </a:r>
          </a:p>
        </p:txBody>
      </p:sp>
      <p:sp>
        <p:nvSpPr>
          <p:cNvPr id="6" name="Content Placeholder 5">
            <a:extLst>
              <a:ext uri="{FF2B5EF4-FFF2-40B4-BE49-F238E27FC236}">
                <a16:creationId xmlns:a16="http://schemas.microsoft.com/office/drawing/2014/main" id="{6238E7C3-C1B0-4211-9B5E-147F745FD98B}"/>
              </a:ext>
            </a:extLst>
          </p:cNvPr>
          <p:cNvSpPr>
            <a:spLocks noGrp="1"/>
          </p:cNvSpPr>
          <p:nvPr>
            <p:ph idx="4"/>
          </p:nvPr>
        </p:nvSpPr>
        <p:spPr>
          <a:xfrm>
            <a:off x="6193368" y="2174876"/>
            <a:ext cx="5389033" cy="3414365"/>
          </a:xfrm>
        </p:spPr>
        <p:txBody>
          <a:bodyPr/>
          <a:lstStyle>
            <a:lvl1pPr>
              <a:buNone/>
              <a:defRPr sz="2400"/>
            </a:lvl1pPr>
            <a:lvl2pPr>
              <a:buNone/>
              <a:defRPr sz="2000"/>
            </a:lvl2pPr>
            <a:lvl3pPr>
              <a:buNone/>
              <a:defRPr sz="1800"/>
            </a:lvl3pPr>
            <a:lvl4pPr>
              <a:buNone/>
              <a:defRPr sz="1600"/>
            </a:lvl4pPr>
            <a:lvl5pPr>
              <a:buNone/>
              <a:defRPr sz="1600"/>
            </a:lvl5pPr>
            <a:lvl6pPr>
              <a:buNone/>
              <a:defRPr sz="1600"/>
            </a:lvl6pPr>
            <a:lvl7pPr>
              <a:buNone/>
              <a:defRPr sz="1600"/>
            </a:lvl7pPr>
            <a:lvl8pPr>
              <a:buNone/>
              <a:defRPr sz="1600"/>
            </a:lvl8pPr>
            <a:lvl9pPr>
              <a:buNone/>
              <a:defRPr sz="1600"/>
            </a:lvl9p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idx="10"/>
          </p:nvPr>
        </p:nvSpPr>
        <p:spPr/>
        <p:txBody>
          <a:bodyPr/>
          <a:lstStyle>
            <a:lvl1pPr>
              <a:buNone/>
              <a:defRPr/>
            </a:lvl1pPr>
          </a:lstStyle>
          <a:p>
            <a:pPr>
              <a:buNone/>
            </a:pPr>
            <a:fld id="{192482D0-6B59-43EB-A2E6-BEADFA88CF98}" type="datetime1">
              <a:t>7/19/2026</a:t>
            </a:fld>
            <a:endParaRPr/>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idx="11"/>
          </p:nvPr>
        </p:nvSpPr>
        <p:spPr/>
        <p:txBody>
          <a:bodyPr/>
          <a:lstStyle>
            <a:lvl1pPr>
              <a:buNone/>
              <a:defRPr/>
            </a:lvl1pPr>
          </a:lstStyle>
          <a:p>
            <a:pPr>
              <a:buNone/>
            </a:pPr>
            <a:fld id="{92F3B91C-6529-43C7-B4BA-62549480CC9D}"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A9BD-E644-4DC6-A599-CF6BAE7E3FF0}"/>
              </a:ext>
            </a:extLst>
          </p:cNvPr>
          <p:cNvSpPr>
            <a:spLocks noGrp="1"/>
          </p:cNvSpPr>
          <p:nvPr>
            <p:ph type="title"/>
          </p:nvPr>
        </p:nvSpPr>
        <p:spPr/>
        <p:txBody>
          <a:bodyPr/>
          <a:lstStyle/>
          <a:p>
            <a:r>
              <a:t>Click to edit Master title style</a:t>
            </a:r>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idx="10"/>
          </p:nvPr>
        </p:nvSpPr>
        <p:spPr/>
        <p:txBody>
          <a:bodyPr/>
          <a:lstStyle>
            <a:lvl1pPr>
              <a:buNone/>
              <a:defRPr/>
            </a:lvl1pPr>
          </a:lstStyle>
          <a:p>
            <a:pPr>
              <a:buNone/>
            </a:pPr>
            <a:fld id="{C8139EDA-6186-42E4-AD19-8C038518D62B}" type="datetime1">
              <a:t>7/19/2026</a:t>
            </a:fld>
            <a:endParaRPr/>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idx="11"/>
          </p:nvPr>
        </p:nvSpPr>
        <p:spPr/>
        <p:txBody>
          <a:bodyPr/>
          <a:lstStyle>
            <a:lvl1pPr>
              <a:buNone/>
              <a:defRPr/>
            </a:lvl1pPr>
          </a:lstStyle>
          <a:p>
            <a:pPr>
              <a:buNone/>
            </a:pPr>
            <a:fld id="{3A35B565-CEE5-45AB-B707-06E43140C85F}" type="slidenum">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idx="10"/>
          </p:nvPr>
        </p:nvSpPr>
        <p:spPr/>
        <p:txBody>
          <a:bodyPr/>
          <a:lstStyle>
            <a:lvl1pPr>
              <a:buNone/>
              <a:defRPr/>
            </a:lvl1pPr>
          </a:lstStyle>
          <a:p>
            <a:pPr>
              <a:buNone/>
            </a:pPr>
            <a:fld id="{5E23D760-A5D6-4408-9293-3816AB405458}" type="datetime1">
              <a:t>7/19/2026</a:t>
            </a:fld>
            <a:endParaRPr/>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idx="11"/>
          </p:nvPr>
        </p:nvSpPr>
        <p:spPr/>
        <p:txBody>
          <a:bodyPr/>
          <a:lstStyle>
            <a:lvl1pPr>
              <a:buNone/>
              <a:defRPr/>
            </a:lvl1pPr>
          </a:lstStyle>
          <a:p>
            <a:pPr>
              <a:buNone/>
            </a:pPr>
            <a:fld id="{1627DB7A-9E6D-4CCE-BDBB-D06183803CCF}" type="slidenum">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E99D-A651-420F-8D1F-0825C99FF9C7}"/>
              </a:ext>
            </a:extLst>
          </p:cNvPr>
          <p:cNvSpPr>
            <a:spLocks noGrp="1"/>
          </p:cNvSpPr>
          <p:nvPr>
            <p:ph type="title"/>
          </p:nvPr>
        </p:nvSpPr>
        <p:spPr>
          <a:xfrm>
            <a:off x="609601" y="273050"/>
            <a:ext cx="4011084" cy="1162050"/>
          </a:xfrm>
        </p:spPr>
        <p:txBody>
          <a:bodyPr anchor="b"/>
          <a:lstStyle>
            <a:lvl1pPr algn="l">
              <a:buNone/>
              <a:defRPr sz="2000" b="1"/>
            </a:lvl1pPr>
          </a:lstStyle>
          <a:p>
            <a:r>
              <a:t>Click to edit Master title style</a:t>
            </a:r>
          </a:p>
        </p:txBody>
      </p:sp>
      <p:sp>
        <p:nvSpPr>
          <p:cNvPr id="3" name="Content Placeholder 2">
            <a:extLst>
              <a:ext uri="{FF2B5EF4-FFF2-40B4-BE49-F238E27FC236}">
                <a16:creationId xmlns:a16="http://schemas.microsoft.com/office/drawing/2014/main" id="{B888ED8D-FD08-430B-B1ED-C2C173A5F40A}"/>
              </a:ext>
            </a:extLst>
          </p:cNvPr>
          <p:cNvSpPr>
            <a:spLocks noGrp="1"/>
          </p:cNvSpPr>
          <p:nvPr>
            <p:ph idx="1"/>
          </p:nvPr>
        </p:nvSpPr>
        <p:spPr>
          <a:xfrm>
            <a:off x="4766733" y="273050"/>
            <a:ext cx="6815667" cy="5172173"/>
          </a:xfrm>
        </p:spPr>
        <p:txBody>
          <a:bodyPr/>
          <a:lstStyle>
            <a:lvl1pPr>
              <a:buNone/>
              <a:defRPr sz="3200"/>
            </a:lvl1pPr>
            <a:lvl2pPr>
              <a:buNone/>
              <a:defRPr sz="2800"/>
            </a:lvl2pPr>
            <a:lvl3pPr>
              <a:buNone/>
              <a:defRPr sz="2400"/>
            </a:lvl3pPr>
            <a:lvl4pPr>
              <a:buNone/>
              <a:defRPr sz="2000"/>
            </a:lvl4pPr>
            <a:lvl5pPr>
              <a:buNone/>
              <a:defRPr sz="2000"/>
            </a:lvl5pPr>
            <a:lvl6pPr>
              <a:buNone/>
              <a:defRPr sz="2000"/>
            </a:lvl6pPr>
            <a:lvl7pPr>
              <a:buNone/>
              <a:defRPr sz="2000"/>
            </a:lvl7pPr>
            <a:lvl8pPr>
              <a:buNone/>
              <a:defRPr sz="2000"/>
            </a:lvl8pPr>
            <a:lvl9pPr>
              <a:buNone/>
              <a:defRPr sz="2000"/>
            </a:lvl9pPr>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Text Placeholder 3">
            <a:extLst>
              <a:ext uri="{FF2B5EF4-FFF2-40B4-BE49-F238E27FC236}">
                <a16:creationId xmlns:a16="http://schemas.microsoft.com/office/drawing/2014/main" id="{8584C909-7B47-4341-A2EA-CCB325F37A3E}"/>
              </a:ext>
            </a:extLst>
          </p:cNvPr>
          <p:cNvSpPr>
            <a:spLocks noGrp="1"/>
          </p:cNvSpPr>
          <p:nvPr>
            <p:ph type="body"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a:buNone/>
            </a:pPr>
            <a:r>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idx="10"/>
          </p:nvPr>
        </p:nvSpPr>
        <p:spPr/>
        <p:txBody>
          <a:bodyPr/>
          <a:lstStyle>
            <a:lvl1pPr>
              <a:buNone/>
              <a:defRPr/>
            </a:lvl1pPr>
          </a:lstStyle>
          <a:p>
            <a:pPr>
              <a:buNone/>
            </a:pPr>
            <a:fld id="{1815CC12-B3B9-474E-933E-043F12DE8238}" type="datetime1">
              <a:t>7/19/2026</a:t>
            </a:fld>
            <a:endParaRPr/>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idx="11"/>
          </p:nvPr>
        </p:nvSpPr>
        <p:spPr/>
        <p:txBody>
          <a:bodyPr/>
          <a:lstStyle>
            <a:lvl1pPr>
              <a:buNone/>
              <a:defRPr/>
            </a:lvl1pPr>
          </a:lstStyle>
          <a:p>
            <a:pPr>
              <a:buNone/>
            </a:pPr>
            <a:fld id="{C6450803-9B60-429C-BEAC-5774A5E11D5A}"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35CBB-B846-409C-9668-8D9433613A5D}"/>
              </a:ext>
            </a:extLst>
          </p:cNvPr>
          <p:cNvSpPr>
            <a:spLocks noGrp="1"/>
          </p:cNvSpPr>
          <p:nvPr>
            <p:ph type="title"/>
          </p:nvPr>
        </p:nvSpPr>
        <p:spPr>
          <a:xfrm>
            <a:off x="2389717" y="4509120"/>
            <a:ext cx="7315200" cy="566738"/>
          </a:xfrm>
        </p:spPr>
        <p:txBody>
          <a:bodyPr anchor="b"/>
          <a:lstStyle>
            <a:lvl1pPr algn="l">
              <a:buNone/>
              <a:defRPr sz="2000" b="1"/>
            </a:lvl1pPr>
          </a:lstStyle>
          <a:p>
            <a:r>
              <a:t>Click to edit Master title style</a:t>
            </a:r>
          </a:p>
        </p:txBody>
      </p:sp>
      <p:sp>
        <p:nvSpPr>
          <p:cNvPr id="3" name="Picture Placeholder 2">
            <a:extLst>
              <a:ext uri="{FF2B5EF4-FFF2-40B4-BE49-F238E27FC236}">
                <a16:creationId xmlns:a16="http://schemas.microsoft.com/office/drawing/2014/main" id="{3E341091-B807-4E0E-B97F-5C2923929B44}"/>
              </a:ext>
            </a:extLst>
          </p:cNvPr>
          <p:cNvSpPr>
            <a:spLocks noGrp="1"/>
          </p:cNvSpPr>
          <p:nvPr>
            <p:ph type="pic" idx="1"/>
          </p:nvPr>
        </p:nvSpPr>
        <p:spPr>
          <a:xfrm>
            <a:off x="2389717" y="612776"/>
            <a:ext cx="7315200" cy="3824337"/>
          </a:xfrm>
        </p:spPr>
        <p:txBody>
          <a:bodyPr>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buNone/>
            </a:pPr>
            <a:r>
              <a:t>Click icon to add picture</a:t>
            </a:r>
          </a:p>
        </p:txBody>
      </p:sp>
      <p:sp>
        <p:nvSpPr>
          <p:cNvPr id="4" name="Text Placeholder 3">
            <a:extLst>
              <a:ext uri="{FF2B5EF4-FFF2-40B4-BE49-F238E27FC236}">
                <a16:creationId xmlns:a16="http://schemas.microsoft.com/office/drawing/2014/main" id="{C7D24CC4-D805-4F13-BFEF-4F18D1563778}"/>
              </a:ext>
            </a:extLst>
          </p:cNvPr>
          <p:cNvSpPr>
            <a:spLocks noGrp="1"/>
          </p:cNvSpPr>
          <p:nvPr>
            <p:ph type="body"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a:buNone/>
            </a:pPr>
            <a:r>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idx="10"/>
          </p:nvPr>
        </p:nvSpPr>
        <p:spPr/>
        <p:txBody>
          <a:bodyPr/>
          <a:lstStyle>
            <a:lvl1pPr>
              <a:buNone/>
              <a:defRPr/>
            </a:lvl1pPr>
          </a:lstStyle>
          <a:p>
            <a:pPr>
              <a:buNone/>
            </a:pPr>
            <a:fld id="{14FA25EF-011C-4B5E-B678-5C09381164A5}" type="datetime1">
              <a:t>7/19/2026</a:t>
            </a:fld>
            <a:endParaRPr/>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idx="11"/>
          </p:nvPr>
        </p:nvSpPr>
        <p:spPr/>
        <p:txBody>
          <a:bodyPr/>
          <a:lstStyle>
            <a:lvl1pPr>
              <a:buNone/>
              <a:defRPr/>
            </a:lvl1pPr>
          </a:lstStyle>
          <a:p>
            <a:pPr>
              <a:buNone/>
            </a:pPr>
            <a:fld id="{6C223C29-2C36-480D-8620-E0754310421F}"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FB7B5-496A-4AAC-B0A1-59ED62328BE6}"/>
              </a:ext>
            </a:extLst>
          </p:cNvPr>
          <p:cNvSpPr>
            <a:spLocks noGrp="1"/>
          </p:cNvSpPr>
          <p:nvPr>
            <p:ph type="title"/>
          </p:nvPr>
        </p:nvSpPr>
        <p:spPr/>
        <p:txBody>
          <a:bodyPr/>
          <a:lstStyle/>
          <a:p>
            <a:r>
              <a:t>Click to edit Master title style</a:t>
            </a:r>
          </a:p>
        </p:txBody>
      </p:sp>
      <p:sp>
        <p:nvSpPr>
          <p:cNvPr id="3" name="Vertical Text Placeholder 2">
            <a:extLst>
              <a:ext uri="{FF2B5EF4-FFF2-40B4-BE49-F238E27FC236}">
                <a16:creationId xmlns:a16="http://schemas.microsoft.com/office/drawing/2014/main" id="{7232D05D-FF4C-4E24-B543-2F7ED10793C2}"/>
              </a:ext>
            </a:extLst>
          </p:cNvPr>
          <p:cNvSpPr>
            <a:spLocks noGrp="1"/>
          </p:cNvSpPr>
          <p:nvPr>
            <p:ph type="body" idx="1"/>
          </p:nvPr>
        </p:nvSpPr>
        <p:spPr/>
        <p:txBody>
          <a:bodyPr vert="eaVert"/>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idx="10"/>
          </p:nvPr>
        </p:nvSpPr>
        <p:spPr/>
        <p:txBody>
          <a:bodyPr/>
          <a:lstStyle>
            <a:lvl1pPr>
              <a:buNone/>
              <a:defRPr/>
            </a:lvl1pPr>
          </a:lstStyle>
          <a:p>
            <a:pPr>
              <a:buNone/>
            </a:pPr>
            <a:fld id="{C5943883-E3DA-4D48-9F4D-6A70BAD0FEF1}" type="datetime1">
              <a:t>7/19/2026</a:t>
            </a:fld>
            <a:endParaRPr/>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idx="11"/>
          </p:nvPr>
        </p:nvSpPr>
        <p:spPr/>
        <p:txBody>
          <a:bodyPr/>
          <a:lstStyle>
            <a:lvl1pPr>
              <a:buNone/>
              <a:defRPr/>
            </a:lvl1pPr>
          </a:lstStyle>
          <a:p>
            <a:pPr>
              <a:buNone/>
            </a:pPr>
            <a:fld id="{E48D0294-2879-4E90-A38D-0837A1E4FE15}"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BFFB4E-01FC-4A24-AFA4-3FA16AAD9116}"/>
              </a:ext>
            </a:extLst>
          </p:cNvPr>
          <p:cNvSpPr>
            <a:spLocks noGrp="1"/>
          </p:cNvSpPr>
          <p:nvPr>
            <p:ph type="title"/>
          </p:nvPr>
        </p:nvSpPr>
        <p:spPr>
          <a:xfrm>
            <a:off x="8839200" y="274639"/>
            <a:ext cx="2743200" cy="5242594"/>
          </a:xfrm>
        </p:spPr>
        <p:txBody>
          <a:bodyPr vert="eaVert"/>
          <a:lstStyle/>
          <a:p>
            <a:r>
              <a:t>Click to edit Master title style</a:t>
            </a:r>
          </a:p>
        </p:txBody>
      </p:sp>
      <p:sp>
        <p:nvSpPr>
          <p:cNvPr id="3" name="Vertical Text Placeholder 2">
            <a:extLst>
              <a:ext uri="{FF2B5EF4-FFF2-40B4-BE49-F238E27FC236}">
                <a16:creationId xmlns:a16="http://schemas.microsoft.com/office/drawing/2014/main" id="{456B2111-2156-481C-ACB1-E0D67440F664}"/>
              </a:ext>
            </a:extLst>
          </p:cNvPr>
          <p:cNvSpPr>
            <a:spLocks noGrp="1"/>
          </p:cNvSpPr>
          <p:nvPr>
            <p:ph type="body" idx="1"/>
          </p:nvPr>
        </p:nvSpPr>
        <p:spPr>
          <a:xfrm>
            <a:off x="609600" y="274639"/>
            <a:ext cx="8026400" cy="5242594"/>
          </a:xfrm>
        </p:spPr>
        <p:txBody>
          <a:bodyPr vert="eaVert"/>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idx="10"/>
          </p:nvPr>
        </p:nvSpPr>
        <p:spPr/>
        <p:txBody>
          <a:bodyPr/>
          <a:lstStyle>
            <a:lvl1pPr>
              <a:buNone/>
              <a:defRPr/>
            </a:lvl1pPr>
          </a:lstStyle>
          <a:p>
            <a:pPr>
              <a:buNone/>
            </a:pPr>
            <a:fld id="{693BB2BA-946C-474B-8A44-50EB5173BE02}" type="datetime1">
              <a:t>7/19/2026</a:t>
            </a:fld>
            <a:endParaRPr/>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idx="11"/>
          </p:nvPr>
        </p:nvSpPr>
        <p:spPr/>
        <p:txBody>
          <a:bodyPr/>
          <a:lstStyle>
            <a:lvl1pPr>
              <a:buNone/>
              <a:defRPr/>
            </a:lvl1pPr>
          </a:lstStyle>
          <a:p>
            <a:pPr>
              <a:buNone/>
            </a:pPr>
            <a:fld id="{03445F48-3446-4FB0-88BE-B3679A1B7DE7}"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a:xfrm>
            <a:off x="609600" y="274638"/>
            <a:ext cx="10972800" cy="1143000"/>
          </a:xfrm>
          <a:prstGeom prst="rect">
            <a:avLst/>
          </a:prstGeom>
          <a:noFill/>
          <a:ln>
            <a:noFill/>
          </a:ln>
        </p:spPr>
        <p:txBody>
          <a:bodyPr vert="horz" wrap="square" lIns="91440" tIns="45720" rIns="91440" bIns="45720" anchor="ctr"/>
          <a:lstStyle/>
          <a:p>
            <a:pPr>
              <a:buNone/>
            </a:pPr>
            <a:r>
              <a:t>Click to edit Master title style</a:t>
            </a:r>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a:xfrm>
            <a:off x="609600" y="1600200"/>
            <a:ext cx="10972800" cy="3916363"/>
          </a:xfrm>
          <a:prstGeom prst="rect">
            <a:avLst/>
          </a:prstGeom>
          <a:noFill/>
          <a:ln>
            <a:noFill/>
          </a:ln>
        </p:spPr>
        <p:txBody>
          <a:bodyPr vert="horz" wrap="square" lIns="91440" tIns="45720" rIns="91440" bIns="45720" anchor="t"/>
          <a:lstStyle/>
          <a:p>
            <a:pPr>
              <a:buNone/>
            </a:pPr>
            <a:r>
              <a:t>Edit Master text styles</a:t>
            </a:r>
          </a:p>
          <a:p>
            <a:pPr>
              <a:buNone/>
            </a:pPr>
            <a:r>
              <a:t>Second level</a:t>
            </a:r>
          </a:p>
          <a:p>
            <a:pPr>
              <a:buNone/>
            </a:pPr>
            <a:r>
              <a:t>Third level</a:t>
            </a:r>
          </a:p>
          <a:p>
            <a:pPr>
              <a:buNone/>
            </a:pPr>
            <a:r>
              <a:t>Fourth level</a:t>
            </a:r>
          </a:p>
          <a:p>
            <a:pPr>
              <a:buNone/>
            </a:pPr>
            <a:r>
              <a:t>Fifth level</a:t>
            </a:r>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idx="2"/>
          </p:nvPr>
        </p:nvSpPr>
        <p:spPr>
          <a:xfrm>
            <a:off x="334433" y="6524626"/>
            <a:ext cx="1295400" cy="219075"/>
          </a:xfrm>
          <a:prstGeom prst="rect">
            <a:avLst/>
          </a:prstGeom>
        </p:spPr>
        <p:txBody>
          <a:bodyPr vert="horz" lIns="91440" tIns="45720" rIns="91440" bIns="45720" anchor="ctr"/>
          <a:lstStyle>
            <a:lvl1pPr algn="ctr">
              <a:spcBef>
                <a:spcPts val="0"/>
              </a:spcBef>
              <a:spcAft>
                <a:spcPts val="0"/>
              </a:spcAft>
              <a:buNone/>
              <a:defRPr sz="1050">
                <a:solidFill>
                  <a:schemeClr val="tx1">
                    <a:tint val="75000"/>
                  </a:schemeClr>
                </a:solidFill>
                <a:latin typeface="+mn-lt"/>
                <a:ea typeface="+mn-lt"/>
                <a:cs typeface="+mn-lt"/>
              </a:defRPr>
            </a:lvl1pPr>
          </a:lstStyle>
          <a:p>
            <a:pPr>
              <a:buNone/>
            </a:pPr>
            <a:fld id="{A4021392-CAC7-450A-8667-583C0A183C4A}" type="datetime1">
              <a:t>7/19/2026</a:t>
            </a:fld>
            <a:endParaRPr/>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idx="4"/>
          </p:nvPr>
        </p:nvSpPr>
        <p:spPr>
          <a:xfrm>
            <a:off x="10608733" y="6381751"/>
            <a:ext cx="973667" cy="339725"/>
          </a:xfrm>
          <a:prstGeom prst="rect">
            <a:avLst/>
          </a:prstGeom>
        </p:spPr>
        <p:txBody>
          <a:bodyPr vert="horz" wrap="square" lIns="91440" tIns="45720" rIns="91440" bIns="45720" anchor="ctr"/>
          <a:lstStyle>
            <a:lvl1pPr algn="r">
              <a:buNone/>
              <a:defRPr sz="1200">
                <a:solidFill>
                  <a:srgbClr val="898989"/>
                </a:solidFill>
                <a:latin typeface="Myriad Pro"/>
                <a:ea typeface="Myriad Pro"/>
                <a:cs typeface="Myriad Pro"/>
              </a:defRPr>
            </a:lvl1pPr>
          </a:lstStyle>
          <a:p>
            <a:pPr>
              <a:buNone/>
            </a:pPr>
            <a:fld id="{EB2DCD1C-9E31-48E8-81D6-875A32184C3F}"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a:buNone/>
        <a:defRPr sz="4400">
          <a:solidFill>
            <a:schemeClr val="tx1"/>
          </a:solidFill>
          <a:latin typeface="+mj-lt"/>
          <a:ea typeface="+mj-lt"/>
          <a:cs typeface="+mj-lt"/>
        </a:defRPr>
      </a:lvl1pPr>
      <a:lvl2pPr algn="ctr">
        <a:buNone/>
        <a:defRPr sz="4400">
          <a:solidFill>
            <a:schemeClr val="tx1"/>
          </a:solidFill>
          <a:latin typeface="Myriad Pro"/>
          <a:ea typeface="Myriad Pro"/>
          <a:cs typeface="Myriad Pro"/>
        </a:defRPr>
      </a:lvl2pPr>
      <a:lvl3pPr algn="ctr">
        <a:buNone/>
        <a:defRPr sz="4400">
          <a:solidFill>
            <a:schemeClr val="tx1"/>
          </a:solidFill>
          <a:latin typeface="Myriad Pro"/>
          <a:ea typeface="Myriad Pro"/>
          <a:cs typeface="Myriad Pro"/>
        </a:defRPr>
      </a:lvl3pPr>
      <a:lvl4pPr algn="ctr">
        <a:buNone/>
        <a:defRPr sz="4400">
          <a:solidFill>
            <a:schemeClr val="tx1"/>
          </a:solidFill>
          <a:latin typeface="Myriad Pro"/>
          <a:ea typeface="Myriad Pro"/>
          <a:cs typeface="Myriad Pro"/>
        </a:defRPr>
      </a:lvl4pPr>
      <a:lvl5pPr algn="ctr">
        <a:buNone/>
        <a:defRPr sz="4400">
          <a:solidFill>
            <a:schemeClr val="tx1"/>
          </a:solidFill>
          <a:latin typeface="Myriad Pro"/>
          <a:ea typeface="Myriad Pro"/>
          <a:cs typeface="Myriad Pro"/>
        </a:defRPr>
      </a:lvl5pPr>
      <a:lvl6pPr marL="457200" algn="ctr">
        <a:buNone/>
        <a:defRPr sz="4400">
          <a:solidFill>
            <a:schemeClr val="tx1"/>
          </a:solidFill>
          <a:latin typeface="Myriad Pro"/>
          <a:ea typeface="Myriad Pro"/>
          <a:cs typeface="Myriad Pro"/>
        </a:defRPr>
      </a:lvl6pPr>
      <a:lvl7pPr marL="914400" algn="ctr">
        <a:buNone/>
        <a:defRPr sz="4400">
          <a:solidFill>
            <a:schemeClr val="tx1"/>
          </a:solidFill>
          <a:latin typeface="Myriad Pro"/>
          <a:ea typeface="Myriad Pro"/>
          <a:cs typeface="Myriad Pro"/>
        </a:defRPr>
      </a:lvl7pPr>
      <a:lvl8pPr marL="1371600" algn="ctr">
        <a:buNone/>
        <a:defRPr sz="4400">
          <a:solidFill>
            <a:schemeClr val="tx1"/>
          </a:solidFill>
          <a:latin typeface="Myriad Pro"/>
          <a:ea typeface="Myriad Pro"/>
          <a:cs typeface="Myriad Pro"/>
        </a:defRPr>
      </a:lvl8pPr>
      <a:lvl9pPr marL="1828800" algn="ctr">
        <a:buNone/>
        <a:defRPr sz="4400">
          <a:solidFill>
            <a:schemeClr val="tx1"/>
          </a:solidFill>
          <a:latin typeface="Myriad Pro"/>
          <a:ea typeface="Myriad Pro"/>
          <a:cs typeface="Myriad Pro"/>
        </a:defRPr>
      </a:lvl9pPr>
    </p:titleStyle>
    <p:bodyStyle>
      <a:lvl1pPr marL="342900" indent="-342900" algn="l">
        <a:buChar char="•"/>
        <a:defRPr sz="3200">
          <a:solidFill>
            <a:schemeClr val="tx1"/>
          </a:solidFill>
          <a:latin typeface="+mn-lt"/>
          <a:ea typeface="+mn-lt"/>
          <a:cs typeface="+mn-lt"/>
        </a:defRPr>
      </a:lvl1pPr>
      <a:lvl2pPr marL="742950" indent="-285750" algn="l">
        <a:buChar char="–"/>
        <a:defRPr sz="2800">
          <a:solidFill>
            <a:schemeClr val="tx1"/>
          </a:solidFill>
          <a:latin typeface="+mn-lt"/>
          <a:ea typeface="+mn-lt"/>
          <a:cs typeface="+mn-lt"/>
        </a:defRPr>
      </a:lvl2pPr>
      <a:lvl3pPr marL="1143000" indent="-228600" algn="l">
        <a:buChar char="•"/>
        <a:defRPr sz="2400">
          <a:solidFill>
            <a:schemeClr val="tx1"/>
          </a:solidFill>
          <a:latin typeface="+mn-lt"/>
          <a:ea typeface="+mn-lt"/>
          <a:cs typeface="+mn-lt"/>
        </a:defRPr>
      </a:lvl3pPr>
      <a:lvl4pPr marL="1600200" indent="-228600" algn="l">
        <a:buChar char="–"/>
        <a:defRPr sz="2000">
          <a:solidFill>
            <a:schemeClr val="tx1"/>
          </a:solidFill>
          <a:latin typeface="+mn-lt"/>
          <a:ea typeface="+mn-lt"/>
          <a:cs typeface="+mn-lt"/>
        </a:defRPr>
      </a:lvl4pPr>
      <a:lvl5pPr marL="2057400" indent="-228600" algn="l">
        <a:buChar char="»"/>
        <a:defRPr sz="2000">
          <a:solidFill>
            <a:schemeClr val="tx1"/>
          </a:solidFill>
          <a:latin typeface="+mn-lt"/>
          <a:ea typeface="+mn-lt"/>
          <a:cs typeface="+mn-lt"/>
        </a:defRPr>
      </a:lvl5pPr>
      <a:lvl6pPr marL="2514600" indent="-228600" algn="l">
        <a:buChar char="•"/>
        <a:defRPr sz="2000">
          <a:solidFill>
            <a:schemeClr val="tx1"/>
          </a:solidFill>
          <a:latin typeface="+mn-lt"/>
          <a:ea typeface="+mn-lt"/>
          <a:cs typeface="+mn-lt"/>
        </a:defRPr>
      </a:lvl6pPr>
      <a:lvl7pPr marL="2971800" indent="-228600" algn="l">
        <a:buChar char="•"/>
        <a:defRPr sz="2000">
          <a:solidFill>
            <a:schemeClr val="tx1"/>
          </a:solidFill>
          <a:latin typeface="+mn-lt"/>
          <a:ea typeface="+mn-lt"/>
          <a:cs typeface="+mn-lt"/>
        </a:defRPr>
      </a:lvl7pPr>
      <a:lvl8pPr marL="3429000" indent="-228600" algn="l">
        <a:buChar char="•"/>
        <a:defRPr sz="2000">
          <a:solidFill>
            <a:schemeClr val="tx1"/>
          </a:solidFill>
          <a:latin typeface="+mn-lt"/>
          <a:ea typeface="+mn-lt"/>
          <a:cs typeface="+mn-lt"/>
        </a:defRPr>
      </a:lvl8pPr>
      <a:lvl9pPr marL="3886200" indent="-228600" algn="l">
        <a:buChar char="•"/>
        <a:defRPr sz="20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77/105960117700200404" TargetMode="External"/><Relationship Id="rId3" Type="http://schemas.openxmlformats.org/officeDocument/2006/relationships/hyperlink" Target="https://www.cqc.org.uk/guidance-regulation/providers/assessment/single-assessment-framework/effective/staff-teams-work-together" TargetMode="External"/><Relationship Id="rId7" Type="http://schemas.openxmlformats.org/officeDocument/2006/relationships/hyperlink" Target="https://www.england.nhs.uk/long-read/provisional-publication-of-never-events-reported-as-occurring-between-april-2025-and-march-2026/"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hyperlink" Target="https://www.england.nhs.uk/long-read/neighbourhood-health-guidelines-2025-26/" TargetMode="External"/><Relationship Id="rId5" Type="http://schemas.openxmlformats.org/officeDocument/2006/relationships/hyperlink" Target="https://doi.org/10.1186/s12884-022-05304-8" TargetMode="External"/><Relationship Id="rId4" Type="http://schemas.openxmlformats.org/officeDocument/2006/relationships/hyperlink" Target="https://doi.org/10.1002/2211-5463.13936" TargetMode="External"/><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idx="10"/>
          </p:nvPr>
        </p:nvSpPr>
        <p:spPr/>
        <p:txBody>
          <a:bodyPr/>
          <a:lstStyle/>
          <a:p>
            <a:pPr>
              <a:buNone/>
            </a:pPr>
            <a:fld id="{84862FCB-F7A0-BA39-7845-54AC96CB3F72}" type="datetime1">
              <a:rPr lang="en-US" smtClean="0">
                <a:solidFill>
                  <a:prstClr val="black">
                    <a:tint val="75000"/>
                  </a:prstClr>
                </a:solidFill>
                <a:latin typeface="Myriad Pro"/>
                <a:ea typeface="Myriad Pro"/>
                <a:cs typeface="Myriad Pro"/>
              </a:rPr>
              <a:t>7/19/2026</a:t>
            </a:fld>
            <a:endParaRPr lang="en-US">
              <a:solidFill>
                <a:prstClr val="black">
                  <a:tint val="75000"/>
                </a:prstClr>
              </a:solidFill>
              <a:latin typeface="Myriad Pro"/>
              <a:ea typeface="Myriad Pro"/>
              <a:cs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p:cNvSpPr>
          <p:nvPr>
            <p:ph type="sldNum" idx="12"/>
          </p:nvPr>
        </p:nvSpPr>
        <p:spPr>
          <a:prstGeom prst="rect">
            <a:avLst/>
          </a:prstGeom>
          <a:noFill/>
        </p:spPr>
        <p:txBody>
          <a:bodyPr/>
          <a:lstStyle>
            <a:lvl1pPr>
              <a:buChar char="•"/>
              <a:defRPr sz="3200">
                <a:solidFill>
                  <a:schemeClr val="tx1"/>
                </a:solidFill>
                <a:latin typeface="Myriad Pro"/>
                <a:ea typeface="Myriad Pro"/>
                <a:cs typeface="Myriad Pro"/>
              </a:defRPr>
            </a:lvl1pPr>
            <a:lvl2pPr marL="742950" indent="-285750">
              <a:buChar char="–"/>
              <a:defRPr sz="2800">
                <a:solidFill>
                  <a:schemeClr val="tx1"/>
                </a:solidFill>
                <a:latin typeface="Myriad Pro"/>
                <a:ea typeface="Myriad Pro"/>
                <a:cs typeface="Myriad Pro"/>
              </a:defRPr>
            </a:lvl2pPr>
            <a:lvl3pPr marL="1143000" indent="-228600">
              <a:buChar char="•"/>
              <a:defRPr sz="2400">
                <a:solidFill>
                  <a:schemeClr val="tx1"/>
                </a:solidFill>
                <a:latin typeface="Myriad Pro"/>
                <a:ea typeface="Myriad Pro"/>
                <a:cs typeface="Myriad Pro"/>
              </a:defRPr>
            </a:lvl3pPr>
            <a:lvl4pPr marL="1600200" indent="-228600">
              <a:buChar char="–"/>
              <a:defRPr sz="2000">
                <a:solidFill>
                  <a:schemeClr val="tx1"/>
                </a:solidFill>
                <a:latin typeface="Myriad Pro"/>
                <a:ea typeface="Myriad Pro"/>
                <a:cs typeface="Myriad Pro"/>
              </a:defRPr>
            </a:lvl4pPr>
            <a:lvl5pPr marL="2057400" indent="-228600">
              <a:buChar char="»"/>
              <a:defRPr sz="2000">
                <a:solidFill>
                  <a:schemeClr val="tx1"/>
                </a:solidFill>
                <a:latin typeface="Myriad Pro"/>
                <a:ea typeface="Myriad Pro"/>
                <a:cs typeface="Myriad Pro"/>
              </a:defRPr>
            </a:lvl5pPr>
            <a:lvl6pPr marL="2514600" indent="-228600">
              <a:buChar char="»"/>
              <a:defRPr sz="2000">
                <a:solidFill>
                  <a:schemeClr val="tx1"/>
                </a:solidFill>
                <a:latin typeface="Myriad Pro"/>
                <a:ea typeface="Myriad Pro"/>
                <a:cs typeface="Myriad Pro"/>
              </a:defRPr>
            </a:lvl6pPr>
            <a:lvl7pPr marL="2971800" indent="-228600">
              <a:buChar char="»"/>
              <a:defRPr sz="2000">
                <a:solidFill>
                  <a:schemeClr val="tx1"/>
                </a:solidFill>
                <a:latin typeface="Myriad Pro"/>
                <a:ea typeface="Myriad Pro"/>
                <a:cs typeface="Myriad Pro"/>
              </a:defRPr>
            </a:lvl7pPr>
            <a:lvl8pPr marL="3429000" indent="-228600">
              <a:buChar char="»"/>
              <a:defRPr sz="2000">
                <a:solidFill>
                  <a:schemeClr val="tx1"/>
                </a:solidFill>
                <a:latin typeface="Myriad Pro"/>
                <a:ea typeface="Myriad Pro"/>
                <a:cs typeface="Myriad Pro"/>
              </a:defRPr>
            </a:lvl8pPr>
            <a:lvl9pPr marL="3886200" indent="-228600">
              <a:buChar char="»"/>
              <a:defRPr sz="2000">
                <a:solidFill>
                  <a:schemeClr val="tx1"/>
                </a:solidFill>
                <a:latin typeface="Myriad Pro"/>
                <a:ea typeface="Myriad Pro"/>
                <a:cs typeface="Myriad Pro"/>
              </a:defRPr>
            </a:lvl9pPr>
          </a:lstStyle>
          <a:p>
            <a:pPr>
              <a:spcBef>
                <a:spcPts val="0"/>
              </a:spcBef>
              <a:spcAft>
                <a:spcPts val="0"/>
              </a:spcAft>
              <a:buNone/>
            </a:pPr>
            <a:fld id="{AD75FED6-38D0-DE9C-92C0-6E7FA635581C}" type="slidenum">
              <a:rPr lang="en-GB" sz="1200" smtClean="0">
                <a:solidFill>
                  <a:srgbClr val="898989"/>
                </a:solidFill>
              </a:rPr>
              <a:t>1</a:t>
            </a:fld>
            <a:endParaRPr lang="en-GB" sz="1200">
              <a:solidFill>
                <a:srgbClr val="898989"/>
              </a:solidFill>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334433" y="708126"/>
            <a:ext cx="5334000" cy="4464050"/>
          </a:xfrm>
        </p:spPr>
        <p:txBody>
          <a:bodyPr/>
          <a:lstStyle/>
          <a:p>
            <a:pPr marL="0" indent="0">
              <a:lnSpc>
                <a:spcPct val="150000"/>
              </a:lnSpc>
              <a:buNone/>
              <a:defRPr sz="1350">
                <a:solidFill>
                  <a:srgbClr val="000000"/>
                </a:solidFill>
              </a:defRPr>
            </a:pPr>
            <a:r>
              <a:rPr lang="en-GB" sz="1600" b="1" dirty="0">
                <a:solidFill>
                  <a:srgbClr val="000000"/>
                </a:solidFill>
              </a:rPr>
              <a:t>Module Title</a:t>
            </a:r>
            <a:r>
              <a:rPr lang="en-GB" sz="1600" dirty="0">
                <a:solidFill>
                  <a:srgbClr val="000000"/>
                </a:solidFill>
              </a:rPr>
              <a:t>: </a:t>
            </a:r>
            <a:r>
              <a:rPr lang="en-GB" sz="1600" i="1" dirty="0">
                <a:solidFill>
                  <a:srgbClr val="000000"/>
                </a:solidFill>
              </a:rPr>
              <a:t>Professional Career Development within H&amp;SC</a:t>
            </a:r>
          </a:p>
          <a:p>
            <a:pPr marL="0" indent="0">
              <a:lnSpc>
                <a:spcPct val="150000"/>
              </a:lnSpc>
              <a:buNone/>
              <a:defRPr sz="1350">
                <a:solidFill>
                  <a:srgbClr val="000000"/>
                </a:solidFill>
              </a:defRPr>
            </a:pPr>
            <a:r>
              <a:rPr lang="en-GB" sz="1600" b="1" u="sng" dirty="0">
                <a:solidFill>
                  <a:srgbClr val="000000"/>
                </a:solidFill>
              </a:rPr>
              <a:t>Module Number</a:t>
            </a:r>
            <a:r>
              <a:rPr lang="en-GB" sz="1600" u="sng" dirty="0">
                <a:solidFill>
                  <a:srgbClr val="000000"/>
                </a:solidFill>
              </a:rPr>
              <a:t>: </a:t>
            </a:r>
            <a:r>
              <a:rPr lang="en-GB" sz="1600" i="1" u="sng" dirty="0">
                <a:solidFill>
                  <a:srgbClr val="000000"/>
                </a:solidFill>
              </a:rPr>
              <a:t>LCHS 4009 (LON)</a:t>
            </a:r>
          </a:p>
          <a:p>
            <a:pPr marL="0" indent="0">
              <a:lnSpc>
                <a:spcPct val="150000"/>
              </a:lnSpc>
              <a:buNone/>
              <a:defRPr sz="1350">
                <a:solidFill>
                  <a:srgbClr val="000000"/>
                </a:solidFill>
              </a:defRPr>
            </a:pPr>
            <a:r>
              <a:rPr lang="en-GB" sz="1600" b="1" u="sng" dirty="0">
                <a:solidFill>
                  <a:srgbClr val="000000"/>
                </a:solidFill>
              </a:rPr>
              <a:t>Assignment No</a:t>
            </a:r>
            <a:r>
              <a:rPr lang="en-GB" sz="1600" u="sng" dirty="0">
                <a:solidFill>
                  <a:srgbClr val="000000"/>
                </a:solidFill>
              </a:rPr>
              <a:t>: </a:t>
            </a:r>
            <a:r>
              <a:rPr lang="en-GB" sz="1600" i="1" u="sng" dirty="0">
                <a:solidFill>
                  <a:srgbClr val="000000"/>
                </a:solidFill>
              </a:rPr>
              <a:t>ASSIGNMENT 1</a:t>
            </a:r>
          </a:p>
          <a:p>
            <a:pPr marL="0" indent="0">
              <a:lnSpc>
                <a:spcPct val="150000"/>
              </a:lnSpc>
              <a:buNone/>
              <a:defRPr sz="1350">
                <a:solidFill>
                  <a:srgbClr val="000000"/>
                </a:solidFill>
              </a:defRPr>
            </a:pPr>
            <a:r>
              <a:rPr lang="en-GB" sz="1600" b="1" u="sng" dirty="0">
                <a:solidFill>
                  <a:srgbClr val="000000"/>
                </a:solidFill>
              </a:rPr>
              <a:t>Presentation:</a:t>
            </a:r>
            <a:r>
              <a:rPr lang="en-GB" sz="1600" u="sng" dirty="0">
                <a:solidFill>
                  <a:srgbClr val="000000"/>
                </a:solidFill>
              </a:rPr>
              <a:t> </a:t>
            </a:r>
            <a:r>
              <a:rPr lang="en-GB" sz="1600" i="1" u="sng" dirty="0">
                <a:solidFill>
                  <a:srgbClr val="000000"/>
                </a:solidFill>
              </a:rPr>
              <a:t>Teamwork in Health and Social Care</a:t>
            </a:r>
          </a:p>
          <a:p>
            <a:pPr marL="0" indent="0">
              <a:lnSpc>
                <a:spcPct val="150000"/>
              </a:lnSpc>
              <a:buNone/>
              <a:defRPr sz="1350">
                <a:solidFill>
                  <a:srgbClr val="000000"/>
                </a:solidFill>
              </a:defRPr>
            </a:pPr>
            <a:r>
              <a:rPr lang="en-GB" sz="1600" b="1" u="sng" dirty="0">
                <a:solidFill>
                  <a:srgbClr val="000000"/>
                </a:solidFill>
              </a:rPr>
              <a:t>Student Name</a:t>
            </a:r>
            <a:r>
              <a:rPr lang="en-GB" sz="1600" u="sng" dirty="0">
                <a:solidFill>
                  <a:srgbClr val="000000"/>
                </a:solidFill>
              </a:rPr>
              <a:t>: </a:t>
            </a:r>
            <a:r>
              <a:rPr lang="en-GB" sz="1600" i="1" u="sng" dirty="0">
                <a:solidFill>
                  <a:srgbClr val="000000"/>
                </a:solidFill>
              </a:rPr>
              <a:t>Gillian Gibbs</a:t>
            </a:r>
          </a:p>
          <a:p>
            <a:pPr marL="0" indent="0">
              <a:lnSpc>
                <a:spcPct val="150000"/>
              </a:lnSpc>
              <a:buNone/>
              <a:defRPr sz="1350">
                <a:solidFill>
                  <a:srgbClr val="000000"/>
                </a:solidFill>
              </a:defRPr>
            </a:pPr>
            <a:r>
              <a:rPr lang="en-GB" sz="1600" b="1" u="sng" dirty="0">
                <a:solidFill>
                  <a:srgbClr val="000000"/>
                </a:solidFill>
              </a:rPr>
              <a:t>Student ID</a:t>
            </a:r>
            <a:r>
              <a:rPr lang="en-GB" sz="1600" u="sng" dirty="0">
                <a:solidFill>
                  <a:srgbClr val="000000"/>
                </a:solidFill>
              </a:rPr>
              <a:t>: 2508019</a:t>
            </a:r>
          </a:p>
          <a:p>
            <a:pPr marL="0" indent="0">
              <a:lnSpc>
                <a:spcPct val="150000"/>
              </a:lnSpc>
              <a:buNone/>
              <a:defRPr sz="1350">
                <a:solidFill>
                  <a:srgbClr val="000000"/>
                </a:solidFill>
              </a:defRPr>
            </a:pPr>
            <a:r>
              <a:rPr lang="en-GB" sz="1600" b="1" u="sng" dirty="0">
                <a:solidFill>
                  <a:srgbClr val="000000"/>
                </a:solidFill>
              </a:rPr>
              <a:t>Lecturer’s Name</a:t>
            </a:r>
            <a:r>
              <a:rPr lang="en-GB" sz="1600" u="sng" dirty="0">
                <a:solidFill>
                  <a:srgbClr val="000000"/>
                </a:solidFill>
              </a:rPr>
              <a:t>: Christopher </a:t>
            </a:r>
            <a:r>
              <a:rPr lang="en-GB" sz="1600" u="sng" dirty="0" err="1">
                <a:solidFill>
                  <a:srgbClr val="000000"/>
                </a:solidFill>
              </a:rPr>
              <a:t>Mafuva</a:t>
            </a:r>
            <a:endParaRPr lang="en-GB" sz="1600" u="sng" dirty="0">
              <a:solidFill>
                <a:srgbClr val="000000"/>
              </a:solidFill>
            </a:endParaRPr>
          </a:p>
        </p:txBody>
      </p:sp>
      <p:sp>
        <p:nvSpPr>
          <p:cNvPr id="8" name="AutoShape 10">
            <a:extLst>
              <a:ext uri="{FF2B5EF4-FFF2-40B4-BE49-F238E27FC236}">
                <a16:creationId xmlns:a16="http://schemas.microsoft.com/office/drawing/2014/main" id="{1D8B5697-3D83-C2D8-A329-389D1D219B5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a:extLst>
              <a:ext uri="{FF2B5EF4-FFF2-40B4-BE49-F238E27FC236}">
                <a16:creationId xmlns:a16="http://schemas.microsoft.com/office/drawing/2014/main" id="{8E224D67-DE15-1702-F516-133B5952BA1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descr="exec-645da908-16e3-4dab-b688-af2b845c4883.png">
            <a:extLst>
              <a:ext uri="{FF2B5EF4-FFF2-40B4-BE49-F238E27FC236}">
                <a16:creationId xmlns:a16="http://schemas.microsoft.com/office/drawing/2014/main" id="{DAFE8E3C-4978-CCF3-087B-B9E5F8D543BF}"/>
              </a:ext>
            </a:extLst>
          </p:cNvPr>
          <p:cNvPicPr>
            <a:picLocks noChangeAspect="1"/>
          </p:cNvPicPr>
          <p:nvPr/>
        </p:nvPicPr>
        <p:blipFill>
          <a:blip r:embed="rId3"/>
          <a:srcRect l="18503"/>
          <a:stretch>
            <a:fillRect/>
          </a:stretch>
        </p:blipFill>
        <p:spPr>
          <a:xfrm>
            <a:off x="6096000" y="1096446"/>
            <a:ext cx="4170400" cy="3859350"/>
          </a:xfrm>
          <a:prstGeom prst="rect">
            <a:avLst/>
          </a:prstGeom>
        </p:spPr>
      </p:pic>
    </p:spTree>
    <p:extLst>
      <p:ext uri="{BB962C8B-B14F-4D97-AF65-F5344CB8AC3E}">
        <p14:creationId xmlns:p14="http://schemas.microsoft.com/office/powerpoint/2010/main" val="1309167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b="1"/>
              <a:t>Acknowledgement of AI use</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sz="1500" dirty="0">
                <a:solidFill>
                  <a:srgbClr val="000000"/>
                </a:solidFill>
              </a:rPr>
              <a:t>This assignment was completed using my own nursing experience, professional reflection and research. I used the UWTSD’s PowerPoint template to create my PowerPoint presentation. I then used OpenAI ChatGPT to create illustrative visuals. These visuals were generated from the information that I supplied. Grammarly was also used for proofreading. </a:t>
            </a:r>
            <a:endParaRPr sz="1500" dirty="0">
              <a:solidFill>
                <a:srgbClr val="000000"/>
              </a:solidFill>
            </a:endParaRP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idx="10"/>
          </p:nvPr>
        </p:nvSpPr>
        <p:spPr/>
        <p:txBody>
          <a:bodyPr/>
          <a:lstStyle/>
          <a:p>
            <a:pPr>
              <a:buNone/>
            </a:pPr>
            <a:fld id="{84862FCB-F7A0-BA39-7845-54AC96CB3F72}" type="datetime1">
              <a:rPr lang="en-US"/>
              <a:t>7/19/2026</a:t>
            </a:fld>
            <a:endParaRP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idx="12"/>
          </p:nvPr>
        </p:nvSpPr>
        <p:spPr/>
        <p:txBody>
          <a:bodyPr/>
          <a:lstStyle/>
          <a:p>
            <a:pPr>
              <a:buNone/>
            </a:pPr>
            <a:fld id="{DB7BEEEC-A170-5376-2B6E-CB54687B0CB1}" type="slidenum">
              <a:rPr/>
              <a:t>2</a:t>
            </a:fld>
            <a:endParaRP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p:spPr>
        <p:txBody>
          <a:bodyPr wrap="square" anchor="ctr">
            <a:normAutofit/>
          </a:bodyPr>
          <a:lstStyle/>
          <a:p>
            <a:r>
              <a:rPr lang="en-GB" b="1" dirty="0"/>
              <a:t>Introduction</a:t>
            </a: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609600" y="1600201"/>
            <a:ext cx="5384800" cy="3989040"/>
          </a:xfrm>
        </p:spPr>
        <p:txBody>
          <a:bodyPr wrap="square" anchor="t">
            <a:normAutofit/>
          </a:bodyPr>
          <a:lstStyle/>
          <a:p>
            <a:pPr marL="0" indent="0">
              <a:lnSpc>
                <a:spcPct val="150000"/>
              </a:lnSpc>
              <a:spcAft>
                <a:spcPts val="600"/>
              </a:spcAft>
              <a:buNone/>
              <a:defRPr sz="1500">
                <a:solidFill>
                  <a:srgbClr val="000000"/>
                </a:solidFill>
              </a:defRPr>
            </a:pPr>
            <a:r>
              <a:rPr lang="en-GB" sz="1500" b="1" i="1" dirty="0"/>
              <a:t>• </a:t>
            </a:r>
            <a:r>
              <a:rPr lang="en-GB" sz="1600" b="1" i="1" dirty="0"/>
              <a:t>Registered General Nurse (RGN)progressing towards Advanced Nurse Practitioner (ANP)practice</a:t>
            </a:r>
          </a:p>
          <a:p>
            <a:pPr>
              <a:lnSpc>
                <a:spcPct val="150000"/>
              </a:lnSpc>
              <a:spcAft>
                <a:spcPts val="600"/>
              </a:spcAft>
              <a:buNone/>
              <a:defRPr sz="1500">
                <a:solidFill>
                  <a:srgbClr val="000000"/>
                </a:solidFill>
              </a:defRPr>
            </a:pPr>
            <a:endParaRPr lang="en-GB" sz="1600" dirty="0"/>
          </a:p>
          <a:p>
            <a:pPr>
              <a:lnSpc>
                <a:spcPct val="150000"/>
              </a:lnSpc>
              <a:spcAft>
                <a:spcPts val="600"/>
              </a:spcAft>
              <a:buFont typeface="Arial" panose="020B0604020202020204" pitchFamily="34" charset="0"/>
              <a:buChar char="•"/>
              <a:defRPr sz="1500">
                <a:solidFill>
                  <a:srgbClr val="000000"/>
                </a:solidFill>
              </a:defRPr>
            </a:pPr>
            <a:r>
              <a:rPr lang="en-GB" sz="1600" dirty="0"/>
              <a:t> </a:t>
            </a:r>
            <a:r>
              <a:rPr lang="en-GB" sz="1600" b="1" dirty="0"/>
              <a:t>Chosen Professional Skill</a:t>
            </a:r>
            <a:r>
              <a:rPr lang="en-GB" sz="1600" dirty="0"/>
              <a:t>: </a:t>
            </a:r>
            <a:r>
              <a:rPr lang="en-GB" sz="1600" i="1" dirty="0"/>
              <a:t>Teamwork</a:t>
            </a:r>
          </a:p>
          <a:p>
            <a:pPr>
              <a:lnSpc>
                <a:spcPct val="150000"/>
              </a:lnSpc>
              <a:spcAft>
                <a:spcPts val="600"/>
              </a:spcAft>
              <a:buNone/>
              <a:defRPr sz="1500">
                <a:solidFill>
                  <a:srgbClr val="000000"/>
                </a:solidFill>
              </a:defRPr>
            </a:pPr>
            <a:endParaRPr lang="en-GB" sz="1600" dirty="0"/>
          </a:p>
          <a:p>
            <a:pPr>
              <a:lnSpc>
                <a:spcPct val="150000"/>
              </a:lnSpc>
              <a:spcAft>
                <a:spcPts val="600"/>
              </a:spcAft>
              <a:buFont typeface="Arial" panose="020B0604020202020204" pitchFamily="34" charset="0"/>
              <a:buChar char="•"/>
              <a:defRPr sz="1500">
                <a:solidFill>
                  <a:srgbClr val="000000"/>
                </a:solidFill>
              </a:defRPr>
            </a:pPr>
            <a:r>
              <a:rPr lang="en-GB" sz="1600" dirty="0"/>
              <a:t> </a:t>
            </a:r>
            <a:r>
              <a:rPr lang="en-GB" sz="1600" b="1" dirty="0"/>
              <a:t>Focus: </a:t>
            </a:r>
            <a:r>
              <a:rPr lang="en-GB" sz="1600" i="1" dirty="0"/>
              <a:t>Meaning, importance, team development, practical application and future career</a:t>
            </a:r>
          </a:p>
        </p:txBody>
      </p:sp>
      <p:pic>
        <p:nvPicPr>
          <p:cNvPr id="6" name="Content Placeholder 5" descr="Curvier nurse in primary-care setting">
            <a:extLst>
              <a:ext uri="{FF2B5EF4-FFF2-40B4-BE49-F238E27FC236}">
                <a16:creationId xmlns:a16="http://schemas.microsoft.com/office/drawing/2014/main" id="{A1628C20-1E8F-9FEF-05CE-9CB1583E1DD7}"/>
              </a:ext>
            </a:extLst>
          </p:cNvPr>
          <p:cNvPicPr>
            <a:picLocks noGrp="1" noChangeAspect="1"/>
          </p:cNvPicPr>
          <p:nvPr>
            <p:ph idx="2"/>
          </p:nvPr>
        </p:nvPicPr>
        <p:blipFill>
          <a:blip r:embed="rId3"/>
          <a:srcRect l="24068"/>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idx="10"/>
          </p:nvPr>
        </p:nvSpPr>
        <p:spPr>
          <a:xfrm>
            <a:off x="334433" y="6524626"/>
            <a:ext cx="1295400" cy="219075"/>
          </a:xfrm>
        </p:spPr>
        <p:txBody>
          <a:bodyPr anchor="ctr">
            <a:normAutofit/>
          </a:bodyPr>
          <a:lstStyle/>
          <a:p>
            <a:pPr>
              <a:lnSpc>
                <a:spcPct val="90000"/>
              </a:lnSpc>
              <a:spcAft>
                <a:spcPts val="600"/>
              </a:spcAft>
              <a:buNone/>
            </a:pPr>
            <a:fld id="{84862FCB-F7A0-BA39-7845-54AC96CB3F72}" type="datetime1">
              <a:rPr lang="en-US" sz="900"/>
              <a:pPr>
                <a:lnSpc>
                  <a:spcPct val="90000"/>
                </a:lnSpc>
                <a:spcAft>
                  <a:spcPts val="600"/>
                </a:spcAft>
                <a:buNone/>
              </a:pPr>
              <a:t>7/19/2026</a:t>
            </a:fld>
            <a:endParaRPr 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p:cNvSpPr>
          <p:nvPr>
            <p:ph type="sldNum" idx="11"/>
          </p:nvPr>
        </p:nvSpPr>
        <p:spPr>
          <a:xfrm>
            <a:off x="10608733" y="6381751"/>
            <a:ext cx="973667" cy="339725"/>
          </a:xfrm>
        </p:spPr>
        <p:txBody>
          <a:bodyPr wrap="square" anchor="ctr">
            <a:normAutofit/>
          </a:bodyPr>
          <a:lstStyle>
            <a:lvl1pPr>
              <a:buChar char="•"/>
              <a:defRPr sz="3200">
                <a:solidFill>
                  <a:schemeClr val="tx1"/>
                </a:solidFill>
                <a:latin typeface="Myriad Pro"/>
                <a:ea typeface="Myriad Pro"/>
                <a:cs typeface="Myriad Pro"/>
              </a:defRPr>
            </a:lvl1pPr>
            <a:lvl2pPr marL="742950" indent="-285750">
              <a:buChar char="–"/>
              <a:defRPr sz="2800">
                <a:solidFill>
                  <a:schemeClr val="tx1"/>
                </a:solidFill>
                <a:latin typeface="Myriad Pro"/>
                <a:ea typeface="Myriad Pro"/>
                <a:cs typeface="Myriad Pro"/>
              </a:defRPr>
            </a:lvl2pPr>
            <a:lvl3pPr marL="1143000" indent="-228600">
              <a:buChar char="•"/>
              <a:defRPr sz="2400">
                <a:solidFill>
                  <a:schemeClr val="tx1"/>
                </a:solidFill>
                <a:latin typeface="Myriad Pro"/>
                <a:ea typeface="Myriad Pro"/>
                <a:cs typeface="Myriad Pro"/>
              </a:defRPr>
            </a:lvl3pPr>
            <a:lvl4pPr marL="1600200" indent="-228600">
              <a:buChar char="–"/>
              <a:defRPr sz="2000">
                <a:solidFill>
                  <a:schemeClr val="tx1"/>
                </a:solidFill>
                <a:latin typeface="Myriad Pro"/>
                <a:ea typeface="Myriad Pro"/>
                <a:cs typeface="Myriad Pro"/>
              </a:defRPr>
            </a:lvl4pPr>
            <a:lvl5pPr marL="2057400" indent="-228600">
              <a:buChar char="»"/>
              <a:defRPr sz="2000">
                <a:solidFill>
                  <a:schemeClr val="tx1"/>
                </a:solidFill>
                <a:latin typeface="Myriad Pro"/>
                <a:ea typeface="Myriad Pro"/>
                <a:cs typeface="Myriad Pro"/>
              </a:defRPr>
            </a:lvl5pPr>
            <a:lvl6pPr marL="2514600" indent="-228600">
              <a:buChar char="»"/>
              <a:defRPr sz="2000">
                <a:solidFill>
                  <a:schemeClr val="tx1"/>
                </a:solidFill>
                <a:latin typeface="Myriad Pro"/>
                <a:ea typeface="Myriad Pro"/>
                <a:cs typeface="Myriad Pro"/>
              </a:defRPr>
            </a:lvl6pPr>
            <a:lvl7pPr marL="2971800" indent="-228600">
              <a:buChar char="»"/>
              <a:defRPr sz="2000">
                <a:solidFill>
                  <a:schemeClr val="tx1"/>
                </a:solidFill>
                <a:latin typeface="Myriad Pro"/>
                <a:ea typeface="Myriad Pro"/>
                <a:cs typeface="Myriad Pro"/>
              </a:defRPr>
            </a:lvl7pPr>
            <a:lvl8pPr marL="3429000" indent="-228600">
              <a:buChar char="»"/>
              <a:defRPr sz="2000">
                <a:solidFill>
                  <a:schemeClr val="tx1"/>
                </a:solidFill>
                <a:latin typeface="Myriad Pro"/>
                <a:ea typeface="Myriad Pro"/>
                <a:cs typeface="Myriad Pro"/>
              </a:defRPr>
            </a:lvl8pPr>
            <a:lvl9pPr marL="3886200" indent="-228600">
              <a:buChar char="»"/>
              <a:defRPr sz="2000">
                <a:solidFill>
                  <a:schemeClr val="tx1"/>
                </a:solidFill>
                <a:latin typeface="Myriad Pro"/>
                <a:ea typeface="Myriad Pro"/>
                <a:cs typeface="Myriad Pro"/>
              </a:defRPr>
            </a:lvl9pPr>
          </a:lstStyle>
          <a:p>
            <a:pPr>
              <a:spcBef>
                <a:spcPts val="0"/>
              </a:spcBef>
              <a:spcAft>
                <a:spcPts val="600"/>
              </a:spcAft>
              <a:buNone/>
            </a:pPr>
            <a:fld id="{E2598689-54C9-18A7-3A19-ED76AA08988F}" type="slidenum">
              <a:rPr lang="en-GB" sz="1200" smtClean="0">
                <a:solidFill>
                  <a:srgbClr val="898989"/>
                </a:solidFill>
              </a:rPr>
              <a:pPr>
                <a:spcBef>
                  <a:spcPts val="0"/>
                </a:spcBef>
                <a:spcAft>
                  <a:spcPts val="600"/>
                </a:spcAft>
                <a:buNone/>
              </a:pPr>
              <a:t>3</a:t>
            </a:fld>
            <a:endParaRPr lang="en-GB" sz="1200">
              <a:solidFill>
                <a:srgbClr val="898989"/>
              </a:solidFill>
            </a:endParaRPr>
          </a:p>
        </p:txBody>
      </p:sp>
    </p:spTree>
    <p:extLst>
      <p:ext uri="{BB962C8B-B14F-4D97-AF65-F5344CB8AC3E}">
        <p14:creationId xmlns:p14="http://schemas.microsoft.com/office/powerpoint/2010/main" val="1810426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36524"/>
            <a:ext cx="10972800" cy="1143000"/>
          </a:xfrm>
        </p:spPr>
        <p:txBody>
          <a:bodyPr vert="horz" wrap="square" lIns="91440" tIns="45720" rIns="91440" bIns="45720" anchor="ctr">
            <a:normAutofit/>
          </a:bodyPr>
          <a:lstStyle/>
          <a:p>
            <a:pPr>
              <a:lnSpc>
                <a:spcPct val="90000"/>
              </a:lnSpc>
            </a:pPr>
            <a:r>
              <a:rPr lang="en-GB" sz="3700" b="1" dirty="0">
                <a:latin typeface="+mj-lt"/>
                <a:ea typeface="+mj-lt"/>
                <a:cs typeface="+mj-lt"/>
              </a:rPr>
              <a:t>Teamwork: Shared </a:t>
            </a:r>
            <a:r>
              <a:rPr lang="en-GB" sz="3700" b="1" dirty="0"/>
              <a:t>E</a:t>
            </a:r>
            <a:r>
              <a:rPr lang="en-GB" sz="3700" b="1" dirty="0">
                <a:latin typeface="+mj-lt"/>
                <a:ea typeface="+mj-lt"/>
                <a:cs typeface="+mj-lt"/>
              </a:rPr>
              <a:t>xpertise and Accountability</a:t>
            </a:r>
          </a:p>
        </p:txBody>
      </p:sp>
      <p:sp>
        <p:nvSpPr>
          <p:cNvPr id="5" name="TextBox 4">
            <a:extLst>
              <a:ext uri="{FF2B5EF4-FFF2-40B4-BE49-F238E27FC236}">
                <a16:creationId xmlns:a16="http://schemas.microsoft.com/office/drawing/2014/main" id="{028FA0CD-6774-EDEB-7901-7CC84D67FB82}"/>
              </a:ext>
            </a:extLst>
          </p:cNvPr>
          <p:cNvSpPr>
            <a:spLocks noGrp="1"/>
          </p:cNvSpPr>
          <p:nvPr/>
        </p:nvSpPr>
        <p:spPr>
          <a:xfrm>
            <a:off x="609600" y="1053548"/>
            <a:ext cx="6824869" cy="4535693"/>
          </a:xfrm>
          <a:prstGeom prst="rect">
            <a:avLst/>
          </a:prstGeom>
          <a:noFill/>
          <a:ln>
            <a:noFill/>
          </a:ln>
        </p:spPr>
        <p:txBody>
          <a:bodyPr vert="horz" wrap="square" lIns="91440" tIns="45720" rIns="91440" bIns="45720" anchor="t">
            <a:noAutofit/>
          </a:bodyPr>
          <a:lstStyle/>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Teamwork involves interdependent professionals who coordinate their knowledge, responsibilities and decisions to achieve a shared goal (Francis et al., 2025).</a:t>
            </a:r>
          </a:p>
          <a:p>
            <a:pPr marL="342900" indent="-342900">
              <a:lnSpc>
                <a:spcPct val="150000"/>
              </a:lnSpc>
              <a:spcAft>
                <a:spcPts val="600"/>
              </a:spcAft>
              <a:buFont typeface="Arial" panose="020B0604020202020204" pitchFamily="34" charset="0"/>
              <a:buChar char="•"/>
              <a:defRPr sz="1275">
                <a:solidFill>
                  <a:srgbClr val="000000"/>
                </a:solidFill>
              </a:defRPr>
            </a:pPr>
            <a:endParaRPr lang="en-US" sz="1600" dirty="0">
              <a:ea typeface="+mn-lt"/>
              <a:cs typeface="+mn-lt"/>
            </a:endParaRPr>
          </a:p>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In everyday health and social care practice, it requires:</a:t>
            </a:r>
          </a:p>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 Clear communication and active listening</a:t>
            </a:r>
          </a:p>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 Respect for professional roles and boundaries</a:t>
            </a:r>
          </a:p>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 Shared decision-making, delegation and accountability</a:t>
            </a:r>
          </a:p>
          <a:p>
            <a:pPr marL="342900" indent="-342900">
              <a:lnSpc>
                <a:spcPct val="150000"/>
              </a:lnSpc>
              <a:spcAft>
                <a:spcPts val="600"/>
              </a:spcAft>
              <a:buFont typeface="Arial" panose="020B0604020202020204" pitchFamily="34" charset="0"/>
              <a:buChar char="•"/>
              <a:defRPr sz="1275">
                <a:solidFill>
                  <a:srgbClr val="000000"/>
                </a:solidFill>
              </a:defRPr>
            </a:pPr>
            <a:endParaRPr lang="en-US" sz="1600" dirty="0">
              <a:ea typeface="+mn-lt"/>
              <a:cs typeface="+mn-lt"/>
            </a:endParaRPr>
          </a:p>
          <a:p>
            <a:pPr marL="342900" indent="-342900">
              <a:lnSpc>
                <a:spcPct val="150000"/>
              </a:lnSpc>
              <a:spcAft>
                <a:spcPts val="600"/>
              </a:spcAft>
              <a:buFont typeface="Arial" panose="020B0604020202020204" pitchFamily="34" charset="0"/>
              <a:buChar char="•"/>
              <a:defRPr sz="1275">
                <a:solidFill>
                  <a:srgbClr val="000000"/>
                </a:solidFill>
              </a:defRPr>
            </a:pPr>
            <a:r>
              <a:rPr lang="en-US" sz="1600" dirty="0">
                <a:ea typeface="+mn-lt"/>
                <a:cs typeface="+mn-lt"/>
              </a:rPr>
              <a:t>I developed these skills as a Student Nurse, RGN, Agency Nurse and Ward Sister.</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idx="10"/>
          </p:nvPr>
        </p:nvSpPr>
        <p:spPr>
          <a:xfrm>
            <a:off x="334433" y="6524626"/>
            <a:ext cx="1295400" cy="219075"/>
          </a:xfrm>
        </p:spPr>
        <p:txBody>
          <a:bodyPr vert="horz" lIns="91440" tIns="45720" rIns="91440" bIns="45720" anchor="ctr">
            <a:normAutofit/>
          </a:bodyPr>
          <a:lstStyle/>
          <a:p>
            <a:pPr>
              <a:lnSpc>
                <a:spcPct val="90000"/>
              </a:lnSpc>
              <a:spcAft>
                <a:spcPts val="600"/>
              </a:spcAft>
            </a:pPr>
            <a:fld id="{84862FCB-F7A0-BA39-7845-54AC96CB3F72}" type="datetime1">
              <a:rPr lang="en-US" sz="900"/>
              <a:pPr>
                <a:lnSpc>
                  <a:spcPct val="90000"/>
                </a:lnSpc>
                <a:spcAft>
                  <a:spcPts val="600"/>
                </a:spcAft>
              </a:pPr>
              <a:t>7/19/2026</a:t>
            </a:fld>
            <a:endParaRPr lang="en-US" sz="900"/>
          </a:p>
        </p:txBody>
      </p:sp>
      <p:sp>
        <p:nvSpPr>
          <p:cNvPr id="9221" name="Slide Number Placeholder 4">
            <a:extLst>
              <a:ext uri="{FF2B5EF4-FFF2-40B4-BE49-F238E27FC236}">
                <a16:creationId xmlns:a16="http://schemas.microsoft.com/office/drawing/2014/main" id="{79782756-9629-FD18-7F1C-3F6526AE18DD}"/>
              </a:ext>
            </a:extLst>
          </p:cNvPr>
          <p:cNvSpPr>
            <a:spLocks noGrp="1"/>
          </p:cNvSpPr>
          <p:nvPr>
            <p:ph type="sldNum" idx="11"/>
          </p:nvPr>
        </p:nvSpPr>
        <p:spPr>
          <a:xfrm>
            <a:off x="10608733" y="6381751"/>
            <a:ext cx="973667" cy="339725"/>
          </a:xfrm>
        </p:spPr>
        <p:txBody>
          <a:bodyPr vert="horz" wrap="square" lIns="91440" tIns="45720" rIns="91440" bIns="45720" anchor="ctr">
            <a:normAutofit/>
          </a:bodyPr>
          <a:lstStyle>
            <a:lvl1pPr>
              <a:buChar char="•"/>
              <a:defRPr sz="2400">
                <a:solidFill>
                  <a:schemeClr val="tx1"/>
                </a:solidFill>
                <a:latin typeface="Myriad Pro"/>
                <a:ea typeface="Myriad Pro"/>
                <a:cs typeface="Myriad Pro"/>
              </a:defRPr>
            </a:lvl1pPr>
            <a:lvl2pPr marL="557213" indent="-214313">
              <a:buChar char="–"/>
              <a:defRPr sz="2100">
                <a:solidFill>
                  <a:schemeClr val="tx1"/>
                </a:solidFill>
                <a:latin typeface="Myriad Pro"/>
                <a:ea typeface="Myriad Pro"/>
                <a:cs typeface="Myriad Pro"/>
              </a:defRPr>
            </a:lvl2pPr>
            <a:lvl3pPr marL="857250" indent="-171450">
              <a:buChar char="•"/>
              <a:defRPr sz="1800">
                <a:solidFill>
                  <a:schemeClr val="tx1"/>
                </a:solidFill>
                <a:latin typeface="Myriad Pro"/>
                <a:ea typeface="Myriad Pro"/>
                <a:cs typeface="Myriad Pro"/>
              </a:defRPr>
            </a:lvl3pPr>
            <a:lvl4pPr marL="1200150" indent="-171450">
              <a:buChar char="–"/>
              <a:defRPr sz="1500">
                <a:solidFill>
                  <a:schemeClr val="tx1"/>
                </a:solidFill>
                <a:latin typeface="Myriad Pro"/>
                <a:ea typeface="Myriad Pro"/>
                <a:cs typeface="Myriad Pro"/>
              </a:defRPr>
            </a:lvl4pPr>
            <a:lvl5pPr marL="1543050" indent="-171450">
              <a:buChar char="»"/>
              <a:defRPr sz="1500">
                <a:solidFill>
                  <a:schemeClr val="tx1"/>
                </a:solidFill>
                <a:latin typeface="Myriad Pro"/>
                <a:ea typeface="Myriad Pro"/>
                <a:cs typeface="Myriad Pro"/>
              </a:defRPr>
            </a:lvl5pPr>
            <a:lvl6pPr marL="1885950" indent="-171450">
              <a:buChar char="»"/>
              <a:defRPr sz="1500">
                <a:solidFill>
                  <a:schemeClr val="tx1"/>
                </a:solidFill>
                <a:latin typeface="Myriad Pro"/>
                <a:ea typeface="Myriad Pro"/>
                <a:cs typeface="Myriad Pro"/>
              </a:defRPr>
            </a:lvl6pPr>
            <a:lvl7pPr marL="2228850" indent="-171450">
              <a:buChar char="»"/>
              <a:defRPr sz="1500">
                <a:solidFill>
                  <a:schemeClr val="tx1"/>
                </a:solidFill>
                <a:latin typeface="Myriad Pro"/>
                <a:ea typeface="Myriad Pro"/>
                <a:cs typeface="Myriad Pro"/>
              </a:defRPr>
            </a:lvl7pPr>
            <a:lvl8pPr marL="2571750" indent="-171450">
              <a:buChar char="»"/>
              <a:defRPr sz="1500">
                <a:solidFill>
                  <a:schemeClr val="tx1"/>
                </a:solidFill>
                <a:latin typeface="Myriad Pro"/>
                <a:ea typeface="Myriad Pro"/>
                <a:cs typeface="Myriad Pro"/>
              </a:defRPr>
            </a:lvl8pPr>
            <a:lvl9pPr marL="2914650" indent="-171450">
              <a:buChar char="»"/>
              <a:defRPr sz="1500">
                <a:solidFill>
                  <a:schemeClr val="tx1"/>
                </a:solidFill>
                <a:latin typeface="Myriad Pro"/>
                <a:ea typeface="Myriad Pro"/>
                <a:cs typeface="Myriad Pro"/>
              </a:defRPr>
            </a:lvl9pPr>
          </a:lstStyle>
          <a:p>
            <a:pPr>
              <a:spcBef>
                <a:spcPts val="0"/>
              </a:spcBef>
              <a:spcAft>
                <a:spcPts val="600"/>
              </a:spcAft>
              <a:buNone/>
            </a:pPr>
            <a:fld id="{202359C0-8A7A-196E-DD58-8E6569619F09}" type="slidenum">
              <a:rPr lang="en-GB" sz="1200">
                <a:solidFill>
                  <a:srgbClr val="898989"/>
                </a:solidFill>
              </a:rPr>
              <a:pPr>
                <a:spcBef>
                  <a:spcPts val="0"/>
                </a:spcBef>
                <a:spcAft>
                  <a:spcPts val="600"/>
                </a:spcAft>
                <a:buNone/>
              </a:pPr>
              <a:t>4</a:t>
            </a:fld>
            <a:endParaRPr lang="en-GB" sz="1200">
              <a:solidFill>
                <a:srgbClr val="898989"/>
              </a:solidFill>
            </a:endParaRPr>
          </a:p>
        </p:txBody>
      </p:sp>
      <p:pic>
        <p:nvPicPr>
          <p:cNvPr id="3" name="Content Placeholder 2">
            <a:extLst>
              <a:ext uri="{FF2B5EF4-FFF2-40B4-BE49-F238E27FC236}">
                <a16:creationId xmlns:a16="http://schemas.microsoft.com/office/drawing/2014/main" id="{61152B55-EC83-BAC9-1D02-62E04B807DCF}"/>
              </a:ext>
            </a:extLst>
          </p:cNvPr>
          <p:cNvPicPr>
            <a:picLocks noGrp="1" noChangeAspect="1"/>
          </p:cNvPicPr>
          <p:nvPr>
            <p:ph idx="4"/>
          </p:nvPr>
        </p:nvPicPr>
        <p:blipFill>
          <a:blip r:embed="rId3"/>
          <a:srcRect l="7179" r="8345"/>
          <a:stretch>
            <a:fillRect/>
          </a:stretch>
        </p:blipFill>
        <p:spPr>
          <a:xfrm>
            <a:off x="6941691" y="1611394"/>
            <a:ext cx="5133487" cy="3420000"/>
          </a:xfrm>
          <a:prstGeom prst="rect">
            <a:avLst/>
          </a:prstGeom>
        </p:spPr>
      </p:pic>
    </p:spTree>
    <p:extLst>
      <p:ext uri="{BB962C8B-B14F-4D97-AF65-F5344CB8AC3E}">
        <p14:creationId xmlns:p14="http://schemas.microsoft.com/office/powerpoint/2010/main" val="1552899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887EE-0991-8A09-22AE-8E9BCFEF0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3CBB5A-65A0-CB32-B659-BA8C07BDB47B}"/>
              </a:ext>
            </a:extLst>
          </p:cNvPr>
          <p:cNvSpPr>
            <a:spLocks noGrp="1"/>
          </p:cNvSpPr>
          <p:nvPr>
            <p:ph type="title"/>
          </p:nvPr>
        </p:nvSpPr>
        <p:spPr>
          <a:xfrm>
            <a:off x="609600" y="274638"/>
            <a:ext cx="10972800" cy="1014516"/>
          </a:xfrm>
        </p:spPr>
        <p:txBody>
          <a:bodyPr vert="horz" wrap="square" lIns="91440" tIns="45720" rIns="91440" bIns="45720" anchor="ctr">
            <a:noAutofit/>
          </a:bodyPr>
          <a:lstStyle/>
          <a:p>
            <a:pPr>
              <a:lnSpc>
                <a:spcPct val="90000"/>
              </a:lnSpc>
            </a:pPr>
            <a:r>
              <a:rPr lang="en-GB" sz="3600" b="1" dirty="0">
                <a:latin typeface="+mj-lt"/>
                <a:ea typeface="+mj-lt"/>
                <a:cs typeface="+mj-lt"/>
              </a:rPr>
              <a:t>Effective Teamwork: </a:t>
            </a:r>
            <a:r>
              <a:rPr lang="en-GB" sz="3600" b="1" dirty="0"/>
              <a:t>P</a:t>
            </a:r>
            <a:r>
              <a:rPr lang="en-GB" sz="3600" b="1" dirty="0">
                <a:latin typeface="+mj-lt"/>
                <a:ea typeface="+mj-lt"/>
                <a:cs typeface="+mj-lt"/>
              </a:rPr>
              <a:t>rotects </a:t>
            </a:r>
            <a:r>
              <a:rPr lang="en-GB" sz="3600" b="1" dirty="0"/>
              <a:t>P</a:t>
            </a:r>
            <a:r>
              <a:rPr lang="en-GB" sz="3600" b="1" dirty="0">
                <a:latin typeface="+mj-lt"/>
                <a:ea typeface="+mj-lt"/>
                <a:cs typeface="+mj-lt"/>
              </a:rPr>
              <a:t>atients and Improves Care</a:t>
            </a:r>
          </a:p>
        </p:txBody>
      </p:sp>
      <p:sp>
        <p:nvSpPr>
          <p:cNvPr id="10" name="TextBox 9">
            <a:extLst>
              <a:ext uri="{FF2B5EF4-FFF2-40B4-BE49-F238E27FC236}">
                <a16:creationId xmlns:a16="http://schemas.microsoft.com/office/drawing/2014/main" id="{29936ECE-4085-3D73-7C3E-0F0517A9DD31}"/>
              </a:ext>
            </a:extLst>
          </p:cNvPr>
          <p:cNvSpPr>
            <a:spLocks noGrp="1"/>
          </p:cNvSpPr>
          <p:nvPr/>
        </p:nvSpPr>
        <p:spPr>
          <a:xfrm>
            <a:off x="214065" y="1555286"/>
            <a:ext cx="5350537" cy="4235914"/>
          </a:xfrm>
          <a:prstGeom prst="rect">
            <a:avLst/>
          </a:prstGeom>
          <a:noFill/>
          <a:ln>
            <a:noFill/>
          </a:ln>
        </p:spPr>
        <p:txBody>
          <a:bodyPr vert="horz" wrap="square" lIns="91440" tIns="45720" rIns="91440" bIns="45720" anchor="t">
            <a:normAutofit lnSpcReduction="10000"/>
          </a:bodyPr>
          <a:lstStyle/>
          <a:p>
            <a:pPr>
              <a:lnSpc>
                <a:spcPct val="150000"/>
              </a:lnSpc>
            </a:pPr>
            <a:r>
              <a:rPr lang="en-GB" sz="1600" b="1" dirty="0"/>
              <a:t>Effective Teamwork</a:t>
            </a:r>
            <a:endParaRPr lang="en-GB" sz="1600" dirty="0"/>
          </a:p>
          <a:p>
            <a:pPr marL="285750" lvl="0" indent="-285750">
              <a:lnSpc>
                <a:spcPct val="150000"/>
              </a:lnSpc>
              <a:buFont typeface="Arial" panose="020B0604020202020204" pitchFamily="34" charset="0"/>
              <a:buChar char="•"/>
            </a:pPr>
            <a:r>
              <a:rPr lang="en-GB" sz="1600" dirty="0"/>
              <a:t>Safer, person-centred care</a:t>
            </a:r>
          </a:p>
          <a:p>
            <a:pPr marL="285750" lvl="0" indent="-285750">
              <a:lnSpc>
                <a:spcPct val="150000"/>
              </a:lnSpc>
              <a:buFont typeface="Arial" panose="020B0604020202020204" pitchFamily="34" charset="0"/>
              <a:buChar char="•"/>
            </a:pPr>
            <a:r>
              <a:rPr lang="en-GB" sz="1600" dirty="0"/>
              <a:t>Clear roles and shared decisions</a:t>
            </a:r>
          </a:p>
          <a:p>
            <a:pPr marL="285750" lvl="0" indent="-285750">
              <a:lnSpc>
                <a:spcPct val="150000"/>
              </a:lnSpc>
              <a:buFont typeface="Arial" panose="020B0604020202020204" pitchFamily="34" charset="0"/>
              <a:buChar char="•"/>
            </a:pPr>
            <a:r>
              <a:rPr lang="en-GB" sz="1600" dirty="0"/>
              <a:t>Better coordination and resource use</a:t>
            </a:r>
          </a:p>
          <a:p>
            <a:pPr lvl="0">
              <a:lnSpc>
                <a:spcPct val="150000"/>
              </a:lnSpc>
            </a:pPr>
            <a:r>
              <a:rPr lang="en-GB" sz="1600" dirty="0"/>
              <a:t>(Care Quality Commission (CQC), 2024).</a:t>
            </a:r>
          </a:p>
          <a:p>
            <a:pPr marL="285750" lvl="0" indent="-285750">
              <a:lnSpc>
                <a:spcPct val="150000"/>
              </a:lnSpc>
              <a:buFont typeface="Arial" panose="020B0604020202020204" pitchFamily="34" charset="0"/>
              <a:buChar char="•"/>
            </a:pPr>
            <a:r>
              <a:rPr lang="en-GB" sz="1600" dirty="0"/>
              <a:t>Adverse events: </a:t>
            </a:r>
            <a:r>
              <a:rPr lang="en-GB" sz="1600" b="1" dirty="0"/>
              <a:t>13.35% → 8.83%</a:t>
            </a:r>
            <a:r>
              <a:rPr lang="en-GB" sz="1600" dirty="0"/>
              <a:t> after training</a:t>
            </a:r>
            <a:br>
              <a:rPr lang="en-GB" sz="1600" dirty="0"/>
            </a:br>
            <a:r>
              <a:rPr lang="en-GB" sz="1600" i="1" dirty="0"/>
              <a:t>(</a:t>
            </a:r>
            <a:r>
              <a:rPr lang="en-GB" sz="1600" i="1" dirty="0" err="1"/>
              <a:t>Hüner</a:t>
            </a:r>
            <a:r>
              <a:rPr lang="en-GB" sz="1600" i="1" dirty="0"/>
              <a:t> et al., 2023)</a:t>
            </a:r>
            <a:endParaRPr lang="en-GB" sz="1600" dirty="0"/>
          </a:p>
          <a:p>
            <a:pPr>
              <a:lnSpc>
                <a:spcPct val="150000"/>
              </a:lnSpc>
            </a:pPr>
            <a:endParaRPr lang="en-GB" sz="1600" b="1" dirty="0"/>
          </a:p>
          <a:p>
            <a:pPr>
              <a:lnSpc>
                <a:spcPct val="150000"/>
              </a:lnSpc>
            </a:pPr>
            <a:r>
              <a:rPr lang="en-GB" sz="1600" b="1" dirty="0"/>
              <a:t>Ineffective Teamwork</a:t>
            </a:r>
            <a:endParaRPr lang="en-GB" sz="1600" dirty="0"/>
          </a:p>
          <a:p>
            <a:pPr marL="285750" lvl="0" indent="-285750">
              <a:lnSpc>
                <a:spcPct val="150000"/>
              </a:lnSpc>
              <a:buFont typeface="Arial" panose="020B0604020202020204" pitchFamily="34" charset="0"/>
              <a:buChar char="•"/>
            </a:pPr>
            <a:r>
              <a:rPr lang="en-GB" sz="1600" dirty="0"/>
              <a:t>Communication gaps → fragmented care and harm</a:t>
            </a:r>
          </a:p>
          <a:p>
            <a:pPr marL="285750" lvl="0" indent="-285750">
              <a:lnSpc>
                <a:spcPct val="150000"/>
              </a:lnSpc>
              <a:buFont typeface="Arial" panose="020B0604020202020204" pitchFamily="34" charset="0"/>
              <a:buChar char="•"/>
            </a:pPr>
            <a:r>
              <a:rPr lang="en-GB" sz="1600" b="1" dirty="0"/>
              <a:t>403 provisional Never Events, 2025–26</a:t>
            </a:r>
            <a:br>
              <a:rPr lang="en-GB" sz="1600" dirty="0"/>
            </a:br>
            <a:r>
              <a:rPr lang="en-GB" sz="1600" i="1" dirty="0"/>
              <a:t>(NHS England, 2026)</a:t>
            </a:r>
            <a:endParaRPr lang="en-GB" sz="1600" dirty="0"/>
          </a:p>
          <a:p>
            <a:pPr marL="342900" indent="-342900">
              <a:lnSpc>
                <a:spcPct val="90000"/>
              </a:lnSpc>
              <a:spcAft>
                <a:spcPts val="600"/>
              </a:spcAft>
              <a:defRPr sz="1125">
                <a:solidFill>
                  <a:srgbClr val="000000"/>
                </a:solidFill>
              </a:defRPr>
            </a:pPr>
            <a:endParaRPr lang="en-US" sz="1300" dirty="0">
              <a:ea typeface="+mn-lt"/>
              <a:cs typeface="+mn-lt"/>
            </a:endParaRPr>
          </a:p>
        </p:txBody>
      </p:sp>
      <p:sp>
        <p:nvSpPr>
          <p:cNvPr id="4" name="Date Placeholder 3">
            <a:extLst>
              <a:ext uri="{FF2B5EF4-FFF2-40B4-BE49-F238E27FC236}">
                <a16:creationId xmlns:a16="http://schemas.microsoft.com/office/drawing/2014/main" id="{A40A4529-6BE5-B8BA-E994-7BE3A9E98F77}"/>
              </a:ext>
            </a:extLst>
          </p:cNvPr>
          <p:cNvSpPr>
            <a:spLocks noGrp="1"/>
          </p:cNvSpPr>
          <p:nvPr>
            <p:ph type="dt" idx="10"/>
          </p:nvPr>
        </p:nvSpPr>
        <p:spPr>
          <a:xfrm>
            <a:off x="334433" y="6524626"/>
            <a:ext cx="1295400" cy="219075"/>
          </a:xfrm>
        </p:spPr>
        <p:txBody>
          <a:bodyPr vert="horz" lIns="91440" tIns="45720" rIns="91440" bIns="45720" anchor="ctr">
            <a:normAutofit/>
          </a:bodyPr>
          <a:lstStyle/>
          <a:p>
            <a:pPr>
              <a:lnSpc>
                <a:spcPct val="90000"/>
              </a:lnSpc>
              <a:spcAft>
                <a:spcPts val="600"/>
              </a:spcAft>
            </a:pPr>
            <a:fld id="{84862FCB-F7A0-BA39-7845-54AC96CB3F72}" type="datetime1">
              <a:rPr lang="en-US" sz="900"/>
              <a:pPr>
                <a:lnSpc>
                  <a:spcPct val="90000"/>
                </a:lnSpc>
                <a:spcAft>
                  <a:spcPts val="600"/>
                </a:spcAft>
              </a:pPr>
              <a:t>7/19/2026</a:t>
            </a:fld>
            <a:endParaRPr lang="en-US" sz="900"/>
          </a:p>
        </p:txBody>
      </p:sp>
      <p:sp>
        <p:nvSpPr>
          <p:cNvPr id="11269" name="Slide Number Placeholder 4">
            <a:extLst>
              <a:ext uri="{FF2B5EF4-FFF2-40B4-BE49-F238E27FC236}">
                <a16:creationId xmlns:a16="http://schemas.microsoft.com/office/drawing/2014/main" id="{E00200C3-64C7-8532-0297-89782BE942E4}"/>
              </a:ext>
            </a:extLst>
          </p:cNvPr>
          <p:cNvSpPr>
            <a:spLocks noGrp="1"/>
          </p:cNvSpPr>
          <p:nvPr>
            <p:ph type="sldNum" idx="11"/>
          </p:nvPr>
        </p:nvSpPr>
        <p:spPr>
          <a:xfrm>
            <a:off x="10608733" y="6381751"/>
            <a:ext cx="973667" cy="339725"/>
          </a:xfrm>
        </p:spPr>
        <p:txBody>
          <a:bodyPr vert="horz" wrap="square" lIns="91440" tIns="45720" rIns="91440" bIns="45720" anchor="ctr">
            <a:normAutofit/>
          </a:bodyPr>
          <a:lstStyle>
            <a:lvl1pPr>
              <a:buChar char="•"/>
              <a:defRPr sz="2400">
                <a:solidFill>
                  <a:schemeClr val="tx1"/>
                </a:solidFill>
                <a:latin typeface="Myriad Pro"/>
                <a:ea typeface="Myriad Pro"/>
                <a:cs typeface="Myriad Pro"/>
              </a:defRPr>
            </a:lvl1pPr>
            <a:lvl2pPr marL="557213" indent="-214313">
              <a:buChar char="–"/>
              <a:defRPr sz="2100">
                <a:solidFill>
                  <a:schemeClr val="tx1"/>
                </a:solidFill>
                <a:latin typeface="Myriad Pro"/>
                <a:ea typeface="Myriad Pro"/>
                <a:cs typeface="Myriad Pro"/>
              </a:defRPr>
            </a:lvl2pPr>
            <a:lvl3pPr marL="857250" indent="-171450">
              <a:buChar char="•"/>
              <a:defRPr sz="1800">
                <a:solidFill>
                  <a:schemeClr val="tx1"/>
                </a:solidFill>
                <a:latin typeface="Myriad Pro"/>
                <a:ea typeface="Myriad Pro"/>
                <a:cs typeface="Myriad Pro"/>
              </a:defRPr>
            </a:lvl3pPr>
            <a:lvl4pPr marL="1200150" indent="-171450">
              <a:buChar char="–"/>
              <a:defRPr sz="1500">
                <a:solidFill>
                  <a:schemeClr val="tx1"/>
                </a:solidFill>
                <a:latin typeface="Myriad Pro"/>
                <a:ea typeface="Myriad Pro"/>
                <a:cs typeface="Myriad Pro"/>
              </a:defRPr>
            </a:lvl4pPr>
            <a:lvl5pPr marL="1543050" indent="-171450">
              <a:buChar char="»"/>
              <a:defRPr sz="1500">
                <a:solidFill>
                  <a:schemeClr val="tx1"/>
                </a:solidFill>
                <a:latin typeface="Myriad Pro"/>
                <a:ea typeface="Myriad Pro"/>
                <a:cs typeface="Myriad Pro"/>
              </a:defRPr>
            </a:lvl5pPr>
            <a:lvl6pPr marL="1885950" indent="-171450">
              <a:buChar char="»"/>
              <a:defRPr sz="1500">
                <a:solidFill>
                  <a:schemeClr val="tx1"/>
                </a:solidFill>
                <a:latin typeface="Myriad Pro"/>
                <a:ea typeface="Myriad Pro"/>
                <a:cs typeface="Myriad Pro"/>
              </a:defRPr>
            </a:lvl6pPr>
            <a:lvl7pPr marL="2228850" indent="-171450">
              <a:buChar char="»"/>
              <a:defRPr sz="1500">
                <a:solidFill>
                  <a:schemeClr val="tx1"/>
                </a:solidFill>
                <a:latin typeface="Myriad Pro"/>
                <a:ea typeface="Myriad Pro"/>
                <a:cs typeface="Myriad Pro"/>
              </a:defRPr>
            </a:lvl7pPr>
            <a:lvl8pPr marL="2571750" indent="-171450">
              <a:buChar char="»"/>
              <a:defRPr sz="1500">
                <a:solidFill>
                  <a:schemeClr val="tx1"/>
                </a:solidFill>
                <a:latin typeface="Myriad Pro"/>
                <a:ea typeface="Myriad Pro"/>
                <a:cs typeface="Myriad Pro"/>
              </a:defRPr>
            </a:lvl8pPr>
            <a:lvl9pPr marL="2914650" indent="-171450">
              <a:buChar char="»"/>
              <a:defRPr sz="1500">
                <a:solidFill>
                  <a:schemeClr val="tx1"/>
                </a:solidFill>
                <a:latin typeface="Myriad Pro"/>
                <a:ea typeface="Myriad Pro"/>
                <a:cs typeface="Myriad Pro"/>
              </a:defRPr>
            </a:lvl9pPr>
          </a:lstStyle>
          <a:p>
            <a:pPr>
              <a:spcBef>
                <a:spcPts val="0"/>
              </a:spcBef>
              <a:spcAft>
                <a:spcPts val="600"/>
              </a:spcAft>
              <a:buNone/>
            </a:pPr>
            <a:fld id="{EFD6AB9A-5F9E-5F59-51AB-3C8734130965}" type="slidenum">
              <a:rPr lang="en-GB" sz="1200">
                <a:solidFill>
                  <a:srgbClr val="898989"/>
                </a:solidFill>
              </a:rPr>
              <a:pPr>
                <a:spcBef>
                  <a:spcPts val="0"/>
                </a:spcBef>
                <a:spcAft>
                  <a:spcPts val="600"/>
                </a:spcAft>
                <a:buNone/>
              </a:pPr>
              <a:t>5</a:t>
            </a:fld>
            <a:endParaRPr lang="en-GB" sz="1200">
              <a:solidFill>
                <a:srgbClr val="898989"/>
              </a:solidFill>
            </a:endParaRPr>
          </a:p>
        </p:txBody>
      </p:sp>
      <p:pic>
        <p:nvPicPr>
          <p:cNvPr id="7" name="Content Placeholder 6">
            <a:extLst>
              <a:ext uri="{FF2B5EF4-FFF2-40B4-BE49-F238E27FC236}">
                <a16:creationId xmlns:a16="http://schemas.microsoft.com/office/drawing/2014/main" id="{AAB9FDA4-C781-C6C8-874B-6B05198A326B}"/>
              </a:ext>
            </a:extLst>
          </p:cNvPr>
          <p:cNvPicPr>
            <a:picLocks noGrp="1" noChangeAspect="1"/>
          </p:cNvPicPr>
          <p:nvPr>
            <p:ph idx="2"/>
          </p:nvPr>
        </p:nvPicPr>
        <p:blipFill>
          <a:blip r:embed="rId3"/>
          <a:stretch>
            <a:fillRect/>
          </a:stretch>
        </p:blipFill>
        <p:spPr>
          <a:xfrm>
            <a:off x="6627399" y="1566738"/>
            <a:ext cx="4955001" cy="3587968"/>
          </a:xfrm>
          <a:prstGeom prst="rect">
            <a:avLst/>
          </a:prstGeom>
        </p:spPr>
      </p:pic>
    </p:spTree>
    <p:extLst>
      <p:ext uri="{BB962C8B-B14F-4D97-AF65-F5344CB8AC3E}">
        <p14:creationId xmlns:p14="http://schemas.microsoft.com/office/powerpoint/2010/main" val="872945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Tuckman and Jensen’s Team Development Model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2"/>
          </p:nvPr>
        </p:nvSpPr>
        <p:spPr>
          <a:xfrm>
            <a:off x="609600" y="1714500"/>
            <a:ext cx="5386917" cy="3874741"/>
          </a:xfrm>
        </p:spPr>
        <p:txBody>
          <a:bodyPr wrap="square" anchor="t">
            <a:normAutofit fontScale="92500"/>
          </a:bodyPr>
          <a:lstStyle/>
          <a:p>
            <a:pPr>
              <a:lnSpc>
                <a:spcPct val="150000"/>
              </a:lnSpc>
              <a:spcAft>
                <a:spcPts val="600"/>
              </a:spcAft>
              <a:buFont typeface="Arial" panose="020B0604020202020204" pitchFamily="34" charset="0"/>
              <a:buChar char="•"/>
              <a:defRPr sz="1275">
                <a:solidFill>
                  <a:srgbClr val="000000"/>
                </a:solidFill>
              </a:defRPr>
            </a:pPr>
            <a:r>
              <a:rPr lang="en-GB" sz="1600" b="1" dirty="0"/>
              <a:t>FORMING</a:t>
            </a:r>
            <a:r>
              <a:rPr lang="en-GB" sz="1600" dirty="0"/>
              <a:t> — Clarify the purpose, roles and expectations</a:t>
            </a:r>
          </a:p>
          <a:p>
            <a:pPr>
              <a:lnSpc>
                <a:spcPct val="150000"/>
              </a:lnSpc>
              <a:spcAft>
                <a:spcPts val="600"/>
              </a:spcAft>
              <a:buFont typeface="Arial" panose="020B0604020202020204" pitchFamily="34" charset="0"/>
              <a:buChar char="•"/>
              <a:defRPr sz="1275">
                <a:solidFill>
                  <a:srgbClr val="000000"/>
                </a:solidFill>
              </a:defRPr>
            </a:pPr>
            <a:r>
              <a:rPr lang="en-GB" sz="1600" b="1" dirty="0"/>
              <a:t>STORMING</a:t>
            </a:r>
            <a:r>
              <a:rPr lang="en-GB" sz="1600" dirty="0"/>
              <a:t> — Manage disagreement and competing viewpoints</a:t>
            </a:r>
          </a:p>
          <a:p>
            <a:pPr>
              <a:lnSpc>
                <a:spcPct val="150000"/>
              </a:lnSpc>
              <a:spcAft>
                <a:spcPts val="600"/>
              </a:spcAft>
              <a:buFont typeface="Arial" panose="020B0604020202020204" pitchFamily="34" charset="0"/>
              <a:buChar char="•"/>
              <a:defRPr sz="1275">
                <a:solidFill>
                  <a:srgbClr val="000000"/>
                </a:solidFill>
              </a:defRPr>
            </a:pPr>
            <a:r>
              <a:rPr lang="en-GB" sz="1600" b="1" dirty="0"/>
              <a:t>NORMING</a:t>
            </a:r>
            <a:r>
              <a:rPr lang="en-GB" sz="1600" dirty="0"/>
              <a:t> — Agree ways of working and build trust</a:t>
            </a:r>
          </a:p>
          <a:p>
            <a:pPr>
              <a:lnSpc>
                <a:spcPct val="150000"/>
              </a:lnSpc>
              <a:spcAft>
                <a:spcPts val="600"/>
              </a:spcAft>
              <a:buFont typeface="Arial" panose="020B0604020202020204" pitchFamily="34" charset="0"/>
              <a:buChar char="•"/>
              <a:defRPr sz="1275">
                <a:solidFill>
                  <a:srgbClr val="000000"/>
                </a:solidFill>
              </a:defRPr>
            </a:pPr>
            <a:r>
              <a:rPr lang="en-GB" sz="1600" b="1" dirty="0"/>
              <a:t>PERFORMING</a:t>
            </a:r>
            <a:r>
              <a:rPr lang="en-GB" sz="1600" dirty="0"/>
              <a:t> — Collaborate confidently towards safe outcomes</a:t>
            </a:r>
          </a:p>
          <a:p>
            <a:pPr>
              <a:lnSpc>
                <a:spcPct val="150000"/>
              </a:lnSpc>
              <a:spcAft>
                <a:spcPts val="600"/>
              </a:spcAft>
              <a:buFont typeface="Arial" panose="020B0604020202020204" pitchFamily="34" charset="0"/>
              <a:buChar char="•"/>
              <a:defRPr sz="1275">
                <a:solidFill>
                  <a:srgbClr val="000000"/>
                </a:solidFill>
              </a:defRPr>
            </a:pPr>
            <a:r>
              <a:rPr lang="en-GB" sz="1600" b="1" dirty="0"/>
              <a:t>ADJOURNING</a:t>
            </a:r>
            <a:r>
              <a:rPr lang="en-GB" sz="1600" dirty="0"/>
              <a:t> — Debrief, reflect and transfer learning</a:t>
            </a:r>
          </a:p>
          <a:p>
            <a:pPr>
              <a:lnSpc>
                <a:spcPct val="150000"/>
              </a:lnSpc>
              <a:spcAft>
                <a:spcPts val="600"/>
              </a:spcAft>
              <a:buFont typeface="Arial" panose="020B0604020202020204" pitchFamily="34" charset="0"/>
              <a:buChar char="•"/>
              <a:defRPr sz="1275">
                <a:solidFill>
                  <a:srgbClr val="000000"/>
                </a:solidFill>
              </a:defRPr>
            </a:pPr>
            <a:r>
              <a:rPr lang="en-GB" sz="1600" dirty="0"/>
              <a:t>The model helps leaders recognise what a team needs at each stage (Tuckman and Jensen, 1977).</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idx="10"/>
          </p:nvPr>
        </p:nvSpPr>
        <p:spPr>
          <a:xfrm>
            <a:off x="334433" y="6524626"/>
            <a:ext cx="1295400" cy="219075"/>
          </a:xfrm>
        </p:spPr>
        <p:txBody>
          <a:bodyPr anchor="ctr">
            <a:normAutofit/>
          </a:bodyPr>
          <a:lstStyle/>
          <a:p>
            <a:pPr>
              <a:lnSpc>
                <a:spcPct val="90000"/>
              </a:lnSpc>
              <a:spcAft>
                <a:spcPts val="600"/>
              </a:spcAft>
              <a:buNone/>
            </a:pPr>
            <a:fld id="{84862FCB-F7A0-BA39-7845-54AC96CB3F72}" type="datetime1">
              <a:rPr lang="en-US" sz="900"/>
              <a:pPr>
                <a:lnSpc>
                  <a:spcPct val="90000"/>
                </a:lnSpc>
                <a:spcAft>
                  <a:spcPts val="600"/>
                </a:spcAft>
                <a:buNone/>
              </a:pPr>
              <a:t>7/19/2026</a:t>
            </a:fld>
            <a:endParaRPr 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idx="11"/>
          </p:nvPr>
        </p:nvSpPr>
        <p:spPr>
          <a:xfrm>
            <a:off x="10608733" y="6381751"/>
            <a:ext cx="973667" cy="339725"/>
          </a:xfrm>
        </p:spPr>
        <p:txBody>
          <a:bodyPr wrap="square" anchor="ctr">
            <a:normAutofit/>
          </a:bodyPr>
          <a:lstStyle/>
          <a:p>
            <a:pPr>
              <a:spcAft>
                <a:spcPts val="600"/>
              </a:spcAft>
              <a:buNone/>
            </a:pPr>
            <a:fld id="{EE5B3003-2C54-13C6-9832-7637201064DE}" type="slidenum">
              <a:rPr/>
              <a:pPr>
                <a:spcAft>
                  <a:spcPts val="600"/>
                </a:spcAft>
                <a:buNone/>
              </a:pPr>
              <a:t>6</a:t>
            </a:fld>
            <a:endParaRPr lang="en-GB"/>
          </a:p>
        </p:txBody>
      </p:sp>
      <p:pic>
        <p:nvPicPr>
          <p:cNvPr id="7" name="Content Placeholder 6">
            <a:extLst>
              <a:ext uri="{FF2B5EF4-FFF2-40B4-BE49-F238E27FC236}">
                <a16:creationId xmlns:a16="http://schemas.microsoft.com/office/drawing/2014/main" id="{6580CFC2-7D9A-4EF5-C425-39747A87AD40}"/>
              </a:ext>
            </a:extLst>
          </p:cNvPr>
          <p:cNvPicPr>
            <a:picLocks noGrp="1" noChangeAspect="1"/>
          </p:cNvPicPr>
          <p:nvPr>
            <p:ph idx="4"/>
          </p:nvPr>
        </p:nvPicPr>
        <p:blipFill>
          <a:blip r:embed="rId3"/>
          <a:srcRect t="6796" b="5906"/>
          <a:stretch>
            <a:fillRect/>
          </a:stretch>
        </p:blipFill>
        <p:spPr>
          <a:xfrm>
            <a:off x="6195485" y="1714500"/>
            <a:ext cx="5861866" cy="3581400"/>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Applying Teamwork: Coordinated Patient Discharge</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2"/>
          </p:nvPr>
        </p:nvSpPr>
        <p:spPr>
          <a:xfrm>
            <a:off x="609600" y="1417638"/>
            <a:ext cx="5386917" cy="4327179"/>
          </a:xfrm>
        </p:spPr>
        <p:txBody>
          <a:bodyPr wrap="square" anchor="t">
            <a:normAutofit/>
          </a:bodyPr>
          <a:lstStyle/>
          <a:p>
            <a:pPr marL="0" indent="0">
              <a:lnSpc>
                <a:spcPct val="90000"/>
              </a:lnSpc>
              <a:spcAft>
                <a:spcPts val="600"/>
              </a:spcAft>
              <a:defRPr sz="1200">
                <a:solidFill>
                  <a:srgbClr val="000000"/>
                </a:solidFill>
              </a:defRPr>
            </a:pPr>
            <a:r>
              <a:rPr lang="en-GB" sz="1500" b="1" dirty="0"/>
              <a:t>ROLE AND SETTING</a:t>
            </a:r>
          </a:p>
          <a:p>
            <a:pPr marL="285750" indent="-285750">
              <a:lnSpc>
                <a:spcPct val="90000"/>
              </a:lnSpc>
              <a:spcAft>
                <a:spcPts val="600"/>
              </a:spcAft>
              <a:buFont typeface="Arial" panose="020B0604020202020204" pitchFamily="34" charset="0"/>
              <a:buChar char="•"/>
              <a:defRPr sz="1200">
                <a:solidFill>
                  <a:srgbClr val="000000"/>
                </a:solidFill>
              </a:defRPr>
            </a:pPr>
            <a:r>
              <a:rPr lang="en-GB" sz="1500" dirty="0"/>
              <a:t>Ward sister leading an MDT discharge meeting</a:t>
            </a:r>
          </a:p>
          <a:p>
            <a:pPr marL="285750" indent="-285750">
              <a:lnSpc>
                <a:spcPct val="90000"/>
              </a:lnSpc>
              <a:spcAft>
                <a:spcPts val="600"/>
              </a:spcAft>
              <a:buFont typeface="Arial" panose="020B0604020202020204" pitchFamily="34" charset="0"/>
              <a:buChar char="•"/>
            </a:pPr>
            <a:endParaRPr lang="en-GB" sz="1500" b="1" dirty="0"/>
          </a:p>
          <a:p>
            <a:pPr marL="0" indent="0">
              <a:lnSpc>
                <a:spcPct val="90000"/>
              </a:lnSpc>
              <a:spcAft>
                <a:spcPts val="600"/>
              </a:spcAft>
              <a:defRPr sz="1200">
                <a:solidFill>
                  <a:srgbClr val="000000"/>
                </a:solidFill>
              </a:defRPr>
            </a:pPr>
            <a:r>
              <a:rPr lang="en-GB" sz="1500" b="1" dirty="0"/>
              <a:t>SITUATION</a:t>
            </a:r>
          </a:p>
          <a:p>
            <a:pPr marL="0" indent="0">
              <a:lnSpc>
                <a:spcPct val="90000"/>
              </a:lnSpc>
              <a:spcAft>
                <a:spcPts val="600"/>
              </a:spcAft>
              <a:defRPr sz="1200">
                <a:solidFill>
                  <a:srgbClr val="000000"/>
                </a:solidFill>
              </a:defRPr>
            </a:pPr>
            <a:r>
              <a:rPr lang="en-GB" sz="1500" dirty="0"/>
              <a:t>A patient requires physiotherapy, occupational therapy, medication support, social care and family involvement before discharge.</a:t>
            </a:r>
          </a:p>
          <a:p>
            <a:pPr marL="285750" indent="-285750">
              <a:lnSpc>
                <a:spcPct val="90000"/>
              </a:lnSpc>
              <a:spcAft>
                <a:spcPts val="600"/>
              </a:spcAft>
              <a:buFont typeface="Arial" panose="020B0604020202020204" pitchFamily="34" charset="0"/>
              <a:buChar char="•"/>
            </a:pPr>
            <a:endParaRPr lang="en-GB" sz="1500" dirty="0"/>
          </a:p>
          <a:p>
            <a:pPr marL="0" indent="0">
              <a:lnSpc>
                <a:spcPct val="90000"/>
              </a:lnSpc>
              <a:spcAft>
                <a:spcPts val="600"/>
              </a:spcAft>
              <a:defRPr sz="1200">
                <a:solidFill>
                  <a:srgbClr val="000000"/>
                </a:solidFill>
              </a:defRPr>
            </a:pPr>
            <a:r>
              <a:rPr lang="en-GB" sz="1500" b="1" dirty="0"/>
              <a:t>TEAMWORK IN ACTION</a:t>
            </a:r>
          </a:p>
          <a:p>
            <a:pPr>
              <a:lnSpc>
                <a:spcPct val="90000"/>
              </a:lnSpc>
              <a:spcAft>
                <a:spcPts val="600"/>
              </a:spcAft>
              <a:buFont typeface="Arial" panose="020B0604020202020204" pitchFamily="34" charset="0"/>
              <a:buChar char="•"/>
              <a:defRPr sz="1200">
                <a:solidFill>
                  <a:srgbClr val="000000"/>
                </a:solidFill>
              </a:defRPr>
            </a:pPr>
            <a:r>
              <a:rPr lang="en-GB" sz="1500" dirty="0"/>
              <a:t> Invite updates and clarify responsibilities</a:t>
            </a:r>
          </a:p>
          <a:p>
            <a:pPr marL="285750" indent="-285750">
              <a:lnSpc>
                <a:spcPct val="90000"/>
              </a:lnSpc>
              <a:spcAft>
                <a:spcPts val="600"/>
              </a:spcAft>
              <a:buFont typeface="Arial" panose="020B0604020202020204" pitchFamily="34" charset="0"/>
              <a:buChar char="•"/>
              <a:defRPr sz="1200">
                <a:solidFill>
                  <a:srgbClr val="000000"/>
                </a:solidFill>
              </a:defRPr>
            </a:pPr>
            <a:r>
              <a:rPr lang="en-GB" sz="1500" dirty="0"/>
              <a:t> Represent the patient’s </a:t>
            </a:r>
            <a:r>
              <a:rPr lang="en-GB" sz="1500"/>
              <a:t>and family’s wishes and </a:t>
            </a:r>
            <a:r>
              <a:rPr lang="en-GB" sz="1500" dirty="0"/>
              <a:t>concerns</a:t>
            </a:r>
          </a:p>
          <a:p>
            <a:pPr marL="285750" indent="-285750">
              <a:lnSpc>
                <a:spcPct val="90000"/>
              </a:lnSpc>
              <a:spcAft>
                <a:spcPts val="600"/>
              </a:spcAft>
              <a:buFont typeface="Arial" panose="020B0604020202020204" pitchFamily="34" charset="0"/>
              <a:buChar char="•"/>
              <a:defRPr sz="1200">
                <a:solidFill>
                  <a:srgbClr val="000000"/>
                </a:solidFill>
              </a:defRPr>
            </a:pPr>
            <a:r>
              <a:rPr lang="en-GB" sz="1500" i="1" dirty="0"/>
              <a:t> Delegate actions and confirm follow-up</a:t>
            </a:r>
          </a:p>
          <a:p>
            <a:pPr marL="285750" indent="-285750">
              <a:lnSpc>
                <a:spcPct val="90000"/>
              </a:lnSpc>
              <a:spcAft>
                <a:spcPts val="600"/>
              </a:spcAft>
              <a:buFont typeface="Arial" panose="020B0604020202020204" pitchFamily="34" charset="0"/>
              <a:buChar char="•"/>
            </a:pPr>
            <a:endParaRPr lang="en-GB" sz="1500" i="1" dirty="0"/>
          </a:p>
          <a:p>
            <a:pPr marL="0" indent="0">
              <a:lnSpc>
                <a:spcPct val="90000"/>
              </a:lnSpc>
              <a:spcAft>
                <a:spcPts val="600"/>
              </a:spcAft>
              <a:defRPr sz="1200">
                <a:solidFill>
                  <a:srgbClr val="000000"/>
                </a:solidFill>
              </a:defRPr>
            </a:pPr>
            <a:r>
              <a:rPr lang="en-GB" sz="1500" b="1" i="1" dirty="0"/>
              <a:t>IMPACT</a:t>
            </a:r>
          </a:p>
          <a:p>
            <a:pPr marL="285750" indent="-285750">
              <a:lnSpc>
                <a:spcPct val="90000"/>
              </a:lnSpc>
              <a:spcAft>
                <a:spcPts val="600"/>
              </a:spcAft>
              <a:buFont typeface="Arial" panose="020B0604020202020204" pitchFamily="34" charset="0"/>
              <a:buChar char="•"/>
              <a:defRPr sz="1200">
                <a:solidFill>
                  <a:srgbClr val="000000"/>
                </a:solidFill>
              </a:defRPr>
            </a:pPr>
            <a:r>
              <a:rPr lang="en-GB" sz="1500" i="1" dirty="0"/>
              <a:t>A coordinated plan supports continuity, patient understanding and a safer discharge.</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idx="10"/>
          </p:nvPr>
        </p:nvSpPr>
        <p:spPr>
          <a:xfrm>
            <a:off x="334433" y="6524626"/>
            <a:ext cx="1295400" cy="219075"/>
          </a:xfrm>
        </p:spPr>
        <p:txBody>
          <a:bodyPr anchor="ctr">
            <a:normAutofit/>
          </a:bodyPr>
          <a:lstStyle/>
          <a:p>
            <a:pPr>
              <a:lnSpc>
                <a:spcPct val="90000"/>
              </a:lnSpc>
              <a:spcAft>
                <a:spcPts val="600"/>
              </a:spcAft>
              <a:buNone/>
            </a:pPr>
            <a:fld id="{84862FCB-F7A0-BA39-7845-54AC96CB3F72}" type="datetime1">
              <a:rPr lang="en-US" sz="900"/>
              <a:pPr>
                <a:lnSpc>
                  <a:spcPct val="90000"/>
                </a:lnSpc>
                <a:spcAft>
                  <a:spcPts val="600"/>
                </a:spcAft>
                <a:buNone/>
              </a:pPr>
              <a:t>7/19/2026</a:t>
            </a:fld>
            <a:endParaRPr 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idx="11"/>
          </p:nvPr>
        </p:nvSpPr>
        <p:spPr>
          <a:xfrm>
            <a:off x="10608733" y="6381751"/>
            <a:ext cx="973667" cy="339725"/>
          </a:xfrm>
        </p:spPr>
        <p:txBody>
          <a:bodyPr wrap="square" anchor="ctr">
            <a:normAutofit/>
          </a:bodyPr>
          <a:lstStyle/>
          <a:p>
            <a:pPr>
              <a:spcAft>
                <a:spcPts val="600"/>
              </a:spcAft>
              <a:buNone/>
            </a:pPr>
            <a:fld id="{8C630A04-5A25-9E0C-9436-126091DB86B3}" type="slidenum">
              <a:rPr/>
              <a:pPr>
                <a:spcAft>
                  <a:spcPts val="600"/>
                </a:spcAft>
                <a:buNone/>
              </a:pPr>
              <a:t>7</a:t>
            </a:fld>
            <a:endParaRPr lang="en-GB"/>
          </a:p>
        </p:txBody>
      </p:sp>
      <p:pic>
        <p:nvPicPr>
          <p:cNvPr id="7" name="Content Placeholder 6">
            <a:extLst>
              <a:ext uri="{FF2B5EF4-FFF2-40B4-BE49-F238E27FC236}">
                <a16:creationId xmlns:a16="http://schemas.microsoft.com/office/drawing/2014/main" id="{1B02F444-F4A5-D17F-608E-A42DB9A640C2}"/>
              </a:ext>
            </a:extLst>
          </p:cNvPr>
          <p:cNvPicPr>
            <a:picLocks noGrp="1" noChangeAspect="1"/>
          </p:cNvPicPr>
          <p:nvPr>
            <p:ph idx="4"/>
          </p:nvPr>
        </p:nvPicPr>
        <p:blipFill>
          <a:blip r:embed="rId3"/>
          <a:srcRect t="10564" b="10303"/>
          <a:stretch>
            <a:fillRect/>
          </a:stretch>
        </p:blipFill>
        <p:spPr>
          <a:xfrm>
            <a:off x="6096000" y="1802319"/>
            <a:ext cx="5819995" cy="3253362"/>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Teamwork Supports My Future Career as an ANP</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2"/>
          </p:nvPr>
        </p:nvSpPr>
        <p:spPr>
          <a:xfrm>
            <a:off x="609600" y="1535114"/>
            <a:ext cx="5386917" cy="4054128"/>
          </a:xfrm>
        </p:spPr>
        <p:txBody>
          <a:bodyPr wrap="square" anchor="t">
            <a:normAutofit fontScale="92500" lnSpcReduction="10000"/>
          </a:bodyPr>
          <a:lstStyle/>
          <a:p>
            <a:pPr marL="0" indent="0">
              <a:lnSpc>
                <a:spcPct val="150000"/>
              </a:lnSpc>
              <a:spcAft>
                <a:spcPts val="600"/>
              </a:spcAft>
              <a:buNone/>
              <a:defRPr sz="1200">
                <a:solidFill>
                  <a:srgbClr val="000000"/>
                </a:solidFill>
              </a:defRPr>
            </a:pPr>
            <a:r>
              <a:rPr lang="en-GB" b="1" dirty="0"/>
              <a:t>EMPLOYABILITY AND READINESS FOR PRACTICE</a:t>
            </a:r>
          </a:p>
          <a:p>
            <a:pPr>
              <a:lnSpc>
                <a:spcPct val="150000"/>
              </a:lnSpc>
              <a:spcAft>
                <a:spcPts val="600"/>
              </a:spcAft>
              <a:buNone/>
              <a:defRPr sz="1200">
                <a:solidFill>
                  <a:srgbClr val="000000"/>
                </a:solidFill>
              </a:defRPr>
            </a:pPr>
            <a:r>
              <a:rPr lang="en-GB" dirty="0"/>
              <a:t>• Communicates clearly during handovers and MDT discussions</a:t>
            </a:r>
          </a:p>
          <a:p>
            <a:pPr>
              <a:lnSpc>
                <a:spcPct val="150000"/>
              </a:lnSpc>
              <a:spcAft>
                <a:spcPts val="600"/>
              </a:spcAft>
              <a:buNone/>
              <a:defRPr sz="1200">
                <a:solidFill>
                  <a:srgbClr val="000000"/>
                </a:solidFill>
              </a:defRPr>
            </a:pPr>
            <a:r>
              <a:rPr lang="en-GB" dirty="0"/>
              <a:t>• Collaborates while recognising professional scope</a:t>
            </a:r>
          </a:p>
          <a:p>
            <a:pPr>
              <a:lnSpc>
                <a:spcPct val="150000"/>
              </a:lnSpc>
              <a:spcAft>
                <a:spcPts val="600"/>
              </a:spcAft>
              <a:defRPr sz="1200">
                <a:solidFill>
                  <a:srgbClr val="000000"/>
                </a:solidFill>
              </a:defRPr>
            </a:pPr>
            <a:r>
              <a:rPr lang="en-GB" dirty="0"/>
              <a:t>• Adapts, resolves conflict and remains accountable</a:t>
            </a:r>
          </a:p>
          <a:p>
            <a:pPr>
              <a:lnSpc>
                <a:spcPct val="150000"/>
              </a:lnSpc>
              <a:spcAft>
                <a:spcPts val="600"/>
              </a:spcAft>
              <a:buNone/>
            </a:pPr>
            <a:endParaRPr lang="en-GB" dirty="0"/>
          </a:p>
          <a:p>
            <a:pPr>
              <a:lnSpc>
                <a:spcPct val="150000"/>
              </a:lnSpc>
              <a:spcAft>
                <a:spcPts val="600"/>
              </a:spcAft>
              <a:buNone/>
              <a:defRPr sz="1200">
                <a:solidFill>
                  <a:srgbClr val="000000"/>
                </a:solidFill>
              </a:defRPr>
            </a:pPr>
            <a:r>
              <a:rPr lang="en-GB" b="1" dirty="0"/>
              <a:t>MY STRENGTH</a:t>
            </a:r>
          </a:p>
          <a:p>
            <a:pPr marL="171450" indent="-171450">
              <a:lnSpc>
                <a:spcPct val="150000"/>
              </a:lnSpc>
              <a:spcAft>
                <a:spcPts val="600"/>
              </a:spcAft>
              <a:buFont typeface="Arial" panose="020B0604020202020204" pitchFamily="34" charset="0"/>
              <a:buChar char="•"/>
              <a:defRPr sz="1200">
                <a:solidFill>
                  <a:srgbClr val="000000"/>
                </a:solidFill>
              </a:defRPr>
            </a:pPr>
            <a:r>
              <a:rPr lang="en-GB" dirty="0"/>
              <a:t>Ten years as an Agency Nurse helped me adapt to different teams, specialities and NHS Trusts, including team-leader responsibilities.</a:t>
            </a:r>
          </a:p>
          <a:p>
            <a:pPr marL="0" indent="0">
              <a:lnSpc>
                <a:spcPct val="150000"/>
              </a:lnSpc>
              <a:spcAft>
                <a:spcPts val="600"/>
              </a:spcAft>
              <a:buNone/>
            </a:pPr>
            <a:endParaRPr lang="en-GB" dirty="0"/>
          </a:p>
          <a:p>
            <a:pPr marL="0" indent="0">
              <a:lnSpc>
                <a:spcPct val="150000"/>
              </a:lnSpc>
              <a:spcAft>
                <a:spcPts val="600"/>
              </a:spcAft>
              <a:buNone/>
              <a:defRPr sz="1200">
                <a:solidFill>
                  <a:srgbClr val="000000"/>
                </a:solidFill>
              </a:defRPr>
            </a:pPr>
            <a:r>
              <a:rPr lang="en-GB" b="1" dirty="0"/>
              <a:t>DEVELOPMENT GOAL</a:t>
            </a:r>
          </a:p>
          <a:p>
            <a:pPr marL="171450" indent="-171450">
              <a:lnSpc>
                <a:spcPct val="150000"/>
              </a:lnSpc>
              <a:spcAft>
                <a:spcPts val="600"/>
              </a:spcAft>
              <a:buFont typeface="Arial" panose="020B0604020202020204" pitchFamily="34" charset="0"/>
              <a:buChar char="•"/>
              <a:defRPr sz="1200">
                <a:solidFill>
                  <a:srgbClr val="000000"/>
                </a:solidFill>
              </a:defRPr>
            </a:pPr>
            <a:r>
              <a:rPr lang="en-GB" dirty="0"/>
              <a:t>Strengthen strategic leadership across primary, community and social care partnerships.</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idx="10"/>
          </p:nvPr>
        </p:nvSpPr>
        <p:spPr>
          <a:xfrm>
            <a:off x="334433" y="6524626"/>
            <a:ext cx="1295400" cy="219075"/>
          </a:xfrm>
        </p:spPr>
        <p:txBody>
          <a:bodyPr anchor="ctr">
            <a:normAutofit/>
          </a:bodyPr>
          <a:lstStyle/>
          <a:p>
            <a:pPr>
              <a:lnSpc>
                <a:spcPct val="90000"/>
              </a:lnSpc>
              <a:spcAft>
                <a:spcPts val="600"/>
              </a:spcAft>
              <a:buNone/>
            </a:pPr>
            <a:fld id="{84862FCB-F7A0-BA39-7845-54AC96CB3F72}" type="datetime1">
              <a:rPr lang="en-US" sz="900"/>
              <a:pPr>
                <a:lnSpc>
                  <a:spcPct val="90000"/>
                </a:lnSpc>
                <a:spcAft>
                  <a:spcPts val="600"/>
                </a:spcAft>
                <a:buNone/>
              </a:pPr>
              <a:t>7/19/2026</a:t>
            </a:fld>
            <a:endParaRPr 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p:cNvSpPr>
          <p:nvPr>
            <p:ph type="sldNum" idx="11"/>
          </p:nvPr>
        </p:nvSpPr>
        <p:spPr>
          <a:xfrm>
            <a:off x="10608733" y="6381751"/>
            <a:ext cx="973667" cy="339725"/>
          </a:xfrm>
        </p:spPr>
        <p:txBody>
          <a:bodyPr wrap="square" anchor="ctr">
            <a:normAutofit/>
          </a:bodyPr>
          <a:lstStyle>
            <a:lvl1pPr>
              <a:buChar char="•"/>
              <a:defRPr sz="2400">
                <a:solidFill>
                  <a:schemeClr val="tx1"/>
                </a:solidFill>
                <a:latin typeface="Myriad Pro"/>
                <a:ea typeface="Myriad Pro"/>
                <a:cs typeface="Myriad Pro"/>
              </a:defRPr>
            </a:lvl1pPr>
            <a:lvl2pPr marL="557213" indent="-214313">
              <a:buChar char="–"/>
              <a:defRPr sz="2100">
                <a:solidFill>
                  <a:schemeClr val="tx1"/>
                </a:solidFill>
                <a:latin typeface="Myriad Pro"/>
                <a:ea typeface="Myriad Pro"/>
                <a:cs typeface="Myriad Pro"/>
              </a:defRPr>
            </a:lvl2pPr>
            <a:lvl3pPr marL="857250" indent="-171450">
              <a:buChar char="•"/>
              <a:defRPr sz="1800">
                <a:solidFill>
                  <a:schemeClr val="tx1"/>
                </a:solidFill>
                <a:latin typeface="Myriad Pro"/>
                <a:ea typeface="Myriad Pro"/>
                <a:cs typeface="Myriad Pro"/>
              </a:defRPr>
            </a:lvl3pPr>
            <a:lvl4pPr marL="1200150" indent="-171450">
              <a:buChar char="–"/>
              <a:defRPr sz="1500">
                <a:solidFill>
                  <a:schemeClr val="tx1"/>
                </a:solidFill>
                <a:latin typeface="Myriad Pro"/>
                <a:ea typeface="Myriad Pro"/>
                <a:cs typeface="Myriad Pro"/>
              </a:defRPr>
            </a:lvl4pPr>
            <a:lvl5pPr marL="1543050" indent="-171450">
              <a:buChar char="»"/>
              <a:defRPr sz="1500">
                <a:solidFill>
                  <a:schemeClr val="tx1"/>
                </a:solidFill>
                <a:latin typeface="Myriad Pro"/>
                <a:ea typeface="Myriad Pro"/>
                <a:cs typeface="Myriad Pro"/>
              </a:defRPr>
            </a:lvl5pPr>
            <a:lvl6pPr marL="1885950" indent="-171450">
              <a:buChar char="»"/>
              <a:defRPr sz="1500">
                <a:solidFill>
                  <a:schemeClr val="tx1"/>
                </a:solidFill>
                <a:latin typeface="Myriad Pro"/>
                <a:ea typeface="Myriad Pro"/>
                <a:cs typeface="Myriad Pro"/>
              </a:defRPr>
            </a:lvl6pPr>
            <a:lvl7pPr marL="2228850" indent="-171450">
              <a:buChar char="»"/>
              <a:defRPr sz="1500">
                <a:solidFill>
                  <a:schemeClr val="tx1"/>
                </a:solidFill>
                <a:latin typeface="Myriad Pro"/>
                <a:ea typeface="Myriad Pro"/>
                <a:cs typeface="Myriad Pro"/>
              </a:defRPr>
            </a:lvl7pPr>
            <a:lvl8pPr marL="2571750" indent="-171450">
              <a:buChar char="»"/>
              <a:defRPr sz="1500">
                <a:solidFill>
                  <a:schemeClr val="tx1"/>
                </a:solidFill>
                <a:latin typeface="Myriad Pro"/>
                <a:ea typeface="Myriad Pro"/>
                <a:cs typeface="Myriad Pro"/>
              </a:defRPr>
            </a:lvl8pPr>
            <a:lvl9pPr marL="2914650" indent="-171450">
              <a:buChar char="»"/>
              <a:defRPr sz="1500">
                <a:solidFill>
                  <a:schemeClr val="tx1"/>
                </a:solidFill>
                <a:latin typeface="Myriad Pro"/>
                <a:ea typeface="Myriad Pro"/>
                <a:cs typeface="Myriad Pro"/>
              </a:defRPr>
            </a:lvl9pPr>
          </a:lstStyle>
          <a:p>
            <a:pPr>
              <a:spcBef>
                <a:spcPts val="0"/>
              </a:spcBef>
              <a:spcAft>
                <a:spcPts val="600"/>
              </a:spcAft>
              <a:buNone/>
            </a:pPr>
            <a:fld id="{D3D7D1C8-AE23-AA48-DF65-C742588DBE47}" type="slidenum">
              <a:rPr lang="en-GB" sz="1200">
                <a:solidFill>
                  <a:srgbClr val="898989"/>
                </a:solidFill>
              </a:rPr>
              <a:pPr>
                <a:spcBef>
                  <a:spcPts val="0"/>
                </a:spcBef>
                <a:spcAft>
                  <a:spcPts val="600"/>
                </a:spcAft>
                <a:buNone/>
              </a:pPr>
              <a:t>8</a:t>
            </a:fld>
            <a:endParaRPr lang="en-GB" sz="1200">
              <a:solidFill>
                <a:srgbClr val="898989"/>
              </a:solidFill>
            </a:endParaRPr>
          </a:p>
        </p:txBody>
      </p:sp>
      <p:pic>
        <p:nvPicPr>
          <p:cNvPr id="3" name="Content Placeholder 2">
            <a:extLst>
              <a:ext uri="{FF2B5EF4-FFF2-40B4-BE49-F238E27FC236}">
                <a16:creationId xmlns:a16="http://schemas.microsoft.com/office/drawing/2014/main" id="{3F33BA76-4410-ECF9-01C5-73204335D393}"/>
              </a:ext>
            </a:extLst>
          </p:cNvPr>
          <p:cNvPicPr>
            <a:picLocks noGrp="1" noChangeAspect="1"/>
          </p:cNvPicPr>
          <p:nvPr>
            <p:ph idx="4"/>
          </p:nvPr>
        </p:nvPicPr>
        <p:blipFill>
          <a:blip r:embed="rId3"/>
          <a:stretch>
            <a:fillRect/>
          </a:stretch>
        </p:blipFill>
        <p:spPr>
          <a:xfrm>
            <a:off x="6192838" y="1535114"/>
            <a:ext cx="5389562" cy="3863737"/>
          </a:xfrm>
          <a:prstGeom prst="rect">
            <a:avLst/>
          </a:prstGeom>
        </p:spPr>
      </p:pic>
    </p:spTree>
    <p:extLst>
      <p:ext uri="{BB962C8B-B14F-4D97-AF65-F5344CB8AC3E}">
        <p14:creationId xmlns:p14="http://schemas.microsoft.com/office/powerpoint/2010/main" val="1969893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b="1" dirty="0"/>
              <a:t>Conclusion</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2"/>
          </p:nvPr>
        </p:nvSpPr>
        <p:spPr>
          <a:xfrm>
            <a:off x="510209" y="1272210"/>
            <a:ext cx="5989982" cy="4247458"/>
          </a:xfrm>
        </p:spPr>
        <p:txBody>
          <a:bodyPr wrap="square" anchor="t">
            <a:normAutofit/>
          </a:bodyPr>
          <a:lstStyle/>
          <a:p>
            <a:pPr marL="285750" indent="-285750">
              <a:lnSpc>
                <a:spcPct val="150000"/>
              </a:lnSpc>
              <a:spcAft>
                <a:spcPts val="600"/>
              </a:spcAft>
              <a:buFont typeface="Arial" panose="020B0604020202020204" pitchFamily="34" charset="0"/>
              <a:buChar char="•"/>
              <a:defRPr sz="1425">
                <a:solidFill>
                  <a:srgbClr val="000000"/>
                </a:solidFill>
              </a:defRPr>
            </a:pPr>
            <a:r>
              <a:rPr lang="en-GB" sz="1600" dirty="0"/>
              <a:t>Effective teamwork combines communication, role clarity and shared accountability.</a:t>
            </a:r>
          </a:p>
          <a:p>
            <a:pPr marL="285750" indent="-285750">
              <a:lnSpc>
                <a:spcPct val="150000"/>
              </a:lnSpc>
              <a:spcAft>
                <a:spcPts val="600"/>
              </a:spcAft>
              <a:buFont typeface="Arial" panose="020B0604020202020204" pitchFamily="34" charset="0"/>
              <a:buChar char="•"/>
            </a:pPr>
            <a:endParaRPr lang="en-GB" sz="1600" dirty="0"/>
          </a:p>
          <a:p>
            <a:pPr marL="285750" indent="-285750">
              <a:lnSpc>
                <a:spcPct val="150000"/>
              </a:lnSpc>
              <a:spcAft>
                <a:spcPts val="600"/>
              </a:spcAft>
              <a:buFont typeface="Arial" panose="020B0604020202020204" pitchFamily="34" charset="0"/>
              <a:buChar char="•"/>
              <a:defRPr sz="1425">
                <a:solidFill>
                  <a:srgbClr val="000000"/>
                </a:solidFill>
              </a:defRPr>
            </a:pPr>
            <a:r>
              <a:rPr lang="en-GB" sz="1600" dirty="0"/>
              <a:t>It supports safer, coordinated and person-centred care.</a:t>
            </a:r>
          </a:p>
          <a:p>
            <a:pPr marL="285750" indent="-285750">
              <a:lnSpc>
                <a:spcPct val="150000"/>
              </a:lnSpc>
              <a:spcAft>
                <a:spcPts val="600"/>
              </a:spcAft>
              <a:buFont typeface="Arial" panose="020B0604020202020204" pitchFamily="34" charset="0"/>
              <a:buChar char="•"/>
            </a:pPr>
            <a:endParaRPr lang="en-GB" sz="1600" dirty="0"/>
          </a:p>
          <a:p>
            <a:pPr marL="285750" indent="-285750">
              <a:lnSpc>
                <a:spcPct val="150000"/>
              </a:lnSpc>
              <a:spcAft>
                <a:spcPts val="600"/>
              </a:spcAft>
              <a:buFont typeface="Arial" panose="020B0604020202020204" pitchFamily="34" charset="0"/>
              <a:buChar char="•"/>
              <a:defRPr sz="1425">
                <a:solidFill>
                  <a:srgbClr val="000000"/>
                </a:solidFill>
              </a:defRPr>
            </a:pPr>
            <a:r>
              <a:rPr lang="en-GB" sz="1600" dirty="0"/>
              <a:t>Understanding team development helps professionals respond constructively to change and conflict.</a:t>
            </a:r>
          </a:p>
          <a:p>
            <a:pPr marL="285750" indent="-285750">
              <a:lnSpc>
                <a:spcPct val="150000"/>
              </a:lnSpc>
              <a:spcAft>
                <a:spcPts val="600"/>
              </a:spcAft>
              <a:buFont typeface="Arial" panose="020B0604020202020204" pitchFamily="34" charset="0"/>
              <a:buChar char="•"/>
            </a:pPr>
            <a:endParaRPr lang="en-GB" sz="1600" dirty="0"/>
          </a:p>
          <a:p>
            <a:pPr marL="285750" indent="-285750">
              <a:lnSpc>
                <a:spcPct val="150000"/>
              </a:lnSpc>
              <a:spcAft>
                <a:spcPts val="600"/>
              </a:spcAft>
              <a:buFont typeface="Arial" panose="020B0604020202020204" pitchFamily="34" charset="0"/>
              <a:buChar char="•"/>
              <a:defRPr sz="1425">
                <a:solidFill>
                  <a:srgbClr val="000000"/>
                </a:solidFill>
              </a:defRPr>
            </a:pPr>
            <a:r>
              <a:rPr lang="en-GB" sz="1600" dirty="0"/>
              <a:t>These skills provide a strong foundation for my future practice as an Advanced Nurse Practitioner.</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idx="10"/>
          </p:nvPr>
        </p:nvSpPr>
        <p:spPr>
          <a:xfrm>
            <a:off x="334433" y="6524626"/>
            <a:ext cx="1295400" cy="219075"/>
          </a:xfrm>
        </p:spPr>
        <p:txBody>
          <a:bodyPr anchor="ctr">
            <a:normAutofit/>
          </a:bodyPr>
          <a:lstStyle/>
          <a:p>
            <a:pPr>
              <a:lnSpc>
                <a:spcPct val="90000"/>
              </a:lnSpc>
              <a:spcAft>
                <a:spcPts val="600"/>
              </a:spcAft>
              <a:buNone/>
            </a:pPr>
            <a:fld id="{84862FCB-F7A0-BA39-7845-54AC96CB3F72}" type="datetime1">
              <a:rPr lang="en-US" sz="900"/>
              <a:pPr>
                <a:lnSpc>
                  <a:spcPct val="90000"/>
                </a:lnSpc>
                <a:spcAft>
                  <a:spcPts val="600"/>
                </a:spcAft>
                <a:buNone/>
              </a:pPr>
              <a:t>7/19/2026</a:t>
            </a:fld>
            <a:endParaRPr 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p:cNvSpPr>
          <p:nvPr>
            <p:ph type="sldNum" idx="11"/>
          </p:nvPr>
        </p:nvSpPr>
        <p:spPr>
          <a:xfrm>
            <a:off x="10608733" y="6381751"/>
            <a:ext cx="973667" cy="339725"/>
          </a:xfrm>
        </p:spPr>
        <p:txBody>
          <a:bodyPr wrap="square" anchor="ctr">
            <a:normAutofit/>
          </a:bodyPr>
          <a:lstStyle>
            <a:lvl1pPr>
              <a:buChar char="•"/>
              <a:defRPr sz="2400">
                <a:solidFill>
                  <a:schemeClr val="tx1"/>
                </a:solidFill>
                <a:latin typeface="Myriad Pro"/>
                <a:ea typeface="Myriad Pro"/>
                <a:cs typeface="Myriad Pro"/>
              </a:defRPr>
            </a:lvl1pPr>
            <a:lvl2pPr marL="557213" indent="-214313">
              <a:buChar char="–"/>
              <a:defRPr sz="2100">
                <a:solidFill>
                  <a:schemeClr val="tx1"/>
                </a:solidFill>
                <a:latin typeface="Myriad Pro"/>
                <a:ea typeface="Myriad Pro"/>
                <a:cs typeface="Myriad Pro"/>
              </a:defRPr>
            </a:lvl2pPr>
            <a:lvl3pPr marL="857250" indent="-171450">
              <a:buChar char="•"/>
              <a:defRPr sz="1800">
                <a:solidFill>
                  <a:schemeClr val="tx1"/>
                </a:solidFill>
                <a:latin typeface="Myriad Pro"/>
                <a:ea typeface="Myriad Pro"/>
                <a:cs typeface="Myriad Pro"/>
              </a:defRPr>
            </a:lvl3pPr>
            <a:lvl4pPr marL="1200150" indent="-171450">
              <a:buChar char="–"/>
              <a:defRPr sz="1500">
                <a:solidFill>
                  <a:schemeClr val="tx1"/>
                </a:solidFill>
                <a:latin typeface="Myriad Pro"/>
                <a:ea typeface="Myriad Pro"/>
                <a:cs typeface="Myriad Pro"/>
              </a:defRPr>
            </a:lvl4pPr>
            <a:lvl5pPr marL="1543050" indent="-171450">
              <a:buChar char="»"/>
              <a:defRPr sz="1500">
                <a:solidFill>
                  <a:schemeClr val="tx1"/>
                </a:solidFill>
                <a:latin typeface="Myriad Pro"/>
                <a:ea typeface="Myriad Pro"/>
                <a:cs typeface="Myriad Pro"/>
              </a:defRPr>
            </a:lvl5pPr>
            <a:lvl6pPr marL="1885950" indent="-171450">
              <a:buChar char="»"/>
              <a:defRPr sz="1500">
                <a:solidFill>
                  <a:schemeClr val="tx1"/>
                </a:solidFill>
                <a:latin typeface="Myriad Pro"/>
                <a:ea typeface="Myriad Pro"/>
                <a:cs typeface="Myriad Pro"/>
              </a:defRPr>
            </a:lvl6pPr>
            <a:lvl7pPr marL="2228850" indent="-171450">
              <a:buChar char="»"/>
              <a:defRPr sz="1500">
                <a:solidFill>
                  <a:schemeClr val="tx1"/>
                </a:solidFill>
                <a:latin typeface="Myriad Pro"/>
                <a:ea typeface="Myriad Pro"/>
                <a:cs typeface="Myriad Pro"/>
              </a:defRPr>
            </a:lvl7pPr>
            <a:lvl8pPr marL="2571750" indent="-171450">
              <a:buChar char="»"/>
              <a:defRPr sz="1500">
                <a:solidFill>
                  <a:schemeClr val="tx1"/>
                </a:solidFill>
                <a:latin typeface="Myriad Pro"/>
                <a:ea typeface="Myriad Pro"/>
                <a:cs typeface="Myriad Pro"/>
              </a:defRPr>
            </a:lvl8pPr>
            <a:lvl9pPr marL="2914650" indent="-171450">
              <a:buChar char="»"/>
              <a:defRPr sz="1500">
                <a:solidFill>
                  <a:schemeClr val="tx1"/>
                </a:solidFill>
                <a:latin typeface="Myriad Pro"/>
                <a:ea typeface="Myriad Pro"/>
                <a:cs typeface="Myriad Pro"/>
              </a:defRPr>
            </a:lvl9pPr>
          </a:lstStyle>
          <a:p>
            <a:pPr>
              <a:spcBef>
                <a:spcPts val="0"/>
              </a:spcBef>
              <a:spcAft>
                <a:spcPts val="600"/>
              </a:spcAft>
              <a:buNone/>
            </a:pPr>
            <a:fld id="{BA58DA2A-B818-18A9-29C1-B697728D5BCE}" type="slidenum">
              <a:rPr lang="en-GB" sz="1200">
                <a:solidFill>
                  <a:srgbClr val="898989"/>
                </a:solidFill>
              </a:rPr>
              <a:pPr>
                <a:spcBef>
                  <a:spcPts val="0"/>
                </a:spcBef>
                <a:spcAft>
                  <a:spcPts val="600"/>
                </a:spcAft>
                <a:buNone/>
              </a:pPr>
              <a:t>9</a:t>
            </a:fld>
            <a:endParaRPr lang="en-GB" sz="1200">
              <a:solidFill>
                <a:srgbClr val="898989"/>
              </a:solidFill>
            </a:endParaRPr>
          </a:p>
        </p:txBody>
      </p:sp>
      <p:pic>
        <p:nvPicPr>
          <p:cNvPr id="3" name="Content Placeholder 2">
            <a:extLst>
              <a:ext uri="{FF2B5EF4-FFF2-40B4-BE49-F238E27FC236}">
                <a16:creationId xmlns:a16="http://schemas.microsoft.com/office/drawing/2014/main" id="{AFDBA042-FBAE-AF6F-0059-6FB7632D2BAA}"/>
              </a:ext>
            </a:extLst>
          </p:cNvPr>
          <p:cNvPicPr>
            <a:picLocks noGrp="1" noChangeAspect="1"/>
          </p:cNvPicPr>
          <p:nvPr>
            <p:ph idx="4"/>
          </p:nvPr>
        </p:nvPicPr>
        <p:blipFill>
          <a:blip r:embed="rId3"/>
          <a:srcRect l="21103"/>
          <a:stretch>
            <a:fillRect/>
          </a:stretch>
        </p:blipFill>
        <p:spPr>
          <a:xfrm>
            <a:off x="6823435" y="1417638"/>
            <a:ext cx="5248597" cy="3744000"/>
          </a:xfrm>
          <a:prstGeom prst="rect">
            <a:avLst/>
          </a:prstGeom>
        </p:spPr>
      </p:pic>
    </p:spTree>
    <p:extLst>
      <p:ext uri="{BB962C8B-B14F-4D97-AF65-F5344CB8AC3E}">
        <p14:creationId xmlns:p14="http://schemas.microsoft.com/office/powerpoint/2010/main" val="1028653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anchor="ctr">
            <a:normAutofit/>
          </a:bodyPr>
          <a:lstStyle/>
          <a:p>
            <a:r>
              <a:rPr lang="en-GB" b="1">
                <a:latin typeface="+mj-lt"/>
                <a:ea typeface="+mj-lt"/>
                <a:cs typeface="+mj-lt"/>
              </a:rPr>
              <a:t>References</a:t>
            </a:r>
          </a:p>
        </p:txBody>
      </p:sp>
      <p:sp>
        <p:nvSpPr>
          <p:cNvPr id="10" name="TextBox 9">
            <a:extLst>
              <a:ext uri="{FF2B5EF4-FFF2-40B4-BE49-F238E27FC236}">
                <a16:creationId xmlns:a16="http://schemas.microsoft.com/office/drawing/2014/main" id="{E32E3400-4CF7-D76F-91E6-1E97593C4D9A}"/>
              </a:ext>
            </a:extLst>
          </p:cNvPr>
          <p:cNvSpPr>
            <a:spLocks noGrp="1"/>
          </p:cNvSpPr>
          <p:nvPr/>
        </p:nvSpPr>
        <p:spPr>
          <a:xfrm>
            <a:off x="609600" y="1417638"/>
            <a:ext cx="7600122" cy="4171603"/>
          </a:xfrm>
          <a:prstGeom prst="rect">
            <a:avLst/>
          </a:prstGeom>
          <a:noFill/>
          <a:ln>
            <a:noFill/>
          </a:ln>
        </p:spPr>
        <p:txBody>
          <a:bodyPr vert="horz" wrap="square" lIns="91440" tIns="45720" rIns="91440" bIns="45720" anchor="t">
            <a:normAutofit fontScale="92500"/>
          </a:bodyPr>
          <a:lstStyle/>
          <a:p>
            <a:pPr marL="342900" indent="-342900">
              <a:lnSpc>
                <a:spcPct val="150000"/>
              </a:lnSpc>
              <a:spcAft>
                <a:spcPts val="600"/>
              </a:spcAft>
              <a:defRPr sz="750">
                <a:solidFill>
                  <a:srgbClr val="000000"/>
                </a:solidFill>
              </a:defRPr>
            </a:pPr>
            <a:r>
              <a:rPr lang="en-US" sz="1100" dirty="0">
                <a:ea typeface="+mn-lt"/>
                <a:cs typeface="+mn-lt"/>
              </a:rPr>
              <a:t>Care Quality Commission (2024). How staff, teams and services work together. Available at: </a:t>
            </a:r>
            <a:r>
              <a:rPr lang="en-US" sz="1100" dirty="0">
                <a:ea typeface="+mn-lt"/>
                <a:cs typeface="+mn-lt"/>
                <a:hlinkClick r:id="rId3"/>
              </a:rPr>
              <a:t>https://www.cqc.org.uk/guidance-regulation/providers/assessment/single-assessment-framework/effective/staff-teams-work-together</a:t>
            </a:r>
            <a:r>
              <a:rPr lang="en-US" sz="1100" dirty="0">
                <a:ea typeface="+mn-lt"/>
                <a:cs typeface="+mn-lt"/>
              </a:rPr>
              <a:t> (Accessed: 18 July 2026).</a:t>
            </a:r>
          </a:p>
          <a:p>
            <a:pPr marL="342900" indent="-342900">
              <a:lnSpc>
                <a:spcPct val="150000"/>
              </a:lnSpc>
              <a:spcAft>
                <a:spcPts val="600"/>
              </a:spcAft>
              <a:defRPr sz="750">
                <a:solidFill>
                  <a:srgbClr val="000000"/>
                </a:solidFill>
              </a:defRPr>
            </a:pPr>
            <a:r>
              <a:rPr lang="en-US" sz="1100" dirty="0">
                <a:ea typeface="+mn-lt"/>
                <a:cs typeface="+mn-lt"/>
              </a:rPr>
              <a:t>Francis, N., Pritchard, C., </a:t>
            </a:r>
            <a:r>
              <a:rPr lang="en-US" sz="1100" dirty="0" err="1">
                <a:ea typeface="+mn-lt"/>
                <a:cs typeface="+mn-lt"/>
              </a:rPr>
              <a:t>Prytherch</a:t>
            </a:r>
            <a:r>
              <a:rPr lang="en-US" sz="1100" dirty="0">
                <a:ea typeface="+mn-lt"/>
                <a:cs typeface="+mn-lt"/>
              </a:rPr>
              <a:t>, Z. and Rutherford, S. (2025). ‘Making teamwork work: Enhancing teamwork and assessment in higher education’, FEBS Open Bio, 15(1), pp. 35–47. Available at: </a:t>
            </a:r>
            <a:r>
              <a:rPr lang="en-US" sz="1100" dirty="0">
                <a:ea typeface="+mn-lt"/>
                <a:cs typeface="+mn-lt"/>
                <a:hlinkClick r:id="rId4"/>
              </a:rPr>
              <a:t>https://doi.org/10.1002/2211-5463.13936</a:t>
            </a:r>
            <a:r>
              <a:rPr lang="en-US" sz="1100" dirty="0">
                <a:ea typeface="+mn-lt"/>
                <a:cs typeface="+mn-lt"/>
              </a:rPr>
              <a:t>  (Accessed: 18 July 2026).</a:t>
            </a:r>
          </a:p>
          <a:p>
            <a:pPr marL="342900" indent="-342900">
              <a:lnSpc>
                <a:spcPct val="150000"/>
              </a:lnSpc>
              <a:spcAft>
                <a:spcPts val="600"/>
              </a:spcAft>
              <a:defRPr sz="750">
                <a:solidFill>
                  <a:srgbClr val="000000"/>
                </a:solidFill>
              </a:defRPr>
            </a:pPr>
            <a:r>
              <a:rPr lang="en-US" sz="1100" dirty="0" err="1">
                <a:ea typeface="+mn-lt"/>
                <a:cs typeface="+mn-lt"/>
              </a:rPr>
              <a:t>Hüner</a:t>
            </a:r>
            <a:r>
              <a:rPr lang="en-US" sz="1100" dirty="0">
                <a:ea typeface="+mn-lt"/>
                <a:cs typeface="+mn-lt"/>
              </a:rPr>
              <a:t>, B. et al. (2023).‘Reducing preventable adverse events in obstetrics by improving interprofessional communication skills’, BMC Pregnancy and Childbirth, 23, 55. Available at: </a:t>
            </a:r>
            <a:r>
              <a:rPr lang="en-US" sz="1100" dirty="0">
                <a:ea typeface="+mn-lt"/>
                <a:cs typeface="+mn-lt"/>
                <a:hlinkClick r:id="rId5"/>
              </a:rPr>
              <a:t>https://doi.org/10.1186/s12884-022-05304-8</a:t>
            </a:r>
            <a:r>
              <a:rPr lang="en-US" sz="1100" dirty="0">
                <a:ea typeface="+mn-lt"/>
                <a:cs typeface="+mn-lt"/>
              </a:rPr>
              <a:t>  (Accessed: 18 July 2026).</a:t>
            </a:r>
          </a:p>
          <a:p>
            <a:pPr marL="342900" indent="-342900">
              <a:lnSpc>
                <a:spcPct val="150000"/>
              </a:lnSpc>
              <a:spcAft>
                <a:spcPts val="600"/>
              </a:spcAft>
              <a:defRPr sz="750">
                <a:solidFill>
                  <a:srgbClr val="000000"/>
                </a:solidFill>
              </a:defRPr>
            </a:pPr>
            <a:r>
              <a:rPr lang="en-US" sz="1100" dirty="0">
                <a:ea typeface="+mn-lt"/>
                <a:cs typeface="+mn-lt"/>
              </a:rPr>
              <a:t>NHS England (2025). </a:t>
            </a:r>
            <a:r>
              <a:rPr lang="en-US" sz="1100" dirty="0" err="1">
                <a:ea typeface="+mn-lt"/>
                <a:cs typeface="+mn-lt"/>
              </a:rPr>
              <a:t>Neighbourhood</a:t>
            </a:r>
            <a:r>
              <a:rPr lang="en-US" sz="1100" dirty="0">
                <a:ea typeface="+mn-lt"/>
                <a:cs typeface="+mn-lt"/>
              </a:rPr>
              <a:t> health guidelines 2025/26. Available at: </a:t>
            </a:r>
            <a:r>
              <a:rPr lang="en-US" sz="1100" dirty="0">
                <a:ea typeface="+mn-lt"/>
                <a:cs typeface="+mn-lt"/>
                <a:hlinkClick r:id="rId6"/>
              </a:rPr>
              <a:t>https://www.england.nhs.uk/long-read/neighbourhood-health-guidelines-2025-26/</a:t>
            </a:r>
            <a:r>
              <a:rPr lang="en-US" sz="1100" dirty="0">
                <a:ea typeface="+mn-lt"/>
                <a:cs typeface="+mn-lt"/>
              </a:rPr>
              <a:t>    (Accessed: 18 July 2026).</a:t>
            </a:r>
          </a:p>
          <a:p>
            <a:pPr marL="342900" indent="-342900">
              <a:lnSpc>
                <a:spcPct val="150000"/>
              </a:lnSpc>
              <a:spcAft>
                <a:spcPts val="600"/>
              </a:spcAft>
              <a:defRPr sz="750">
                <a:solidFill>
                  <a:srgbClr val="000000"/>
                </a:solidFill>
              </a:defRPr>
            </a:pPr>
            <a:r>
              <a:rPr lang="en-US" sz="1100" dirty="0">
                <a:ea typeface="+mn-lt"/>
                <a:cs typeface="+mn-lt"/>
              </a:rPr>
              <a:t>NHS England (2026). Provisional publication of Never Events reported as occurring between April 2025 and March 2026. Available at: </a:t>
            </a:r>
            <a:r>
              <a:rPr lang="en-US" sz="1100" dirty="0">
                <a:ea typeface="+mn-lt"/>
                <a:cs typeface="+mn-lt"/>
                <a:hlinkClick r:id="rId7"/>
              </a:rPr>
              <a:t>https://www.england.nhs.uk/long-read/provisional-publication-of-never-events-reported-as-occurring-between-april-2025-and-march-2026/</a:t>
            </a:r>
            <a:r>
              <a:rPr lang="en-US" sz="1100" dirty="0">
                <a:ea typeface="+mn-lt"/>
                <a:cs typeface="+mn-lt"/>
              </a:rPr>
              <a:t>  (Accessed: 18 July 2026).</a:t>
            </a:r>
          </a:p>
          <a:p>
            <a:pPr marL="342900" indent="-342900">
              <a:lnSpc>
                <a:spcPct val="150000"/>
              </a:lnSpc>
              <a:spcAft>
                <a:spcPts val="600"/>
              </a:spcAft>
              <a:defRPr sz="750">
                <a:solidFill>
                  <a:srgbClr val="000000"/>
                </a:solidFill>
              </a:defRPr>
            </a:pPr>
            <a:r>
              <a:rPr lang="en-US" sz="1100" dirty="0">
                <a:ea typeface="+mn-lt"/>
                <a:cs typeface="+mn-lt"/>
              </a:rPr>
              <a:t>Tuckman, B.W. and Jensen, M.A.C. (1977). ‘Stages of small-group development revisited’, Group &amp; </a:t>
            </a:r>
            <a:r>
              <a:rPr lang="en-US" sz="1100" dirty="0" err="1">
                <a:ea typeface="+mn-lt"/>
                <a:cs typeface="+mn-lt"/>
              </a:rPr>
              <a:t>Organisation</a:t>
            </a:r>
            <a:r>
              <a:rPr lang="en-US" sz="1100" dirty="0">
                <a:ea typeface="+mn-lt"/>
                <a:cs typeface="+mn-lt"/>
              </a:rPr>
              <a:t> Studies, 2(4), pp. 419–427. Available at: </a:t>
            </a:r>
            <a:r>
              <a:rPr lang="en-US" sz="1100" dirty="0">
                <a:ea typeface="+mn-lt"/>
                <a:cs typeface="+mn-lt"/>
                <a:hlinkClick r:id="rId8"/>
              </a:rPr>
              <a:t>https://doi.org/10.1177/105960117700200404</a:t>
            </a:r>
            <a:r>
              <a:rPr lang="en-US" sz="1100" dirty="0">
                <a:ea typeface="+mn-lt"/>
                <a:cs typeface="+mn-lt"/>
              </a:rPr>
              <a:t>  (Accessed: 18 July 2026).</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idx="10"/>
          </p:nvPr>
        </p:nvSpPr>
        <p:spPr>
          <a:xfrm>
            <a:off x="334433" y="6524626"/>
            <a:ext cx="1295400" cy="219075"/>
          </a:xfrm>
        </p:spPr>
        <p:txBody>
          <a:bodyPr vert="horz" lIns="91440" tIns="45720" rIns="91440" bIns="45720" anchor="ctr">
            <a:normAutofit/>
          </a:bodyPr>
          <a:lstStyle/>
          <a:p>
            <a:pPr>
              <a:lnSpc>
                <a:spcPct val="90000"/>
              </a:lnSpc>
              <a:spcAft>
                <a:spcPts val="600"/>
              </a:spcAft>
            </a:pPr>
            <a:fld id="{84862FCB-F7A0-BA39-7845-54AC96CB3F72}" type="datetime1">
              <a:rPr lang="en-US" sz="900"/>
              <a:pPr>
                <a:lnSpc>
                  <a:spcPct val="90000"/>
                </a:lnSpc>
                <a:spcAft>
                  <a:spcPts val="600"/>
                </a:spcAft>
              </a:pPr>
              <a:t>7/19/2026</a:t>
            </a:fld>
            <a:endParaRPr lang="en-US" sz="900"/>
          </a:p>
        </p:txBody>
      </p:sp>
      <p:sp>
        <p:nvSpPr>
          <p:cNvPr id="11269" name="Slide Number Placeholder 4">
            <a:extLst>
              <a:ext uri="{FF2B5EF4-FFF2-40B4-BE49-F238E27FC236}">
                <a16:creationId xmlns:a16="http://schemas.microsoft.com/office/drawing/2014/main" id="{7A954980-4467-DBA0-058E-E82D5CD11E0E}"/>
              </a:ext>
            </a:extLst>
          </p:cNvPr>
          <p:cNvSpPr>
            <a:spLocks noGrp="1"/>
          </p:cNvSpPr>
          <p:nvPr>
            <p:ph type="sldNum" idx="11"/>
          </p:nvPr>
        </p:nvSpPr>
        <p:spPr>
          <a:xfrm>
            <a:off x="10608733" y="6381751"/>
            <a:ext cx="973667" cy="339725"/>
          </a:xfrm>
        </p:spPr>
        <p:txBody>
          <a:bodyPr vert="horz" wrap="square" lIns="91440" tIns="45720" rIns="91440" bIns="45720" anchor="ctr">
            <a:normAutofit/>
          </a:bodyPr>
          <a:lstStyle>
            <a:lvl1pPr>
              <a:buChar char="•"/>
              <a:defRPr sz="2400">
                <a:solidFill>
                  <a:schemeClr val="tx1"/>
                </a:solidFill>
                <a:latin typeface="Myriad Pro"/>
                <a:ea typeface="Myriad Pro"/>
                <a:cs typeface="Myriad Pro"/>
              </a:defRPr>
            </a:lvl1pPr>
            <a:lvl2pPr marL="557213" indent="-214313">
              <a:buChar char="–"/>
              <a:defRPr sz="2100">
                <a:solidFill>
                  <a:schemeClr val="tx1"/>
                </a:solidFill>
                <a:latin typeface="Myriad Pro"/>
                <a:ea typeface="Myriad Pro"/>
                <a:cs typeface="Myriad Pro"/>
              </a:defRPr>
            </a:lvl2pPr>
            <a:lvl3pPr marL="857250" indent="-171450">
              <a:buChar char="•"/>
              <a:defRPr sz="1800">
                <a:solidFill>
                  <a:schemeClr val="tx1"/>
                </a:solidFill>
                <a:latin typeface="Myriad Pro"/>
                <a:ea typeface="Myriad Pro"/>
                <a:cs typeface="Myriad Pro"/>
              </a:defRPr>
            </a:lvl3pPr>
            <a:lvl4pPr marL="1200150" indent="-171450">
              <a:buChar char="–"/>
              <a:defRPr sz="1500">
                <a:solidFill>
                  <a:schemeClr val="tx1"/>
                </a:solidFill>
                <a:latin typeface="Myriad Pro"/>
                <a:ea typeface="Myriad Pro"/>
                <a:cs typeface="Myriad Pro"/>
              </a:defRPr>
            </a:lvl4pPr>
            <a:lvl5pPr marL="1543050" indent="-171450">
              <a:buChar char="»"/>
              <a:defRPr sz="1500">
                <a:solidFill>
                  <a:schemeClr val="tx1"/>
                </a:solidFill>
                <a:latin typeface="Myriad Pro"/>
                <a:ea typeface="Myriad Pro"/>
                <a:cs typeface="Myriad Pro"/>
              </a:defRPr>
            </a:lvl5pPr>
            <a:lvl6pPr marL="1885950" indent="-171450">
              <a:buChar char="»"/>
              <a:defRPr sz="1500">
                <a:solidFill>
                  <a:schemeClr val="tx1"/>
                </a:solidFill>
                <a:latin typeface="Myriad Pro"/>
                <a:ea typeface="Myriad Pro"/>
                <a:cs typeface="Myriad Pro"/>
              </a:defRPr>
            </a:lvl6pPr>
            <a:lvl7pPr marL="2228850" indent="-171450">
              <a:buChar char="»"/>
              <a:defRPr sz="1500">
                <a:solidFill>
                  <a:schemeClr val="tx1"/>
                </a:solidFill>
                <a:latin typeface="Myriad Pro"/>
                <a:ea typeface="Myriad Pro"/>
                <a:cs typeface="Myriad Pro"/>
              </a:defRPr>
            </a:lvl7pPr>
            <a:lvl8pPr marL="2571750" indent="-171450">
              <a:buChar char="»"/>
              <a:defRPr sz="1500">
                <a:solidFill>
                  <a:schemeClr val="tx1"/>
                </a:solidFill>
                <a:latin typeface="Myriad Pro"/>
                <a:ea typeface="Myriad Pro"/>
                <a:cs typeface="Myriad Pro"/>
              </a:defRPr>
            </a:lvl8pPr>
            <a:lvl9pPr marL="2914650" indent="-171450">
              <a:buChar char="»"/>
              <a:defRPr sz="1500">
                <a:solidFill>
                  <a:schemeClr val="tx1"/>
                </a:solidFill>
                <a:latin typeface="Myriad Pro"/>
                <a:ea typeface="Myriad Pro"/>
                <a:cs typeface="Myriad Pro"/>
              </a:defRPr>
            </a:lvl9pPr>
          </a:lstStyle>
          <a:p>
            <a:pPr>
              <a:spcBef>
                <a:spcPts val="0"/>
              </a:spcBef>
              <a:spcAft>
                <a:spcPts val="600"/>
              </a:spcAft>
              <a:buNone/>
            </a:pPr>
            <a:fld id="{388657AE-30A1-5A7A-6A7F-315D84436430}" type="slidenum">
              <a:rPr lang="en-GB" sz="1200">
                <a:solidFill>
                  <a:srgbClr val="898989"/>
                </a:solidFill>
              </a:rPr>
              <a:pPr>
                <a:spcBef>
                  <a:spcPts val="0"/>
                </a:spcBef>
                <a:spcAft>
                  <a:spcPts val="600"/>
                </a:spcAft>
                <a:buNone/>
              </a:pPr>
              <a:t>10</a:t>
            </a:fld>
            <a:endParaRPr lang="en-GB" sz="1200">
              <a:solidFill>
                <a:srgbClr val="898989"/>
              </a:solidFill>
            </a:endParaRPr>
          </a:p>
        </p:txBody>
      </p:sp>
      <p:pic>
        <p:nvPicPr>
          <p:cNvPr id="9218" name="Picture 2">
            <a:extLst>
              <a:ext uri="{FF2B5EF4-FFF2-40B4-BE49-F238E27FC236}">
                <a16:creationId xmlns:a16="http://schemas.microsoft.com/office/drawing/2014/main" id="{DF865A9E-B35F-3C91-FC49-67861E20B739}"/>
              </a:ext>
            </a:extLst>
          </p:cNvPr>
          <p:cNvPicPr>
            <a:picLocks noGrp="1" noChangeAspect="1" noChangeArrowheads="1"/>
          </p:cNvPicPr>
          <p:nvPr>
            <p:ph idx="4"/>
          </p:nvPr>
        </p:nvPicPr>
        <p:blipFill rotWithShape="1">
          <a:blip r:embed="rId9">
            <a:extLst>
              <a:ext uri="{28A0092B-C50C-407E-A947-70E740481C1C}">
                <a14:useLocalDpi xmlns:a14="http://schemas.microsoft.com/office/drawing/2010/main" val="0"/>
              </a:ext>
            </a:extLst>
          </a:blip>
          <a:srcRect l="44614"/>
          <a:stretch/>
        </p:blipFill>
        <p:spPr bwMode="auto">
          <a:xfrm>
            <a:off x="8597348" y="2365611"/>
            <a:ext cx="2985052" cy="303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61948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Custom 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a:solidFill>
            <a:schemeClr val="phClr">
              <a:shade val="95000"/>
              <a:satMod val="105000"/>
            </a:schemeClr>
          </a:solidFill>
          <a:prstDash val="solid"/>
        </a:ln>
        <a:ln w="25400">
          <a:solidFill>
            <a:schemeClr val="phClr"/>
          </a:solidFill>
          <a:prstDash val="solid"/>
        </a:ln>
        <a:ln w="38100">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Custom 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a:solidFill>
            <a:schemeClr val="phClr">
              <a:shade val="95000"/>
              <a:satMod val="105000"/>
            </a:schemeClr>
          </a:solidFill>
          <a:prstDash val="solid"/>
        </a:ln>
        <a:ln w="25400">
          <a:solidFill>
            <a:schemeClr val="phClr"/>
          </a:solidFill>
          <a:prstDash val="solid"/>
        </a:ln>
        <a:ln w="38100">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628</TotalTime>
  <Words>1483</Words>
  <Application>Microsoft Office PowerPoint</Application>
  <DocSecurity>0</DocSecurity>
  <PresentationFormat>Widescreen</PresentationFormat>
  <Paragraphs>109</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Acknowledgement of AI use</vt:lpstr>
      <vt:lpstr>Introduction</vt:lpstr>
      <vt:lpstr>Teamwork: Shared Expertise and Accountability</vt:lpstr>
      <vt:lpstr>Effective Teamwork: Protects Patients and Improves Care</vt:lpstr>
      <vt:lpstr>Tuckman and Jensen’s Team Development Model</vt:lpstr>
      <vt:lpstr>Applying Teamwork: Coordinated Patient Discharge</vt:lpstr>
      <vt:lpstr>Teamwork Supports My Future Career as an ANP</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gillian gibbs</cp:lastModifiedBy>
  <cp:revision>4</cp:revision>
  <dcterms:created xsi:type="dcterms:W3CDTF">2026-07-18T22:11:30Z</dcterms:created>
  <dcterms:modified xsi:type="dcterms:W3CDTF">2026-07-19T19:20:55Z</dcterms:modified>
</cp:coreProperties>
</file>