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8" r:id="rId2"/>
    <p:sldId id="301" r:id="rId3"/>
    <p:sldId id="302" r:id="rId4"/>
    <p:sldId id="304" r:id="rId5"/>
    <p:sldId id="305" r:id="rId6"/>
    <p:sldId id="306" r:id="rId7"/>
    <p:sldId id="307" r:id="rId8"/>
    <p:sldId id="308" r:id="rId9"/>
    <p:sldId id="309" r:id="rId10"/>
    <p:sldId id="310" r:id="rId11"/>
    <p:sldId id="311" r:id="rId12"/>
    <p:sldId id="312" r:id="rId13"/>
    <p:sldId id="313" r:id="rId14"/>
    <p:sldId id="314" r:id="rId15"/>
    <p:sldId id="315" r:id="rId16"/>
    <p:sldId id="316" r:id="rId17"/>
    <p:sldId id="317" r:id="rId18"/>
    <p:sldId id="318" r:id="rId19"/>
    <p:sldId id="319" r:id="rId20"/>
    <p:sldId id="320" r:id="rId21"/>
    <p:sldId id="321" r:id="rId22"/>
    <p:sldId id="350" r:id="rId23"/>
    <p:sldId id="322" r:id="rId24"/>
    <p:sldId id="323" r:id="rId25"/>
    <p:sldId id="324" r:id="rId26"/>
    <p:sldId id="325" r:id="rId27"/>
    <p:sldId id="353" r:id="rId28"/>
    <p:sldId id="326" r:id="rId29"/>
    <p:sldId id="327" r:id="rId30"/>
    <p:sldId id="328" r:id="rId31"/>
    <p:sldId id="329" r:id="rId32"/>
    <p:sldId id="348" r:id="rId33"/>
    <p:sldId id="349" r:id="rId34"/>
    <p:sldId id="331" r:id="rId35"/>
    <p:sldId id="332" r:id="rId36"/>
    <p:sldId id="333" r:id="rId37"/>
    <p:sldId id="334" r:id="rId38"/>
    <p:sldId id="335" r:id="rId39"/>
    <p:sldId id="336" r:id="rId40"/>
    <p:sldId id="343" r:id="rId41"/>
    <p:sldId id="344" r:id="rId42"/>
    <p:sldId id="34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6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6627" y="3887116"/>
            <a:ext cx="10363200" cy="763525"/>
          </a:xfrm>
          <a:effectLst>
            <a:outerShdw blurRad="50800" dist="38100" dir="2700000" algn="tl" rotWithShape="0">
              <a:prstClr val="black">
                <a:alpha val="70000"/>
              </a:prstClr>
            </a:outerShdw>
          </a:effectLst>
        </p:spPr>
        <p:txBody>
          <a:bodyPr>
            <a:normAutofit/>
          </a:bodyPr>
          <a:lstStyle>
            <a:lvl1pPr algn="r">
              <a:defRPr sz="3600">
                <a:solidFill>
                  <a:srgbClr val="F1FF9B"/>
                </a:solidFill>
              </a:defRPr>
            </a:lvl1pPr>
          </a:lstStyle>
          <a:p>
            <a:r>
              <a:rPr lang="en-US" dirty="0"/>
              <a:t>Click to edit Master title style</a:t>
            </a:r>
          </a:p>
        </p:txBody>
      </p:sp>
      <p:sp>
        <p:nvSpPr>
          <p:cNvPr id="3" name="Subtitle 2"/>
          <p:cNvSpPr>
            <a:spLocks noGrp="1"/>
          </p:cNvSpPr>
          <p:nvPr>
            <p:ph type="subTitle" idx="1"/>
          </p:nvPr>
        </p:nvSpPr>
        <p:spPr>
          <a:xfrm>
            <a:off x="1005833" y="4650640"/>
            <a:ext cx="8534400" cy="610820"/>
          </a:xfrm>
        </p:spPr>
        <p:txBody>
          <a:bodyPr>
            <a:normAutofit/>
          </a:bodyPr>
          <a:lstStyle>
            <a:lvl1pPr marL="0" indent="0" algn="r">
              <a:buNone/>
              <a:defRPr sz="26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21758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8620" y="1291131"/>
            <a:ext cx="10972800" cy="458115"/>
          </a:xfrm>
          <a:effectLst>
            <a:outerShdw blurRad="50800" dist="38100" dir="2700000" algn="tl" rotWithShape="0">
              <a:prstClr val="black">
                <a:alpha val="70000"/>
              </a:prstClr>
            </a:outerShdw>
          </a:effectLst>
        </p:spPr>
        <p:txBody>
          <a:bodyPr>
            <a:normAutofit/>
          </a:bodyPr>
          <a:lstStyle>
            <a:lvl1pPr algn="l">
              <a:defRPr sz="3600">
                <a:solidFill>
                  <a:srgbClr val="F1FF9B"/>
                </a:solidFill>
              </a:defRPr>
            </a:lvl1pPr>
          </a:lstStyle>
          <a:p>
            <a:r>
              <a:rPr lang="en-US" dirty="0"/>
              <a:t>Click to edit Master title style</a:t>
            </a:r>
          </a:p>
        </p:txBody>
      </p:sp>
      <p:sp>
        <p:nvSpPr>
          <p:cNvPr id="3" name="Content Placeholder 2"/>
          <p:cNvSpPr>
            <a:spLocks noGrp="1"/>
          </p:cNvSpPr>
          <p:nvPr>
            <p:ph idx="1"/>
          </p:nvPr>
        </p:nvSpPr>
        <p:spPr>
          <a:xfrm>
            <a:off x="598620" y="1901952"/>
            <a:ext cx="9773120" cy="3970329"/>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716712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634686" y="527605"/>
            <a:ext cx="9354927" cy="610820"/>
          </a:xfrm>
        </p:spPr>
        <p:txBody>
          <a:bodyPr>
            <a:normAutofit/>
          </a:bodyPr>
          <a:lstStyle>
            <a:lvl1pPr algn="l">
              <a:defRPr sz="3600">
                <a:solidFill>
                  <a:srgbClr val="00B050"/>
                </a:solidFill>
              </a:defRPr>
            </a:lvl1pPr>
          </a:lstStyle>
          <a:p>
            <a:r>
              <a:rPr lang="en-US" dirty="0"/>
              <a:t>Click to edit Master title style</a:t>
            </a:r>
          </a:p>
        </p:txBody>
      </p:sp>
      <p:sp>
        <p:nvSpPr>
          <p:cNvPr id="3" name="Content Placeholder 2"/>
          <p:cNvSpPr>
            <a:spLocks noGrp="1"/>
          </p:cNvSpPr>
          <p:nvPr>
            <p:ph idx="1"/>
          </p:nvPr>
        </p:nvSpPr>
        <p:spPr>
          <a:xfrm>
            <a:off x="2634687" y="1291130"/>
            <a:ext cx="9354927" cy="4581150"/>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3878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04021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618493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24187" y="1291130"/>
            <a:ext cx="10972800" cy="610820"/>
          </a:xfrm>
          <a:effectLst>
            <a:outerShdw blurRad="50800" dist="38100" dir="2700000" algn="tl" rotWithShape="0">
              <a:prstClr val="black">
                <a:alpha val="69000"/>
              </a:prstClr>
            </a:outerShdw>
          </a:effectLst>
        </p:spPr>
        <p:txBody>
          <a:bodyPr>
            <a:normAutofit/>
          </a:bodyPr>
          <a:lstStyle>
            <a:lvl1pPr algn="l">
              <a:defRPr sz="3600">
                <a:solidFill>
                  <a:srgbClr val="F1FF9B"/>
                </a:solidFill>
              </a:defRPr>
            </a:lvl1pPr>
          </a:lstStyle>
          <a:p>
            <a:r>
              <a:rPr lang="en-US" dirty="0"/>
              <a:t>Click to edit Master title style</a:t>
            </a:r>
          </a:p>
        </p:txBody>
      </p:sp>
      <p:sp>
        <p:nvSpPr>
          <p:cNvPr id="3" name="Text Placeholder 2"/>
          <p:cNvSpPr>
            <a:spLocks noGrp="1"/>
          </p:cNvSpPr>
          <p:nvPr>
            <p:ph type="body" idx="1"/>
          </p:nvPr>
        </p:nvSpPr>
        <p:spPr>
          <a:xfrm>
            <a:off x="802227" y="1901950"/>
            <a:ext cx="5386917"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02227" y="2531813"/>
            <a:ext cx="5386917"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2388" y="1901950"/>
            <a:ext cx="5389033"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2388" y="2531813"/>
            <a:ext cx="5389033"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16513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37369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824808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540686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02614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633040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269730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3/7/2023</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2036846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niaaa.nih.gov/Pages/default.aspx" TargetMode="External"/><Relationship Id="rId2" Type="http://schemas.openxmlformats.org/officeDocument/2006/relationships/hyperlink" Target="http://www.nida.nih.gov/ResearchReports/Cocaine/Cocaine.html" TargetMode="External"/><Relationship Id="rId1" Type="http://schemas.openxmlformats.org/officeDocument/2006/relationships/slideLayout" Target="../slideLayouts/slideLayout2.xml"/><Relationship Id="rId5" Type="http://schemas.openxmlformats.org/officeDocument/2006/relationships/hyperlink" Target="http://www.drugabuse.gov/infofacts/ecstasy.html" TargetMode="External"/><Relationship Id="rId4" Type="http://schemas.openxmlformats.org/officeDocument/2006/relationships/hyperlink" Target="http://www.nida.nih.gov/ResearchReports/Steroids/AnabolicSteroids.html"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ww.drugabuse.gov/infofacts/marijuana.html" TargetMode="External"/><Relationship Id="rId2" Type="http://schemas.openxmlformats.org/officeDocument/2006/relationships/hyperlink" Target="http://www.nida.nih.gov/ResearchReports/Inhalants/Inhalants.html" TargetMode="External"/><Relationship Id="rId1" Type="http://schemas.openxmlformats.org/officeDocument/2006/relationships/slideLayout" Target="../slideLayouts/slideLayout2.xml"/><Relationship Id="rId5" Type="http://schemas.openxmlformats.org/officeDocument/2006/relationships/hyperlink" Target="http://www.nida.nih.gov/researchreports/nicotine/nicotine.html" TargetMode="External"/><Relationship Id="rId4" Type="http://schemas.openxmlformats.org/officeDocument/2006/relationships/hyperlink" Target="http://www.nida.nih.gov/ResearchReports/methamph/methamph.html"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anesthesiapatientsafety.com/patients/about/default.asp" TargetMode="External"/><Relationship Id="rId2" Type="http://schemas.openxmlformats.org/officeDocument/2006/relationships/hyperlink" Target="http://www.spineuniverse.com/conditions/back-pain/low-back-pain/anti-depressant-medication-used-treat-low-back-pai" TargetMode="External"/><Relationship Id="rId1" Type="http://schemas.openxmlformats.org/officeDocument/2006/relationships/slideLayout" Target="../slideLayouts/slideLayout2.xml"/><Relationship Id="rId4" Type="http://schemas.openxmlformats.org/officeDocument/2006/relationships/hyperlink" Target="http://www.rci.rutgers.edu/~lwh/dru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pPr eaLnBrk="1" hangingPunct="1"/>
            <a:r>
              <a:rPr lang="en-GB" altLang="en-US" dirty="0"/>
              <a:t>Drugs, The brain and Behaviour. </a:t>
            </a:r>
            <a:endParaRPr lang="en-US" altLang="en-US" dirty="0"/>
          </a:p>
        </p:txBody>
      </p:sp>
      <p:sp>
        <p:nvSpPr>
          <p:cNvPr id="3" name="Subtitle 2"/>
          <p:cNvSpPr>
            <a:spLocks noGrp="1"/>
          </p:cNvSpPr>
          <p:nvPr>
            <p:ph type="subTitle" idx="1"/>
          </p:nvPr>
        </p:nvSpPr>
        <p:spPr/>
        <p:txBody>
          <a:bodyPr rtlCol="0">
            <a:normAutofit/>
          </a:bodyPr>
          <a:lstStyle/>
          <a:p>
            <a:pPr>
              <a:defRPr/>
            </a:pPr>
            <a:r>
              <a:rPr lang="en-GB" dirty="0"/>
              <a:t>Stuart Jones. </a:t>
            </a:r>
            <a:endParaRPr lang="en-US" dirty="0"/>
          </a:p>
        </p:txBody>
      </p:sp>
    </p:spTree>
    <p:extLst>
      <p:ext uri="{BB962C8B-B14F-4D97-AF65-F5344CB8AC3E}">
        <p14:creationId xmlns:p14="http://schemas.microsoft.com/office/powerpoint/2010/main" val="4097750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pPr eaLnBrk="1" hangingPunct="1"/>
            <a:endParaRPr lang="en-GB" altLang="en-US" dirty="0"/>
          </a:p>
        </p:txBody>
      </p:sp>
      <p:sp>
        <p:nvSpPr>
          <p:cNvPr id="3" name="Content Placeholder 2"/>
          <p:cNvSpPr>
            <a:spLocks noGrp="1"/>
          </p:cNvSpPr>
          <p:nvPr>
            <p:ph idx="1"/>
          </p:nvPr>
        </p:nvSpPr>
        <p:spPr/>
        <p:txBody>
          <a:bodyPr rtlCol="0">
            <a:normAutofit fontScale="92500"/>
          </a:bodyPr>
          <a:lstStyle/>
          <a:p>
            <a:pPr>
              <a:defRPr/>
            </a:pPr>
            <a:r>
              <a:rPr lang="en-GB" dirty="0"/>
              <a:t>The use of the term drug used in different ways in Everyday English. </a:t>
            </a:r>
          </a:p>
          <a:p>
            <a:pPr>
              <a:defRPr/>
            </a:pPr>
            <a:endParaRPr lang="en-GB" dirty="0"/>
          </a:p>
          <a:p>
            <a:pPr>
              <a:defRPr/>
            </a:pPr>
            <a:r>
              <a:rPr lang="en-GB" dirty="0"/>
              <a:t>A medicine to treat diseases</a:t>
            </a:r>
          </a:p>
          <a:p>
            <a:pPr>
              <a:defRPr/>
            </a:pPr>
            <a:endParaRPr lang="en-GB" dirty="0"/>
          </a:p>
          <a:p>
            <a:pPr>
              <a:defRPr/>
            </a:pPr>
            <a:r>
              <a:rPr lang="en-GB" dirty="0"/>
              <a:t>A psychoactive agent. </a:t>
            </a:r>
          </a:p>
          <a:p>
            <a:pPr>
              <a:defRPr/>
            </a:pPr>
            <a:endParaRPr lang="en-GB" dirty="0"/>
          </a:p>
          <a:p>
            <a:pPr>
              <a:defRPr/>
            </a:pPr>
            <a:r>
              <a:rPr lang="en-GB" dirty="0"/>
              <a:t>Some evolved from plants. </a:t>
            </a:r>
          </a:p>
          <a:p>
            <a:pPr>
              <a:defRPr/>
            </a:pPr>
            <a:r>
              <a:rPr lang="en-GB" dirty="0"/>
              <a:t>Others a human made. </a:t>
            </a:r>
            <a:endParaRPr lang="en-US" dirty="0"/>
          </a:p>
        </p:txBody>
      </p:sp>
    </p:spTree>
    <p:extLst>
      <p:ext uri="{BB962C8B-B14F-4D97-AF65-F5344CB8AC3E}">
        <p14:creationId xmlns:p14="http://schemas.microsoft.com/office/powerpoint/2010/main" val="1983932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p:cNvSpPr>
          <p:nvPr>
            <p:ph type="title"/>
          </p:nvPr>
        </p:nvSpPr>
        <p:spPr/>
        <p:txBody>
          <a:bodyPr>
            <a:normAutofit fontScale="90000"/>
          </a:bodyPr>
          <a:lstStyle/>
          <a:p>
            <a:pPr eaLnBrk="1" hangingPunct="1"/>
            <a:r>
              <a:rPr lang="en-GB" altLang="en-US" dirty="0"/>
              <a:t>Definition of a Drug</a:t>
            </a:r>
          </a:p>
        </p:txBody>
      </p:sp>
      <p:sp>
        <p:nvSpPr>
          <p:cNvPr id="6147" name="Rectangle 3"/>
          <p:cNvSpPr>
            <a:spLocks noGrp="1"/>
          </p:cNvSpPr>
          <p:nvPr>
            <p:ph type="body" idx="1"/>
          </p:nvPr>
        </p:nvSpPr>
        <p:spPr/>
        <p:txBody>
          <a:bodyPr/>
          <a:lstStyle/>
          <a:p>
            <a:pPr eaLnBrk="1" hangingPunct="1"/>
            <a:r>
              <a:rPr lang="en-GB" altLang="en-US" dirty="0"/>
              <a:t>an exogenous chemical not necessary for normal cellular function that significantly alters the function of certain cells when taken in fairly low doses and has clear effects on experience, mood, emotion, activity and/or health. </a:t>
            </a:r>
          </a:p>
          <a:p>
            <a:pPr lvl="1" eaLnBrk="1" hangingPunct="1"/>
            <a:r>
              <a:rPr lang="en-GB" altLang="en-US" dirty="0"/>
              <a:t>Breedlove et al, 2010. </a:t>
            </a:r>
          </a:p>
        </p:txBody>
      </p:sp>
    </p:spTree>
    <p:extLst>
      <p:ext uri="{BB962C8B-B14F-4D97-AF65-F5344CB8AC3E}">
        <p14:creationId xmlns:p14="http://schemas.microsoft.com/office/powerpoint/2010/main" val="2621760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pPr eaLnBrk="1" hangingPunct="1"/>
            <a:r>
              <a:rPr lang="en-GB" altLang="en-US" dirty="0"/>
              <a:t>How are drugs effective. </a:t>
            </a:r>
            <a:endParaRPr lang="en-US" altLang="en-US" dirty="0"/>
          </a:p>
        </p:txBody>
      </p:sp>
      <p:sp>
        <p:nvSpPr>
          <p:cNvPr id="8195" name="Content Placeholder 2"/>
          <p:cNvSpPr>
            <a:spLocks noGrp="1"/>
          </p:cNvSpPr>
          <p:nvPr>
            <p:ph idx="1"/>
          </p:nvPr>
        </p:nvSpPr>
        <p:spPr/>
        <p:txBody>
          <a:bodyPr/>
          <a:lstStyle/>
          <a:p>
            <a:pPr eaLnBrk="1" hangingPunct="1"/>
            <a:r>
              <a:rPr lang="en-GB" altLang="en-US" dirty="0"/>
              <a:t>Some drugs interact with lipid molecules the make up the membrane. </a:t>
            </a:r>
          </a:p>
          <a:p>
            <a:pPr eaLnBrk="1" hangingPunct="1"/>
            <a:endParaRPr lang="en-GB" altLang="en-US" dirty="0"/>
          </a:p>
          <a:p>
            <a:pPr eaLnBrk="1" hangingPunct="1"/>
            <a:r>
              <a:rPr lang="en-GB" altLang="en-US" dirty="0"/>
              <a:t>Others can directly alter the activity of particular enzymes. </a:t>
            </a:r>
          </a:p>
          <a:p>
            <a:pPr eaLnBrk="1" hangingPunct="1"/>
            <a:endParaRPr lang="en-GB" altLang="en-US" dirty="0"/>
          </a:p>
          <a:p>
            <a:pPr eaLnBrk="1" hangingPunct="1"/>
            <a:r>
              <a:rPr lang="en-GB" altLang="en-US" dirty="0"/>
              <a:t>Ligands – that interact with specific receptors. </a:t>
            </a:r>
            <a:endParaRPr lang="en-US" altLang="en-US" dirty="0"/>
          </a:p>
        </p:txBody>
      </p:sp>
    </p:spTree>
    <p:extLst>
      <p:ext uri="{BB962C8B-B14F-4D97-AF65-F5344CB8AC3E}">
        <p14:creationId xmlns:p14="http://schemas.microsoft.com/office/powerpoint/2010/main" val="2266770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pPr eaLnBrk="1" hangingPunct="1"/>
            <a:endParaRPr lang="en-GB" altLang="en-US" dirty="0"/>
          </a:p>
        </p:txBody>
      </p:sp>
      <p:sp>
        <p:nvSpPr>
          <p:cNvPr id="9219" name="Content Placeholder 2"/>
          <p:cNvSpPr>
            <a:spLocks noGrp="1"/>
          </p:cNvSpPr>
          <p:nvPr>
            <p:ph idx="1"/>
          </p:nvPr>
        </p:nvSpPr>
        <p:spPr/>
        <p:txBody>
          <a:bodyPr>
            <a:normAutofit fontScale="92500" lnSpcReduction="10000"/>
          </a:bodyPr>
          <a:lstStyle/>
          <a:p>
            <a:pPr eaLnBrk="1" hangingPunct="1"/>
            <a:r>
              <a:rPr lang="en-GB" altLang="en-US" dirty="0"/>
              <a:t>A drug can be targeted to interact with </a:t>
            </a:r>
            <a:r>
              <a:rPr lang="en-GB" altLang="en-US" b="1" u="sng" dirty="0"/>
              <a:t>one or a few</a:t>
            </a:r>
            <a:r>
              <a:rPr lang="en-GB" altLang="en-US" dirty="0"/>
              <a:t> </a:t>
            </a:r>
            <a:r>
              <a:rPr lang="en-GB" altLang="en-US" b="1" u="sng" dirty="0"/>
              <a:t>receptor</a:t>
            </a:r>
            <a:r>
              <a:rPr lang="en-GB" altLang="en-US" dirty="0"/>
              <a:t> </a:t>
            </a:r>
            <a:r>
              <a:rPr lang="en-GB" altLang="en-US" b="1" u="sng" dirty="0"/>
              <a:t>subtypes</a:t>
            </a:r>
            <a:r>
              <a:rPr lang="en-GB" altLang="en-US" dirty="0"/>
              <a:t>. </a:t>
            </a:r>
          </a:p>
          <a:p>
            <a:pPr eaLnBrk="1" hangingPunct="1"/>
            <a:endParaRPr lang="en-GB" altLang="en-US" dirty="0"/>
          </a:p>
          <a:p>
            <a:pPr eaLnBrk="1" hangingPunct="1"/>
            <a:r>
              <a:rPr lang="en-GB" altLang="en-US" dirty="0"/>
              <a:t>E.g. Serotonin vs Anti Depressants. </a:t>
            </a:r>
          </a:p>
          <a:p>
            <a:pPr eaLnBrk="1" hangingPunct="1"/>
            <a:endParaRPr lang="en-GB" altLang="en-US" dirty="0"/>
          </a:p>
          <a:p>
            <a:pPr eaLnBrk="1" hangingPunct="1"/>
            <a:r>
              <a:rPr lang="en-GB" altLang="en-US" dirty="0"/>
              <a:t>Serotonin – All serotonin receptors. </a:t>
            </a:r>
          </a:p>
          <a:p>
            <a:pPr eaLnBrk="1" hangingPunct="1"/>
            <a:r>
              <a:rPr lang="en-GB" altLang="en-US" dirty="0"/>
              <a:t>Anti depressants – specific 5-HT receptors. </a:t>
            </a:r>
          </a:p>
          <a:p>
            <a:pPr lvl="1" eaLnBrk="1" hangingPunct="1"/>
            <a:r>
              <a:rPr lang="en-GB" altLang="en-US" dirty="0"/>
              <a:t>E.g. 5-HT</a:t>
            </a:r>
            <a:r>
              <a:rPr lang="en-GB" altLang="en-US" baseline="-25000" dirty="0"/>
              <a:t>3</a:t>
            </a:r>
          </a:p>
          <a:p>
            <a:pPr lvl="1" eaLnBrk="1" hangingPunct="1"/>
            <a:r>
              <a:rPr lang="en-GB" altLang="en-US" dirty="0"/>
              <a:t>Produces a powerful and specific effect. </a:t>
            </a:r>
          </a:p>
          <a:p>
            <a:pPr eaLnBrk="1" hangingPunct="1"/>
            <a:endParaRPr lang="en-US" altLang="en-US" dirty="0"/>
          </a:p>
        </p:txBody>
      </p:sp>
    </p:spTree>
    <p:extLst>
      <p:ext uri="{BB962C8B-B14F-4D97-AF65-F5344CB8AC3E}">
        <p14:creationId xmlns:p14="http://schemas.microsoft.com/office/powerpoint/2010/main" val="2761396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pPr eaLnBrk="1" hangingPunct="1"/>
            <a:r>
              <a:rPr lang="en-GB" altLang="en-US" dirty="0"/>
              <a:t>Lock and Key. </a:t>
            </a:r>
            <a:endParaRPr lang="en-US" altLang="en-US" dirty="0"/>
          </a:p>
        </p:txBody>
      </p:sp>
      <p:sp>
        <p:nvSpPr>
          <p:cNvPr id="3" name="Content Placeholder 2"/>
          <p:cNvSpPr>
            <a:spLocks noGrp="1"/>
          </p:cNvSpPr>
          <p:nvPr>
            <p:ph idx="1"/>
          </p:nvPr>
        </p:nvSpPr>
        <p:spPr/>
        <p:txBody>
          <a:bodyPr rtlCol="0">
            <a:normAutofit fontScale="92500" lnSpcReduction="10000"/>
          </a:bodyPr>
          <a:lstStyle/>
          <a:p>
            <a:pPr>
              <a:defRPr/>
            </a:pPr>
            <a:r>
              <a:rPr lang="en-GB" dirty="0"/>
              <a:t>Drug molecules do not seek out particular receptor molecules</a:t>
            </a:r>
          </a:p>
          <a:p>
            <a:pPr>
              <a:defRPr/>
            </a:pPr>
            <a:endParaRPr lang="en-GB" dirty="0"/>
          </a:p>
          <a:p>
            <a:pPr>
              <a:defRPr/>
            </a:pPr>
            <a:r>
              <a:rPr lang="en-GB" dirty="0"/>
              <a:t>Spread widely throughout the body and when they come in contact with SPECIFIC receptor molecules – the two bind together. </a:t>
            </a:r>
          </a:p>
          <a:p>
            <a:pPr>
              <a:defRPr/>
            </a:pPr>
            <a:endParaRPr lang="en-GB" dirty="0"/>
          </a:p>
          <a:p>
            <a:pPr>
              <a:defRPr/>
            </a:pPr>
            <a:r>
              <a:rPr lang="en-GB" dirty="0"/>
              <a:t>Lock and Key</a:t>
            </a:r>
          </a:p>
          <a:p>
            <a:pPr lvl="1">
              <a:defRPr/>
            </a:pPr>
            <a:r>
              <a:rPr lang="en-GB" dirty="0"/>
              <a:t>Once key binds to the lock it alters activity</a:t>
            </a:r>
          </a:p>
          <a:p>
            <a:pPr lvl="2">
              <a:defRPr/>
            </a:pPr>
            <a:r>
              <a:rPr lang="en-GB" dirty="0"/>
              <a:t>Activation or blocking it. </a:t>
            </a:r>
          </a:p>
          <a:p>
            <a:pPr lvl="2">
              <a:defRPr/>
            </a:pPr>
            <a:r>
              <a:rPr lang="en-GB" dirty="0"/>
              <a:t>When it breaks away – receptor resumes its unbound shape. </a:t>
            </a:r>
            <a:endParaRPr lang="en-US" dirty="0"/>
          </a:p>
        </p:txBody>
      </p:sp>
    </p:spTree>
    <p:extLst>
      <p:ext uri="{BB962C8B-B14F-4D97-AF65-F5344CB8AC3E}">
        <p14:creationId xmlns:p14="http://schemas.microsoft.com/office/powerpoint/2010/main" val="3687520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altLang="en-US" dirty="0"/>
              <a:t>Drug-Receptor Interactions. </a:t>
            </a:r>
            <a:endParaRPr lang="en-US" altLang="en-US" dirty="0"/>
          </a:p>
        </p:txBody>
      </p:sp>
      <p:sp>
        <p:nvSpPr>
          <p:cNvPr id="11267" name="Content Placeholder 2"/>
          <p:cNvSpPr>
            <a:spLocks noGrp="1"/>
          </p:cNvSpPr>
          <p:nvPr>
            <p:ph idx="1"/>
          </p:nvPr>
        </p:nvSpPr>
        <p:spPr/>
        <p:txBody>
          <a:bodyPr/>
          <a:lstStyle/>
          <a:p>
            <a:pPr eaLnBrk="1" hangingPunct="1"/>
            <a:r>
              <a:rPr lang="en-GB" altLang="en-US" dirty="0"/>
              <a:t>The tuning of drug molecules to receptors is not absolutely specific. </a:t>
            </a:r>
          </a:p>
          <a:p>
            <a:pPr eaLnBrk="1" hangingPunct="1"/>
            <a:endParaRPr lang="en-GB" altLang="en-US" dirty="0"/>
          </a:p>
          <a:p>
            <a:pPr eaLnBrk="1" hangingPunct="1"/>
            <a:r>
              <a:rPr lang="en-GB" altLang="en-US" dirty="0"/>
              <a:t>Bind strongly to one kind of receptor, more weakly to other types etc. </a:t>
            </a:r>
          </a:p>
          <a:p>
            <a:pPr eaLnBrk="1" hangingPunct="1"/>
            <a:endParaRPr lang="en-GB" altLang="en-US" dirty="0"/>
          </a:p>
          <a:p>
            <a:pPr eaLnBrk="1" hangingPunct="1"/>
            <a:r>
              <a:rPr lang="en-GB" altLang="en-US" dirty="0"/>
              <a:t>E.g. Side effects of Prescribed drugs. </a:t>
            </a:r>
            <a:endParaRPr lang="en-US" altLang="en-US" dirty="0"/>
          </a:p>
        </p:txBody>
      </p:sp>
    </p:spTree>
    <p:extLst>
      <p:ext uri="{BB962C8B-B14F-4D97-AF65-F5344CB8AC3E}">
        <p14:creationId xmlns:p14="http://schemas.microsoft.com/office/powerpoint/2010/main" val="3830756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r>
              <a:rPr lang="en-GB" altLang="en-US" dirty="0"/>
              <a:t>Drug – Receptor Interactions. </a:t>
            </a:r>
            <a:endParaRPr lang="en-US" altLang="en-US" dirty="0"/>
          </a:p>
        </p:txBody>
      </p:sp>
      <p:sp>
        <p:nvSpPr>
          <p:cNvPr id="3" name="Content Placeholder 2"/>
          <p:cNvSpPr>
            <a:spLocks noGrp="1"/>
          </p:cNvSpPr>
          <p:nvPr>
            <p:ph idx="1"/>
          </p:nvPr>
        </p:nvSpPr>
        <p:spPr/>
        <p:txBody>
          <a:bodyPr rtlCol="0">
            <a:normAutofit fontScale="92500" lnSpcReduction="10000"/>
          </a:bodyPr>
          <a:lstStyle/>
          <a:p>
            <a:pPr>
              <a:defRPr/>
            </a:pPr>
            <a:r>
              <a:rPr lang="en-GB" dirty="0"/>
              <a:t>Binding Affinity. </a:t>
            </a:r>
          </a:p>
          <a:p>
            <a:pPr lvl="1">
              <a:defRPr/>
            </a:pPr>
            <a:r>
              <a:rPr lang="en-GB" dirty="0"/>
              <a:t>The Degree of chemical attraction between a ligand and a receptor. </a:t>
            </a:r>
          </a:p>
          <a:p>
            <a:pPr lvl="2">
              <a:defRPr/>
            </a:pPr>
            <a:r>
              <a:rPr lang="en-GB" dirty="0"/>
              <a:t>High Affinity = Binding even at low doses – will stay bound for a long time. </a:t>
            </a:r>
          </a:p>
          <a:p>
            <a:pPr>
              <a:defRPr/>
            </a:pPr>
            <a:endParaRPr lang="en-GB" dirty="0"/>
          </a:p>
          <a:p>
            <a:pPr>
              <a:defRPr/>
            </a:pPr>
            <a:r>
              <a:rPr lang="en-GB" dirty="0"/>
              <a:t>Efficacy (or intrinsic activity). </a:t>
            </a:r>
          </a:p>
          <a:p>
            <a:pPr lvl="1">
              <a:defRPr/>
            </a:pPr>
            <a:r>
              <a:rPr lang="en-GB" dirty="0"/>
              <a:t>The extent to which a drug activates a response when it binds to a receptor. </a:t>
            </a:r>
          </a:p>
          <a:p>
            <a:pPr lvl="2">
              <a:defRPr/>
            </a:pPr>
            <a:r>
              <a:rPr lang="en-GB" dirty="0"/>
              <a:t>Agonists = high efficacy, Antagonists = low efficacy. </a:t>
            </a:r>
            <a:endParaRPr lang="en-US" dirty="0"/>
          </a:p>
        </p:txBody>
      </p:sp>
    </p:spTree>
    <p:extLst>
      <p:ext uri="{BB962C8B-B14F-4D97-AF65-F5344CB8AC3E}">
        <p14:creationId xmlns:p14="http://schemas.microsoft.com/office/powerpoint/2010/main" val="371279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altLang="en-US" dirty="0"/>
              <a:t>Dose – Response Relationship. </a:t>
            </a:r>
            <a:endParaRPr lang="en-US" altLang="en-US" dirty="0"/>
          </a:p>
        </p:txBody>
      </p:sp>
      <p:sp>
        <p:nvSpPr>
          <p:cNvPr id="13315" name="Content Placeholder 2"/>
          <p:cNvSpPr>
            <a:spLocks noGrp="1"/>
          </p:cNvSpPr>
          <p:nvPr>
            <p:ph idx="1"/>
          </p:nvPr>
        </p:nvSpPr>
        <p:spPr/>
        <p:txBody>
          <a:bodyPr/>
          <a:lstStyle/>
          <a:p>
            <a:pPr eaLnBrk="1" hangingPunct="1"/>
            <a:r>
              <a:rPr lang="en-GB" altLang="en-US" dirty="0"/>
              <a:t>Important aspect for the safe administration of drugs. </a:t>
            </a:r>
          </a:p>
          <a:p>
            <a:pPr eaLnBrk="1" hangingPunct="1"/>
            <a:endParaRPr lang="en-GB" altLang="en-US" dirty="0"/>
          </a:p>
          <a:p>
            <a:pPr eaLnBrk="1" hangingPunct="1"/>
            <a:r>
              <a:rPr lang="en-GB" altLang="en-US" dirty="0"/>
              <a:t>Administering larger doses – increases the proportion of receptors that are bound and affected by the drug. </a:t>
            </a:r>
          </a:p>
          <a:p>
            <a:pPr eaLnBrk="1" hangingPunct="1"/>
            <a:endParaRPr lang="en-GB" altLang="en-US" dirty="0"/>
          </a:p>
          <a:p>
            <a:pPr eaLnBrk="1" hangingPunct="1"/>
            <a:r>
              <a:rPr lang="en-GB" altLang="en-US" dirty="0"/>
              <a:t>Dose-Response Curve (DRC). </a:t>
            </a:r>
            <a:endParaRPr lang="en-US" altLang="en-US" dirty="0"/>
          </a:p>
        </p:txBody>
      </p:sp>
    </p:spTree>
    <p:extLst>
      <p:ext uri="{BB962C8B-B14F-4D97-AF65-F5344CB8AC3E}">
        <p14:creationId xmlns:p14="http://schemas.microsoft.com/office/powerpoint/2010/main" val="3431154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pPr eaLnBrk="1" hangingPunct="1"/>
            <a:r>
              <a:rPr lang="en-GB" altLang="en-US" dirty="0"/>
              <a:t>Repeated Treatment. </a:t>
            </a:r>
            <a:endParaRPr lang="en-US" altLang="en-US" dirty="0"/>
          </a:p>
        </p:txBody>
      </p:sp>
      <p:sp>
        <p:nvSpPr>
          <p:cNvPr id="3" name="Content Placeholder 2"/>
          <p:cNvSpPr>
            <a:spLocks noGrp="1"/>
          </p:cNvSpPr>
          <p:nvPr>
            <p:ph idx="1"/>
          </p:nvPr>
        </p:nvSpPr>
        <p:spPr/>
        <p:txBody>
          <a:bodyPr rtlCol="0">
            <a:normAutofit/>
          </a:bodyPr>
          <a:lstStyle/>
          <a:p>
            <a:pPr>
              <a:defRPr/>
            </a:pPr>
            <a:r>
              <a:rPr lang="en-GB" dirty="0"/>
              <a:t>Our bodies are very adaptable – and its evident when viewing research on drug tolerance. </a:t>
            </a:r>
          </a:p>
          <a:p>
            <a:pPr>
              <a:defRPr/>
            </a:pPr>
            <a:r>
              <a:rPr lang="en-GB" dirty="0"/>
              <a:t>Metabolic Tolerance (e.g. Liver). </a:t>
            </a:r>
          </a:p>
          <a:p>
            <a:pPr>
              <a:defRPr/>
            </a:pPr>
            <a:r>
              <a:rPr lang="en-GB" dirty="0"/>
              <a:t>Functioning Tolerance – Decreased responding to a drug after repeated exposure. </a:t>
            </a:r>
          </a:p>
          <a:p>
            <a:pPr>
              <a:defRPr/>
            </a:pPr>
            <a:r>
              <a:rPr lang="en-GB" dirty="0"/>
              <a:t>Cross Tolerance – Tolerance for administered drug causes to develop tolerance for another drug. </a:t>
            </a:r>
            <a:endParaRPr lang="en-US" dirty="0"/>
          </a:p>
        </p:txBody>
      </p:sp>
    </p:spTree>
    <p:extLst>
      <p:ext uri="{BB962C8B-B14F-4D97-AF65-F5344CB8AC3E}">
        <p14:creationId xmlns:p14="http://schemas.microsoft.com/office/powerpoint/2010/main" val="2934330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981200" y="680310"/>
            <a:ext cx="8229600" cy="1143000"/>
          </a:xfrm>
        </p:spPr>
        <p:txBody>
          <a:bodyPr/>
          <a:lstStyle/>
          <a:p>
            <a:pPr eaLnBrk="1" hangingPunct="1"/>
            <a:r>
              <a:rPr lang="en-GB" altLang="en-US" dirty="0">
                <a:solidFill>
                  <a:srgbClr val="FFFF00"/>
                </a:solidFill>
              </a:rPr>
              <a:t>Drugs and Behaviour. </a:t>
            </a:r>
            <a:endParaRPr lang="en-US" altLang="en-US" dirty="0">
              <a:solidFill>
                <a:srgbClr val="FFFF00"/>
              </a:solidFill>
            </a:endParaRPr>
          </a:p>
        </p:txBody>
      </p:sp>
      <p:sp>
        <p:nvSpPr>
          <p:cNvPr id="37891" name="Content Placeholder 2"/>
          <p:cNvSpPr>
            <a:spLocks noGrp="1"/>
          </p:cNvSpPr>
          <p:nvPr>
            <p:ph sz="half" idx="1"/>
          </p:nvPr>
        </p:nvSpPr>
        <p:spPr/>
        <p:txBody>
          <a:bodyPr rtlCol="0">
            <a:normAutofit/>
          </a:bodyPr>
          <a:lstStyle/>
          <a:p>
            <a:pPr>
              <a:defRPr/>
            </a:pPr>
            <a:r>
              <a:rPr lang="en-GB" dirty="0">
                <a:solidFill>
                  <a:schemeClr val="bg1"/>
                </a:solidFill>
              </a:rPr>
              <a:t>Antipsychotic drugs </a:t>
            </a:r>
          </a:p>
          <a:p>
            <a:pPr lvl="1">
              <a:defRPr/>
            </a:pPr>
            <a:r>
              <a:rPr lang="en-GB" dirty="0">
                <a:solidFill>
                  <a:schemeClr val="bg1"/>
                </a:solidFill>
              </a:rPr>
              <a:t>Neuroleptics – Schizophrenia. </a:t>
            </a:r>
          </a:p>
          <a:p>
            <a:pPr lvl="1">
              <a:defRPr/>
            </a:pPr>
            <a:r>
              <a:rPr lang="en-GB" dirty="0">
                <a:solidFill>
                  <a:schemeClr val="bg1"/>
                </a:solidFill>
              </a:rPr>
              <a:t>Act as selective antagonists of Dopamine D</a:t>
            </a:r>
            <a:r>
              <a:rPr lang="en-GB" baseline="-25000" dirty="0">
                <a:solidFill>
                  <a:schemeClr val="bg1"/>
                </a:solidFill>
              </a:rPr>
              <a:t>2 </a:t>
            </a:r>
            <a:r>
              <a:rPr lang="en-GB" dirty="0">
                <a:solidFill>
                  <a:schemeClr val="bg1"/>
                </a:solidFill>
              </a:rPr>
              <a:t>receptors. </a:t>
            </a:r>
          </a:p>
          <a:p>
            <a:pPr lvl="1">
              <a:defRPr/>
            </a:pPr>
            <a:endParaRPr lang="en-GB" dirty="0">
              <a:solidFill>
                <a:schemeClr val="bg1"/>
              </a:solidFill>
            </a:endParaRPr>
          </a:p>
          <a:p>
            <a:pPr lvl="1">
              <a:defRPr/>
            </a:pPr>
            <a:r>
              <a:rPr lang="en-GB" dirty="0">
                <a:solidFill>
                  <a:schemeClr val="bg1"/>
                </a:solidFill>
              </a:rPr>
              <a:t>Atypical neuroleptics. </a:t>
            </a:r>
          </a:p>
          <a:p>
            <a:pPr lvl="1">
              <a:defRPr/>
            </a:pPr>
            <a:r>
              <a:rPr lang="en-GB" dirty="0">
                <a:solidFill>
                  <a:schemeClr val="bg1"/>
                </a:solidFill>
              </a:rPr>
              <a:t>(e.g. Clozapine) – Not involved with Dopamine. </a:t>
            </a:r>
          </a:p>
          <a:p>
            <a:pPr lvl="1">
              <a:defRPr/>
            </a:pPr>
            <a:r>
              <a:rPr lang="en-GB" dirty="0">
                <a:solidFill>
                  <a:schemeClr val="bg1"/>
                </a:solidFill>
              </a:rPr>
              <a:t>Blockade of certain Serotonin. </a:t>
            </a:r>
          </a:p>
        </p:txBody>
      </p:sp>
      <p:sp>
        <p:nvSpPr>
          <p:cNvPr id="4" name="Content Placeholder 3"/>
          <p:cNvSpPr>
            <a:spLocks noGrp="1"/>
          </p:cNvSpPr>
          <p:nvPr>
            <p:ph sz="half" idx="2"/>
          </p:nvPr>
        </p:nvSpPr>
        <p:spPr/>
        <p:txBody>
          <a:bodyPr rtlCol="0">
            <a:normAutofit/>
          </a:bodyPr>
          <a:lstStyle/>
          <a:p>
            <a:pPr>
              <a:defRPr/>
            </a:pPr>
            <a:endParaRPr lang="en-US" dirty="0"/>
          </a:p>
        </p:txBody>
      </p:sp>
      <p:pic>
        <p:nvPicPr>
          <p:cNvPr id="15365" name="Picture 2" descr="http://3.bp.blogspot.com/_4ae4xkamTX8/SlrMFGtuUOI/AAAAAAAAGw0/cOZbzueerF0/s400/clozapi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2276476"/>
            <a:ext cx="2636838" cy="363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242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pPr eaLnBrk="1" hangingPunct="1"/>
            <a:r>
              <a:rPr lang="en-GB" altLang="en-US" dirty="0"/>
              <a:t>Drugs and Behaviour. </a:t>
            </a:r>
            <a:endParaRPr lang="en-US" altLang="en-US" dirty="0"/>
          </a:p>
        </p:txBody>
      </p:sp>
      <p:sp>
        <p:nvSpPr>
          <p:cNvPr id="16387" name="Content Placeholder 2"/>
          <p:cNvSpPr>
            <a:spLocks noGrp="1"/>
          </p:cNvSpPr>
          <p:nvPr>
            <p:ph idx="1"/>
          </p:nvPr>
        </p:nvSpPr>
        <p:spPr/>
        <p:txBody>
          <a:bodyPr>
            <a:normAutofit fontScale="92500" lnSpcReduction="10000"/>
          </a:bodyPr>
          <a:lstStyle/>
          <a:p>
            <a:pPr eaLnBrk="1" hangingPunct="1"/>
            <a:r>
              <a:rPr lang="en-GB" altLang="en-US" sz="3000" dirty="0"/>
              <a:t>Antidepressants. </a:t>
            </a:r>
          </a:p>
          <a:p>
            <a:pPr eaLnBrk="1" hangingPunct="1"/>
            <a:r>
              <a:rPr lang="en-GB" altLang="en-US" sz="3000" dirty="0"/>
              <a:t>5.8% of Men and 9.5% of women will experience an episode of depression (WHO, 2001). </a:t>
            </a:r>
          </a:p>
          <a:p>
            <a:pPr lvl="1" eaLnBrk="1" hangingPunct="1"/>
            <a:r>
              <a:rPr lang="en-GB" altLang="en-US" sz="2600" dirty="0"/>
              <a:t>Monoamine oxidase inhibitors  (MAOI)– blocks breakdown of monoamine NT’s  at synapses - resulting in accumulation of monoamine transmitters in synapses. </a:t>
            </a:r>
          </a:p>
          <a:p>
            <a:pPr lvl="1" eaLnBrk="1" hangingPunct="1"/>
            <a:r>
              <a:rPr lang="en-GB" altLang="en-US" sz="2600" dirty="0"/>
              <a:t>Tricyclics – named after 3 ringed molecular structure. </a:t>
            </a:r>
          </a:p>
          <a:p>
            <a:pPr lvl="2"/>
            <a:r>
              <a:rPr lang="en-GB" altLang="en-US" sz="2200" dirty="0"/>
              <a:t>Increasing synaptic content of Nor-epinephrine and Serotonin. </a:t>
            </a:r>
          </a:p>
          <a:p>
            <a:pPr lvl="1" eaLnBrk="1" hangingPunct="1"/>
            <a:r>
              <a:rPr lang="en-GB" altLang="en-US" sz="2600" dirty="0"/>
              <a:t>SSRI – Selective Serotonin Re-uptake inhibitors. </a:t>
            </a:r>
          </a:p>
          <a:p>
            <a:pPr lvl="2"/>
            <a:r>
              <a:rPr lang="en-GB" altLang="en-US" sz="2200" dirty="0"/>
              <a:t>Blocks the re-uptake of serotonin. </a:t>
            </a:r>
          </a:p>
          <a:p>
            <a:pPr eaLnBrk="1" hangingPunct="1"/>
            <a:endParaRPr lang="en-US" altLang="en-US" sz="3000" dirty="0"/>
          </a:p>
        </p:txBody>
      </p:sp>
    </p:spTree>
    <p:extLst>
      <p:ext uri="{BB962C8B-B14F-4D97-AF65-F5344CB8AC3E}">
        <p14:creationId xmlns:p14="http://schemas.microsoft.com/office/powerpoint/2010/main" val="4160170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r>
              <a:rPr lang="en-GB" altLang="en-US" dirty="0"/>
              <a:t>Antidepressants</a:t>
            </a:r>
            <a:endParaRPr lang="en-US" altLang="en-US" dirty="0"/>
          </a:p>
        </p:txBody>
      </p:sp>
      <p:sp>
        <p:nvSpPr>
          <p:cNvPr id="17411" name="Content Placeholder 2"/>
          <p:cNvSpPr>
            <a:spLocks noGrp="1"/>
          </p:cNvSpPr>
          <p:nvPr>
            <p:ph idx="1"/>
          </p:nvPr>
        </p:nvSpPr>
        <p:spPr/>
        <p:txBody>
          <a:bodyPr/>
          <a:lstStyle/>
          <a:p>
            <a:pPr eaLnBrk="1" hangingPunct="1"/>
            <a:endParaRPr lang="en-GB" altLang="en-US" dirty="0"/>
          </a:p>
        </p:txBody>
      </p:sp>
      <p:pic>
        <p:nvPicPr>
          <p:cNvPr id="17412" name="Picture 2" descr="http://www.drug3k.com/img2/tofranil_10395_4_(big)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7095" y="1688790"/>
            <a:ext cx="3022600"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http://www.marplan.com/images/header0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1584" y="1536830"/>
            <a:ext cx="2200275"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6" descr="http://www.timothymcveighthedeliberatesoldier.net/prozac10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3057" y="3083107"/>
            <a:ext cx="3805238" cy="228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8" descr="http://www.information-on-zoloft-drug.com/zoloft-drug-pill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42941" y="4224518"/>
            <a:ext cx="1666875"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415799" y="5369287"/>
            <a:ext cx="1679755" cy="369332"/>
          </a:xfrm>
          <a:prstGeom prst="rect">
            <a:avLst/>
          </a:prstGeom>
          <a:noFill/>
        </p:spPr>
        <p:txBody>
          <a:bodyPr wrap="square" rtlCol="0">
            <a:spAutoFit/>
          </a:bodyPr>
          <a:lstStyle/>
          <a:p>
            <a:pPr algn="ctr"/>
            <a:r>
              <a:rPr lang="en-GB" dirty="0">
                <a:solidFill>
                  <a:srgbClr val="FFFF00"/>
                </a:solidFill>
                <a:latin typeface="Calibri"/>
              </a:rPr>
              <a:t>SSRI</a:t>
            </a:r>
          </a:p>
        </p:txBody>
      </p:sp>
      <p:sp>
        <p:nvSpPr>
          <p:cNvPr id="3" name="TextBox 2"/>
          <p:cNvSpPr txBox="1"/>
          <p:nvPr/>
        </p:nvSpPr>
        <p:spPr>
          <a:xfrm>
            <a:off x="7317640" y="2665475"/>
            <a:ext cx="1221640" cy="369332"/>
          </a:xfrm>
          <a:prstGeom prst="rect">
            <a:avLst/>
          </a:prstGeom>
          <a:noFill/>
        </p:spPr>
        <p:txBody>
          <a:bodyPr wrap="square" rtlCol="0">
            <a:spAutoFit/>
          </a:bodyPr>
          <a:lstStyle/>
          <a:p>
            <a:pPr algn="ctr"/>
            <a:r>
              <a:rPr lang="en-GB" dirty="0">
                <a:solidFill>
                  <a:srgbClr val="FFFF00"/>
                </a:solidFill>
                <a:latin typeface="Calibri"/>
              </a:rPr>
              <a:t>MOAI</a:t>
            </a:r>
          </a:p>
        </p:txBody>
      </p:sp>
      <p:sp>
        <p:nvSpPr>
          <p:cNvPr id="4" name="TextBox 3"/>
          <p:cNvSpPr txBox="1"/>
          <p:nvPr/>
        </p:nvSpPr>
        <p:spPr>
          <a:xfrm>
            <a:off x="2431080" y="4224518"/>
            <a:ext cx="1221640" cy="369332"/>
          </a:xfrm>
          <a:prstGeom prst="rect">
            <a:avLst/>
          </a:prstGeom>
          <a:noFill/>
        </p:spPr>
        <p:txBody>
          <a:bodyPr wrap="square" rtlCol="0">
            <a:spAutoFit/>
          </a:bodyPr>
          <a:lstStyle/>
          <a:p>
            <a:r>
              <a:rPr lang="en-GB" dirty="0">
                <a:solidFill>
                  <a:srgbClr val="FFFF00"/>
                </a:solidFill>
                <a:latin typeface="Calibri"/>
              </a:rPr>
              <a:t>Tricyclic ↑</a:t>
            </a:r>
          </a:p>
        </p:txBody>
      </p:sp>
      <p:sp>
        <p:nvSpPr>
          <p:cNvPr id="5" name="TextBox 4"/>
          <p:cNvSpPr txBox="1"/>
          <p:nvPr/>
        </p:nvSpPr>
        <p:spPr>
          <a:xfrm>
            <a:off x="2388874" y="5108905"/>
            <a:ext cx="1374345" cy="369332"/>
          </a:xfrm>
          <a:prstGeom prst="rect">
            <a:avLst/>
          </a:prstGeom>
          <a:noFill/>
        </p:spPr>
        <p:txBody>
          <a:bodyPr wrap="square" rtlCol="0">
            <a:spAutoFit/>
          </a:bodyPr>
          <a:lstStyle/>
          <a:p>
            <a:r>
              <a:rPr lang="en-GB" dirty="0">
                <a:solidFill>
                  <a:srgbClr val="FFFF00"/>
                </a:solidFill>
                <a:latin typeface="Calibri"/>
              </a:rPr>
              <a:t>SSRI →</a:t>
            </a:r>
          </a:p>
        </p:txBody>
      </p:sp>
    </p:spTree>
    <p:extLst>
      <p:ext uri="{BB962C8B-B14F-4D97-AF65-F5344CB8AC3E}">
        <p14:creationId xmlns:p14="http://schemas.microsoft.com/office/powerpoint/2010/main" val="3243734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775725" y="711201"/>
            <a:ext cx="8229600" cy="1143000"/>
          </a:xfrm>
        </p:spPr>
        <p:txBody>
          <a:bodyPr/>
          <a:lstStyle/>
          <a:p>
            <a:pPr eaLnBrk="1" hangingPunct="1"/>
            <a:r>
              <a:rPr lang="en-GB" altLang="en-US" dirty="0">
                <a:solidFill>
                  <a:srgbClr val="FFFF00"/>
                </a:solidFill>
              </a:rPr>
              <a:t>Anxiolytics. </a:t>
            </a:r>
            <a:endParaRPr lang="en-US" altLang="en-US" dirty="0">
              <a:solidFill>
                <a:srgbClr val="FFFF00"/>
              </a:solidFill>
            </a:endParaRPr>
          </a:p>
        </p:txBody>
      </p:sp>
      <p:sp>
        <p:nvSpPr>
          <p:cNvPr id="3" name="Content Placeholder 2"/>
          <p:cNvSpPr>
            <a:spLocks noGrp="1"/>
          </p:cNvSpPr>
          <p:nvPr>
            <p:ph sz="half" idx="1"/>
          </p:nvPr>
        </p:nvSpPr>
        <p:spPr/>
        <p:txBody>
          <a:bodyPr rtlCol="0">
            <a:normAutofit fontScale="85000" lnSpcReduction="10000"/>
          </a:bodyPr>
          <a:lstStyle/>
          <a:p>
            <a:pPr>
              <a:defRPr/>
            </a:pPr>
            <a:r>
              <a:rPr lang="en-GB" dirty="0">
                <a:solidFill>
                  <a:schemeClr val="bg1"/>
                </a:solidFill>
              </a:rPr>
              <a:t>Also known as Tranquilizers. </a:t>
            </a:r>
          </a:p>
          <a:p>
            <a:pPr>
              <a:defRPr/>
            </a:pPr>
            <a:endParaRPr lang="en-GB" dirty="0">
              <a:solidFill>
                <a:schemeClr val="bg1"/>
              </a:solidFill>
            </a:endParaRPr>
          </a:p>
          <a:p>
            <a:pPr>
              <a:defRPr/>
            </a:pPr>
            <a:r>
              <a:rPr lang="en-GB" dirty="0">
                <a:solidFill>
                  <a:schemeClr val="bg1"/>
                </a:solidFill>
              </a:rPr>
              <a:t>Depressants – Reduce Neural Activity.</a:t>
            </a:r>
          </a:p>
          <a:p>
            <a:pPr>
              <a:defRPr/>
            </a:pPr>
            <a:endParaRPr lang="en-GB" dirty="0">
              <a:solidFill>
                <a:schemeClr val="bg1"/>
              </a:solidFill>
            </a:endParaRPr>
          </a:p>
          <a:p>
            <a:pPr>
              <a:defRPr/>
            </a:pPr>
            <a:r>
              <a:rPr lang="en-GB" dirty="0">
                <a:solidFill>
                  <a:schemeClr val="bg1"/>
                </a:solidFill>
              </a:rPr>
              <a:t>Benzodiazepine agonist. </a:t>
            </a:r>
          </a:p>
          <a:p>
            <a:pPr lvl="1">
              <a:defRPr/>
            </a:pPr>
            <a:r>
              <a:rPr lang="en-GB" dirty="0">
                <a:solidFill>
                  <a:schemeClr val="bg1"/>
                </a:solidFill>
              </a:rPr>
              <a:t>Valium – GABA</a:t>
            </a:r>
            <a:r>
              <a:rPr lang="en-GB" baseline="-25000" dirty="0">
                <a:solidFill>
                  <a:schemeClr val="bg1"/>
                </a:solidFill>
              </a:rPr>
              <a:t>A</a:t>
            </a:r>
            <a:r>
              <a:rPr lang="en-GB" dirty="0">
                <a:solidFill>
                  <a:schemeClr val="bg1"/>
                </a:solidFill>
              </a:rPr>
              <a:t> receptors – enhance the activity of GABA (Walters et al, 2000). </a:t>
            </a:r>
          </a:p>
          <a:p>
            <a:pPr>
              <a:defRPr/>
            </a:pPr>
            <a:endParaRPr lang="en-GB" dirty="0"/>
          </a:p>
          <a:p>
            <a:pPr>
              <a:defRPr/>
            </a:pPr>
            <a:r>
              <a:rPr lang="en-GB" dirty="0"/>
              <a:t> </a:t>
            </a:r>
            <a:r>
              <a:rPr lang="en-GB" dirty="0">
                <a:solidFill>
                  <a:schemeClr val="bg1"/>
                </a:solidFill>
              </a:rPr>
              <a:t>Buspirone (Buspar). </a:t>
            </a:r>
          </a:p>
          <a:p>
            <a:pPr lvl="1">
              <a:defRPr/>
            </a:pPr>
            <a:r>
              <a:rPr lang="en-GB" dirty="0">
                <a:solidFill>
                  <a:schemeClr val="bg1"/>
                </a:solidFill>
              </a:rPr>
              <a:t>Serotonin (5HT</a:t>
            </a:r>
            <a:r>
              <a:rPr lang="en-GB" baseline="-25000" dirty="0">
                <a:solidFill>
                  <a:schemeClr val="bg1"/>
                </a:solidFill>
              </a:rPr>
              <a:t>1A</a:t>
            </a:r>
            <a:r>
              <a:rPr lang="en-GB" dirty="0">
                <a:solidFill>
                  <a:schemeClr val="bg1"/>
                </a:solidFill>
              </a:rPr>
              <a:t>)Agonist. </a:t>
            </a:r>
          </a:p>
          <a:p>
            <a:pPr lvl="1">
              <a:defRPr/>
            </a:pPr>
            <a:r>
              <a:rPr lang="en-GB" dirty="0">
                <a:solidFill>
                  <a:schemeClr val="bg1"/>
                </a:solidFill>
              </a:rPr>
              <a:t>Also Dopamine D</a:t>
            </a:r>
            <a:r>
              <a:rPr lang="en-GB" baseline="-25000" dirty="0">
                <a:solidFill>
                  <a:schemeClr val="bg1"/>
                </a:solidFill>
              </a:rPr>
              <a:t>2</a:t>
            </a:r>
            <a:r>
              <a:rPr lang="en-GB" dirty="0">
                <a:solidFill>
                  <a:schemeClr val="bg1"/>
                </a:solidFill>
              </a:rPr>
              <a:t> Agonist (low affinity). </a:t>
            </a:r>
            <a:endParaRPr lang="en-US" dirty="0">
              <a:solidFill>
                <a:schemeClr val="bg1"/>
              </a:solidFill>
            </a:endParaRPr>
          </a:p>
        </p:txBody>
      </p:sp>
      <p:sp>
        <p:nvSpPr>
          <p:cNvPr id="18436" name="Content Placeholder 3"/>
          <p:cNvSpPr>
            <a:spLocks noGrp="1"/>
          </p:cNvSpPr>
          <p:nvPr>
            <p:ph sz="half" idx="2"/>
          </p:nvPr>
        </p:nvSpPr>
        <p:spPr/>
        <p:txBody>
          <a:bodyPr>
            <a:normAutofit fontScale="85000" lnSpcReduction="10000"/>
          </a:bodyPr>
          <a:lstStyle/>
          <a:p>
            <a:pPr eaLnBrk="1" hangingPunct="1"/>
            <a:endParaRPr lang="en-GB" altLang="en-US" dirty="0"/>
          </a:p>
        </p:txBody>
      </p:sp>
      <p:pic>
        <p:nvPicPr>
          <p:cNvPr id="18437" name="Picture 2" descr="http://2.bp.blogspot.com/_FE6-N56crbc/SzmEmZBFWWI/AAAAAAAAABQ/TZU4KnlHk9M/s400/val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1341438"/>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4" descr="http://www.medsmarket.net/images/T/Buspar_10m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725" y="4508500"/>
            <a:ext cx="16764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7630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lang="en-GB" altLang="en-US" dirty="0"/>
              <a:t>Alcohol. </a:t>
            </a:r>
            <a:endParaRPr lang="en-US" altLang="en-US" dirty="0"/>
          </a:p>
        </p:txBody>
      </p:sp>
      <p:sp>
        <p:nvSpPr>
          <p:cNvPr id="19459" name="Content Placeholder 2"/>
          <p:cNvSpPr>
            <a:spLocks noGrp="1"/>
          </p:cNvSpPr>
          <p:nvPr>
            <p:ph idx="1"/>
          </p:nvPr>
        </p:nvSpPr>
        <p:spPr/>
        <p:txBody>
          <a:bodyPr/>
          <a:lstStyle/>
          <a:p>
            <a:pPr eaLnBrk="1" hangingPunct="1"/>
            <a:r>
              <a:rPr lang="en-GB" altLang="en-US" dirty="0"/>
              <a:t>Mixed findings with regards to the effect of alcohol on health.</a:t>
            </a:r>
          </a:p>
          <a:p>
            <a:pPr lvl="1" eaLnBrk="1" hangingPunct="1"/>
            <a:r>
              <a:rPr lang="en-GB" altLang="en-US" dirty="0"/>
              <a:t>Davies et al (2002); Leroi et al, 2002; Mukamal et al, 2003. </a:t>
            </a:r>
          </a:p>
          <a:p>
            <a:pPr eaLnBrk="1" hangingPunct="1"/>
            <a:endParaRPr lang="en-GB" altLang="en-US" dirty="0"/>
          </a:p>
          <a:p>
            <a:pPr eaLnBrk="1" hangingPunct="1"/>
            <a:r>
              <a:rPr lang="en-GB" altLang="en-US" dirty="0"/>
              <a:t>Excessive – linked to more than 60 disease processes. </a:t>
            </a:r>
            <a:endParaRPr lang="en-US" altLang="en-US" dirty="0"/>
          </a:p>
        </p:txBody>
      </p:sp>
    </p:spTree>
    <p:extLst>
      <p:ext uri="{BB962C8B-B14F-4D97-AF65-F5344CB8AC3E}">
        <p14:creationId xmlns:p14="http://schemas.microsoft.com/office/powerpoint/2010/main" val="9424395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GB" altLang="en-US" dirty="0"/>
              <a:t>Alcohol. </a:t>
            </a:r>
            <a:endParaRPr lang="en-US" altLang="en-US" dirty="0"/>
          </a:p>
        </p:txBody>
      </p:sp>
      <p:sp>
        <p:nvSpPr>
          <p:cNvPr id="3" name="Content Placeholder 2"/>
          <p:cNvSpPr>
            <a:spLocks noGrp="1"/>
          </p:cNvSpPr>
          <p:nvPr>
            <p:ph idx="1"/>
          </p:nvPr>
        </p:nvSpPr>
        <p:spPr/>
        <p:txBody>
          <a:bodyPr rtlCol="0">
            <a:normAutofit fontScale="92500" lnSpcReduction="20000"/>
          </a:bodyPr>
          <a:lstStyle/>
          <a:p>
            <a:pPr>
              <a:defRPr/>
            </a:pPr>
            <a:r>
              <a:rPr lang="en-GB" dirty="0"/>
              <a:t>Biphasic psychoactive effect. </a:t>
            </a:r>
          </a:p>
          <a:p>
            <a:pPr lvl="1">
              <a:defRPr/>
            </a:pPr>
            <a:r>
              <a:rPr lang="en-GB" dirty="0"/>
              <a:t>Stimulant Phase followed by a Prolonged Depressant Phase. </a:t>
            </a:r>
          </a:p>
          <a:p>
            <a:pPr>
              <a:defRPr/>
            </a:pPr>
            <a:endParaRPr lang="en-GB" dirty="0"/>
          </a:p>
          <a:p>
            <a:pPr>
              <a:defRPr/>
            </a:pPr>
            <a:r>
              <a:rPr lang="en-GB" dirty="0"/>
              <a:t>GABA</a:t>
            </a:r>
            <a:r>
              <a:rPr lang="en-GB" baseline="-25000" dirty="0"/>
              <a:t>A</a:t>
            </a:r>
            <a:r>
              <a:rPr lang="en-GB" dirty="0"/>
              <a:t> plays an important part in mediating the role between Alcohol and the Brain. </a:t>
            </a:r>
          </a:p>
          <a:p>
            <a:pPr lvl="1">
              <a:defRPr/>
            </a:pPr>
            <a:r>
              <a:rPr lang="en-GB" dirty="0"/>
              <a:t>Increases post-synaptic inhibition</a:t>
            </a:r>
          </a:p>
          <a:p>
            <a:pPr lvl="1">
              <a:defRPr/>
            </a:pPr>
            <a:r>
              <a:rPr lang="en-GB" dirty="0"/>
              <a:t>Allow more Cl¯ ions to enter Neurons. </a:t>
            </a:r>
          </a:p>
          <a:p>
            <a:pPr lvl="2">
              <a:defRPr/>
            </a:pPr>
            <a:r>
              <a:rPr lang="en-GB" dirty="0"/>
              <a:t>Social disinhibition. </a:t>
            </a:r>
          </a:p>
          <a:p>
            <a:pPr lvl="2">
              <a:defRPr/>
            </a:pPr>
            <a:r>
              <a:rPr lang="en-GB" dirty="0"/>
              <a:t>Impairment of Motor Co-ordination. </a:t>
            </a:r>
          </a:p>
          <a:p>
            <a:pPr lvl="3">
              <a:buFont typeface="Arial" panose="020B0604020202020204" pitchFamily="34" charset="0"/>
              <a:buChar char="•"/>
              <a:defRPr/>
            </a:pPr>
            <a:r>
              <a:rPr lang="en-GB" dirty="0"/>
              <a:t>Hanchar et al (2005). </a:t>
            </a:r>
            <a:endParaRPr lang="en-US" dirty="0"/>
          </a:p>
        </p:txBody>
      </p:sp>
    </p:spTree>
    <p:extLst>
      <p:ext uri="{BB962C8B-B14F-4D97-AF65-F5344CB8AC3E}">
        <p14:creationId xmlns:p14="http://schemas.microsoft.com/office/powerpoint/2010/main" val="3909347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r>
              <a:rPr lang="en-GB" altLang="en-US" dirty="0"/>
              <a:t>Alcohol. </a:t>
            </a:r>
            <a:endParaRPr lang="en-US" altLang="en-US" dirty="0"/>
          </a:p>
        </p:txBody>
      </p:sp>
      <p:sp>
        <p:nvSpPr>
          <p:cNvPr id="21507" name="Content Placeholder 2"/>
          <p:cNvSpPr>
            <a:spLocks noGrp="1"/>
          </p:cNvSpPr>
          <p:nvPr>
            <p:ph idx="1"/>
          </p:nvPr>
        </p:nvSpPr>
        <p:spPr/>
        <p:txBody>
          <a:bodyPr/>
          <a:lstStyle/>
          <a:p>
            <a:pPr eaLnBrk="1" hangingPunct="1"/>
            <a:r>
              <a:rPr lang="en-GB" altLang="en-US" dirty="0"/>
              <a:t>Low doses of Alcohol stimulate Dopamine Pathways = increasing Dopamine – feelings of euphoria. </a:t>
            </a:r>
          </a:p>
          <a:p>
            <a:pPr eaLnBrk="1" hangingPunct="1"/>
            <a:endParaRPr lang="en-GB" altLang="en-US" dirty="0"/>
          </a:p>
          <a:p>
            <a:pPr eaLnBrk="1" hangingPunct="1"/>
            <a:r>
              <a:rPr lang="en-GB" altLang="en-US" dirty="0"/>
              <a:t>Chronic abuse – damages Nerves Cells. </a:t>
            </a:r>
          </a:p>
          <a:p>
            <a:pPr lvl="1" eaLnBrk="1" hangingPunct="1"/>
            <a:r>
              <a:rPr lang="en-GB" altLang="en-US" dirty="0"/>
              <a:t>Superior Frontal Cortex, Cerebellum, Hippocampus. </a:t>
            </a:r>
            <a:endParaRPr lang="en-US" altLang="en-US" dirty="0"/>
          </a:p>
        </p:txBody>
      </p:sp>
    </p:spTree>
    <p:extLst>
      <p:ext uri="{BB962C8B-B14F-4D97-AF65-F5344CB8AC3E}">
        <p14:creationId xmlns:p14="http://schemas.microsoft.com/office/powerpoint/2010/main" val="290979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751325" y="680310"/>
            <a:ext cx="8229600" cy="1143000"/>
          </a:xfrm>
        </p:spPr>
        <p:txBody>
          <a:bodyPr/>
          <a:lstStyle/>
          <a:p>
            <a:pPr eaLnBrk="1" hangingPunct="1"/>
            <a:r>
              <a:rPr lang="en-GB" altLang="en-US" dirty="0">
                <a:solidFill>
                  <a:srgbClr val="FFFF00"/>
                </a:solidFill>
              </a:rPr>
              <a:t>Drinking during Pregnancy. </a:t>
            </a:r>
            <a:endParaRPr lang="en-US" altLang="en-US" dirty="0">
              <a:solidFill>
                <a:srgbClr val="FFFF00"/>
              </a:solidFill>
            </a:endParaRPr>
          </a:p>
        </p:txBody>
      </p:sp>
      <p:sp>
        <p:nvSpPr>
          <p:cNvPr id="22531" name="Content Placeholder 2"/>
          <p:cNvSpPr>
            <a:spLocks noGrp="1"/>
          </p:cNvSpPr>
          <p:nvPr>
            <p:ph idx="4294967295"/>
          </p:nvPr>
        </p:nvSpPr>
        <p:spPr/>
        <p:txBody>
          <a:bodyPr/>
          <a:lstStyle/>
          <a:p>
            <a:pPr eaLnBrk="1" hangingPunct="1">
              <a:lnSpc>
                <a:spcPct val="80000"/>
              </a:lnSpc>
            </a:pPr>
            <a:r>
              <a:rPr lang="en-GB" altLang="en-US" sz="2500" dirty="0">
                <a:solidFill>
                  <a:schemeClr val="bg1"/>
                </a:solidFill>
              </a:rPr>
              <a:t>Main cause of foetal alcohol syndrome. </a:t>
            </a:r>
          </a:p>
          <a:p>
            <a:pPr lvl="1" eaLnBrk="1" hangingPunct="1">
              <a:lnSpc>
                <a:spcPct val="80000"/>
              </a:lnSpc>
            </a:pPr>
            <a:r>
              <a:rPr lang="en-GB" altLang="en-US" sz="2200" dirty="0">
                <a:solidFill>
                  <a:schemeClr val="bg1"/>
                </a:solidFill>
              </a:rPr>
              <a:t>Facial abnormalities</a:t>
            </a:r>
          </a:p>
          <a:p>
            <a:pPr lvl="1" eaLnBrk="1" hangingPunct="1">
              <a:lnSpc>
                <a:spcPct val="80000"/>
              </a:lnSpc>
            </a:pPr>
            <a:r>
              <a:rPr lang="en-GB" altLang="en-US" sz="2200" dirty="0">
                <a:solidFill>
                  <a:schemeClr val="bg1"/>
                </a:solidFill>
              </a:rPr>
              <a:t>Mental impairment. </a:t>
            </a:r>
          </a:p>
          <a:p>
            <a:pPr lvl="1" eaLnBrk="1" hangingPunct="1">
              <a:lnSpc>
                <a:spcPct val="80000"/>
              </a:lnSpc>
            </a:pPr>
            <a:r>
              <a:rPr lang="en-GB" altLang="en-US" sz="2200" dirty="0">
                <a:solidFill>
                  <a:schemeClr val="bg1"/>
                </a:solidFill>
              </a:rPr>
              <a:t>Stunted growth. </a:t>
            </a:r>
          </a:p>
          <a:p>
            <a:pPr eaLnBrk="1" hangingPunct="1">
              <a:lnSpc>
                <a:spcPct val="80000"/>
              </a:lnSpc>
            </a:pPr>
            <a:endParaRPr lang="en-GB" altLang="en-US" sz="2500" dirty="0">
              <a:solidFill>
                <a:schemeClr val="bg1"/>
              </a:solidFill>
            </a:endParaRPr>
          </a:p>
          <a:p>
            <a:pPr eaLnBrk="1" hangingPunct="1">
              <a:lnSpc>
                <a:spcPct val="80000"/>
              </a:lnSpc>
            </a:pPr>
            <a:r>
              <a:rPr lang="en-GB" altLang="en-US" sz="2500" dirty="0">
                <a:solidFill>
                  <a:schemeClr val="bg1"/>
                </a:solidFill>
              </a:rPr>
              <a:t>Low level of drinking linked to. </a:t>
            </a:r>
          </a:p>
          <a:p>
            <a:pPr lvl="1" eaLnBrk="1" hangingPunct="1">
              <a:lnSpc>
                <a:spcPct val="80000"/>
              </a:lnSpc>
            </a:pPr>
            <a:r>
              <a:rPr lang="en-GB" altLang="en-US" sz="2200" dirty="0">
                <a:solidFill>
                  <a:schemeClr val="bg1"/>
                </a:solidFill>
              </a:rPr>
              <a:t>Below average birth weight. </a:t>
            </a:r>
          </a:p>
          <a:p>
            <a:pPr lvl="1" eaLnBrk="1" hangingPunct="1">
              <a:lnSpc>
                <a:spcPct val="80000"/>
              </a:lnSpc>
            </a:pPr>
            <a:r>
              <a:rPr lang="en-GB" altLang="en-US" sz="2200" dirty="0">
                <a:solidFill>
                  <a:schemeClr val="bg1"/>
                </a:solidFill>
              </a:rPr>
              <a:t>Spontaneous abortion. </a:t>
            </a:r>
          </a:p>
          <a:p>
            <a:pPr eaLnBrk="1" hangingPunct="1">
              <a:lnSpc>
                <a:spcPct val="80000"/>
              </a:lnSpc>
            </a:pPr>
            <a:endParaRPr lang="en-GB" altLang="en-US" sz="2500" dirty="0">
              <a:solidFill>
                <a:schemeClr val="bg1"/>
              </a:solidFill>
            </a:endParaRPr>
          </a:p>
          <a:p>
            <a:pPr eaLnBrk="1" hangingPunct="1">
              <a:lnSpc>
                <a:spcPct val="80000"/>
              </a:lnSpc>
            </a:pPr>
            <a:r>
              <a:rPr lang="en-GB" altLang="en-US" sz="2500" dirty="0">
                <a:solidFill>
                  <a:schemeClr val="bg1"/>
                </a:solidFill>
              </a:rPr>
              <a:t>What (if any) constitutes a safe level of drinking. </a:t>
            </a:r>
          </a:p>
          <a:p>
            <a:pPr lvl="1" eaLnBrk="1" hangingPunct="1">
              <a:lnSpc>
                <a:spcPct val="80000"/>
              </a:lnSpc>
            </a:pPr>
            <a:r>
              <a:rPr lang="en-GB" altLang="en-US" sz="2200" dirty="0">
                <a:solidFill>
                  <a:schemeClr val="bg1"/>
                </a:solidFill>
              </a:rPr>
              <a:t>Are risks restricted to certain period of foetal development </a:t>
            </a:r>
          </a:p>
          <a:p>
            <a:pPr lvl="1" eaLnBrk="1" hangingPunct="1">
              <a:lnSpc>
                <a:spcPct val="80000"/>
              </a:lnSpc>
            </a:pPr>
            <a:r>
              <a:rPr lang="en-GB" altLang="en-US" sz="2200" dirty="0">
                <a:solidFill>
                  <a:schemeClr val="bg1"/>
                </a:solidFill>
              </a:rPr>
              <a:t>Current medical opinion – not to drink at all. </a:t>
            </a:r>
            <a:endParaRPr lang="en-US" altLang="en-US" sz="2200" dirty="0">
              <a:solidFill>
                <a:schemeClr val="bg1"/>
              </a:solidFill>
            </a:endParaRPr>
          </a:p>
        </p:txBody>
      </p:sp>
    </p:spTree>
    <p:extLst>
      <p:ext uri="{BB962C8B-B14F-4D97-AF65-F5344CB8AC3E}">
        <p14:creationId xmlns:p14="http://schemas.microsoft.com/office/powerpoint/2010/main" val="4020964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17610" y="736357"/>
            <a:ext cx="8229600" cy="1143000"/>
          </a:xfrm>
        </p:spPr>
        <p:txBody>
          <a:bodyPr/>
          <a:lstStyle/>
          <a:p>
            <a:pPr eaLnBrk="1" hangingPunct="1"/>
            <a:r>
              <a:rPr lang="en-GB" altLang="en-US" dirty="0">
                <a:solidFill>
                  <a:srgbClr val="FFFF00"/>
                </a:solidFill>
              </a:rPr>
              <a:t>Brain Recovery. </a:t>
            </a:r>
            <a:endParaRPr lang="en-US" altLang="en-US" dirty="0">
              <a:solidFill>
                <a:srgbClr val="FFFF00"/>
              </a:solidFill>
            </a:endParaRPr>
          </a:p>
        </p:txBody>
      </p:sp>
      <p:sp>
        <p:nvSpPr>
          <p:cNvPr id="45059" name="Content Placeholder 2"/>
          <p:cNvSpPr>
            <a:spLocks noGrp="1"/>
          </p:cNvSpPr>
          <p:nvPr>
            <p:ph sz="half" idx="1"/>
          </p:nvPr>
        </p:nvSpPr>
        <p:spPr/>
        <p:txBody>
          <a:bodyPr rtlCol="0">
            <a:normAutofit fontScale="92500" lnSpcReduction="10000"/>
          </a:bodyPr>
          <a:lstStyle/>
          <a:p>
            <a:pPr>
              <a:defRPr/>
            </a:pPr>
            <a:r>
              <a:rPr lang="en-GB" dirty="0">
                <a:solidFill>
                  <a:schemeClr val="bg1"/>
                </a:solidFill>
              </a:rPr>
              <a:t>Kril et al (1997) – Chronic Alcohol Abuse and damage to the frontal lobe. </a:t>
            </a:r>
          </a:p>
          <a:p>
            <a:pPr>
              <a:defRPr/>
            </a:pPr>
            <a:endParaRPr lang="en-GB" dirty="0">
              <a:solidFill>
                <a:schemeClr val="bg1"/>
              </a:solidFill>
            </a:endParaRPr>
          </a:p>
          <a:p>
            <a:pPr>
              <a:defRPr/>
            </a:pPr>
            <a:r>
              <a:rPr lang="en-GB" dirty="0">
                <a:solidFill>
                  <a:schemeClr val="bg1"/>
                </a:solidFill>
              </a:rPr>
              <a:t>These effects can be reversible with abstinence. </a:t>
            </a:r>
          </a:p>
          <a:p>
            <a:pPr lvl="1">
              <a:defRPr/>
            </a:pPr>
            <a:r>
              <a:rPr lang="en-GB" dirty="0">
                <a:solidFill>
                  <a:schemeClr val="bg1"/>
                </a:solidFill>
              </a:rPr>
              <a:t>Dlugos and Pentney, (1997) – Study on Rats. </a:t>
            </a:r>
          </a:p>
          <a:p>
            <a:pPr>
              <a:defRPr/>
            </a:pPr>
            <a:endParaRPr lang="en-GB" dirty="0">
              <a:solidFill>
                <a:schemeClr val="bg1"/>
              </a:solidFill>
            </a:endParaRPr>
          </a:p>
          <a:p>
            <a:pPr>
              <a:defRPr/>
            </a:pPr>
            <a:r>
              <a:rPr lang="en-GB" dirty="0">
                <a:solidFill>
                  <a:schemeClr val="bg1"/>
                </a:solidFill>
              </a:rPr>
              <a:t>MRI in humans – Pfeeferbaum et al, 1995</a:t>
            </a:r>
            <a:endParaRPr lang="en-US" dirty="0">
              <a:solidFill>
                <a:schemeClr val="bg1"/>
              </a:solidFill>
            </a:endParaRPr>
          </a:p>
        </p:txBody>
      </p:sp>
      <p:sp>
        <p:nvSpPr>
          <p:cNvPr id="4" name="Content Placeholder 3"/>
          <p:cNvSpPr>
            <a:spLocks noGrp="1"/>
          </p:cNvSpPr>
          <p:nvPr>
            <p:ph sz="half" idx="2"/>
          </p:nvPr>
        </p:nvSpPr>
        <p:spPr/>
        <p:txBody>
          <a:bodyPr rtlCol="0">
            <a:normAutofit fontScale="92500" lnSpcReduction="10000"/>
          </a:bodyPr>
          <a:lstStyle/>
          <a:p>
            <a:pPr>
              <a:defRPr/>
            </a:pPr>
            <a:endParaRPr lang="en-US" dirty="0"/>
          </a:p>
        </p:txBody>
      </p:sp>
      <p:pic>
        <p:nvPicPr>
          <p:cNvPr id="23557" name="Picture 2" descr="http://www.well.com/~mcdee/alcoholMRI.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901" y="2512770"/>
            <a:ext cx="3303975" cy="2408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2391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r>
              <a:rPr lang="en-GB" altLang="en-US" dirty="0"/>
              <a:t>Binge Drinking. </a:t>
            </a:r>
            <a:endParaRPr lang="en-US" altLang="en-US" dirty="0"/>
          </a:p>
        </p:txBody>
      </p:sp>
      <p:sp>
        <p:nvSpPr>
          <p:cNvPr id="24579" name="Content Placeholder 2"/>
          <p:cNvSpPr>
            <a:spLocks noGrp="1"/>
          </p:cNvSpPr>
          <p:nvPr>
            <p:ph idx="1"/>
          </p:nvPr>
        </p:nvSpPr>
        <p:spPr/>
        <p:txBody>
          <a:bodyPr>
            <a:normAutofit/>
          </a:bodyPr>
          <a:lstStyle/>
          <a:p>
            <a:pPr eaLnBrk="1" hangingPunct="1"/>
            <a:r>
              <a:rPr lang="en-GB" altLang="en-US" dirty="0"/>
              <a:t>In addition to other health matters – Binge Drinking may cause damage to the Brain. </a:t>
            </a:r>
          </a:p>
          <a:p>
            <a:pPr eaLnBrk="1" hangingPunct="1"/>
            <a:endParaRPr lang="en-GB" altLang="en-US" dirty="0"/>
          </a:p>
          <a:p>
            <a:pPr eaLnBrk="1" hangingPunct="1"/>
            <a:r>
              <a:rPr lang="en-GB" altLang="en-US" dirty="0"/>
              <a:t>Obernier et al (2002) – Study of Rats. </a:t>
            </a:r>
          </a:p>
          <a:p>
            <a:pPr lvl="1" eaLnBrk="1" hangingPunct="1"/>
            <a:r>
              <a:rPr lang="en-GB" altLang="en-US" dirty="0"/>
              <a:t>4 Days – Neural Degeneration in Several Areas. </a:t>
            </a:r>
          </a:p>
          <a:p>
            <a:pPr lvl="1" eaLnBrk="1" hangingPunct="1"/>
            <a:r>
              <a:rPr lang="en-GB" altLang="en-US" dirty="0"/>
              <a:t>Olfactory Bulbs and Limbic Structures. </a:t>
            </a:r>
          </a:p>
          <a:p>
            <a:pPr lvl="1" eaLnBrk="1" hangingPunct="1"/>
            <a:r>
              <a:rPr lang="en-GB" altLang="en-US" dirty="0"/>
              <a:t>Neurogenesis – formation of new Neurons in Hippocampus (Nixon and Crewes, 2002). </a:t>
            </a:r>
            <a:endParaRPr lang="en-US" altLang="en-US" dirty="0"/>
          </a:p>
        </p:txBody>
      </p:sp>
    </p:spTree>
    <p:extLst>
      <p:ext uri="{BB962C8B-B14F-4D97-AF65-F5344CB8AC3E}">
        <p14:creationId xmlns:p14="http://schemas.microsoft.com/office/powerpoint/2010/main" val="2657502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r>
              <a:rPr lang="en-GB" altLang="en-US" dirty="0"/>
              <a:t>Olfactory Bulb</a:t>
            </a:r>
          </a:p>
        </p:txBody>
      </p:sp>
      <p:sp>
        <p:nvSpPr>
          <p:cNvPr id="25603" name="Content Placeholder 2"/>
          <p:cNvSpPr>
            <a:spLocks noGrp="1"/>
          </p:cNvSpPr>
          <p:nvPr>
            <p:ph idx="1"/>
          </p:nvPr>
        </p:nvSpPr>
        <p:spPr/>
        <p:txBody>
          <a:bodyPr/>
          <a:lstStyle/>
          <a:p>
            <a:endParaRPr lang="en-GB" altLang="en-US" dirty="0"/>
          </a:p>
        </p:txBody>
      </p:sp>
      <p:pic>
        <p:nvPicPr>
          <p:cNvPr id="25604" name="Picture 2" descr="http://upload.wikimedia.org/wikipedia/commons/thumb/7/7c/1543,Vesalius'OlfactoryBulbs.jpg/250px-1543,Vesalius'OlfactoryBulb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876" y="1700214"/>
            <a:ext cx="406082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9492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Alcohol and Driving….. </a:t>
            </a:r>
          </a:p>
        </p:txBody>
      </p:sp>
      <p:sp>
        <p:nvSpPr>
          <p:cNvPr id="3" name="Content Placeholder 2"/>
          <p:cNvSpPr>
            <a:spLocks noGrp="1"/>
          </p:cNvSpPr>
          <p:nvPr>
            <p:ph idx="1"/>
          </p:nvPr>
        </p:nvSpPr>
        <p:spPr>
          <a:xfrm>
            <a:off x="1972965" y="1901951"/>
            <a:ext cx="7329840" cy="4123034"/>
          </a:xfrm>
        </p:spPr>
        <p:txBody>
          <a:bodyPr>
            <a:normAutofit fontScale="62500" lnSpcReduction="20000"/>
          </a:bodyPr>
          <a:lstStyle/>
          <a:p>
            <a:r>
              <a:rPr lang="en-GB" dirty="0"/>
              <a:t>Meda et al (2009). </a:t>
            </a:r>
          </a:p>
          <a:p>
            <a:endParaRPr lang="en-GB" dirty="0"/>
          </a:p>
          <a:p>
            <a:r>
              <a:rPr lang="en-GB" dirty="0"/>
              <a:t>37 participants performed a driving simulator under three randomised (to reduce practice effects) blind conditions. </a:t>
            </a:r>
          </a:p>
          <a:p>
            <a:pPr lvl="1"/>
            <a:r>
              <a:rPr lang="en-GB" dirty="0"/>
              <a:t>High blood alcohol conditions. </a:t>
            </a:r>
          </a:p>
          <a:p>
            <a:pPr lvl="1"/>
            <a:r>
              <a:rPr lang="en-GB" dirty="0"/>
              <a:t>Low blood alcohol conditions. </a:t>
            </a:r>
          </a:p>
          <a:p>
            <a:pPr lvl="1"/>
            <a:r>
              <a:rPr lang="en-GB" dirty="0"/>
              <a:t>Placebo. </a:t>
            </a:r>
          </a:p>
          <a:p>
            <a:endParaRPr lang="en-GB" dirty="0"/>
          </a:p>
          <a:p>
            <a:r>
              <a:rPr lang="en-GB" dirty="0"/>
              <a:t>Findings…..</a:t>
            </a:r>
          </a:p>
          <a:p>
            <a:r>
              <a:rPr lang="en-GB" dirty="0"/>
              <a:t>FMRI – Dose related decrements in a number of regions. </a:t>
            </a:r>
          </a:p>
          <a:p>
            <a:pPr lvl="1"/>
            <a:r>
              <a:rPr lang="en-GB" dirty="0"/>
              <a:t>Superior, middle and orbito frontal gyri, anterior cingulate, primary/supplementary motor areas, basal ganglia, and cerebellum</a:t>
            </a:r>
          </a:p>
          <a:p>
            <a:pPr lvl="1"/>
            <a:r>
              <a:rPr lang="en-GB" dirty="0"/>
              <a:t>Performance decrements in high blood alcohol condition.</a:t>
            </a:r>
          </a:p>
          <a:p>
            <a:pPr lvl="2"/>
            <a:r>
              <a:rPr lang="en-GB" dirty="0"/>
              <a:t>Particularly opposite white line crossing (going into the other lane!).  </a:t>
            </a:r>
          </a:p>
          <a:p>
            <a:pPr lvl="2"/>
            <a:endParaRPr lang="en-GB" dirty="0"/>
          </a:p>
          <a:p>
            <a:pPr lvl="2"/>
            <a:endParaRPr lang="en-GB" dirty="0"/>
          </a:p>
        </p:txBody>
      </p:sp>
    </p:spTree>
    <p:extLst>
      <p:ext uri="{BB962C8B-B14F-4D97-AF65-F5344CB8AC3E}">
        <p14:creationId xmlns:p14="http://schemas.microsoft.com/office/powerpoint/2010/main" val="1048252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928430" y="680310"/>
            <a:ext cx="8229600" cy="1143000"/>
          </a:xfrm>
        </p:spPr>
        <p:txBody>
          <a:bodyPr/>
          <a:lstStyle/>
          <a:p>
            <a:pPr eaLnBrk="1" hangingPunct="1"/>
            <a:r>
              <a:rPr lang="en-GB" altLang="en-US" dirty="0">
                <a:solidFill>
                  <a:srgbClr val="FFFF00"/>
                </a:solidFill>
              </a:rPr>
              <a:t>Opiates. </a:t>
            </a:r>
            <a:endParaRPr lang="en-US" altLang="en-US" dirty="0">
              <a:solidFill>
                <a:srgbClr val="FFFF00"/>
              </a:solidFill>
            </a:endParaRPr>
          </a:p>
        </p:txBody>
      </p:sp>
      <p:sp>
        <p:nvSpPr>
          <p:cNvPr id="47107" name="Content Placeholder 2"/>
          <p:cNvSpPr>
            <a:spLocks noGrp="1"/>
          </p:cNvSpPr>
          <p:nvPr>
            <p:ph sz="half" idx="1"/>
          </p:nvPr>
        </p:nvSpPr>
        <p:spPr/>
        <p:txBody>
          <a:bodyPr rtlCol="0">
            <a:normAutofit fontScale="92500"/>
          </a:bodyPr>
          <a:lstStyle/>
          <a:p>
            <a:pPr>
              <a:defRPr/>
            </a:pPr>
            <a:r>
              <a:rPr lang="en-GB" dirty="0">
                <a:solidFill>
                  <a:schemeClr val="bg1"/>
                </a:solidFill>
              </a:rPr>
              <a:t>Opium – extracted from poppy seedpods. </a:t>
            </a:r>
          </a:p>
          <a:p>
            <a:pPr>
              <a:defRPr/>
            </a:pPr>
            <a:endParaRPr lang="en-GB" dirty="0">
              <a:solidFill>
                <a:schemeClr val="bg1"/>
              </a:solidFill>
            </a:endParaRPr>
          </a:p>
          <a:p>
            <a:pPr>
              <a:defRPr/>
            </a:pPr>
            <a:r>
              <a:rPr lang="en-GB" dirty="0">
                <a:solidFill>
                  <a:schemeClr val="bg1"/>
                </a:solidFill>
              </a:rPr>
              <a:t>Morphine – Analgesic (Painkiller).</a:t>
            </a:r>
          </a:p>
          <a:p>
            <a:pPr lvl="1">
              <a:defRPr/>
            </a:pPr>
            <a:r>
              <a:rPr lang="en-GB" dirty="0">
                <a:solidFill>
                  <a:schemeClr val="bg1"/>
                </a:solidFill>
              </a:rPr>
              <a:t>Very addictive – Heroin is an artificial modified form of Morphine </a:t>
            </a:r>
          </a:p>
          <a:p>
            <a:pPr>
              <a:defRPr/>
            </a:pPr>
            <a:endParaRPr lang="en-GB" dirty="0">
              <a:solidFill>
                <a:schemeClr val="bg1"/>
              </a:solidFill>
            </a:endParaRPr>
          </a:p>
          <a:p>
            <a:pPr>
              <a:defRPr/>
            </a:pPr>
            <a:r>
              <a:rPr lang="en-GB" dirty="0">
                <a:solidFill>
                  <a:schemeClr val="bg1"/>
                </a:solidFill>
              </a:rPr>
              <a:t>Bind to Opioid Receptors – found in limbic and hypothalamic areas of the Brain. </a:t>
            </a:r>
          </a:p>
          <a:p>
            <a:pPr>
              <a:defRPr/>
            </a:pPr>
            <a:endParaRPr lang="en-US" dirty="0"/>
          </a:p>
        </p:txBody>
      </p:sp>
      <p:sp>
        <p:nvSpPr>
          <p:cNvPr id="4" name="Content Placeholder 3"/>
          <p:cNvSpPr>
            <a:spLocks noGrp="1"/>
          </p:cNvSpPr>
          <p:nvPr>
            <p:ph sz="half" idx="2"/>
          </p:nvPr>
        </p:nvSpPr>
        <p:spPr/>
        <p:txBody>
          <a:bodyPr rtlCol="0">
            <a:normAutofit fontScale="92500"/>
          </a:bodyPr>
          <a:lstStyle/>
          <a:p>
            <a:pPr>
              <a:defRPr/>
            </a:pPr>
            <a:endParaRPr lang="en-US" dirty="0"/>
          </a:p>
        </p:txBody>
      </p:sp>
      <p:pic>
        <p:nvPicPr>
          <p:cNvPr id="26629" name="Picture 2" descr="http://spiritblogger.files.wordpress.com/2010/03/opium-poppy-1.jpg?w=300&amp;h=26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1700214"/>
            <a:ext cx="2857500" cy="250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Picture 4" descr="http://t2.gstatic.com/images?q=tbn:ANd9GcSBeMSauNYDU-TgNOy36-cMc0AAQ_JRSUJVa3sOwbXz2eNnbUS_e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726" y="4365625"/>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16508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eaLnBrk="1" hangingPunct="1"/>
            <a:r>
              <a:rPr lang="en-GB" altLang="en-US" dirty="0"/>
              <a:t>Opiates. </a:t>
            </a:r>
            <a:endParaRPr lang="en-US" altLang="en-US" dirty="0"/>
          </a:p>
        </p:txBody>
      </p:sp>
      <p:sp>
        <p:nvSpPr>
          <p:cNvPr id="3" name="Content Placeholder 2"/>
          <p:cNvSpPr>
            <a:spLocks noGrp="1"/>
          </p:cNvSpPr>
          <p:nvPr>
            <p:ph idx="1"/>
          </p:nvPr>
        </p:nvSpPr>
        <p:spPr/>
        <p:txBody>
          <a:bodyPr rtlCol="0">
            <a:normAutofit lnSpcReduction="10000"/>
          </a:bodyPr>
          <a:lstStyle/>
          <a:p>
            <a:pPr>
              <a:defRPr/>
            </a:pPr>
            <a:r>
              <a:rPr lang="en-GB" dirty="0"/>
              <a:t>Endogenous opioids. </a:t>
            </a:r>
          </a:p>
          <a:p>
            <a:pPr lvl="1">
              <a:defRPr/>
            </a:pPr>
            <a:r>
              <a:rPr lang="en-GB" dirty="0"/>
              <a:t>Body’s own Pain Killer / Sleep inducer. </a:t>
            </a:r>
          </a:p>
          <a:p>
            <a:pPr>
              <a:defRPr/>
            </a:pPr>
            <a:endParaRPr lang="en-GB" dirty="0"/>
          </a:p>
          <a:p>
            <a:pPr>
              <a:defRPr/>
            </a:pPr>
            <a:r>
              <a:rPr lang="en-GB" dirty="0"/>
              <a:t>Enkephalins</a:t>
            </a:r>
          </a:p>
          <a:p>
            <a:pPr>
              <a:defRPr/>
            </a:pPr>
            <a:endParaRPr lang="en-GB" dirty="0"/>
          </a:p>
          <a:p>
            <a:pPr>
              <a:defRPr/>
            </a:pPr>
            <a:r>
              <a:rPr lang="en-GB" dirty="0"/>
              <a:t>Endorphins. </a:t>
            </a:r>
          </a:p>
          <a:p>
            <a:pPr>
              <a:defRPr/>
            </a:pPr>
            <a:endParaRPr lang="en-GB" dirty="0"/>
          </a:p>
          <a:p>
            <a:pPr>
              <a:defRPr/>
            </a:pPr>
            <a:r>
              <a:rPr lang="en-GB" dirty="0"/>
              <a:t>Dynorphins. </a:t>
            </a:r>
            <a:endParaRPr lang="en-US" dirty="0"/>
          </a:p>
        </p:txBody>
      </p:sp>
    </p:spTree>
    <p:extLst>
      <p:ext uri="{BB962C8B-B14F-4D97-AF65-F5344CB8AC3E}">
        <p14:creationId xmlns:p14="http://schemas.microsoft.com/office/powerpoint/2010/main" val="315718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470315" y="649232"/>
            <a:ext cx="8229600" cy="1143000"/>
          </a:xfrm>
        </p:spPr>
        <p:txBody>
          <a:bodyPr/>
          <a:lstStyle/>
          <a:p>
            <a:pPr eaLnBrk="1" hangingPunct="1"/>
            <a:r>
              <a:rPr lang="en-GB" altLang="en-US" dirty="0">
                <a:solidFill>
                  <a:srgbClr val="FFFF00"/>
                </a:solidFill>
              </a:rPr>
              <a:t>Cannabinoids. </a:t>
            </a:r>
            <a:endParaRPr lang="en-US" altLang="en-US" dirty="0">
              <a:solidFill>
                <a:srgbClr val="FFFF00"/>
              </a:solidFill>
            </a:endParaRPr>
          </a:p>
        </p:txBody>
      </p:sp>
      <p:sp>
        <p:nvSpPr>
          <p:cNvPr id="3" name="Content Placeholder 2"/>
          <p:cNvSpPr>
            <a:spLocks noGrp="1"/>
          </p:cNvSpPr>
          <p:nvPr>
            <p:ph sz="half" idx="1"/>
          </p:nvPr>
        </p:nvSpPr>
        <p:spPr/>
        <p:txBody>
          <a:bodyPr rtlCol="0">
            <a:normAutofit fontScale="92500" lnSpcReduction="20000"/>
          </a:bodyPr>
          <a:lstStyle/>
          <a:p>
            <a:pPr>
              <a:defRPr/>
            </a:pPr>
            <a:r>
              <a:rPr lang="en-GB" dirty="0">
                <a:solidFill>
                  <a:schemeClr val="bg1"/>
                </a:solidFill>
              </a:rPr>
              <a:t>Marijuana – obtained from the Cannabis Sativa Plant. </a:t>
            </a:r>
          </a:p>
          <a:p>
            <a:pPr lvl="1">
              <a:defRPr/>
            </a:pPr>
            <a:r>
              <a:rPr lang="en-GB" dirty="0">
                <a:solidFill>
                  <a:schemeClr val="bg1"/>
                </a:solidFill>
              </a:rPr>
              <a:t>Most widely used of all illicit drugs. </a:t>
            </a:r>
          </a:p>
          <a:p>
            <a:pPr>
              <a:defRPr/>
            </a:pPr>
            <a:r>
              <a:rPr lang="en-GB" dirty="0">
                <a:solidFill>
                  <a:schemeClr val="bg1"/>
                </a:solidFill>
              </a:rPr>
              <a:t>Subjective experience</a:t>
            </a:r>
          </a:p>
          <a:p>
            <a:pPr lvl="1">
              <a:defRPr/>
            </a:pPr>
            <a:r>
              <a:rPr lang="en-GB" dirty="0">
                <a:solidFill>
                  <a:schemeClr val="bg1"/>
                </a:solidFill>
              </a:rPr>
              <a:t>Relaxation, Mood Alteration, Stimulation, Hallucination and Paranoia. </a:t>
            </a:r>
          </a:p>
          <a:p>
            <a:pPr>
              <a:defRPr/>
            </a:pPr>
            <a:r>
              <a:rPr lang="en-GB" dirty="0">
                <a:solidFill>
                  <a:schemeClr val="bg1"/>
                </a:solidFill>
              </a:rPr>
              <a:t>Sustained Use. </a:t>
            </a:r>
          </a:p>
          <a:p>
            <a:pPr lvl="1">
              <a:defRPr/>
            </a:pPr>
            <a:r>
              <a:rPr lang="en-GB" dirty="0">
                <a:solidFill>
                  <a:schemeClr val="bg1"/>
                </a:solidFill>
              </a:rPr>
              <a:t>Addiction (Maldonado and Rodriguez De Fonseca, 2002). </a:t>
            </a:r>
          </a:p>
          <a:p>
            <a:pPr lvl="1">
              <a:defRPr/>
            </a:pPr>
            <a:r>
              <a:rPr lang="en-GB" dirty="0">
                <a:solidFill>
                  <a:schemeClr val="bg1"/>
                </a:solidFill>
              </a:rPr>
              <a:t>Respiratory Diseases. </a:t>
            </a:r>
          </a:p>
          <a:p>
            <a:pPr lvl="1">
              <a:defRPr/>
            </a:pPr>
            <a:r>
              <a:rPr lang="en-GB" dirty="0">
                <a:solidFill>
                  <a:schemeClr val="bg1"/>
                </a:solidFill>
              </a:rPr>
              <a:t>Psychiatric Disturbances (Henquet et al, 2005). </a:t>
            </a:r>
            <a:endParaRPr lang="en-US" dirty="0">
              <a:solidFill>
                <a:schemeClr val="bg1"/>
              </a:solidFill>
            </a:endParaRPr>
          </a:p>
        </p:txBody>
      </p:sp>
      <p:sp>
        <p:nvSpPr>
          <p:cNvPr id="4" name="Content Placeholder 3"/>
          <p:cNvSpPr>
            <a:spLocks noGrp="1"/>
          </p:cNvSpPr>
          <p:nvPr>
            <p:ph sz="half" idx="2"/>
          </p:nvPr>
        </p:nvSpPr>
        <p:spPr/>
        <p:txBody>
          <a:bodyPr rtlCol="0">
            <a:normAutofit fontScale="92500" lnSpcReduction="20000"/>
          </a:bodyPr>
          <a:lstStyle/>
          <a:p>
            <a:pPr>
              <a:defRPr/>
            </a:pPr>
            <a:endParaRPr lang="en-US" dirty="0"/>
          </a:p>
        </p:txBody>
      </p:sp>
      <p:pic>
        <p:nvPicPr>
          <p:cNvPr id="28677" name="Picture 2" descr="http://www.tobacco-news.net/wp-content/uploads/2010/11/Marijuana-legaliza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7439" y="2565400"/>
            <a:ext cx="4327525" cy="285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1183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eaLnBrk="1" hangingPunct="1"/>
            <a:r>
              <a:rPr lang="en-GB" altLang="en-US" dirty="0"/>
              <a:t>Cannabinoids. </a:t>
            </a:r>
            <a:endParaRPr lang="en-US" altLang="en-US" dirty="0"/>
          </a:p>
        </p:txBody>
      </p:sp>
      <p:sp>
        <p:nvSpPr>
          <p:cNvPr id="29699" name="Content Placeholder 2"/>
          <p:cNvSpPr>
            <a:spLocks noGrp="1"/>
          </p:cNvSpPr>
          <p:nvPr>
            <p:ph idx="1"/>
          </p:nvPr>
        </p:nvSpPr>
        <p:spPr/>
        <p:txBody>
          <a:bodyPr>
            <a:normAutofit/>
          </a:bodyPr>
          <a:lstStyle/>
          <a:p>
            <a:pPr eaLnBrk="1" hangingPunct="1"/>
            <a:r>
              <a:rPr lang="en-GB" altLang="en-US" dirty="0"/>
              <a:t>Brain contains orphan cannabinoid receptors.</a:t>
            </a:r>
          </a:p>
          <a:p>
            <a:pPr lvl="1"/>
            <a:r>
              <a:rPr lang="en-GB" altLang="en-US" dirty="0"/>
              <a:t> Anandamide is the endogenous NT that binds to cannabinoid receptors. </a:t>
            </a:r>
          </a:p>
          <a:p>
            <a:pPr lvl="1" eaLnBrk="1" hangingPunct="1"/>
            <a:r>
              <a:rPr lang="en-GB" altLang="en-US" dirty="0"/>
              <a:t>Concentrated in the Sustantia Nigra, Hippocampus and Cerebellar Cortex and Cerebral Cortex (Devane et al, 1988). </a:t>
            </a:r>
          </a:p>
          <a:p>
            <a:pPr lvl="1" eaLnBrk="1" hangingPunct="1"/>
            <a:endParaRPr lang="en-GB" altLang="en-US" dirty="0"/>
          </a:p>
          <a:p>
            <a:pPr lvl="1" eaLnBrk="1" hangingPunct="1"/>
            <a:r>
              <a:rPr lang="en-GB" altLang="en-US" dirty="0"/>
              <a:t>Relieving pain, lowering blood pressure, helping in glaucoma.  </a:t>
            </a:r>
          </a:p>
          <a:p>
            <a:pPr lvl="1" eaLnBrk="1" hangingPunct="1"/>
            <a:endParaRPr lang="en-US" altLang="en-US" dirty="0"/>
          </a:p>
        </p:txBody>
      </p:sp>
    </p:spTree>
    <p:extLst>
      <p:ext uri="{BB962C8B-B14F-4D97-AF65-F5344CB8AC3E}">
        <p14:creationId xmlns:p14="http://schemas.microsoft.com/office/powerpoint/2010/main" val="808791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Neuroscience and Marijuana – Smith et al, 2010</a:t>
            </a:r>
          </a:p>
        </p:txBody>
      </p:sp>
      <p:sp>
        <p:nvSpPr>
          <p:cNvPr id="3" name="Content Placeholder 2"/>
          <p:cNvSpPr>
            <a:spLocks noGrp="1"/>
          </p:cNvSpPr>
          <p:nvPr>
            <p:ph idx="1"/>
          </p:nvPr>
        </p:nvSpPr>
        <p:spPr>
          <a:xfrm>
            <a:off x="1972965" y="1901951"/>
            <a:ext cx="7329840" cy="4275739"/>
          </a:xfrm>
        </p:spPr>
        <p:txBody>
          <a:bodyPr>
            <a:normAutofit fontScale="62500" lnSpcReduction="20000"/>
          </a:bodyPr>
          <a:lstStyle/>
          <a:p>
            <a:r>
              <a:rPr lang="en-GB" dirty="0"/>
              <a:t>Ten marijuana users 14 non-using controls performed a visuospatial 2-back task.</a:t>
            </a:r>
          </a:p>
          <a:p>
            <a:endParaRPr lang="en-GB" dirty="0"/>
          </a:p>
          <a:p>
            <a:r>
              <a:rPr lang="en-GB" dirty="0"/>
              <a:t>Performance in visuospatial 2-back task was similar in both groups. </a:t>
            </a:r>
          </a:p>
          <a:p>
            <a:endParaRPr lang="en-GB" dirty="0"/>
          </a:p>
          <a:p>
            <a:r>
              <a:rPr lang="en-GB" dirty="0"/>
              <a:t>However, </a:t>
            </a:r>
          </a:p>
          <a:p>
            <a:pPr lvl="1"/>
            <a:r>
              <a:rPr lang="en-GB" dirty="0"/>
              <a:t>FMRI revealed greater activation in the inferior and middle frontal gyri in the Marijuana group.</a:t>
            </a:r>
          </a:p>
          <a:p>
            <a:pPr lvl="2"/>
            <a:r>
              <a:rPr lang="en-GB" dirty="0"/>
              <a:t>Associated with visuospatial memory. </a:t>
            </a:r>
          </a:p>
          <a:p>
            <a:pPr lvl="1"/>
            <a:r>
              <a:rPr lang="en-GB" dirty="0"/>
              <a:t>Also right superior temporal gyrus. </a:t>
            </a:r>
          </a:p>
          <a:p>
            <a:pPr lvl="2"/>
            <a:r>
              <a:rPr lang="en-GB" dirty="0"/>
              <a:t>Not associated with visuospatial memory. </a:t>
            </a:r>
          </a:p>
          <a:p>
            <a:pPr lvl="1"/>
            <a:r>
              <a:rPr lang="en-GB" dirty="0"/>
              <a:t>Conclusion – “Marijuana use leads to altered neural functioning during visuospatial working memory…. This alteration appears to be compensated for by the recruitment of blood flow in additional brain regions”.</a:t>
            </a:r>
          </a:p>
          <a:p>
            <a:pPr lvl="2"/>
            <a:r>
              <a:rPr lang="en-GB" dirty="0"/>
              <a:t>Critique – Cause and effect, was the increase in blood flow in additional regions as a consequence of the task? Could it be replicated in real life. </a:t>
            </a:r>
          </a:p>
        </p:txBody>
      </p:sp>
    </p:spTree>
    <p:extLst>
      <p:ext uri="{BB962C8B-B14F-4D97-AF65-F5344CB8AC3E}">
        <p14:creationId xmlns:p14="http://schemas.microsoft.com/office/powerpoint/2010/main" val="3431624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dirty="0"/>
              <a:t> </a:t>
            </a:r>
            <a:endParaRPr lang="en-US" altLang="en-US" dirty="0"/>
          </a:p>
        </p:txBody>
      </p:sp>
      <p:sp>
        <p:nvSpPr>
          <p:cNvPr id="51203" name="Content Placeholder 2"/>
          <p:cNvSpPr>
            <a:spLocks noGrp="1"/>
          </p:cNvSpPr>
          <p:nvPr>
            <p:ph sz="half" idx="1"/>
          </p:nvPr>
        </p:nvSpPr>
        <p:spPr>
          <a:xfrm>
            <a:off x="1981200" y="1417639"/>
            <a:ext cx="4038600" cy="4708525"/>
          </a:xfrm>
        </p:spPr>
        <p:txBody>
          <a:bodyPr rtlCol="0">
            <a:normAutofit fontScale="77500" lnSpcReduction="20000"/>
          </a:bodyPr>
          <a:lstStyle/>
          <a:p>
            <a:pPr>
              <a:defRPr/>
            </a:pPr>
            <a:r>
              <a:rPr lang="en-GB" sz="4200" dirty="0">
                <a:solidFill>
                  <a:schemeClr val="bg1"/>
                </a:solidFill>
              </a:rPr>
              <a:t>Stimulants….</a:t>
            </a:r>
          </a:p>
          <a:p>
            <a:pPr>
              <a:defRPr/>
            </a:pPr>
            <a:endParaRPr lang="en-GB" dirty="0">
              <a:solidFill>
                <a:schemeClr val="bg1"/>
              </a:solidFill>
            </a:endParaRPr>
          </a:p>
          <a:p>
            <a:pPr>
              <a:defRPr/>
            </a:pPr>
            <a:r>
              <a:rPr lang="en-GB" dirty="0">
                <a:solidFill>
                  <a:schemeClr val="bg1"/>
                </a:solidFill>
              </a:rPr>
              <a:t>Increase the activity of the nervous system by activating excitatory influences. </a:t>
            </a:r>
          </a:p>
          <a:p>
            <a:pPr>
              <a:defRPr/>
            </a:pPr>
            <a:endParaRPr lang="en-GB" dirty="0">
              <a:solidFill>
                <a:schemeClr val="bg1"/>
              </a:solidFill>
            </a:endParaRPr>
          </a:p>
          <a:p>
            <a:pPr>
              <a:defRPr/>
            </a:pPr>
            <a:r>
              <a:rPr lang="en-GB" dirty="0">
                <a:solidFill>
                  <a:schemeClr val="bg1"/>
                </a:solidFill>
              </a:rPr>
              <a:t>Some increase excitatory synaptic potentials, other block inhibitory processes. </a:t>
            </a:r>
          </a:p>
          <a:p>
            <a:pPr>
              <a:defRPr/>
            </a:pPr>
            <a:endParaRPr lang="en-GB" dirty="0">
              <a:solidFill>
                <a:schemeClr val="bg1"/>
              </a:solidFill>
            </a:endParaRPr>
          </a:p>
          <a:p>
            <a:pPr>
              <a:defRPr/>
            </a:pPr>
            <a:r>
              <a:rPr lang="en-GB" dirty="0">
                <a:solidFill>
                  <a:schemeClr val="bg1"/>
                </a:solidFill>
              </a:rPr>
              <a:t>Examples of Stimulants include: Nicotine, Caffeine, Amphetamine, Cocaine. </a:t>
            </a:r>
            <a:endParaRPr lang="en-US" dirty="0">
              <a:solidFill>
                <a:schemeClr val="bg1"/>
              </a:solidFill>
            </a:endParaRPr>
          </a:p>
        </p:txBody>
      </p:sp>
      <p:sp>
        <p:nvSpPr>
          <p:cNvPr id="4" name="Content Placeholder 3"/>
          <p:cNvSpPr>
            <a:spLocks noGrp="1"/>
          </p:cNvSpPr>
          <p:nvPr>
            <p:ph sz="half" idx="2"/>
          </p:nvPr>
        </p:nvSpPr>
        <p:spPr/>
        <p:txBody>
          <a:bodyPr rtlCol="0">
            <a:normAutofit fontScale="77500" lnSpcReduction="20000"/>
          </a:bodyPr>
          <a:lstStyle/>
          <a:p>
            <a:pPr>
              <a:defRPr/>
            </a:pPr>
            <a:endParaRPr lang="en-US" dirty="0"/>
          </a:p>
        </p:txBody>
      </p:sp>
      <p:pic>
        <p:nvPicPr>
          <p:cNvPr id="30725" name="Picture 2" descr="http://www.infinitytechnologies.com.au/blog/wp-content/uploads/googles-new-search-caffein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900" y="2924175"/>
            <a:ext cx="3970338" cy="297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86760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pPr eaLnBrk="1" hangingPunct="1"/>
            <a:r>
              <a:rPr lang="en-GB" altLang="en-US" dirty="0"/>
              <a:t>Nicotine. </a:t>
            </a:r>
            <a:endParaRPr lang="en-US" altLang="en-US" dirty="0"/>
          </a:p>
        </p:txBody>
      </p:sp>
      <p:sp>
        <p:nvSpPr>
          <p:cNvPr id="3" name="Content Placeholder 2"/>
          <p:cNvSpPr>
            <a:spLocks noGrp="1"/>
          </p:cNvSpPr>
          <p:nvPr>
            <p:ph idx="1"/>
          </p:nvPr>
        </p:nvSpPr>
        <p:spPr/>
        <p:txBody>
          <a:bodyPr>
            <a:normAutofit fontScale="92500"/>
          </a:bodyPr>
          <a:lstStyle/>
          <a:p>
            <a:pPr eaLnBrk="1" hangingPunct="1">
              <a:lnSpc>
                <a:spcPct val="80000"/>
              </a:lnSpc>
            </a:pPr>
            <a:r>
              <a:rPr lang="en-GB" altLang="en-US" sz="3000" dirty="0"/>
              <a:t>Nicotine from Cigarettes enters the blood and brain far more rapidly than Chewing Tobacco or smoking a pipe or cigars. </a:t>
            </a:r>
          </a:p>
          <a:p>
            <a:pPr eaLnBrk="1" hangingPunct="1">
              <a:lnSpc>
                <a:spcPct val="80000"/>
              </a:lnSpc>
            </a:pPr>
            <a:endParaRPr lang="en-GB" altLang="en-US" sz="3000" dirty="0"/>
          </a:p>
          <a:p>
            <a:pPr eaLnBrk="1" hangingPunct="1">
              <a:lnSpc>
                <a:spcPct val="80000"/>
              </a:lnSpc>
            </a:pPr>
            <a:r>
              <a:rPr lang="en-GB" altLang="en-US" sz="3000" dirty="0"/>
              <a:t>Largely unhealthy neural consequences. </a:t>
            </a:r>
          </a:p>
          <a:p>
            <a:pPr lvl="1" eaLnBrk="1" hangingPunct="1">
              <a:lnSpc>
                <a:spcPct val="80000"/>
              </a:lnSpc>
            </a:pPr>
            <a:r>
              <a:rPr lang="en-GB" altLang="en-US" sz="2600" dirty="0"/>
              <a:t>Although can enhance aspects of cognitive performance</a:t>
            </a:r>
          </a:p>
          <a:p>
            <a:pPr lvl="2">
              <a:lnSpc>
                <a:spcPct val="80000"/>
              </a:lnSpc>
            </a:pPr>
            <a:r>
              <a:rPr lang="en-GB" altLang="en-US" sz="2200" dirty="0"/>
              <a:t>Gazzaniga et al 2009. </a:t>
            </a:r>
          </a:p>
          <a:p>
            <a:pPr eaLnBrk="1" hangingPunct="1">
              <a:lnSpc>
                <a:spcPct val="80000"/>
              </a:lnSpc>
            </a:pPr>
            <a:endParaRPr lang="en-GB" altLang="en-US" sz="3000" dirty="0"/>
          </a:p>
          <a:p>
            <a:pPr eaLnBrk="1" hangingPunct="1">
              <a:lnSpc>
                <a:spcPct val="80000"/>
              </a:lnSpc>
            </a:pPr>
            <a:r>
              <a:rPr lang="en-GB" altLang="en-US" sz="3000" dirty="0"/>
              <a:t>Activates Nicotonic receptors (Ach receptors). </a:t>
            </a:r>
          </a:p>
          <a:p>
            <a:pPr lvl="1" eaLnBrk="1" hangingPunct="1">
              <a:lnSpc>
                <a:spcPct val="80000"/>
              </a:lnSpc>
              <a:buFont typeface="Arial" panose="020B0604020202020204" pitchFamily="34" charset="0"/>
              <a:buChar char="•"/>
            </a:pPr>
            <a:r>
              <a:rPr lang="en-GB" altLang="en-US" sz="2600" dirty="0"/>
              <a:t>Ventral tegmental area. </a:t>
            </a:r>
          </a:p>
          <a:p>
            <a:pPr lvl="2" eaLnBrk="1" hangingPunct="1">
              <a:lnSpc>
                <a:spcPct val="80000"/>
              </a:lnSpc>
            </a:pPr>
            <a:r>
              <a:rPr lang="en-GB" altLang="en-US" sz="2200" dirty="0"/>
              <a:t>Dopamine (Kenny et al, 2006). </a:t>
            </a:r>
            <a:endParaRPr lang="en-US" altLang="en-US" sz="2200" dirty="0"/>
          </a:p>
        </p:txBody>
      </p:sp>
    </p:spTree>
    <p:extLst>
      <p:ext uri="{BB962C8B-B14F-4D97-AF65-F5344CB8AC3E}">
        <p14:creationId xmlns:p14="http://schemas.microsoft.com/office/powerpoint/2010/main" val="3179175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fontScale="90000"/>
          </a:bodyPr>
          <a:lstStyle/>
          <a:p>
            <a:pPr eaLnBrk="1" hangingPunct="1"/>
            <a:r>
              <a:rPr lang="en-GB" altLang="en-US" dirty="0"/>
              <a:t>Cocaine</a:t>
            </a:r>
            <a:endParaRPr lang="en-US" altLang="en-US" dirty="0"/>
          </a:p>
        </p:txBody>
      </p:sp>
      <p:sp>
        <p:nvSpPr>
          <p:cNvPr id="32771" name="Content Placeholder 2"/>
          <p:cNvSpPr>
            <a:spLocks noGrp="1"/>
          </p:cNvSpPr>
          <p:nvPr>
            <p:ph idx="1"/>
          </p:nvPr>
        </p:nvSpPr>
        <p:spPr/>
        <p:txBody>
          <a:bodyPr/>
          <a:lstStyle/>
          <a:p>
            <a:pPr eaLnBrk="1" hangingPunct="1"/>
            <a:r>
              <a:rPr lang="en-GB" altLang="en-US" dirty="0"/>
              <a:t>Coca Shrub (South America). </a:t>
            </a:r>
          </a:p>
          <a:p>
            <a:pPr lvl="1" eaLnBrk="1" hangingPunct="1"/>
            <a:r>
              <a:rPr lang="en-GB" altLang="en-US" dirty="0"/>
              <a:t>Chewed, Brewed as a Tea. </a:t>
            </a:r>
          </a:p>
          <a:p>
            <a:pPr lvl="1" eaLnBrk="1" hangingPunct="1"/>
            <a:r>
              <a:rPr lang="en-GB" altLang="en-US" dirty="0"/>
              <a:t>Increase Endurance, alleviate hunger, increase well-being. </a:t>
            </a:r>
          </a:p>
          <a:p>
            <a:pPr eaLnBrk="1" hangingPunct="1"/>
            <a:endParaRPr lang="en-GB" altLang="en-US" dirty="0"/>
          </a:p>
          <a:p>
            <a:pPr eaLnBrk="1" hangingPunct="1"/>
            <a:r>
              <a:rPr lang="en-GB" altLang="en-US" dirty="0"/>
              <a:t>Artificially purified extract (Cocaine) – is powerfully addictive harmed millions of lives. </a:t>
            </a:r>
            <a:endParaRPr lang="en-US" altLang="en-US" dirty="0"/>
          </a:p>
        </p:txBody>
      </p:sp>
    </p:spTree>
    <p:extLst>
      <p:ext uri="{BB962C8B-B14F-4D97-AF65-F5344CB8AC3E}">
        <p14:creationId xmlns:p14="http://schemas.microsoft.com/office/powerpoint/2010/main" val="1251438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3795" name="Content Placeholder 2"/>
          <p:cNvSpPr>
            <a:spLocks noGrp="1"/>
          </p:cNvSpPr>
          <p:nvPr>
            <p:ph sz="half" idx="1"/>
          </p:nvPr>
        </p:nvSpPr>
        <p:spPr/>
        <p:txBody>
          <a:bodyPr>
            <a:normAutofit fontScale="92500" lnSpcReduction="20000"/>
          </a:bodyPr>
          <a:lstStyle/>
          <a:p>
            <a:pPr eaLnBrk="1" hangingPunct="1"/>
            <a:r>
              <a:rPr lang="en-GB" altLang="en-US" dirty="0">
                <a:solidFill>
                  <a:schemeClr val="bg1"/>
                </a:solidFill>
              </a:rPr>
              <a:t>Cocaine blocks monoamine transporters – especially dopamine</a:t>
            </a:r>
          </a:p>
          <a:p>
            <a:pPr lvl="1" eaLnBrk="1" hangingPunct="1"/>
            <a:r>
              <a:rPr lang="en-GB" altLang="en-US" dirty="0">
                <a:solidFill>
                  <a:schemeClr val="bg1"/>
                </a:solidFill>
              </a:rPr>
              <a:t>Prevents reuptake</a:t>
            </a:r>
          </a:p>
          <a:p>
            <a:pPr lvl="1" eaLnBrk="1" hangingPunct="1"/>
            <a:r>
              <a:rPr lang="en-GB" altLang="en-US" dirty="0">
                <a:solidFill>
                  <a:schemeClr val="bg1"/>
                </a:solidFill>
              </a:rPr>
              <a:t>Attracts more dopamine</a:t>
            </a:r>
          </a:p>
          <a:p>
            <a:pPr eaLnBrk="1" hangingPunct="1"/>
            <a:r>
              <a:rPr lang="en-GB" altLang="en-US" dirty="0">
                <a:solidFill>
                  <a:schemeClr val="bg1"/>
                </a:solidFill>
              </a:rPr>
              <a:t>Neurotoxic effects – Overdose can produce Strokes…. Haemorrhage in the Brain. </a:t>
            </a:r>
          </a:p>
          <a:p>
            <a:pPr eaLnBrk="1" hangingPunct="1"/>
            <a:r>
              <a:rPr lang="en-GB" altLang="en-US" dirty="0">
                <a:solidFill>
                  <a:schemeClr val="bg1"/>
                </a:solidFill>
              </a:rPr>
              <a:t>High sensitisation – Easy to have chronic use and could cause psychosis. </a:t>
            </a:r>
          </a:p>
          <a:p>
            <a:pPr eaLnBrk="1" hangingPunct="1"/>
            <a:r>
              <a:rPr lang="en-GB" altLang="en-US" dirty="0">
                <a:solidFill>
                  <a:schemeClr val="bg1"/>
                </a:solidFill>
              </a:rPr>
              <a:t>Very uncomfortable withdrawal symptoms. </a:t>
            </a:r>
            <a:endParaRPr lang="en-US" altLang="en-US" dirty="0">
              <a:solidFill>
                <a:schemeClr val="bg1"/>
              </a:solidFill>
            </a:endParaRPr>
          </a:p>
        </p:txBody>
      </p:sp>
      <p:sp>
        <p:nvSpPr>
          <p:cNvPr id="3" name="Content Placeholder 2"/>
          <p:cNvSpPr>
            <a:spLocks noGrp="1"/>
          </p:cNvSpPr>
          <p:nvPr>
            <p:ph sz="half" idx="2"/>
          </p:nvPr>
        </p:nvSpPr>
        <p:spPr>
          <a:xfrm>
            <a:off x="6172200" y="1600201"/>
            <a:ext cx="3283310" cy="4525963"/>
          </a:xfrm>
        </p:spPr>
        <p:txBody>
          <a:bodyPr>
            <a:normAutofit fontScale="92500" lnSpcReduction="20000"/>
          </a:bodyPr>
          <a:lstStyle/>
          <a:p>
            <a:r>
              <a:rPr lang="en-GB" dirty="0"/>
              <a:t>http://www.youtube.com/watch?v=4OS2C4NemJI&amp;feature=related</a:t>
            </a:r>
          </a:p>
          <a:p>
            <a:endParaRPr lang="en-GB" dirty="0"/>
          </a:p>
        </p:txBody>
      </p:sp>
    </p:spTree>
    <p:extLst>
      <p:ext uri="{BB962C8B-B14F-4D97-AF65-F5344CB8AC3E}">
        <p14:creationId xmlns:p14="http://schemas.microsoft.com/office/powerpoint/2010/main" val="23780450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Caffeine – Koppelstaetter et al 2008</a:t>
            </a:r>
          </a:p>
        </p:txBody>
      </p:sp>
      <p:sp>
        <p:nvSpPr>
          <p:cNvPr id="3" name="Content Placeholder 2"/>
          <p:cNvSpPr>
            <a:spLocks noGrp="1"/>
          </p:cNvSpPr>
          <p:nvPr>
            <p:ph idx="1"/>
          </p:nvPr>
        </p:nvSpPr>
        <p:spPr>
          <a:xfrm>
            <a:off x="1972965" y="1901951"/>
            <a:ext cx="7329840" cy="4275739"/>
          </a:xfrm>
        </p:spPr>
        <p:txBody>
          <a:bodyPr>
            <a:normAutofit fontScale="77500" lnSpcReduction="20000"/>
          </a:bodyPr>
          <a:lstStyle/>
          <a:p>
            <a:r>
              <a:rPr lang="en-GB" dirty="0"/>
              <a:t>Does Caffeine modulate the working memory performance? </a:t>
            </a:r>
          </a:p>
          <a:p>
            <a:endParaRPr lang="en-GB" dirty="0"/>
          </a:p>
          <a:p>
            <a:r>
              <a:rPr lang="en-GB" dirty="0"/>
              <a:t>15 Participants (moderate caffeine users) performed 2 working memory tasks under FMRI conditions 24 – 48 hours apart. </a:t>
            </a:r>
          </a:p>
          <a:p>
            <a:pPr lvl="1"/>
            <a:r>
              <a:rPr lang="en-GB" dirty="0"/>
              <a:t>Given 100 mg of Caffeine 20 minutes prior to the testing. </a:t>
            </a:r>
          </a:p>
          <a:p>
            <a:endParaRPr lang="en-GB" dirty="0"/>
          </a:p>
          <a:p>
            <a:r>
              <a:rPr lang="en-GB" dirty="0"/>
              <a:t>Another 15 participants (moderate caffeine users) required to perform the same task, under same conditions – but were given a placebo. </a:t>
            </a:r>
          </a:p>
          <a:p>
            <a:pPr lvl="1"/>
            <a:r>
              <a:rPr lang="en-GB" dirty="0"/>
              <a:t>A blind study, so neither group knew which condition they were in. </a:t>
            </a:r>
          </a:p>
        </p:txBody>
      </p:sp>
    </p:spTree>
    <p:extLst>
      <p:ext uri="{BB962C8B-B14F-4D97-AF65-F5344CB8AC3E}">
        <p14:creationId xmlns:p14="http://schemas.microsoft.com/office/powerpoint/2010/main" val="3200028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Findings....</a:t>
            </a:r>
          </a:p>
        </p:txBody>
      </p:sp>
      <p:pic>
        <p:nvPicPr>
          <p:cNvPr id="4" name="Content Placeholder 3"/>
          <p:cNvPicPr>
            <a:picLocks noGrp="1" noChangeAspect="1"/>
          </p:cNvPicPr>
          <p:nvPr>
            <p:ph idx="1"/>
          </p:nvPr>
        </p:nvPicPr>
        <p:blipFill>
          <a:blip r:embed="rId2"/>
          <a:stretch>
            <a:fillRect/>
          </a:stretch>
        </p:blipFill>
        <p:spPr>
          <a:xfrm>
            <a:off x="4416245" y="2054655"/>
            <a:ext cx="4816298" cy="3970338"/>
          </a:xfrm>
          <a:prstGeom prst="rect">
            <a:avLst/>
          </a:prstGeom>
        </p:spPr>
      </p:pic>
      <p:sp>
        <p:nvSpPr>
          <p:cNvPr id="6" name="TextBox 5"/>
          <p:cNvSpPr txBox="1"/>
          <p:nvPr/>
        </p:nvSpPr>
        <p:spPr>
          <a:xfrm>
            <a:off x="1972965" y="2360065"/>
            <a:ext cx="2137870" cy="3539430"/>
          </a:xfrm>
          <a:prstGeom prst="rect">
            <a:avLst/>
          </a:prstGeom>
          <a:noFill/>
        </p:spPr>
        <p:txBody>
          <a:bodyPr wrap="square" rtlCol="0">
            <a:spAutoFit/>
          </a:bodyPr>
          <a:lstStyle/>
          <a:p>
            <a:r>
              <a:rPr lang="en-GB" sz="2800" dirty="0">
                <a:solidFill>
                  <a:prstClr val="white"/>
                </a:solidFill>
                <a:latin typeface="Calibri"/>
              </a:rPr>
              <a:t>Important to note… No significant difference in actual performance between two groups. </a:t>
            </a:r>
          </a:p>
        </p:txBody>
      </p:sp>
    </p:spTree>
    <p:extLst>
      <p:ext uri="{BB962C8B-B14F-4D97-AF65-F5344CB8AC3E}">
        <p14:creationId xmlns:p14="http://schemas.microsoft.com/office/powerpoint/2010/main" val="32678162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hangingPunct="1"/>
            <a:r>
              <a:rPr lang="en-GB" altLang="en-US" dirty="0"/>
              <a:t>Amphetamine</a:t>
            </a:r>
            <a:endParaRPr lang="en-US" altLang="en-US" dirty="0"/>
          </a:p>
        </p:txBody>
      </p:sp>
      <p:sp>
        <p:nvSpPr>
          <p:cNvPr id="3" name="Content Placeholder 2"/>
          <p:cNvSpPr>
            <a:spLocks noGrp="1"/>
          </p:cNvSpPr>
          <p:nvPr>
            <p:ph idx="1"/>
          </p:nvPr>
        </p:nvSpPr>
        <p:spPr/>
        <p:txBody>
          <a:bodyPr rtlCol="0">
            <a:normAutofit/>
          </a:bodyPr>
          <a:lstStyle/>
          <a:p>
            <a:pPr>
              <a:defRPr/>
            </a:pPr>
            <a:r>
              <a:rPr lang="en-GB" dirty="0"/>
              <a:t>Synthetic psychostimulant – structure closely resembles that of Catecholamine transmitters (Noradrenaline, adrenaline and </a:t>
            </a:r>
            <a:r>
              <a:rPr lang="en-GB" i="1" dirty="0"/>
              <a:t>dopamine</a:t>
            </a:r>
            <a:r>
              <a:rPr lang="en-GB" dirty="0"/>
              <a:t>). </a:t>
            </a:r>
          </a:p>
          <a:p>
            <a:pPr>
              <a:defRPr/>
            </a:pPr>
            <a:endParaRPr lang="en-GB" dirty="0"/>
          </a:p>
          <a:p>
            <a:pPr>
              <a:defRPr/>
            </a:pPr>
            <a:r>
              <a:rPr lang="en-GB" dirty="0"/>
              <a:t>Enhance the activity – Variety of Behavioural Effects. </a:t>
            </a:r>
          </a:p>
          <a:p>
            <a:pPr lvl="1">
              <a:defRPr/>
            </a:pPr>
            <a:r>
              <a:rPr lang="en-GB" dirty="0"/>
              <a:t>Heightened Alertness, Euphoria, Sustained effort without rest, confidence, motivation (but not ability). </a:t>
            </a:r>
          </a:p>
          <a:p>
            <a:pPr>
              <a:defRPr/>
            </a:pPr>
            <a:endParaRPr lang="en-US" dirty="0"/>
          </a:p>
        </p:txBody>
      </p:sp>
    </p:spTree>
    <p:extLst>
      <p:ext uri="{BB962C8B-B14F-4D97-AF65-F5344CB8AC3E}">
        <p14:creationId xmlns:p14="http://schemas.microsoft.com/office/powerpoint/2010/main" val="23062632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fontScale="90000"/>
          </a:bodyPr>
          <a:lstStyle/>
          <a:p>
            <a:pPr eaLnBrk="1" hangingPunct="1"/>
            <a:r>
              <a:rPr lang="en-GB" altLang="en-US" dirty="0"/>
              <a:t>Amphetamine. </a:t>
            </a:r>
            <a:endParaRPr lang="en-US" altLang="en-US" dirty="0"/>
          </a:p>
        </p:txBody>
      </p:sp>
      <p:sp>
        <p:nvSpPr>
          <p:cNvPr id="36867" name="Content Placeholder 2"/>
          <p:cNvSpPr>
            <a:spLocks noGrp="1"/>
          </p:cNvSpPr>
          <p:nvPr>
            <p:ph idx="1"/>
          </p:nvPr>
        </p:nvSpPr>
        <p:spPr/>
        <p:txBody>
          <a:bodyPr/>
          <a:lstStyle/>
          <a:p>
            <a:pPr eaLnBrk="1" hangingPunct="1"/>
            <a:r>
              <a:rPr lang="en-GB" altLang="en-US" dirty="0"/>
              <a:t>Highly Tolerant – so people have to take larger doses to get the effect. </a:t>
            </a:r>
          </a:p>
          <a:p>
            <a:pPr lvl="1" eaLnBrk="1" hangingPunct="1"/>
            <a:r>
              <a:rPr lang="en-GB" altLang="en-US" dirty="0"/>
              <a:t>Sleeplessness, weight loss, Paranoia, agitation. </a:t>
            </a:r>
          </a:p>
          <a:p>
            <a:pPr lvl="1" eaLnBrk="1" hangingPunct="1"/>
            <a:r>
              <a:rPr lang="en-GB" altLang="en-US" dirty="0"/>
              <a:t>High Blood pressure, dizziness, sweating etc. </a:t>
            </a:r>
            <a:endParaRPr lang="en-US" altLang="en-US" dirty="0"/>
          </a:p>
        </p:txBody>
      </p:sp>
    </p:spTree>
    <p:extLst>
      <p:ext uri="{BB962C8B-B14F-4D97-AF65-F5344CB8AC3E}">
        <p14:creationId xmlns:p14="http://schemas.microsoft.com/office/powerpoint/2010/main" val="25748851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dirty="0"/>
              <a:t>Hallucinogenic and Dissociative Drugs. </a:t>
            </a:r>
            <a:endParaRPr lang="en-US" dirty="0"/>
          </a:p>
        </p:txBody>
      </p:sp>
      <p:sp>
        <p:nvSpPr>
          <p:cNvPr id="37891" name="Content Placeholder 2"/>
          <p:cNvSpPr>
            <a:spLocks noGrp="1"/>
          </p:cNvSpPr>
          <p:nvPr>
            <p:ph idx="1"/>
          </p:nvPr>
        </p:nvSpPr>
        <p:spPr/>
        <p:txBody>
          <a:bodyPr/>
          <a:lstStyle/>
          <a:p>
            <a:pPr eaLnBrk="1" hangingPunct="1"/>
            <a:r>
              <a:rPr lang="en-GB" altLang="en-US" dirty="0"/>
              <a:t>Term is a misnomer – hallucination takes place in the absence of sensory stimulation (e.g. hearing voices that are not there). </a:t>
            </a:r>
          </a:p>
          <a:p>
            <a:pPr eaLnBrk="1" hangingPunct="1"/>
            <a:endParaRPr lang="en-GB" altLang="en-US" dirty="0"/>
          </a:p>
          <a:p>
            <a:pPr eaLnBrk="1" hangingPunct="1"/>
            <a:r>
              <a:rPr lang="en-GB" altLang="en-US" dirty="0"/>
              <a:t>Drugs in this category – alter or distort existing perceptions. </a:t>
            </a:r>
            <a:endParaRPr lang="en-US" altLang="en-US" dirty="0"/>
          </a:p>
        </p:txBody>
      </p:sp>
    </p:spTree>
    <p:extLst>
      <p:ext uri="{BB962C8B-B14F-4D97-AF65-F5344CB8AC3E}">
        <p14:creationId xmlns:p14="http://schemas.microsoft.com/office/powerpoint/2010/main" val="6610603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r>
              <a:rPr lang="en-GB" altLang="en-US" dirty="0"/>
              <a:t>LSD. </a:t>
            </a:r>
            <a:endParaRPr lang="en-US" altLang="en-US" dirty="0"/>
          </a:p>
        </p:txBody>
      </p:sp>
      <p:sp>
        <p:nvSpPr>
          <p:cNvPr id="38915" name="Content Placeholder 2"/>
          <p:cNvSpPr>
            <a:spLocks noGrp="1"/>
          </p:cNvSpPr>
          <p:nvPr>
            <p:ph idx="1"/>
          </p:nvPr>
        </p:nvSpPr>
        <p:spPr/>
        <p:txBody>
          <a:bodyPr/>
          <a:lstStyle/>
          <a:p>
            <a:pPr eaLnBrk="1" hangingPunct="1"/>
            <a:r>
              <a:rPr lang="en-GB" altLang="en-US" dirty="0"/>
              <a:t>Molecular structure resembles Serotonin. </a:t>
            </a:r>
          </a:p>
          <a:p>
            <a:pPr lvl="1" eaLnBrk="1" hangingPunct="1"/>
            <a:r>
              <a:rPr lang="en-GB" altLang="en-US" dirty="0"/>
              <a:t>5HT</a:t>
            </a:r>
            <a:r>
              <a:rPr lang="en-GB" altLang="en-US" baseline="-25000" dirty="0"/>
              <a:t>2A</a:t>
            </a:r>
            <a:r>
              <a:rPr lang="en-GB" altLang="en-US" dirty="0"/>
              <a:t> receptor agonists. </a:t>
            </a:r>
          </a:p>
          <a:p>
            <a:pPr eaLnBrk="1" hangingPunct="1"/>
            <a:endParaRPr lang="en-GB" altLang="en-US" dirty="0"/>
          </a:p>
          <a:p>
            <a:pPr eaLnBrk="1" hangingPunct="1"/>
            <a:r>
              <a:rPr lang="en-GB" altLang="en-US" dirty="0"/>
              <a:t>Soon found to active serotonin receptors in the visual cortex. </a:t>
            </a:r>
          </a:p>
          <a:p>
            <a:pPr eaLnBrk="1" hangingPunct="1"/>
            <a:endParaRPr lang="en-GB" altLang="en-US" dirty="0"/>
          </a:p>
          <a:p>
            <a:pPr eaLnBrk="1" hangingPunct="1"/>
            <a:r>
              <a:rPr lang="en-GB" altLang="en-US" dirty="0"/>
              <a:t>Flashbacks?</a:t>
            </a:r>
            <a:endParaRPr lang="en-US" altLang="en-US" dirty="0"/>
          </a:p>
        </p:txBody>
      </p:sp>
    </p:spTree>
    <p:extLst>
      <p:ext uri="{BB962C8B-B14F-4D97-AF65-F5344CB8AC3E}">
        <p14:creationId xmlns:p14="http://schemas.microsoft.com/office/powerpoint/2010/main" val="38700903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r>
              <a:rPr lang="en-GB" altLang="en-US" dirty="0"/>
              <a:t>Ecstasy</a:t>
            </a:r>
            <a:endParaRPr lang="en-US" altLang="en-US" dirty="0"/>
          </a:p>
        </p:txBody>
      </p:sp>
      <p:sp>
        <p:nvSpPr>
          <p:cNvPr id="39939" name="Content Placeholder 2"/>
          <p:cNvSpPr>
            <a:spLocks noGrp="1"/>
          </p:cNvSpPr>
          <p:nvPr>
            <p:ph idx="1"/>
          </p:nvPr>
        </p:nvSpPr>
        <p:spPr/>
        <p:txBody>
          <a:bodyPr>
            <a:normAutofit/>
          </a:bodyPr>
          <a:lstStyle/>
          <a:p>
            <a:pPr eaLnBrk="1" hangingPunct="1"/>
            <a:r>
              <a:rPr lang="en-US" altLang="en-US" dirty="0"/>
              <a:t>MDMA (3,4-Methylenedioxymethamphetamine)</a:t>
            </a:r>
          </a:p>
          <a:p>
            <a:pPr eaLnBrk="1" hangingPunct="1"/>
            <a:endParaRPr lang="en-GB" altLang="en-US" dirty="0"/>
          </a:p>
          <a:p>
            <a:pPr eaLnBrk="1" hangingPunct="1"/>
            <a:r>
              <a:rPr lang="en-GB" altLang="en-US" dirty="0"/>
              <a:t>Increase in the release of Serotonin, Stimulation of 5HT</a:t>
            </a:r>
            <a:r>
              <a:rPr lang="en-GB" altLang="en-US" baseline="-25000" dirty="0"/>
              <a:t>2A</a:t>
            </a:r>
            <a:r>
              <a:rPr lang="en-GB" altLang="en-US" dirty="0"/>
              <a:t> receptors, changes in dopamine, and certain hormones (e.g. Prolactin). </a:t>
            </a:r>
          </a:p>
          <a:p>
            <a:pPr lvl="1" eaLnBrk="1" hangingPunct="1"/>
            <a:r>
              <a:rPr lang="en-GB" altLang="en-US" dirty="0"/>
              <a:t>Positive Emotions, Empathy, Euphoria, Sense of Well being, Colourful visual phenomena. </a:t>
            </a:r>
            <a:endParaRPr lang="en-US" altLang="en-US" dirty="0"/>
          </a:p>
        </p:txBody>
      </p:sp>
    </p:spTree>
    <p:extLst>
      <p:ext uri="{BB962C8B-B14F-4D97-AF65-F5344CB8AC3E}">
        <p14:creationId xmlns:p14="http://schemas.microsoft.com/office/powerpoint/2010/main" val="809906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r>
              <a:rPr lang="en-GB" altLang="en-US" dirty="0"/>
              <a:t>Ecstasy</a:t>
            </a:r>
            <a:endParaRPr lang="en-US" altLang="en-US" dirty="0"/>
          </a:p>
        </p:txBody>
      </p:sp>
      <p:sp>
        <p:nvSpPr>
          <p:cNvPr id="40963" name="Content Placeholder 2"/>
          <p:cNvSpPr>
            <a:spLocks noGrp="1"/>
          </p:cNvSpPr>
          <p:nvPr>
            <p:ph idx="1"/>
          </p:nvPr>
        </p:nvSpPr>
        <p:spPr/>
        <p:txBody>
          <a:bodyPr/>
          <a:lstStyle/>
          <a:p>
            <a:pPr eaLnBrk="1" hangingPunct="1">
              <a:buFont typeface="Arial" panose="020B0604020202020204" pitchFamily="34" charset="0"/>
              <a:buNone/>
            </a:pPr>
            <a:endParaRPr lang="en-GB" altLang="en-US" dirty="0"/>
          </a:p>
          <a:p>
            <a:pPr eaLnBrk="1" hangingPunct="1"/>
            <a:r>
              <a:rPr lang="en-GB" altLang="en-US" dirty="0"/>
              <a:t>Monks et al (2004) – Chronic Use – effects on serotonin-producing neurons – reduction in serotonin capabilities. </a:t>
            </a:r>
          </a:p>
          <a:p>
            <a:pPr eaLnBrk="1" hangingPunct="1"/>
            <a:endParaRPr lang="en-GB" altLang="en-US" dirty="0"/>
          </a:p>
          <a:p>
            <a:pPr eaLnBrk="1" hangingPunct="1"/>
            <a:r>
              <a:rPr lang="en-GB" altLang="en-US" dirty="0"/>
              <a:t>Psychiatric and Cognitive effects (Wareing et al, 2000; Sumnall and Cole, 2005). </a:t>
            </a:r>
            <a:endParaRPr lang="en-US" altLang="en-US" dirty="0"/>
          </a:p>
        </p:txBody>
      </p:sp>
    </p:spTree>
    <p:extLst>
      <p:ext uri="{BB962C8B-B14F-4D97-AF65-F5344CB8AC3E}">
        <p14:creationId xmlns:p14="http://schemas.microsoft.com/office/powerpoint/2010/main" val="9887474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eaLnBrk="1" hangingPunct="1"/>
            <a:r>
              <a:rPr lang="en-GB" altLang="en-US" dirty="0"/>
              <a:t>Some useful web links.  </a:t>
            </a:r>
            <a:endParaRPr lang="en-US" altLang="en-US" dirty="0"/>
          </a:p>
        </p:txBody>
      </p:sp>
      <p:sp>
        <p:nvSpPr>
          <p:cNvPr id="48131" name="Content Placeholder 2"/>
          <p:cNvSpPr>
            <a:spLocks noGrp="1"/>
          </p:cNvSpPr>
          <p:nvPr>
            <p:ph idx="1"/>
          </p:nvPr>
        </p:nvSpPr>
        <p:spPr/>
        <p:txBody>
          <a:bodyPr>
            <a:normAutofit/>
          </a:bodyPr>
          <a:lstStyle/>
          <a:p>
            <a:pPr eaLnBrk="1" hangingPunct="1"/>
            <a:r>
              <a:rPr lang="en-GB" altLang="en-US" dirty="0">
                <a:hlinkClick r:id="rId2"/>
              </a:rPr>
              <a:t>http://www.nida.nih.gov/ResearchReports/Cocaine/Cocaine.html</a:t>
            </a:r>
            <a:endParaRPr lang="en-GB" altLang="en-US" dirty="0"/>
          </a:p>
          <a:p>
            <a:pPr eaLnBrk="1" hangingPunct="1"/>
            <a:r>
              <a:rPr lang="en-US" altLang="en-US" dirty="0">
                <a:hlinkClick r:id="rId3"/>
              </a:rPr>
              <a:t>http://www.niaaa.nih.gov/Pages/default.aspx</a:t>
            </a:r>
            <a:endParaRPr lang="en-US" altLang="en-US" dirty="0"/>
          </a:p>
          <a:p>
            <a:pPr eaLnBrk="1" hangingPunct="1"/>
            <a:r>
              <a:rPr lang="en-US" altLang="en-US" dirty="0">
                <a:hlinkClick r:id="rId4"/>
              </a:rPr>
              <a:t>http://www.nida.nih.gov/ResearchReports/Steroids/AnabolicSteroids.html</a:t>
            </a:r>
            <a:endParaRPr lang="en-US" altLang="en-US" dirty="0"/>
          </a:p>
          <a:p>
            <a:pPr eaLnBrk="1" hangingPunct="1"/>
            <a:r>
              <a:rPr lang="en-US" altLang="en-US" dirty="0">
                <a:hlinkClick r:id="rId5"/>
              </a:rPr>
              <a:t>http://www.drugabuse.gov/infofacts/ecstasy.html</a:t>
            </a:r>
            <a:endParaRPr lang="en-US" altLang="en-US" dirty="0"/>
          </a:p>
          <a:p>
            <a:pPr eaLnBrk="1" hangingPunct="1"/>
            <a:r>
              <a:rPr lang="en-US" altLang="en-US" dirty="0"/>
              <a:t>http://www.nida.nih.gov/ResearchReports/Heroin/Heroin.html</a:t>
            </a:r>
          </a:p>
        </p:txBody>
      </p:sp>
    </p:spTree>
    <p:extLst>
      <p:ext uri="{BB962C8B-B14F-4D97-AF65-F5344CB8AC3E}">
        <p14:creationId xmlns:p14="http://schemas.microsoft.com/office/powerpoint/2010/main" val="5358056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p:txBody>
          <a:bodyPr>
            <a:normAutofit fontScale="90000"/>
          </a:bodyPr>
          <a:lstStyle/>
          <a:p>
            <a:pPr eaLnBrk="1" hangingPunct="1"/>
            <a:r>
              <a:rPr lang="en-GB" altLang="en-US" dirty="0"/>
              <a:t>Useful Web links</a:t>
            </a:r>
          </a:p>
        </p:txBody>
      </p:sp>
      <p:sp>
        <p:nvSpPr>
          <p:cNvPr id="49155" name="Rectangle 3"/>
          <p:cNvSpPr>
            <a:spLocks noGrp="1"/>
          </p:cNvSpPr>
          <p:nvPr>
            <p:ph type="body" idx="1"/>
          </p:nvPr>
        </p:nvSpPr>
        <p:spPr/>
        <p:txBody>
          <a:bodyPr/>
          <a:lstStyle/>
          <a:p>
            <a:pPr eaLnBrk="1" hangingPunct="1">
              <a:lnSpc>
                <a:spcPct val="90000"/>
              </a:lnSpc>
            </a:pPr>
            <a:r>
              <a:rPr lang="en-GB" altLang="en-US" dirty="0">
                <a:hlinkClick r:id="rId2"/>
              </a:rPr>
              <a:t>http://www.nida.nih.gov/ResearchReports/Inhalants/Inhalants.html</a:t>
            </a:r>
            <a:endParaRPr lang="en-GB" altLang="en-US" dirty="0"/>
          </a:p>
          <a:p>
            <a:pPr eaLnBrk="1" hangingPunct="1">
              <a:lnSpc>
                <a:spcPct val="90000"/>
              </a:lnSpc>
            </a:pPr>
            <a:r>
              <a:rPr lang="en-GB" altLang="en-US" dirty="0">
                <a:hlinkClick r:id="rId3"/>
              </a:rPr>
              <a:t>http://www.drugabuse.gov/infofacts/marijuana.html</a:t>
            </a:r>
            <a:endParaRPr lang="en-GB" altLang="en-US" dirty="0"/>
          </a:p>
          <a:p>
            <a:pPr eaLnBrk="1" hangingPunct="1">
              <a:lnSpc>
                <a:spcPct val="90000"/>
              </a:lnSpc>
            </a:pPr>
            <a:r>
              <a:rPr lang="en-GB" altLang="en-US" dirty="0">
                <a:hlinkClick r:id="rId4"/>
              </a:rPr>
              <a:t>http://www.nida.nih.gov/ResearchReports/methamph/methamph.html</a:t>
            </a:r>
            <a:endParaRPr lang="en-GB" altLang="en-US" dirty="0"/>
          </a:p>
          <a:p>
            <a:pPr eaLnBrk="1" hangingPunct="1">
              <a:lnSpc>
                <a:spcPct val="90000"/>
              </a:lnSpc>
            </a:pPr>
            <a:r>
              <a:rPr lang="en-GB" altLang="en-US" dirty="0">
                <a:hlinkClick r:id="rId5"/>
              </a:rPr>
              <a:t>http://www.nida.nih.gov/researchreports/nicotine/nicotine.html</a:t>
            </a:r>
            <a:endParaRPr lang="en-GB" altLang="en-US" dirty="0"/>
          </a:p>
          <a:p>
            <a:pPr eaLnBrk="1" hangingPunct="1">
              <a:lnSpc>
                <a:spcPct val="90000"/>
              </a:lnSpc>
            </a:pPr>
            <a:r>
              <a:rPr lang="en-GB" altLang="en-US" dirty="0"/>
              <a:t>http://www.breggin.com/</a:t>
            </a:r>
          </a:p>
          <a:p>
            <a:pPr eaLnBrk="1" hangingPunct="1">
              <a:lnSpc>
                <a:spcPct val="90000"/>
              </a:lnSpc>
            </a:pPr>
            <a:endParaRPr lang="en-GB" altLang="en-US" dirty="0"/>
          </a:p>
        </p:txBody>
      </p:sp>
    </p:spTree>
    <p:extLst>
      <p:ext uri="{BB962C8B-B14F-4D97-AF65-F5344CB8AC3E}">
        <p14:creationId xmlns:p14="http://schemas.microsoft.com/office/powerpoint/2010/main" val="20263697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p:txBody>
          <a:bodyPr>
            <a:normAutofit fontScale="90000"/>
          </a:bodyPr>
          <a:lstStyle/>
          <a:p>
            <a:pPr eaLnBrk="1" hangingPunct="1"/>
            <a:r>
              <a:rPr lang="en-GB" altLang="en-US" dirty="0"/>
              <a:t>Useful Web links</a:t>
            </a:r>
          </a:p>
        </p:txBody>
      </p:sp>
      <p:sp>
        <p:nvSpPr>
          <p:cNvPr id="50179" name="Rectangle 3"/>
          <p:cNvSpPr>
            <a:spLocks noGrp="1"/>
          </p:cNvSpPr>
          <p:nvPr>
            <p:ph type="body" idx="1"/>
          </p:nvPr>
        </p:nvSpPr>
        <p:spPr/>
        <p:txBody>
          <a:bodyPr/>
          <a:lstStyle/>
          <a:p>
            <a:pPr eaLnBrk="1" hangingPunct="1"/>
            <a:r>
              <a:rPr lang="en-GB" altLang="en-US" dirty="0">
                <a:hlinkClick r:id="rId2"/>
              </a:rPr>
              <a:t>http://www.spineuniverse.com/conditions/back-pain/low-back-pain/anti-depressant-medication-used-treat-low-back-pai</a:t>
            </a:r>
            <a:endParaRPr lang="en-GB" altLang="en-US" dirty="0"/>
          </a:p>
          <a:p>
            <a:pPr eaLnBrk="1" hangingPunct="1"/>
            <a:endParaRPr lang="en-GB" altLang="en-US" dirty="0"/>
          </a:p>
          <a:p>
            <a:pPr eaLnBrk="1" hangingPunct="1"/>
            <a:r>
              <a:rPr lang="en-GB" altLang="en-US" dirty="0">
                <a:hlinkClick r:id="rId3"/>
              </a:rPr>
              <a:t>http://www.anesthesiapatientsafety.com/patients/about/default.asp</a:t>
            </a:r>
            <a:endParaRPr lang="en-GB" altLang="en-US" dirty="0"/>
          </a:p>
          <a:p>
            <a:pPr eaLnBrk="1" hangingPunct="1"/>
            <a:endParaRPr lang="en-GB" altLang="en-US" dirty="0"/>
          </a:p>
          <a:p>
            <a:pPr eaLnBrk="1" hangingPunct="1"/>
            <a:r>
              <a:rPr lang="en-GB" altLang="en-US" dirty="0">
                <a:hlinkClick r:id="rId4"/>
              </a:rPr>
              <a:t>http://www.rci.rutgers.edu/~lwh/drugs/</a:t>
            </a:r>
            <a:endParaRPr lang="en-GB" altLang="en-US" dirty="0"/>
          </a:p>
          <a:p>
            <a:pPr eaLnBrk="1" hangingPunct="1"/>
            <a:endParaRPr lang="en-GB" altLang="en-US" dirty="0"/>
          </a:p>
        </p:txBody>
      </p:sp>
    </p:spTree>
    <p:extLst>
      <p:ext uri="{BB962C8B-B14F-4D97-AF65-F5344CB8AC3E}">
        <p14:creationId xmlns:p14="http://schemas.microsoft.com/office/powerpoint/2010/main" val="4243920501"/>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2051</Words>
  <Application>Microsoft Office PowerPoint</Application>
  <PresentationFormat>Widescreen</PresentationFormat>
  <Paragraphs>286</Paragraphs>
  <Slides>42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42</vt:i4>
      </vt:variant>
    </vt:vector>
  </HeadingPairs>
  <TitlesOfParts>
    <vt:vector size="45" baseType="lpstr">
      <vt:lpstr>Arial</vt:lpstr>
      <vt:lpstr>Calibri</vt:lpstr>
      <vt:lpstr>1_Office Theme</vt:lpstr>
      <vt:lpstr>Drugs, The brain and Behaviour. </vt:lpstr>
      <vt:lpstr>PowerPoint Presentation</vt:lpstr>
      <vt:lpstr>Definition of a Drug</vt:lpstr>
      <vt:lpstr>How are drugs effective. </vt:lpstr>
      <vt:lpstr>PowerPoint Presentation</vt:lpstr>
      <vt:lpstr>Lock and Key. </vt:lpstr>
      <vt:lpstr>Drug-Receptor Interactions. </vt:lpstr>
      <vt:lpstr>Drug – Receptor Interactions. </vt:lpstr>
      <vt:lpstr>Dose – Response Relationship. </vt:lpstr>
      <vt:lpstr>Repeated Treatment. </vt:lpstr>
      <vt:lpstr>Drugs and Behaviour. </vt:lpstr>
      <vt:lpstr>Drugs and Behaviour. </vt:lpstr>
      <vt:lpstr>Antidepressants</vt:lpstr>
      <vt:lpstr>Anxiolytics. </vt:lpstr>
      <vt:lpstr>Alcohol. </vt:lpstr>
      <vt:lpstr>Alcohol. </vt:lpstr>
      <vt:lpstr>Alcohol. </vt:lpstr>
      <vt:lpstr>Drinking during Pregnancy. </vt:lpstr>
      <vt:lpstr>Brain Recovery. </vt:lpstr>
      <vt:lpstr>Binge Drinking. </vt:lpstr>
      <vt:lpstr>Olfactory Bulb</vt:lpstr>
      <vt:lpstr>Alcohol and Driving….. </vt:lpstr>
      <vt:lpstr>Opiates. </vt:lpstr>
      <vt:lpstr>Opiates. </vt:lpstr>
      <vt:lpstr>Cannabinoids. </vt:lpstr>
      <vt:lpstr>Cannabinoids. </vt:lpstr>
      <vt:lpstr>Neuroscience and Marijuana – Smith et al, 2010</vt:lpstr>
      <vt:lpstr> </vt:lpstr>
      <vt:lpstr>Nicotine. </vt:lpstr>
      <vt:lpstr>Cocaine</vt:lpstr>
      <vt:lpstr>PowerPoint Presentation</vt:lpstr>
      <vt:lpstr>Caffeine – Koppelstaetter et al 2008</vt:lpstr>
      <vt:lpstr>Findings....</vt:lpstr>
      <vt:lpstr>Amphetamine</vt:lpstr>
      <vt:lpstr>Amphetamine. </vt:lpstr>
      <vt:lpstr>Hallucinogenic and Dissociative Drugs. </vt:lpstr>
      <vt:lpstr>LSD. </vt:lpstr>
      <vt:lpstr>Ecstasy</vt:lpstr>
      <vt:lpstr>Ecstasy</vt:lpstr>
      <vt:lpstr>Some useful web links.  </vt:lpstr>
      <vt:lpstr>Useful Web links</vt:lpstr>
      <vt:lpstr>Useful Web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Drugs, The brain and Behaviour. </dc:title>
  <dc:creator>Stuart Jones</dc:creator>
  <cp:lastModifiedBy>Stuart Jones</cp:lastModifiedBy>
  <cp:revision>1</cp:revision>
  <dcterms:created xsi:type="dcterms:W3CDTF">2023-03-07T15:30:40Z</dcterms:created>
  <dcterms:modified xsi:type="dcterms:W3CDTF">2023-03-07T15:31:54Z</dcterms:modified>
</cp:coreProperties>
</file>