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3"/>
    <p:sldMasterId id="2147483650" r:id="rId4"/>
    <p:sldMasterId id="2147483652" r:id="rId5"/>
    <p:sldMasterId id="2147483653" r:id="rId6"/>
    <p:sldMasterId id="2147483654" r:id="rId7"/>
    <p:sldMasterId id="2147483656" r:id="rId8"/>
    <p:sldMasterId id="2147483706" r:id="rId9"/>
    <p:sldMasterId id="2147483708" r:id="rId10"/>
    <p:sldMasterId id="2147483710" r:id="rId11"/>
    <p:sldMasterId id="2147483712" r:id="rId12"/>
    <p:sldMasterId id="2147483714" r:id="rId13"/>
    <p:sldMasterId id="2147483716" r:id="rId14"/>
    <p:sldMasterId id="2147483718" r:id="rId15"/>
    <p:sldMasterId id="2147483720" r:id="rId16"/>
    <p:sldMasterId id="2147483722" r:id="rId17"/>
    <p:sldMasterId id="2147483658" r:id="rId18"/>
    <p:sldMasterId id="2147483659" r:id="rId19"/>
    <p:sldMasterId id="2147483662" r:id="rId20"/>
    <p:sldMasterId id="2147483666" r:id="rId21"/>
  </p:sldMasterIdLst>
  <p:notesMasterIdLst>
    <p:notesMasterId r:id="rId44"/>
  </p:notesMasterIdLst>
  <p:sldIdLst>
    <p:sldId id="257" r:id="rId22"/>
    <p:sldId id="276" r:id="rId23"/>
    <p:sldId id="279" r:id="rId24"/>
    <p:sldId id="282" r:id="rId25"/>
    <p:sldId id="283" r:id="rId26"/>
    <p:sldId id="284" r:id="rId27"/>
    <p:sldId id="285" r:id="rId28"/>
    <p:sldId id="258" r:id="rId29"/>
    <p:sldId id="290" r:id="rId30"/>
    <p:sldId id="286" r:id="rId31"/>
    <p:sldId id="287" r:id="rId32"/>
    <p:sldId id="280" r:id="rId33"/>
    <p:sldId id="281" r:id="rId34"/>
    <p:sldId id="277" r:id="rId35"/>
    <p:sldId id="278" r:id="rId36"/>
    <p:sldId id="288" r:id="rId37"/>
    <p:sldId id="289" r:id="rId38"/>
    <p:sldId id="259" r:id="rId39"/>
    <p:sldId id="261" r:id="rId40"/>
    <p:sldId id="260" r:id="rId41"/>
    <p:sldId id="291" r:id="rId42"/>
    <p:sldId id="29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89542" autoAdjust="0"/>
  </p:normalViewPr>
  <p:slideViewPr>
    <p:cSldViewPr snapToGrid="0" snapToObjects="1">
      <p:cViewPr>
        <p:scale>
          <a:sx n="99" d="100"/>
          <a:sy n="99" d="100"/>
        </p:scale>
        <p:origin x="9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1.xml"/><Relationship Id="rId18" Type="http://schemas.openxmlformats.org/officeDocument/2006/relationships/slideMaster" Target="slideMasters/slideMaster16.xml"/><Relationship Id="rId26" Type="http://schemas.openxmlformats.org/officeDocument/2006/relationships/slide" Target="slides/slide5.xml"/><Relationship Id="rId39" Type="http://schemas.openxmlformats.org/officeDocument/2006/relationships/slide" Target="slides/slide18.xml"/><Relationship Id="rId21" Type="http://schemas.openxmlformats.org/officeDocument/2006/relationships/slideMaster" Target="slideMasters/slideMaster19.xml"/><Relationship Id="rId34" Type="http://schemas.openxmlformats.org/officeDocument/2006/relationships/slide" Target="slides/slide13.xml"/><Relationship Id="rId42" Type="http://schemas.openxmlformats.org/officeDocument/2006/relationships/slide" Target="slides/slide21.xml"/><Relationship Id="rId47" Type="http://schemas.openxmlformats.org/officeDocument/2006/relationships/theme" Target="theme/theme1.xml"/><Relationship Id="rId7" Type="http://schemas.openxmlformats.org/officeDocument/2006/relationships/slideMaster" Target="slideMasters/slideMaster5.xml"/><Relationship Id="rId2" Type="http://schemas.openxmlformats.org/officeDocument/2006/relationships/customXml" Target="../customXml/item2.xml"/><Relationship Id="rId16" Type="http://schemas.openxmlformats.org/officeDocument/2006/relationships/slideMaster" Target="slideMasters/slideMaster14.xml"/><Relationship Id="rId29" Type="http://schemas.openxmlformats.org/officeDocument/2006/relationships/slide" Target="slides/slide8.xml"/><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Master" Target="slideMasters/slideMaster9.xml"/><Relationship Id="rId24" Type="http://schemas.openxmlformats.org/officeDocument/2006/relationships/slide" Target="slides/slide3.xml"/><Relationship Id="rId32" Type="http://schemas.openxmlformats.org/officeDocument/2006/relationships/slide" Target="slides/slide11.xml"/><Relationship Id="rId37" Type="http://schemas.openxmlformats.org/officeDocument/2006/relationships/slide" Target="slides/slide16.xml"/><Relationship Id="rId40" Type="http://schemas.openxmlformats.org/officeDocument/2006/relationships/slide" Target="slides/slide19.xml"/><Relationship Id="rId45" Type="http://schemas.openxmlformats.org/officeDocument/2006/relationships/presProps" Target="presProps.xml"/><Relationship Id="rId5" Type="http://schemas.openxmlformats.org/officeDocument/2006/relationships/slideMaster" Target="slideMasters/slideMaster3.xml"/><Relationship Id="rId15" Type="http://schemas.openxmlformats.org/officeDocument/2006/relationships/slideMaster" Target="slideMasters/slideMaster13.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10" Type="http://schemas.openxmlformats.org/officeDocument/2006/relationships/slideMaster" Target="slideMasters/slideMaster8.xml"/><Relationship Id="rId19" Type="http://schemas.openxmlformats.org/officeDocument/2006/relationships/slideMaster" Target="slideMasters/slideMaster17.xml"/><Relationship Id="rId31" Type="http://schemas.openxmlformats.org/officeDocument/2006/relationships/slide" Target="slides/slide10.xml"/><Relationship Id="rId44" Type="http://schemas.openxmlformats.org/officeDocument/2006/relationships/notesMaster" Target="notesMasters/notesMaster1.xml"/><Relationship Id="rId4" Type="http://schemas.openxmlformats.org/officeDocument/2006/relationships/slideMaster" Target="slideMasters/slideMaster2.xml"/><Relationship Id="rId9" Type="http://schemas.openxmlformats.org/officeDocument/2006/relationships/slideMaster" Target="slideMasters/slideMaster7.xml"/><Relationship Id="rId14" Type="http://schemas.openxmlformats.org/officeDocument/2006/relationships/slideMaster" Target="slideMasters/slideMaster12.xml"/><Relationship Id="rId22" Type="http://schemas.openxmlformats.org/officeDocument/2006/relationships/slide" Target="slides/slide1.xml"/><Relationship Id="rId27" Type="http://schemas.openxmlformats.org/officeDocument/2006/relationships/slide" Target="slides/slide6.xml"/><Relationship Id="rId30" Type="http://schemas.openxmlformats.org/officeDocument/2006/relationships/slide" Target="slides/slide9.xml"/><Relationship Id="rId35" Type="http://schemas.openxmlformats.org/officeDocument/2006/relationships/slide" Target="slides/slide14.xml"/><Relationship Id="rId43" Type="http://schemas.openxmlformats.org/officeDocument/2006/relationships/slide" Target="slides/slide22.xml"/><Relationship Id="rId48" Type="http://schemas.openxmlformats.org/officeDocument/2006/relationships/tableStyles" Target="tableStyles.xml"/><Relationship Id="rId8" Type="http://schemas.openxmlformats.org/officeDocument/2006/relationships/slideMaster" Target="slideMasters/slideMaster6.xml"/><Relationship Id="rId3" Type="http://schemas.openxmlformats.org/officeDocument/2006/relationships/slideMaster" Target="slideMasters/slideMaster1.xml"/><Relationship Id="rId12" Type="http://schemas.openxmlformats.org/officeDocument/2006/relationships/slideMaster" Target="slideMasters/slideMaster10.xml"/><Relationship Id="rId17" Type="http://schemas.openxmlformats.org/officeDocument/2006/relationships/slideMaster" Target="slideMasters/slideMaster15.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viewProps" Target="viewProps.xml"/><Relationship Id="rId20" Type="http://schemas.openxmlformats.org/officeDocument/2006/relationships/slideMaster" Target="slideMasters/slideMaster18.xml"/><Relationship Id="rId41" Type="http://schemas.openxmlformats.org/officeDocument/2006/relationships/slide" Target="slides/slide2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FEEC62-1ECB-42DC-8BC7-DEC5C18B3DA1}" type="doc">
      <dgm:prSet loTypeId="urn:microsoft.com/office/officeart/2011/layout/CircleProcess" loCatId="process" qsTypeId="urn:microsoft.com/office/officeart/2005/8/quickstyle/simple1" qsCatId="simple" csTypeId="urn:microsoft.com/office/officeart/2005/8/colors/accent1_2" csCatId="accent1" phldr="1"/>
      <dgm:spPr/>
      <dgm:t>
        <a:bodyPr/>
        <a:lstStyle/>
        <a:p>
          <a:endParaRPr lang="en-GB"/>
        </a:p>
      </dgm:t>
    </dgm:pt>
    <dgm:pt modelId="{59B9D596-D715-4454-BD9C-405F488AFAD3}">
      <dgm:prSet phldrT="[Text]"/>
      <dgm:spPr/>
      <dgm:t>
        <a:bodyPr/>
        <a:lstStyle/>
        <a:p>
          <a:r>
            <a:rPr lang="en-GB" dirty="0"/>
            <a:t>Introduced thematic analysis</a:t>
          </a:r>
        </a:p>
      </dgm:t>
    </dgm:pt>
    <dgm:pt modelId="{98A66EF2-CA07-4929-A501-F2594038B6F4}" type="parTrans" cxnId="{6875CB99-BD29-4CE8-B40E-59263A6B4E2B}">
      <dgm:prSet/>
      <dgm:spPr/>
      <dgm:t>
        <a:bodyPr/>
        <a:lstStyle/>
        <a:p>
          <a:endParaRPr lang="en-GB"/>
        </a:p>
      </dgm:t>
    </dgm:pt>
    <dgm:pt modelId="{09656C24-2E65-433D-8207-4DEDE5BD9A3B}" type="sibTrans" cxnId="{6875CB99-BD29-4CE8-B40E-59263A6B4E2B}">
      <dgm:prSet/>
      <dgm:spPr/>
      <dgm:t>
        <a:bodyPr/>
        <a:lstStyle/>
        <a:p>
          <a:endParaRPr lang="en-GB"/>
        </a:p>
      </dgm:t>
    </dgm:pt>
    <dgm:pt modelId="{9C2BE593-F930-44D1-A061-CD48BB41EF12}">
      <dgm:prSet phldrT="[Text]"/>
      <dgm:spPr/>
      <dgm:t>
        <a:bodyPr/>
        <a:lstStyle/>
        <a:p>
          <a:r>
            <a:rPr lang="en-GB" dirty="0"/>
            <a:t>Shown how results can be displayed </a:t>
          </a:r>
        </a:p>
      </dgm:t>
    </dgm:pt>
    <dgm:pt modelId="{D40ADA7C-28F4-4956-A408-8A16B721F3D9}" type="parTrans" cxnId="{26628E96-AB9E-465E-94E9-D5B10309CF92}">
      <dgm:prSet/>
      <dgm:spPr/>
      <dgm:t>
        <a:bodyPr/>
        <a:lstStyle/>
        <a:p>
          <a:endParaRPr lang="en-GB"/>
        </a:p>
      </dgm:t>
    </dgm:pt>
    <dgm:pt modelId="{309C127F-AD09-464B-BED9-F1E5C3FABC0D}" type="sibTrans" cxnId="{26628E96-AB9E-465E-94E9-D5B10309CF92}">
      <dgm:prSet/>
      <dgm:spPr/>
      <dgm:t>
        <a:bodyPr/>
        <a:lstStyle/>
        <a:p>
          <a:endParaRPr lang="en-GB"/>
        </a:p>
      </dgm:t>
    </dgm:pt>
    <dgm:pt modelId="{136C32D7-AD92-46E1-96BE-51D35A00ADEF}">
      <dgm:prSet phldrT="[Text]"/>
      <dgm:spPr/>
      <dgm:t>
        <a:bodyPr/>
        <a:lstStyle/>
        <a:p>
          <a:r>
            <a:rPr lang="en-GB" dirty="0"/>
            <a:t>Discussed how to develop your discussion and conclusion sections</a:t>
          </a:r>
        </a:p>
      </dgm:t>
    </dgm:pt>
    <dgm:pt modelId="{340DDF7C-C30D-4700-B302-B44AF9120D76}" type="parTrans" cxnId="{B239CA0B-FD5C-4A34-994D-07B8CE6B5BDD}">
      <dgm:prSet/>
      <dgm:spPr/>
      <dgm:t>
        <a:bodyPr/>
        <a:lstStyle/>
        <a:p>
          <a:endParaRPr lang="en-GB"/>
        </a:p>
      </dgm:t>
    </dgm:pt>
    <dgm:pt modelId="{2075EBAB-0579-41F6-BEC7-62E302D4FD02}" type="sibTrans" cxnId="{B239CA0B-FD5C-4A34-994D-07B8CE6B5BDD}">
      <dgm:prSet/>
      <dgm:spPr/>
      <dgm:t>
        <a:bodyPr/>
        <a:lstStyle/>
        <a:p>
          <a:endParaRPr lang="en-GB"/>
        </a:p>
      </dgm:t>
    </dgm:pt>
    <dgm:pt modelId="{14A05DF4-7EC7-49FF-84B1-DB6FA9176AB9}" type="pres">
      <dgm:prSet presAssocID="{2EFEEC62-1ECB-42DC-8BC7-DEC5C18B3DA1}" presName="Name0" presStyleCnt="0">
        <dgm:presLayoutVars>
          <dgm:chMax val="11"/>
          <dgm:chPref val="11"/>
          <dgm:dir/>
          <dgm:resizeHandles/>
        </dgm:presLayoutVars>
      </dgm:prSet>
      <dgm:spPr/>
    </dgm:pt>
    <dgm:pt modelId="{C93382CE-37B8-4FB6-9212-94E2766829C0}" type="pres">
      <dgm:prSet presAssocID="{136C32D7-AD92-46E1-96BE-51D35A00ADEF}" presName="Accent3" presStyleCnt="0"/>
      <dgm:spPr/>
    </dgm:pt>
    <dgm:pt modelId="{C281D794-5BD3-49C6-8EE1-9F8A694E0802}" type="pres">
      <dgm:prSet presAssocID="{136C32D7-AD92-46E1-96BE-51D35A00ADEF}" presName="Accent" presStyleLbl="node1" presStyleIdx="0" presStyleCnt="3"/>
      <dgm:spPr/>
    </dgm:pt>
    <dgm:pt modelId="{93A6ADD7-17B0-4262-B0F7-CA5DF5B3781F}" type="pres">
      <dgm:prSet presAssocID="{136C32D7-AD92-46E1-96BE-51D35A00ADEF}" presName="ParentBackground3" presStyleCnt="0"/>
      <dgm:spPr/>
    </dgm:pt>
    <dgm:pt modelId="{746AE4FC-7A17-43C6-8E2B-5D9412A9D6CA}" type="pres">
      <dgm:prSet presAssocID="{136C32D7-AD92-46E1-96BE-51D35A00ADEF}" presName="ParentBackground" presStyleLbl="fgAcc1" presStyleIdx="0" presStyleCnt="3"/>
      <dgm:spPr/>
    </dgm:pt>
    <dgm:pt modelId="{45D09D01-91A7-4CF3-AA4A-A64336A9E8F4}" type="pres">
      <dgm:prSet presAssocID="{136C32D7-AD92-46E1-96BE-51D35A00ADEF}" presName="Parent3" presStyleLbl="revTx" presStyleIdx="0" presStyleCnt="0">
        <dgm:presLayoutVars>
          <dgm:chMax val="1"/>
          <dgm:chPref val="1"/>
          <dgm:bulletEnabled val="1"/>
        </dgm:presLayoutVars>
      </dgm:prSet>
      <dgm:spPr/>
    </dgm:pt>
    <dgm:pt modelId="{4F5EAEB5-E725-4483-9AFB-EFE0CA28A6BA}" type="pres">
      <dgm:prSet presAssocID="{9C2BE593-F930-44D1-A061-CD48BB41EF12}" presName="Accent2" presStyleCnt="0"/>
      <dgm:spPr/>
    </dgm:pt>
    <dgm:pt modelId="{01425128-DE3F-4A21-85FE-1A560D30501C}" type="pres">
      <dgm:prSet presAssocID="{9C2BE593-F930-44D1-A061-CD48BB41EF12}" presName="Accent" presStyleLbl="node1" presStyleIdx="1" presStyleCnt="3"/>
      <dgm:spPr/>
    </dgm:pt>
    <dgm:pt modelId="{072ACD04-7BEB-463A-AC0B-C957469D492A}" type="pres">
      <dgm:prSet presAssocID="{9C2BE593-F930-44D1-A061-CD48BB41EF12}" presName="ParentBackground2" presStyleCnt="0"/>
      <dgm:spPr/>
    </dgm:pt>
    <dgm:pt modelId="{FFB3D7CD-969A-4F75-B7A6-75C5BCA1E340}" type="pres">
      <dgm:prSet presAssocID="{9C2BE593-F930-44D1-A061-CD48BB41EF12}" presName="ParentBackground" presStyleLbl="fgAcc1" presStyleIdx="1" presStyleCnt="3"/>
      <dgm:spPr/>
    </dgm:pt>
    <dgm:pt modelId="{64587DA9-99E9-4B39-A737-C82BE0D0B625}" type="pres">
      <dgm:prSet presAssocID="{9C2BE593-F930-44D1-A061-CD48BB41EF12}" presName="Parent2" presStyleLbl="revTx" presStyleIdx="0" presStyleCnt="0">
        <dgm:presLayoutVars>
          <dgm:chMax val="1"/>
          <dgm:chPref val="1"/>
          <dgm:bulletEnabled val="1"/>
        </dgm:presLayoutVars>
      </dgm:prSet>
      <dgm:spPr/>
    </dgm:pt>
    <dgm:pt modelId="{D099FCAA-C136-4572-96ED-4FAC8720C1BF}" type="pres">
      <dgm:prSet presAssocID="{59B9D596-D715-4454-BD9C-405F488AFAD3}" presName="Accent1" presStyleCnt="0"/>
      <dgm:spPr/>
    </dgm:pt>
    <dgm:pt modelId="{0D456001-22FC-42C3-B509-3EA31C238583}" type="pres">
      <dgm:prSet presAssocID="{59B9D596-D715-4454-BD9C-405F488AFAD3}" presName="Accent" presStyleLbl="node1" presStyleIdx="2" presStyleCnt="3"/>
      <dgm:spPr/>
    </dgm:pt>
    <dgm:pt modelId="{B6A5929B-94FE-48EF-AAAB-552F1E3C4A4C}" type="pres">
      <dgm:prSet presAssocID="{59B9D596-D715-4454-BD9C-405F488AFAD3}" presName="ParentBackground1" presStyleCnt="0"/>
      <dgm:spPr/>
    </dgm:pt>
    <dgm:pt modelId="{3C583DC4-359F-4F1E-8399-E092651C3E58}" type="pres">
      <dgm:prSet presAssocID="{59B9D596-D715-4454-BD9C-405F488AFAD3}" presName="ParentBackground" presStyleLbl="fgAcc1" presStyleIdx="2" presStyleCnt="3"/>
      <dgm:spPr/>
    </dgm:pt>
    <dgm:pt modelId="{DA0AB269-618A-4921-9035-6DE83244B886}" type="pres">
      <dgm:prSet presAssocID="{59B9D596-D715-4454-BD9C-405F488AFAD3}" presName="Parent1" presStyleLbl="revTx" presStyleIdx="0" presStyleCnt="0">
        <dgm:presLayoutVars>
          <dgm:chMax val="1"/>
          <dgm:chPref val="1"/>
          <dgm:bulletEnabled val="1"/>
        </dgm:presLayoutVars>
      </dgm:prSet>
      <dgm:spPr/>
    </dgm:pt>
  </dgm:ptLst>
  <dgm:cxnLst>
    <dgm:cxn modelId="{B239CA0B-FD5C-4A34-994D-07B8CE6B5BDD}" srcId="{2EFEEC62-1ECB-42DC-8BC7-DEC5C18B3DA1}" destId="{136C32D7-AD92-46E1-96BE-51D35A00ADEF}" srcOrd="2" destOrd="0" parTransId="{340DDF7C-C30D-4700-B302-B44AF9120D76}" sibTransId="{2075EBAB-0579-41F6-BEC7-62E302D4FD02}"/>
    <dgm:cxn modelId="{4B833E66-F4F1-446C-98D5-0A20CCD7CBA1}" type="presOf" srcId="{9C2BE593-F930-44D1-A061-CD48BB41EF12}" destId="{FFB3D7CD-969A-4F75-B7A6-75C5BCA1E340}" srcOrd="0" destOrd="0" presId="urn:microsoft.com/office/officeart/2011/layout/CircleProcess"/>
    <dgm:cxn modelId="{DB9F7B46-160C-41C1-86F8-11E334EF9939}" type="presOf" srcId="{59B9D596-D715-4454-BD9C-405F488AFAD3}" destId="{3C583DC4-359F-4F1E-8399-E092651C3E58}" srcOrd="0" destOrd="0" presId="urn:microsoft.com/office/officeart/2011/layout/CircleProcess"/>
    <dgm:cxn modelId="{5F50E34D-F0BB-4CE8-B204-29429D182E54}" type="presOf" srcId="{59B9D596-D715-4454-BD9C-405F488AFAD3}" destId="{DA0AB269-618A-4921-9035-6DE83244B886}" srcOrd="1" destOrd="0" presId="urn:microsoft.com/office/officeart/2011/layout/CircleProcess"/>
    <dgm:cxn modelId="{26628E96-AB9E-465E-94E9-D5B10309CF92}" srcId="{2EFEEC62-1ECB-42DC-8BC7-DEC5C18B3DA1}" destId="{9C2BE593-F930-44D1-A061-CD48BB41EF12}" srcOrd="1" destOrd="0" parTransId="{D40ADA7C-28F4-4956-A408-8A16B721F3D9}" sibTransId="{309C127F-AD09-464B-BED9-F1E5C3FABC0D}"/>
    <dgm:cxn modelId="{6875CB99-BD29-4CE8-B40E-59263A6B4E2B}" srcId="{2EFEEC62-1ECB-42DC-8BC7-DEC5C18B3DA1}" destId="{59B9D596-D715-4454-BD9C-405F488AFAD3}" srcOrd="0" destOrd="0" parTransId="{98A66EF2-CA07-4929-A501-F2594038B6F4}" sibTransId="{09656C24-2E65-433D-8207-4DEDE5BD9A3B}"/>
    <dgm:cxn modelId="{6A6FFCA9-60B2-4CB6-91B5-4305EFA21086}" type="presOf" srcId="{136C32D7-AD92-46E1-96BE-51D35A00ADEF}" destId="{45D09D01-91A7-4CF3-AA4A-A64336A9E8F4}" srcOrd="1" destOrd="0" presId="urn:microsoft.com/office/officeart/2011/layout/CircleProcess"/>
    <dgm:cxn modelId="{965531B0-83EC-4E47-B19C-4C6778361694}" type="presOf" srcId="{136C32D7-AD92-46E1-96BE-51D35A00ADEF}" destId="{746AE4FC-7A17-43C6-8E2B-5D9412A9D6CA}" srcOrd="0" destOrd="0" presId="urn:microsoft.com/office/officeart/2011/layout/CircleProcess"/>
    <dgm:cxn modelId="{1733ECBD-8B21-4313-8CA5-8C94D7CFC5E8}" type="presOf" srcId="{2EFEEC62-1ECB-42DC-8BC7-DEC5C18B3DA1}" destId="{14A05DF4-7EC7-49FF-84B1-DB6FA9176AB9}" srcOrd="0" destOrd="0" presId="urn:microsoft.com/office/officeart/2011/layout/CircleProcess"/>
    <dgm:cxn modelId="{A40F0DD6-F058-4DD6-B1CC-072BD68F7635}" type="presOf" srcId="{9C2BE593-F930-44D1-A061-CD48BB41EF12}" destId="{64587DA9-99E9-4B39-A737-C82BE0D0B625}" srcOrd="1" destOrd="0" presId="urn:microsoft.com/office/officeart/2011/layout/CircleProcess"/>
    <dgm:cxn modelId="{A3ACA532-524B-4CE2-8FDF-0E10EECC4909}" type="presParOf" srcId="{14A05DF4-7EC7-49FF-84B1-DB6FA9176AB9}" destId="{C93382CE-37B8-4FB6-9212-94E2766829C0}" srcOrd="0" destOrd="0" presId="urn:microsoft.com/office/officeart/2011/layout/CircleProcess"/>
    <dgm:cxn modelId="{667617B7-394F-4E24-B54D-850C2BE5D6C6}" type="presParOf" srcId="{C93382CE-37B8-4FB6-9212-94E2766829C0}" destId="{C281D794-5BD3-49C6-8EE1-9F8A694E0802}" srcOrd="0" destOrd="0" presId="urn:microsoft.com/office/officeart/2011/layout/CircleProcess"/>
    <dgm:cxn modelId="{564FF35F-0CB0-47CB-9299-C016F2C71B0E}" type="presParOf" srcId="{14A05DF4-7EC7-49FF-84B1-DB6FA9176AB9}" destId="{93A6ADD7-17B0-4262-B0F7-CA5DF5B3781F}" srcOrd="1" destOrd="0" presId="urn:microsoft.com/office/officeart/2011/layout/CircleProcess"/>
    <dgm:cxn modelId="{3FC04BBD-9DA4-4AC2-A509-28C077B9817F}" type="presParOf" srcId="{93A6ADD7-17B0-4262-B0F7-CA5DF5B3781F}" destId="{746AE4FC-7A17-43C6-8E2B-5D9412A9D6CA}" srcOrd="0" destOrd="0" presId="urn:microsoft.com/office/officeart/2011/layout/CircleProcess"/>
    <dgm:cxn modelId="{9C2A73DE-38B9-4B07-A835-3013C0745984}" type="presParOf" srcId="{14A05DF4-7EC7-49FF-84B1-DB6FA9176AB9}" destId="{45D09D01-91A7-4CF3-AA4A-A64336A9E8F4}" srcOrd="2" destOrd="0" presId="urn:microsoft.com/office/officeart/2011/layout/CircleProcess"/>
    <dgm:cxn modelId="{59514D1E-B525-420C-A0DA-BB584F17F96C}" type="presParOf" srcId="{14A05DF4-7EC7-49FF-84B1-DB6FA9176AB9}" destId="{4F5EAEB5-E725-4483-9AFB-EFE0CA28A6BA}" srcOrd="3" destOrd="0" presId="urn:microsoft.com/office/officeart/2011/layout/CircleProcess"/>
    <dgm:cxn modelId="{EADDA9CB-1B83-4D97-AF39-DEC6358208C4}" type="presParOf" srcId="{4F5EAEB5-E725-4483-9AFB-EFE0CA28A6BA}" destId="{01425128-DE3F-4A21-85FE-1A560D30501C}" srcOrd="0" destOrd="0" presId="urn:microsoft.com/office/officeart/2011/layout/CircleProcess"/>
    <dgm:cxn modelId="{47FB6C0F-ED50-4C13-881B-2ECDA681B8F9}" type="presParOf" srcId="{14A05DF4-7EC7-49FF-84B1-DB6FA9176AB9}" destId="{072ACD04-7BEB-463A-AC0B-C957469D492A}" srcOrd="4" destOrd="0" presId="urn:microsoft.com/office/officeart/2011/layout/CircleProcess"/>
    <dgm:cxn modelId="{B7F42FE9-2732-4A2E-A332-E0750101F3B7}" type="presParOf" srcId="{072ACD04-7BEB-463A-AC0B-C957469D492A}" destId="{FFB3D7CD-969A-4F75-B7A6-75C5BCA1E340}" srcOrd="0" destOrd="0" presId="urn:microsoft.com/office/officeart/2011/layout/CircleProcess"/>
    <dgm:cxn modelId="{B7376193-BF63-4F74-9734-547CD0426D36}" type="presParOf" srcId="{14A05DF4-7EC7-49FF-84B1-DB6FA9176AB9}" destId="{64587DA9-99E9-4B39-A737-C82BE0D0B625}" srcOrd="5" destOrd="0" presId="urn:microsoft.com/office/officeart/2011/layout/CircleProcess"/>
    <dgm:cxn modelId="{DA930C68-B06A-481B-AE5C-1356C1493CB5}" type="presParOf" srcId="{14A05DF4-7EC7-49FF-84B1-DB6FA9176AB9}" destId="{D099FCAA-C136-4572-96ED-4FAC8720C1BF}" srcOrd="6" destOrd="0" presId="urn:microsoft.com/office/officeart/2011/layout/CircleProcess"/>
    <dgm:cxn modelId="{659921D1-F29B-4695-949C-BD184071E4C8}" type="presParOf" srcId="{D099FCAA-C136-4572-96ED-4FAC8720C1BF}" destId="{0D456001-22FC-42C3-B509-3EA31C238583}" srcOrd="0" destOrd="0" presId="urn:microsoft.com/office/officeart/2011/layout/CircleProcess"/>
    <dgm:cxn modelId="{469D4D8C-7317-47FB-BEED-BFD45418B152}" type="presParOf" srcId="{14A05DF4-7EC7-49FF-84B1-DB6FA9176AB9}" destId="{B6A5929B-94FE-48EF-AAAB-552F1E3C4A4C}" srcOrd="7" destOrd="0" presId="urn:microsoft.com/office/officeart/2011/layout/CircleProcess"/>
    <dgm:cxn modelId="{1426C4A1-E1E3-4C54-BD68-BE09425E0413}" type="presParOf" srcId="{B6A5929B-94FE-48EF-AAAB-552F1E3C4A4C}" destId="{3C583DC4-359F-4F1E-8399-E092651C3E58}" srcOrd="0" destOrd="0" presId="urn:microsoft.com/office/officeart/2011/layout/CircleProcess"/>
    <dgm:cxn modelId="{00628AB0-CF0A-4D34-8CB4-93D70EDD65FE}" type="presParOf" srcId="{14A05DF4-7EC7-49FF-84B1-DB6FA9176AB9}" destId="{DA0AB269-618A-4921-9035-6DE83244B886}"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81D794-5BD3-49C6-8EE1-9F8A694E0802}">
      <dsp:nvSpPr>
        <dsp:cNvPr id="0" name=""/>
        <dsp:cNvSpPr/>
      </dsp:nvSpPr>
      <dsp:spPr>
        <a:xfrm>
          <a:off x="5625185" y="1482419"/>
          <a:ext cx="2453805" cy="245425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6AE4FC-7A17-43C6-8E2B-5D9412A9D6CA}">
      <dsp:nvSpPr>
        <dsp:cNvPr id="0" name=""/>
        <dsp:cNvSpPr/>
      </dsp:nvSpPr>
      <dsp:spPr>
        <a:xfrm>
          <a:off x="5706659"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Discussed how to develop your discussion and conclusion sections</a:t>
          </a:r>
        </a:p>
      </dsp:txBody>
      <dsp:txXfrm>
        <a:off x="6034153" y="1891534"/>
        <a:ext cx="1635870" cy="1636029"/>
      </dsp:txXfrm>
    </dsp:sp>
    <dsp:sp modelId="{01425128-DE3F-4A21-85FE-1A560D30501C}">
      <dsp:nvSpPr>
        <dsp:cNvPr id="0" name=""/>
        <dsp:cNvSpPr/>
      </dsp:nvSpPr>
      <dsp:spPr>
        <a:xfrm rot="2700000">
          <a:off x="3092062" y="1485386"/>
          <a:ext cx="2447894" cy="2447894"/>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B3D7CD-969A-4F75-B7A6-75C5BCA1E340}">
      <dsp:nvSpPr>
        <dsp:cNvPr id="0" name=""/>
        <dsp:cNvSpPr/>
      </dsp:nvSpPr>
      <dsp:spPr>
        <a:xfrm>
          <a:off x="3170581"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Shown how results can be displayed </a:t>
          </a:r>
        </a:p>
      </dsp:txBody>
      <dsp:txXfrm>
        <a:off x="3498075" y="1891534"/>
        <a:ext cx="1635870" cy="1636029"/>
      </dsp:txXfrm>
    </dsp:sp>
    <dsp:sp modelId="{0D456001-22FC-42C3-B509-3EA31C238583}">
      <dsp:nvSpPr>
        <dsp:cNvPr id="0" name=""/>
        <dsp:cNvSpPr/>
      </dsp:nvSpPr>
      <dsp:spPr>
        <a:xfrm rot="2700000">
          <a:off x="555984" y="1485386"/>
          <a:ext cx="2447894" cy="2447894"/>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583DC4-359F-4F1E-8399-E092651C3E58}">
      <dsp:nvSpPr>
        <dsp:cNvPr id="0" name=""/>
        <dsp:cNvSpPr/>
      </dsp:nvSpPr>
      <dsp:spPr>
        <a:xfrm>
          <a:off x="634503" y="1564242"/>
          <a:ext cx="2290857" cy="2290613"/>
        </a:xfrm>
        <a:prstGeom prst="ellipse">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Introduced thematic analysis</a:t>
          </a:r>
        </a:p>
      </dsp:txBody>
      <dsp:txXfrm>
        <a:off x="961997" y="1891534"/>
        <a:ext cx="1635870" cy="1636029"/>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70A5C2-E705-4F40-90A9-6BB047D411A9}" type="datetimeFigureOut">
              <a:rPr lang="en-GB" smtClean="0"/>
              <a:t>25/10/2024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1563B5-C1A0-43B5-9D6B-FE44CBA16603}" type="slidenum">
              <a:rPr lang="en-GB" smtClean="0"/>
              <a:t>‹#›</a:t>
            </a:fld>
            <a:endParaRPr lang="en-GB"/>
          </a:p>
        </p:txBody>
      </p:sp>
    </p:spTree>
    <p:extLst>
      <p:ext uri="{BB962C8B-B14F-4D97-AF65-F5344CB8AC3E}">
        <p14:creationId xmlns:p14="http://schemas.microsoft.com/office/powerpoint/2010/main" val="4271409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simplified approach is outlined on p143 – 156 in the core text – available on the </a:t>
            </a:r>
            <a:r>
              <a:rPr lang="en-GB" dirty="0" err="1"/>
              <a:t>moodle</a:t>
            </a:r>
            <a:r>
              <a:rPr lang="en-GB" dirty="0"/>
              <a:t> front page. </a:t>
            </a:r>
          </a:p>
        </p:txBody>
      </p:sp>
      <p:sp>
        <p:nvSpPr>
          <p:cNvPr id="4" name="Slide Number Placeholder 3"/>
          <p:cNvSpPr>
            <a:spLocks noGrp="1"/>
          </p:cNvSpPr>
          <p:nvPr>
            <p:ph type="sldNum" sz="quarter" idx="5"/>
          </p:nvPr>
        </p:nvSpPr>
        <p:spPr/>
        <p:txBody>
          <a:bodyPr/>
          <a:lstStyle/>
          <a:p>
            <a:fld id="{381563B5-C1A0-43B5-9D6B-FE44CBA16603}" type="slidenum">
              <a:rPr lang="en-GB" smtClean="0"/>
              <a:t>4</a:t>
            </a:fld>
            <a:endParaRPr lang="en-GB"/>
          </a:p>
        </p:txBody>
      </p:sp>
    </p:spTree>
    <p:extLst>
      <p:ext uri="{BB962C8B-B14F-4D97-AF65-F5344CB8AC3E}">
        <p14:creationId xmlns:p14="http://schemas.microsoft.com/office/powerpoint/2010/main" val="36118218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Step 1 - Summarise the content of all the papers and studies that you have read. – This should be generated by looking at the notes that have been made during a critical analysis of each paper. The summary can take the form of a table as shown on the next slide and on future slides.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Step 2 – Identify themes – Students should look at the findings and discussion sections of the articles they have identified and read. Whilst articles may have several themes that can be picked out, students should remember to focus on what is relevant to their own research/review question.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Step 3 – Writing up your themes – It is important to remember that the ‘themes’ are your findings and will be the basis for the discussion section (1500words) so as a guide – three themes = 500 words each or five themes = 300 words each. </a:t>
            </a:r>
          </a:p>
          <a:p>
            <a:endParaRPr lang="en-GB" dirty="0"/>
          </a:p>
        </p:txBody>
      </p:sp>
      <p:sp>
        <p:nvSpPr>
          <p:cNvPr id="4" name="Slide Number Placeholder 3"/>
          <p:cNvSpPr>
            <a:spLocks noGrp="1"/>
          </p:cNvSpPr>
          <p:nvPr>
            <p:ph type="sldNum" sz="quarter" idx="5"/>
          </p:nvPr>
        </p:nvSpPr>
        <p:spPr/>
        <p:txBody>
          <a:bodyPr/>
          <a:lstStyle/>
          <a:p>
            <a:fld id="{381563B5-C1A0-43B5-9D6B-FE44CBA16603}" type="slidenum">
              <a:rPr lang="en-GB" smtClean="0"/>
              <a:t>6</a:t>
            </a:fld>
            <a:endParaRPr lang="en-GB"/>
          </a:p>
        </p:txBody>
      </p:sp>
    </p:spTree>
    <p:extLst>
      <p:ext uri="{BB962C8B-B14F-4D97-AF65-F5344CB8AC3E}">
        <p14:creationId xmlns:p14="http://schemas.microsoft.com/office/powerpoint/2010/main" val="880362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as a class or in pairs. </a:t>
            </a:r>
          </a:p>
        </p:txBody>
      </p:sp>
      <p:sp>
        <p:nvSpPr>
          <p:cNvPr id="4" name="Slide Number Placeholder 3"/>
          <p:cNvSpPr>
            <a:spLocks noGrp="1"/>
          </p:cNvSpPr>
          <p:nvPr>
            <p:ph type="sldNum" sz="quarter" idx="5"/>
          </p:nvPr>
        </p:nvSpPr>
        <p:spPr/>
        <p:txBody>
          <a:bodyPr/>
          <a:lstStyle/>
          <a:p>
            <a:fld id="{381563B5-C1A0-43B5-9D6B-FE44CBA16603}" type="slidenum">
              <a:rPr lang="en-GB" smtClean="0"/>
              <a:t>14</a:t>
            </a:fld>
            <a:endParaRPr lang="en-GB"/>
          </a:p>
        </p:txBody>
      </p:sp>
    </p:spTree>
    <p:extLst>
      <p:ext uri="{BB962C8B-B14F-4D97-AF65-F5344CB8AC3E}">
        <p14:creationId xmlns:p14="http://schemas.microsoft.com/office/powerpoint/2010/main" val="2507429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423767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62394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9969454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816941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98213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638965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15820937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7063592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2261344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966345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poster, graphic design, screenshot&#10;&#10;Description automatically generated">
            <a:extLst>
              <a:ext uri="{FF2B5EF4-FFF2-40B4-BE49-F238E27FC236}">
                <a16:creationId xmlns:a16="http://schemas.microsoft.com/office/drawing/2014/main" id="{5CBD028D-E99F-30B1-1034-10971F847430}"/>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1788912F-D87C-B9E8-31BB-C2F595B359D8}"/>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design&#10;&#10;Description automatically generated">
            <a:extLst>
              <a:ext uri="{FF2B5EF4-FFF2-40B4-BE49-F238E27FC236}">
                <a16:creationId xmlns:a16="http://schemas.microsoft.com/office/drawing/2014/main" id="{CC492D47-54C1-BB3E-CB50-4BB081C9E0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blue background with yellow text&#10;&#10;Description automatically generated with low confidence">
            <a:extLst>
              <a:ext uri="{FF2B5EF4-FFF2-40B4-BE49-F238E27FC236}">
                <a16:creationId xmlns:a16="http://schemas.microsoft.com/office/drawing/2014/main" id="{C57804DB-28D9-A0D4-1910-EE6AC086140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cloud, sky, grass, outdoor&#10;&#10;Description automatically generated">
            <a:extLst>
              <a:ext uri="{FF2B5EF4-FFF2-40B4-BE49-F238E27FC236}">
                <a16:creationId xmlns:a16="http://schemas.microsoft.com/office/drawing/2014/main" id="{359D794F-FA3A-FA7E-25A6-BC20EF548E5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46648333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sky, tree, cloud, plant&#10;&#10;Description automatically generated">
            <a:extLst>
              <a:ext uri="{FF2B5EF4-FFF2-40B4-BE49-F238E27FC236}">
                <a16:creationId xmlns:a16="http://schemas.microsoft.com/office/drawing/2014/main" id="{4224E1C2-2722-7C36-7CE7-FDC543077DB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897765364"/>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close-up of a sign&#10;&#10;Description automatically generated with medium confidence">
            <a:extLst>
              <a:ext uri="{FF2B5EF4-FFF2-40B4-BE49-F238E27FC236}">
                <a16:creationId xmlns:a16="http://schemas.microsoft.com/office/drawing/2014/main" id="{9D880B56-BEBF-01F4-2D55-337F85A91969}"/>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77080840"/>
      </p:ext>
    </p:extLst>
  </p:cSld>
  <p:clrMap bg1="lt1" tx1="dk1" bg2="lt2" tx2="dk2" accent1="accent1" accent2="accent2" accent3="accent3" accent4="accent4" accent5="accent5" accent6="accent6" hlink="hlink" folHlink="folHlink"/>
  <p:sldLayoutIdLst>
    <p:sldLayoutId id="214748371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sky, tree, outdoor, screenshot&#10;&#10;Description automatically generated">
            <a:extLst>
              <a:ext uri="{FF2B5EF4-FFF2-40B4-BE49-F238E27FC236}">
                <a16:creationId xmlns:a16="http://schemas.microsoft.com/office/drawing/2014/main" id="{7A89F437-7263-A4AF-4095-1BF88D5C3A8B}"/>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8413319"/>
      </p:ext>
    </p:extLst>
  </p:cSld>
  <p:clrMap bg1="lt1" tx1="dk1" bg2="lt2" tx2="dk2" accent1="accent1" accent2="accent2" accent3="accent3" accent4="accent4" accent5="accent5" accent6="accent6" hlink="hlink" folHlink="folHlink"/>
  <p:sldLayoutIdLst>
    <p:sldLayoutId id="214748371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sky, building, screenshot, text&#10;&#10;Description automatically generated">
            <a:extLst>
              <a:ext uri="{FF2B5EF4-FFF2-40B4-BE49-F238E27FC236}">
                <a16:creationId xmlns:a16="http://schemas.microsoft.com/office/drawing/2014/main" id="{1CD59662-5B42-6CF1-D2C8-D79E269172B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785228503"/>
      </p:ext>
    </p:extLst>
  </p:cSld>
  <p:clrMap bg1="lt1" tx1="dk1" bg2="lt2" tx2="dk2" accent1="accent1" accent2="accent2" accent3="accent3" accent4="accent4" accent5="accent5" accent6="accent6" hlink="hlink" folHlink="folHlink"/>
  <p:sldLayoutIdLst>
    <p:sldLayoutId id="214748371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close-up of a building&#10;&#10;Description automatically generated with low confidence">
            <a:extLst>
              <a:ext uri="{FF2B5EF4-FFF2-40B4-BE49-F238E27FC236}">
                <a16:creationId xmlns:a16="http://schemas.microsoft.com/office/drawing/2014/main" id="{985EA2D4-C420-D9F3-8677-5BC86BB051A4}"/>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61407090"/>
      </p:ext>
    </p:extLst>
  </p:cSld>
  <p:clrMap bg1="lt1" tx1="dk1" bg2="lt2" tx2="dk2" accent1="accent1" accent2="accent2" accent3="accent3" accent4="accent4" accent5="accent5" accent6="accent6" hlink="hlink" folHlink="folHlink"/>
  <p:sldLayoutIdLst>
    <p:sldLayoutId id="214748371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screenshot, sky, building, architecture&#10;&#10;Description automatically generated">
            <a:extLst>
              <a:ext uri="{FF2B5EF4-FFF2-40B4-BE49-F238E27FC236}">
                <a16:creationId xmlns:a16="http://schemas.microsoft.com/office/drawing/2014/main" id="{7AE68DFF-2CB8-C402-8E59-DF494BAED7E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2203895"/>
      </p:ext>
    </p:extLst>
  </p:cSld>
  <p:clrMap bg1="lt1" tx1="dk1" bg2="lt2" tx2="dk2" accent1="accent1" accent2="accent2" accent3="accent3" accent4="accent4" accent5="accent5" accent6="accent6" hlink="hlink" folHlink="folHlink"/>
  <p:sldLayoutIdLst>
    <p:sldLayoutId id="214748371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close-up of a building&#10;&#10;Description automatically generated with low confidence">
            <a:extLst>
              <a:ext uri="{FF2B5EF4-FFF2-40B4-BE49-F238E27FC236}">
                <a16:creationId xmlns:a16="http://schemas.microsoft.com/office/drawing/2014/main" id="{E012B580-B5A2-C938-6463-FAB625A271D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921216059"/>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picture containing tree, cloud, sky, screenshot&#10;&#10;Description automatically generated">
            <a:extLst>
              <a:ext uri="{FF2B5EF4-FFF2-40B4-BE49-F238E27FC236}">
                <a16:creationId xmlns:a16="http://schemas.microsoft.com/office/drawing/2014/main" id="{69CC95D1-8F62-A0C0-ACD1-B9FF67EB9A0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412027871"/>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10;&#10;Description automatically generated">
            <a:extLst>
              <a:ext uri="{FF2B5EF4-FFF2-40B4-BE49-F238E27FC236}">
                <a16:creationId xmlns:a16="http://schemas.microsoft.com/office/drawing/2014/main" id="{4AF67501-012E-85E6-5A58-BF498FFABB78}"/>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screenshot, design, businesscard&#10;&#10;Description automatically generated">
            <a:extLst>
              <a:ext uri="{FF2B5EF4-FFF2-40B4-BE49-F238E27FC236}">
                <a16:creationId xmlns:a16="http://schemas.microsoft.com/office/drawing/2014/main" id="{42A3A970-147E-1BD3-4AC3-0071AC3C1EE8}"/>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16.xml"/><Relationship Id="rId5" Type="http://schemas.openxmlformats.org/officeDocument/2006/relationships/image" Target="../media/image28.png"/><Relationship Id="rId4" Type="http://schemas.openxmlformats.org/officeDocument/2006/relationships/image" Target="../media/image27.png"/></Relationships>
</file>

<file path=ppt/slides/_rels/slide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7.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13718F9-3C64-7D51-EFAB-7110E9660A6A}"/>
              </a:ext>
            </a:extLst>
          </p:cNvPr>
          <p:cNvSpPr>
            <a:spLocks noGrp="1"/>
          </p:cNvSpPr>
          <p:nvPr/>
        </p:nvSpPr>
        <p:spPr>
          <a:xfrm>
            <a:off x="694048" y="1555269"/>
            <a:ext cx="10803903" cy="3747462"/>
          </a:xfrm>
          <a:prstGeom prst="rect">
            <a:avLst/>
          </a:prstGeom>
        </p:spPr>
        <p:txBody>
          <a:bodyPr vert="horz" wrap="none" lIns="0" tIns="0" rIns="0" bIns="0" rtlCol="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rPr>
              <a:t>BMHP5019_BIRM </a:t>
            </a:r>
          </a:p>
          <a:p>
            <a:pPr marL="0" indent="0" algn="ctr">
              <a:buNone/>
            </a:pPr>
            <a:r>
              <a:rPr lang="en-GB" dirty="0">
                <a:solidFill>
                  <a:schemeClr val="bg1"/>
                </a:solidFill>
              </a:rPr>
              <a:t>Introduction to Independent Research </a:t>
            </a:r>
          </a:p>
          <a:p>
            <a:pPr marL="0" indent="0" algn="ctr">
              <a:buNone/>
            </a:pPr>
            <a:endParaRPr lang="en-GB" dirty="0">
              <a:solidFill>
                <a:schemeClr val="bg1"/>
              </a:solidFill>
            </a:endParaRPr>
          </a:p>
          <a:p>
            <a:pPr marL="0" indent="0" algn="ctr">
              <a:buNone/>
            </a:pPr>
            <a:r>
              <a:rPr lang="en-GB" sz="4400" dirty="0">
                <a:solidFill>
                  <a:schemeClr val="bg1"/>
                </a:solidFill>
              </a:rPr>
              <a:t>Week 8 </a:t>
            </a:r>
          </a:p>
          <a:p>
            <a:pPr marL="0" indent="0" algn="ctr">
              <a:buNone/>
            </a:pPr>
            <a:r>
              <a:rPr lang="en-GB" b="1" i="0" dirty="0">
                <a:solidFill>
                  <a:schemeClr val="bg1"/>
                </a:solidFill>
                <a:effectLst/>
                <a:latin typeface="Arial" panose="020B0604020202020204" pitchFamily="34" charset="0"/>
                <a:cs typeface="Arial" panose="020B0604020202020204" pitchFamily="34" charset="0"/>
              </a:rPr>
              <a:t>Identifying themes from your Literature review</a:t>
            </a:r>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91584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A3A366B-CEC3-49B9-AA18-DB6B213E2081}"/>
              </a:ext>
            </a:extLst>
          </p:cNvPr>
          <p:cNvSpPr>
            <a:spLocks noGrp="1"/>
          </p:cNvSpPr>
          <p:nvPr>
            <p:ph idx="1"/>
          </p:nvPr>
        </p:nvSpPr>
        <p:spPr>
          <a:xfrm>
            <a:off x="630810" y="1470582"/>
            <a:ext cx="10803903" cy="669304"/>
          </a:xfrm>
        </p:spPr>
        <p:txBody>
          <a:bodyPr/>
          <a:lstStyle/>
          <a:p>
            <a:r>
              <a:rPr lang="en-GB" sz="4400" dirty="0">
                <a:latin typeface="Arial" panose="020B0604020202020204" pitchFamily="34" charset="0"/>
                <a:cs typeface="Arial" panose="020B0604020202020204" pitchFamily="34" charset="0"/>
              </a:rPr>
              <a:t>During this session we will…</a:t>
            </a:r>
          </a:p>
        </p:txBody>
      </p:sp>
      <p:sp>
        <p:nvSpPr>
          <p:cNvPr id="5" name="Oval 4">
            <a:extLst>
              <a:ext uri="{FF2B5EF4-FFF2-40B4-BE49-F238E27FC236}">
                <a16:creationId xmlns:a16="http://schemas.microsoft.com/office/drawing/2014/main" id="{95A8866F-D7B2-4824-B4A4-D885558B6312}"/>
              </a:ext>
            </a:extLst>
          </p:cNvPr>
          <p:cNvSpPr/>
          <p:nvPr/>
        </p:nvSpPr>
        <p:spPr>
          <a:xfrm>
            <a:off x="7657185" y="2202085"/>
            <a:ext cx="2453805" cy="2454259"/>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6" name="Freeform: Shape 5">
            <a:extLst>
              <a:ext uri="{FF2B5EF4-FFF2-40B4-BE49-F238E27FC236}">
                <a16:creationId xmlns:a16="http://schemas.microsoft.com/office/drawing/2014/main" id="{589819DD-457D-45B7-8490-5BF0859088EA}"/>
              </a:ext>
            </a:extLst>
          </p:cNvPr>
          <p:cNvSpPr/>
          <p:nvPr/>
        </p:nvSpPr>
        <p:spPr>
          <a:xfrm>
            <a:off x="7738659" y="2283908"/>
            <a:ext cx="2290857" cy="2290613"/>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52894" tIns="352692" rIns="352893" bIns="352692" numCol="1" spcCol="1270" anchor="ctr" anchorCtr="0">
            <a:noAutofit/>
          </a:bodyPr>
          <a:lstStyle/>
          <a:p>
            <a:pPr marL="0" lvl="0" indent="0" algn="ctr" defTabSz="889000">
              <a:lnSpc>
                <a:spcPct val="90000"/>
              </a:lnSpc>
              <a:spcBef>
                <a:spcPct val="0"/>
              </a:spcBef>
              <a:spcAft>
                <a:spcPct val="35000"/>
              </a:spcAft>
              <a:buNone/>
            </a:pPr>
            <a:r>
              <a:rPr lang="en-GB" sz="2000" kern="1200" dirty="0"/>
              <a:t>Discuss how to develop your discussion and conclusion sections</a:t>
            </a:r>
          </a:p>
        </p:txBody>
      </p:sp>
      <p:sp>
        <p:nvSpPr>
          <p:cNvPr id="7" name="Teardrop 6">
            <a:extLst>
              <a:ext uri="{FF2B5EF4-FFF2-40B4-BE49-F238E27FC236}">
                <a16:creationId xmlns:a16="http://schemas.microsoft.com/office/drawing/2014/main" id="{6BD5C011-3947-49E8-9252-78D6183B3393}"/>
              </a:ext>
            </a:extLst>
          </p:cNvPr>
          <p:cNvSpPr/>
          <p:nvPr/>
        </p:nvSpPr>
        <p:spPr>
          <a:xfrm rot="2700000">
            <a:off x="5124062" y="2205052"/>
            <a:ext cx="2447894" cy="2447894"/>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8" name="Freeform: Shape 7">
            <a:extLst>
              <a:ext uri="{FF2B5EF4-FFF2-40B4-BE49-F238E27FC236}">
                <a16:creationId xmlns:a16="http://schemas.microsoft.com/office/drawing/2014/main" id="{925C310D-5B36-4F0B-89CF-DB67D2B44A97}"/>
              </a:ext>
            </a:extLst>
          </p:cNvPr>
          <p:cNvSpPr/>
          <p:nvPr/>
        </p:nvSpPr>
        <p:spPr>
          <a:xfrm>
            <a:off x="5202581" y="2283908"/>
            <a:ext cx="2290857" cy="2290613"/>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52894" tIns="352692" rIns="352893" bIns="352692" numCol="1" spcCol="1270" anchor="ctr" anchorCtr="0">
            <a:noAutofit/>
          </a:bodyPr>
          <a:lstStyle/>
          <a:p>
            <a:pPr marL="0" lvl="0" indent="0" algn="ctr" defTabSz="889000">
              <a:lnSpc>
                <a:spcPct val="90000"/>
              </a:lnSpc>
              <a:spcBef>
                <a:spcPct val="0"/>
              </a:spcBef>
              <a:spcAft>
                <a:spcPct val="35000"/>
              </a:spcAft>
              <a:buNone/>
            </a:pPr>
            <a:r>
              <a:rPr lang="en-GB" sz="2000" kern="1200" dirty="0"/>
              <a:t>Show how results can be displayed </a:t>
            </a:r>
          </a:p>
        </p:txBody>
      </p:sp>
      <p:sp>
        <p:nvSpPr>
          <p:cNvPr id="9" name="Teardrop 8">
            <a:extLst>
              <a:ext uri="{FF2B5EF4-FFF2-40B4-BE49-F238E27FC236}">
                <a16:creationId xmlns:a16="http://schemas.microsoft.com/office/drawing/2014/main" id="{07320D2D-63D8-4763-A145-7D65B6105A94}"/>
              </a:ext>
            </a:extLst>
          </p:cNvPr>
          <p:cNvSpPr/>
          <p:nvPr/>
        </p:nvSpPr>
        <p:spPr>
          <a:xfrm rot="2700000">
            <a:off x="2587984" y="2205052"/>
            <a:ext cx="2447894" cy="2447894"/>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0" name="Freeform: Shape 9">
            <a:extLst>
              <a:ext uri="{FF2B5EF4-FFF2-40B4-BE49-F238E27FC236}">
                <a16:creationId xmlns:a16="http://schemas.microsoft.com/office/drawing/2014/main" id="{C4E8126D-C47B-4250-B8EF-5F7EBFE15E36}"/>
              </a:ext>
            </a:extLst>
          </p:cNvPr>
          <p:cNvSpPr/>
          <p:nvPr/>
        </p:nvSpPr>
        <p:spPr>
          <a:xfrm>
            <a:off x="2666503" y="2283908"/>
            <a:ext cx="2290857" cy="2290613"/>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52894" tIns="352692" rIns="352893" bIns="352692" numCol="1" spcCol="1270" anchor="ctr" anchorCtr="0">
            <a:noAutofit/>
          </a:bodyPr>
          <a:lstStyle/>
          <a:p>
            <a:pPr marL="0" lvl="0" indent="0" algn="ctr" defTabSz="889000">
              <a:lnSpc>
                <a:spcPct val="90000"/>
              </a:lnSpc>
              <a:spcBef>
                <a:spcPct val="0"/>
              </a:spcBef>
              <a:spcAft>
                <a:spcPct val="35000"/>
              </a:spcAft>
              <a:buNone/>
            </a:pPr>
            <a:r>
              <a:rPr lang="en-GB" sz="2000" kern="1200" dirty="0"/>
              <a:t>Introduce thematic analysis</a:t>
            </a:r>
          </a:p>
        </p:txBody>
      </p:sp>
    </p:spTree>
    <p:extLst>
      <p:ext uri="{BB962C8B-B14F-4D97-AF65-F5344CB8AC3E}">
        <p14:creationId xmlns:p14="http://schemas.microsoft.com/office/powerpoint/2010/main" val="2143940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8D8074E-3AB2-40AC-8BB8-D8BB2398288F}"/>
              </a:ext>
            </a:extLst>
          </p:cNvPr>
          <p:cNvSpPr>
            <a:spLocks noGrp="1"/>
          </p:cNvSpPr>
          <p:nvPr>
            <p:ph type="title"/>
          </p:nvPr>
        </p:nvSpPr>
        <p:spPr/>
        <p:txBody>
          <a:bodyPr/>
          <a:lstStyle/>
          <a:p>
            <a:r>
              <a:rPr lang="en-GB" dirty="0"/>
              <a:t>What is Thematic Analysis? </a:t>
            </a:r>
          </a:p>
        </p:txBody>
      </p:sp>
      <p:sp>
        <p:nvSpPr>
          <p:cNvPr id="4" name="Content Placeholder 3">
            <a:extLst>
              <a:ext uri="{FF2B5EF4-FFF2-40B4-BE49-F238E27FC236}">
                <a16:creationId xmlns:a16="http://schemas.microsoft.com/office/drawing/2014/main" id="{1A19C946-0F2D-4C31-8E57-A12141E880DD}"/>
              </a:ext>
            </a:extLst>
          </p:cNvPr>
          <p:cNvSpPr>
            <a:spLocks noGrp="1"/>
          </p:cNvSpPr>
          <p:nvPr>
            <p:ph idx="1"/>
          </p:nvPr>
        </p:nvSpPr>
        <p:spPr>
          <a:xfrm>
            <a:off x="358219" y="1438728"/>
            <a:ext cx="11481847" cy="933904"/>
          </a:xfrm>
        </p:spPr>
        <p:txBody>
          <a:bodyPr>
            <a:normAutofit lnSpcReduction="10000"/>
          </a:bodyPr>
          <a:lstStyle/>
          <a:p>
            <a:pPr marL="0" indent="0">
              <a:lnSpc>
                <a:spcPct val="150000"/>
              </a:lnSpc>
              <a:buNone/>
            </a:pPr>
            <a:r>
              <a:rPr lang="en-GB" sz="2000" dirty="0">
                <a:latin typeface="Arial" panose="020B0604020202020204" pitchFamily="34" charset="0"/>
                <a:cs typeface="Arial" panose="020B0604020202020204" pitchFamily="34" charset="0"/>
              </a:rPr>
              <a:t>Thematic analysis is a process of working through a set of qualitative data in the case of primary research or a set of notes if conducting a scoping review.  </a:t>
            </a:r>
          </a:p>
        </p:txBody>
      </p:sp>
      <p:sp>
        <p:nvSpPr>
          <p:cNvPr id="5" name="Rectangle: Rounded Corners 4">
            <a:extLst>
              <a:ext uri="{FF2B5EF4-FFF2-40B4-BE49-F238E27FC236}">
                <a16:creationId xmlns:a16="http://schemas.microsoft.com/office/drawing/2014/main" id="{4C9F51E7-2219-4D98-B5BC-E1298F32B0E3}"/>
              </a:ext>
            </a:extLst>
          </p:cNvPr>
          <p:cNvSpPr/>
          <p:nvPr/>
        </p:nvSpPr>
        <p:spPr>
          <a:xfrm>
            <a:off x="669471" y="2821214"/>
            <a:ext cx="10727872" cy="9339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A researcher will go through their detailed notes or transcript to ‘code’ for possible themes. </a:t>
            </a:r>
          </a:p>
        </p:txBody>
      </p:sp>
      <p:sp>
        <p:nvSpPr>
          <p:cNvPr id="6" name="Rectangle: Rounded Corners 5">
            <a:extLst>
              <a:ext uri="{FF2B5EF4-FFF2-40B4-BE49-F238E27FC236}">
                <a16:creationId xmlns:a16="http://schemas.microsoft.com/office/drawing/2014/main" id="{7AE5B7BF-60B9-4461-A882-C6B6161C2D43}"/>
              </a:ext>
            </a:extLst>
          </p:cNvPr>
          <p:cNvSpPr/>
          <p:nvPr/>
        </p:nvSpPr>
        <p:spPr>
          <a:xfrm>
            <a:off x="732064" y="4203700"/>
            <a:ext cx="10727872" cy="5633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Some themes easy to spot and others are more difficult.  </a:t>
            </a:r>
          </a:p>
        </p:txBody>
      </p:sp>
    </p:spTree>
    <p:extLst>
      <p:ext uri="{BB962C8B-B14F-4D97-AF65-F5344CB8AC3E}">
        <p14:creationId xmlns:p14="http://schemas.microsoft.com/office/powerpoint/2010/main" val="312620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0B546-CF72-4A6E-88BD-D1D40AAD0B0E}"/>
              </a:ext>
            </a:extLst>
          </p:cNvPr>
          <p:cNvSpPr>
            <a:spLocks noGrp="1"/>
          </p:cNvSpPr>
          <p:nvPr>
            <p:ph type="title"/>
          </p:nvPr>
        </p:nvSpPr>
        <p:spPr/>
        <p:txBody>
          <a:bodyPr/>
          <a:lstStyle/>
          <a:p>
            <a:r>
              <a:rPr lang="en-GB" dirty="0"/>
              <a:t>Thematic Analysis</a:t>
            </a:r>
          </a:p>
        </p:txBody>
      </p:sp>
      <p:sp>
        <p:nvSpPr>
          <p:cNvPr id="3" name="Content Placeholder 2">
            <a:extLst>
              <a:ext uri="{FF2B5EF4-FFF2-40B4-BE49-F238E27FC236}">
                <a16:creationId xmlns:a16="http://schemas.microsoft.com/office/drawing/2014/main" id="{93DFD901-11BB-4AAF-9AF4-8882B3E06DDC}"/>
              </a:ext>
            </a:extLst>
          </p:cNvPr>
          <p:cNvSpPr>
            <a:spLocks noGrp="1"/>
          </p:cNvSpPr>
          <p:nvPr>
            <p:ph idx="1"/>
          </p:nvPr>
        </p:nvSpPr>
        <p:spPr>
          <a:xfrm>
            <a:off x="358219" y="1641703"/>
            <a:ext cx="9892307" cy="1628357"/>
          </a:xfrm>
        </p:spPr>
        <p:txBody>
          <a:bodyPr>
            <a:normAutofit/>
          </a:bodyPr>
          <a:lstStyle/>
          <a:p>
            <a:pPr marL="0" indent="0">
              <a:lnSpc>
                <a:spcPct val="150000"/>
              </a:lnSpc>
              <a:buNone/>
            </a:pPr>
            <a:r>
              <a:rPr lang="en-GB" sz="2000" dirty="0">
                <a:latin typeface="Arial" panose="020B0604020202020204" pitchFamily="34" charset="0"/>
                <a:cs typeface="Arial" panose="020B0604020202020204" pitchFamily="34" charset="0"/>
              </a:rPr>
              <a:t>A popular form of Thematic Analysis was developed by Braun and Clarke (2006) this approach was for primary researchers working with qualitative data. Braun and Clarke have since developed and refined this approach as outlined in their 2022 book. </a:t>
            </a:r>
          </a:p>
        </p:txBody>
      </p:sp>
      <p:sp>
        <p:nvSpPr>
          <p:cNvPr id="4" name="Rectangle: Rounded Corners 3">
            <a:extLst>
              <a:ext uri="{FF2B5EF4-FFF2-40B4-BE49-F238E27FC236}">
                <a16:creationId xmlns:a16="http://schemas.microsoft.com/office/drawing/2014/main" id="{50F28C87-E3A2-479B-80A7-E52C29B70E5E}"/>
              </a:ext>
            </a:extLst>
          </p:cNvPr>
          <p:cNvSpPr/>
          <p:nvPr/>
        </p:nvSpPr>
        <p:spPr>
          <a:xfrm>
            <a:off x="358219" y="3595238"/>
            <a:ext cx="10727871" cy="125594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0" i="0" dirty="0">
                <a:solidFill>
                  <a:schemeClr val="bg1"/>
                </a:solidFill>
                <a:effectLst/>
                <a:latin typeface="Arial" panose="020B0604020202020204" pitchFamily="34" charset="0"/>
                <a:cs typeface="Arial" panose="020B0604020202020204" pitchFamily="34" charset="0"/>
              </a:rPr>
              <a:t>Aveyard (2014) developed a </a:t>
            </a:r>
            <a:r>
              <a:rPr lang="en-GB" sz="2000" b="1" i="0" dirty="0">
                <a:solidFill>
                  <a:schemeClr val="bg1"/>
                </a:solidFill>
                <a:effectLst/>
                <a:latin typeface="Arial" panose="020B0604020202020204" pitchFamily="34" charset="0"/>
                <a:cs typeface="Arial" panose="020B0604020202020204" pitchFamily="34" charset="0"/>
              </a:rPr>
              <a:t>simplified approach </a:t>
            </a:r>
            <a:r>
              <a:rPr lang="en-GB" sz="2000" b="0" i="0" dirty="0">
                <a:solidFill>
                  <a:schemeClr val="bg1"/>
                </a:solidFill>
                <a:effectLst/>
                <a:latin typeface="Arial" panose="020B0604020202020204" pitchFamily="34" charset="0"/>
                <a:cs typeface="Arial" panose="020B0604020202020204" pitchFamily="34" charset="0"/>
              </a:rPr>
              <a:t>for use in literature reviews and </a:t>
            </a:r>
            <a:r>
              <a:rPr lang="en-GB" sz="2000" dirty="0">
                <a:solidFill>
                  <a:schemeClr val="bg1"/>
                </a:solidFill>
                <a:latin typeface="Arial" panose="020B0604020202020204" pitchFamily="34" charset="0"/>
                <a:cs typeface="Arial" panose="020B0604020202020204" pitchFamily="34" charset="0"/>
              </a:rPr>
              <a:t>scoping reviews - we will be using this simplified approach. </a:t>
            </a:r>
          </a:p>
        </p:txBody>
      </p:sp>
      <p:pic>
        <p:nvPicPr>
          <p:cNvPr id="6" name="Picture 5" descr="Businessman writing on notepad">
            <a:extLst>
              <a:ext uri="{FF2B5EF4-FFF2-40B4-BE49-F238E27FC236}">
                <a16:creationId xmlns:a16="http://schemas.microsoft.com/office/drawing/2014/main" id="{B1B2E7FB-0AF4-4284-B87A-FD34C9D3A7B3}"/>
              </a:ext>
            </a:extLst>
          </p:cNvPr>
          <p:cNvPicPr>
            <a:picLocks noChangeAspect="1"/>
          </p:cNvPicPr>
          <p:nvPr/>
        </p:nvPicPr>
        <p:blipFill>
          <a:blip r:embed="rId3"/>
          <a:stretch>
            <a:fillRect/>
          </a:stretch>
        </p:blipFill>
        <p:spPr>
          <a:xfrm>
            <a:off x="10250527" y="532757"/>
            <a:ext cx="793856" cy="2569671"/>
          </a:xfrm>
          <a:prstGeom prst="rect">
            <a:avLst/>
          </a:prstGeom>
        </p:spPr>
      </p:pic>
      <p:pic>
        <p:nvPicPr>
          <p:cNvPr id="8" name="Picture 7" descr="Young girl writing notepad">
            <a:extLst>
              <a:ext uri="{FF2B5EF4-FFF2-40B4-BE49-F238E27FC236}">
                <a16:creationId xmlns:a16="http://schemas.microsoft.com/office/drawing/2014/main" id="{3F5BD767-15A4-4DEA-A870-E34C7A21ABE2}"/>
              </a:ext>
            </a:extLst>
          </p:cNvPr>
          <p:cNvPicPr>
            <a:picLocks noChangeAspect="1"/>
          </p:cNvPicPr>
          <p:nvPr/>
        </p:nvPicPr>
        <p:blipFill>
          <a:blip r:embed="rId4"/>
          <a:stretch>
            <a:fillRect/>
          </a:stretch>
        </p:blipFill>
        <p:spPr>
          <a:xfrm flipH="1">
            <a:off x="2031901" y="4265336"/>
            <a:ext cx="957028" cy="2569671"/>
          </a:xfrm>
          <a:prstGeom prst="rect">
            <a:avLst/>
          </a:prstGeom>
        </p:spPr>
      </p:pic>
      <p:pic>
        <p:nvPicPr>
          <p:cNvPr id="10" name="Picture 9" descr="Businesswoman writing notepad">
            <a:extLst>
              <a:ext uri="{FF2B5EF4-FFF2-40B4-BE49-F238E27FC236}">
                <a16:creationId xmlns:a16="http://schemas.microsoft.com/office/drawing/2014/main" id="{644DFCAF-910E-49BB-A1DE-1658D573C542}"/>
              </a:ext>
            </a:extLst>
          </p:cNvPr>
          <p:cNvPicPr>
            <a:picLocks noChangeAspect="1"/>
          </p:cNvPicPr>
          <p:nvPr/>
        </p:nvPicPr>
        <p:blipFill>
          <a:blip r:embed="rId5"/>
          <a:stretch>
            <a:fillRect/>
          </a:stretch>
        </p:blipFill>
        <p:spPr>
          <a:xfrm>
            <a:off x="10883037" y="3566344"/>
            <a:ext cx="957029" cy="2569671"/>
          </a:xfrm>
          <a:prstGeom prst="rect">
            <a:avLst/>
          </a:prstGeom>
        </p:spPr>
      </p:pic>
    </p:spTree>
    <p:extLst>
      <p:ext uri="{BB962C8B-B14F-4D97-AF65-F5344CB8AC3E}">
        <p14:creationId xmlns:p14="http://schemas.microsoft.com/office/powerpoint/2010/main" val="2878385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387EA8-C088-4DD0-83BF-296BB4347CAD}"/>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Thematic Analysis: a simplified approach</a:t>
            </a:r>
          </a:p>
        </p:txBody>
      </p:sp>
      <p:pic>
        <p:nvPicPr>
          <p:cNvPr id="5" name="Content Placeholder 4">
            <a:extLst>
              <a:ext uri="{FF2B5EF4-FFF2-40B4-BE49-F238E27FC236}">
                <a16:creationId xmlns:a16="http://schemas.microsoft.com/office/drawing/2014/main" id="{C063B92C-96FF-4C7E-92B6-E693440F36EB}"/>
              </a:ext>
            </a:extLst>
          </p:cNvPr>
          <p:cNvPicPr>
            <a:picLocks noGrp="1" noChangeAspect="1"/>
          </p:cNvPicPr>
          <p:nvPr>
            <p:ph idx="1"/>
          </p:nvPr>
        </p:nvPicPr>
        <p:blipFill>
          <a:blip r:embed="rId2"/>
          <a:stretch>
            <a:fillRect/>
          </a:stretch>
        </p:blipFill>
        <p:spPr>
          <a:xfrm>
            <a:off x="315900" y="1645709"/>
            <a:ext cx="8755910" cy="1773072"/>
          </a:xfrm>
          <a:prstGeom prst="rect">
            <a:avLst/>
          </a:prstGeom>
        </p:spPr>
      </p:pic>
      <p:sp>
        <p:nvSpPr>
          <p:cNvPr id="6" name="Rectangle: Rounded Corners 5">
            <a:extLst>
              <a:ext uri="{FF2B5EF4-FFF2-40B4-BE49-F238E27FC236}">
                <a16:creationId xmlns:a16="http://schemas.microsoft.com/office/drawing/2014/main" id="{FF73C5CE-282B-487C-8870-0A27E42C9A7E}"/>
              </a:ext>
            </a:extLst>
          </p:cNvPr>
          <p:cNvSpPr/>
          <p:nvPr/>
        </p:nvSpPr>
        <p:spPr>
          <a:xfrm>
            <a:off x="9071810" y="1737254"/>
            <a:ext cx="2804290" cy="15899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Pages 143 – 156 </a:t>
            </a:r>
            <a:r>
              <a:rPr lang="en-GB" dirty="0"/>
              <a:t>of the Aveyard (2014) book should be considered  ‘Essential Reading’   </a:t>
            </a:r>
          </a:p>
        </p:txBody>
      </p:sp>
      <p:grpSp>
        <p:nvGrpSpPr>
          <p:cNvPr id="13" name="Group 12">
            <a:extLst>
              <a:ext uri="{FF2B5EF4-FFF2-40B4-BE49-F238E27FC236}">
                <a16:creationId xmlns:a16="http://schemas.microsoft.com/office/drawing/2014/main" id="{3454A394-A6F3-41BD-A395-AC2BB80975C8}"/>
              </a:ext>
            </a:extLst>
          </p:cNvPr>
          <p:cNvGrpSpPr/>
          <p:nvPr/>
        </p:nvGrpSpPr>
        <p:grpSpPr>
          <a:xfrm>
            <a:off x="3189514" y="2351030"/>
            <a:ext cx="5812971" cy="895140"/>
            <a:chOff x="3189514" y="2351030"/>
            <a:chExt cx="5812971" cy="895140"/>
          </a:xfrm>
        </p:grpSpPr>
        <p:sp>
          <p:nvSpPr>
            <p:cNvPr id="7" name="Rectangle: Rounded Corners 6">
              <a:extLst>
                <a:ext uri="{FF2B5EF4-FFF2-40B4-BE49-F238E27FC236}">
                  <a16:creationId xmlns:a16="http://schemas.microsoft.com/office/drawing/2014/main" id="{B85FE72A-1905-42BD-86DB-294CC41DDD63}"/>
                </a:ext>
              </a:extLst>
            </p:cNvPr>
            <p:cNvSpPr/>
            <p:nvPr/>
          </p:nvSpPr>
          <p:spPr>
            <a:xfrm>
              <a:off x="3189514" y="2639754"/>
              <a:ext cx="5812971" cy="6064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Remember to reference this book in your methods section. </a:t>
              </a:r>
            </a:p>
          </p:txBody>
        </p:sp>
        <p:sp>
          <p:nvSpPr>
            <p:cNvPr id="8" name="Arrow: Up 7">
              <a:extLst>
                <a:ext uri="{FF2B5EF4-FFF2-40B4-BE49-F238E27FC236}">
                  <a16:creationId xmlns:a16="http://schemas.microsoft.com/office/drawing/2014/main" id="{4DC57742-8B6A-48F6-8801-DA2CDB7BE794}"/>
                </a:ext>
              </a:extLst>
            </p:cNvPr>
            <p:cNvSpPr/>
            <p:nvPr/>
          </p:nvSpPr>
          <p:spPr>
            <a:xfrm rot="19075913">
              <a:off x="5630974" y="2351030"/>
              <a:ext cx="319796" cy="55648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3">
            <a:extLst>
              <a:ext uri="{FF2B5EF4-FFF2-40B4-BE49-F238E27FC236}">
                <a16:creationId xmlns:a16="http://schemas.microsoft.com/office/drawing/2014/main" id="{FFACBC79-E6F8-4E30-B3B6-802AB7708D80}"/>
              </a:ext>
            </a:extLst>
          </p:cNvPr>
          <p:cNvSpPr txBox="1"/>
          <p:nvPr/>
        </p:nvSpPr>
        <p:spPr>
          <a:xfrm>
            <a:off x="800100" y="3935186"/>
            <a:ext cx="10548257" cy="1420325"/>
          </a:xfrm>
          <a:prstGeom prst="rect">
            <a:avLst/>
          </a:prstGeom>
          <a:noFill/>
        </p:spPr>
        <p:txBody>
          <a:bodyPr wrap="square" rtlCol="0">
            <a:spAutoFit/>
          </a:bodyPr>
          <a:lstStyle/>
          <a:p>
            <a:pPr>
              <a:lnSpc>
                <a:spcPct val="150000"/>
              </a:lnSpc>
            </a:pPr>
            <a:r>
              <a:rPr lang="en-GB" sz="2000" dirty="0">
                <a:latin typeface="Arial" panose="020B0604020202020204" pitchFamily="34" charset="0"/>
                <a:cs typeface="Arial" panose="020B0604020202020204" pitchFamily="34" charset="0"/>
              </a:rPr>
              <a:t>This simplified approach has been used by many undergraduates to complete their literature and scoping reviews in health and social care and has been refined and amended according to the feedback and experience of those that have used it. </a:t>
            </a:r>
          </a:p>
        </p:txBody>
      </p:sp>
    </p:spTree>
    <p:extLst>
      <p:ext uri="{BB962C8B-B14F-4D97-AF65-F5344CB8AC3E}">
        <p14:creationId xmlns:p14="http://schemas.microsoft.com/office/powerpoint/2010/main" val="295196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13ECAD6C-20B4-436D-AFC1-48F79222078B}"/>
              </a:ext>
            </a:extLst>
          </p:cNvPr>
          <p:cNvSpPr/>
          <p:nvPr/>
        </p:nvSpPr>
        <p:spPr>
          <a:xfrm>
            <a:off x="1238279" y="3697981"/>
            <a:ext cx="2651346" cy="2317610"/>
          </a:xfrm>
          <a:custGeom>
            <a:avLst/>
            <a:gdLst>
              <a:gd name="connsiteX0" fmla="*/ 0 w 2651346"/>
              <a:gd name="connsiteY0" fmla="*/ 347642 h 2317610"/>
              <a:gd name="connsiteX1" fmla="*/ 1492541 w 2651346"/>
              <a:gd name="connsiteY1" fmla="*/ 347642 h 2317610"/>
              <a:gd name="connsiteX2" fmla="*/ 1492541 w 2651346"/>
              <a:gd name="connsiteY2" fmla="*/ 0 h 2317610"/>
              <a:gd name="connsiteX3" fmla="*/ 2651346 w 2651346"/>
              <a:gd name="connsiteY3" fmla="*/ 1158805 h 2317610"/>
              <a:gd name="connsiteX4" fmla="*/ 1492541 w 2651346"/>
              <a:gd name="connsiteY4" fmla="*/ 2317610 h 2317610"/>
              <a:gd name="connsiteX5" fmla="*/ 1492541 w 2651346"/>
              <a:gd name="connsiteY5" fmla="*/ 1969969 h 2317610"/>
              <a:gd name="connsiteX6" fmla="*/ 0 w 2651346"/>
              <a:gd name="connsiteY6" fmla="*/ 1969969 h 2317610"/>
              <a:gd name="connsiteX7" fmla="*/ 0 w 2651346"/>
              <a:gd name="connsiteY7" fmla="*/ 347642 h 2317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51346" h="2317610">
                <a:moveTo>
                  <a:pt x="0" y="347642"/>
                </a:moveTo>
                <a:lnTo>
                  <a:pt x="1492541" y="347642"/>
                </a:lnTo>
                <a:lnTo>
                  <a:pt x="1492541" y="0"/>
                </a:lnTo>
                <a:lnTo>
                  <a:pt x="2651346" y="1158805"/>
                </a:lnTo>
                <a:lnTo>
                  <a:pt x="1492541" y="2317610"/>
                </a:lnTo>
                <a:lnTo>
                  <a:pt x="1492541" y="1969969"/>
                </a:lnTo>
                <a:lnTo>
                  <a:pt x="0" y="1969969"/>
                </a:lnTo>
                <a:lnTo>
                  <a:pt x="0" y="347642"/>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06016" tIns="358437" rIns="717569" bIns="358436"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Arial" panose="020B0604020202020204" pitchFamily="34" charset="0"/>
                <a:cs typeface="Arial" panose="020B0604020202020204" pitchFamily="34" charset="0"/>
              </a:rPr>
              <a:t>Summarise the content of all the papers and studies that you have read. </a:t>
            </a:r>
          </a:p>
        </p:txBody>
      </p:sp>
      <p:sp>
        <p:nvSpPr>
          <p:cNvPr id="15" name="Freeform: Shape 14">
            <a:extLst>
              <a:ext uri="{FF2B5EF4-FFF2-40B4-BE49-F238E27FC236}">
                <a16:creationId xmlns:a16="http://schemas.microsoft.com/office/drawing/2014/main" id="{DD431EC4-7714-4581-85B5-85F11ABB7D27}"/>
              </a:ext>
            </a:extLst>
          </p:cNvPr>
          <p:cNvSpPr/>
          <p:nvPr/>
        </p:nvSpPr>
        <p:spPr>
          <a:xfrm>
            <a:off x="575442" y="4193950"/>
            <a:ext cx="1325673" cy="1325673"/>
          </a:xfrm>
          <a:custGeom>
            <a:avLst/>
            <a:gdLst>
              <a:gd name="connsiteX0" fmla="*/ 0 w 1325673"/>
              <a:gd name="connsiteY0" fmla="*/ 662837 h 1325673"/>
              <a:gd name="connsiteX1" fmla="*/ 662837 w 1325673"/>
              <a:gd name="connsiteY1" fmla="*/ 0 h 1325673"/>
              <a:gd name="connsiteX2" fmla="*/ 1325674 w 1325673"/>
              <a:gd name="connsiteY2" fmla="*/ 662837 h 1325673"/>
              <a:gd name="connsiteX3" fmla="*/ 662837 w 1325673"/>
              <a:gd name="connsiteY3" fmla="*/ 1325674 h 1325673"/>
              <a:gd name="connsiteX4" fmla="*/ 0 w 1325673"/>
              <a:gd name="connsiteY4" fmla="*/ 662837 h 1325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673" h="1325673">
                <a:moveTo>
                  <a:pt x="0" y="662837"/>
                </a:moveTo>
                <a:cubicBezTo>
                  <a:pt x="0" y="296762"/>
                  <a:pt x="296762" y="0"/>
                  <a:pt x="662837" y="0"/>
                </a:cubicBezTo>
                <a:cubicBezTo>
                  <a:pt x="1028912" y="0"/>
                  <a:pt x="1325674" y="296762"/>
                  <a:pt x="1325674" y="662837"/>
                </a:cubicBezTo>
                <a:cubicBezTo>
                  <a:pt x="1325674" y="1028912"/>
                  <a:pt x="1028912" y="1325674"/>
                  <a:pt x="662837" y="1325674"/>
                </a:cubicBezTo>
                <a:cubicBezTo>
                  <a:pt x="296762" y="1325674"/>
                  <a:pt x="0" y="1028912"/>
                  <a:pt x="0" y="662837"/>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4460" tIns="214460" rIns="214460" bIns="214460" numCol="1" spcCol="1270" anchor="ctr" anchorCtr="0">
            <a:noAutofit/>
          </a:bodyPr>
          <a:lstStyle/>
          <a:p>
            <a:pPr marL="0" lvl="0" indent="0" algn="ctr" defTabSz="1422400">
              <a:lnSpc>
                <a:spcPct val="90000"/>
              </a:lnSpc>
              <a:spcBef>
                <a:spcPct val="0"/>
              </a:spcBef>
              <a:spcAft>
                <a:spcPct val="35000"/>
              </a:spcAft>
              <a:buNone/>
            </a:pPr>
            <a:r>
              <a:rPr lang="en-GB" sz="3200" kern="1200" dirty="0"/>
              <a:t>Step 1 </a:t>
            </a:r>
          </a:p>
        </p:txBody>
      </p:sp>
      <p:sp>
        <p:nvSpPr>
          <p:cNvPr id="16" name="Freeform: Shape 15">
            <a:extLst>
              <a:ext uri="{FF2B5EF4-FFF2-40B4-BE49-F238E27FC236}">
                <a16:creationId xmlns:a16="http://schemas.microsoft.com/office/drawing/2014/main" id="{E30AA9C5-9161-46AC-8D37-089A998E3453}"/>
              </a:ext>
            </a:extLst>
          </p:cNvPr>
          <p:cNvSpPr/>
          <p:nvPr/>
        </p:nvSpPr>
        <p:spPr>
          <a:xfrm>
            <a:off x="4361393" y="3697981"/>
            <a:ext cx="3364903" cy="2317610"/>
          </a:xfrm>
          <a:custGeom>
            <a:avLst/>
            <a:gdLst>
              <a:gd name="connsiteX0" fmla="*/ 0 w 3364903"/>
              <a:gd name="connsiteY0" fmla="*/ 347642 h 2317610"/>
              <a:gd name="connsiteX1" fmla="*/ 2206098 w 3364903"/>
              <a:gd name="connsiteY1" fmla="*/ 347642 h 2317610"/>
              <a:gd name="connsiteX2" fmla="*/ 2206098 w 3364903"/>
              <a:gd name="connsiteY2" fmla="*/ 0 h 2317610"/>
              <a:gd name="connsiteX3" fmla="*/ 3364903 w 3364903"/>
              <a:gd name="connsiteY3" fmla="*/ 1158805 h 2317610"/>
              <a:gd name="connsiteX4" fmla="*/ 2206098 w 3364903"/>
              <a:gd name="connsiteY4" fmla="*/ 2317610 h 2317610"/>
              <a:gd name="connsiteX5" fmla="*/ 2206098 w 3364903"/>
              <a:gd name="connsiteY5" fmla="*/ 1969969 h 2317610"/>
              <a:gd name="connsiteX6" fmla="*/ 0 w 3364903"/>
              <a:gd name="connsiteY6" fmla="*/ 1969969 h 2317610"/>
              <a:gd name="connsiteX7" fmla="*/ 0 w 3364903"/>
              <a:gd name="connsiteY7" fmla="*/ 347642 h 2317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64903" h="2317610">
                <a:moveTo>
                  <a:pt x="0" y="347642"/>
                </a:moveTo>
                <a:lnTo>
                  <a:pt x="2206098" y="347642"/>
                </a:lnTo>
                <a:lnTo>
                  <a:pt x="2206098" y="0"/>
                </a:lnTo>
                <a:lnTo>
                  <a:pt x="3364903" y="1158805"/>
                </a:lnTo>
                <a:lnTo>
                  <a:pt x="2206098" y="2317610"/>
                </a:lnTo>
                <a:lnTo>
                  <a:pt x="2206098" y="1969969"/>
                </a:lnTo>
                <a:lnTo>
                  <a:pt x="0" y="1969969"/>
                </a:lnTo>
                <a:lnTo>
                  <a:pt x="0" y="347642"/>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881865" tIns="357802" rIns="831484" bIns="357801"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Identify themes which connect with your research/review question</a:t>
            </a:r>
          </a:p>
        </p:txBody>
      </p:sp>
      <p:sp>
        <p:nvSpPr>
          <p:cNvPr id="17" name="Freeform: Shape 16">
            <a:extLst>
              <a:ext uri="{FF2B5EF4-FFF2-40B4-BE49-F238E27FC236}">
                <a16:creationId xmlns:a16="http://schemas.microsoft.com/office/drawing/2014/main" id="{E41C982C-C940-4258-9169-E33978BD551F}"/>
              </a:ext>
            </a:extLst>
          </p:cNvPr>
          <p:cNvSpPr/>
          <p:nvPr/>
        </p:nvSpPr>
        <p:spPr>
          <a:xfrm>
            <a:off x="3941035" y="4210282"/>
            <a:ext cx="1325673" cy="1325673"/>
          </a:xfrm>
          <a:custGeom>
            <a:avLst/>
            <a:gdLst>
              <a:gd name="connsiteX0" fmla="*/ 0 w 1325673"/>
              <a:gd name="connsiteY0" fmla="*/ 662837 h 1325673"/>
              <a:gd name="connsiteX1" fmla="*/ 662837 w 1325673"/>
              <a:gd name="connsiteY1" fmla="*/ 0 h 1325673"/>
              <a:gd name="connsiteX2" fmla="*/ 1325674 w 1325673"/>
              <a:gd name="connsiteY2" fmla="*/ 662837 h 1325673"/>
              <a:gd name="connsiteX3" fmla="*/ 662837 w 1325673"/>
              <a:gd name="connsiteY3" fmla="*/ 1325674 h 1325673"/>
              <a:gd name="connsiteX4" fmla="*/ 0 w 1325673"/>
              <a:gd name="connsiteY4" fmla="*/ 662837 h 1325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673" h="1325673">
                <a:moveTo>
                  <a:pt x="0" y="662837"/>
                </a:moveTo>
                <a:cubicBezTo>
                  <a:pt x="0" y="296762"/>
                  <a:pt x="296762" y="0"/>
                  <a:pt x="662837" y="0"/>
                </a:cubicBezTo>
                <a:cubicBezTo>
                  <a:pt x="1028912" y="0"/>
                  <a:pt x="1325674" y="296762"/>
                  <a:pt x="1325674" y="662837"/>
                </a:cubicBezTo>
                <a:cubicBezTo>
                  <a:pt x="1325674" y="1028912"/>
                  <a:pt x="1028912" y="1325674"/>
                  <a:pt x="662837" y="1325674"/>
                </a:cubicBezTo>
                <a:cubicBezTo>
                  <a:pt x="296762" y="1325674"/>
                  <a:pt x="0" y="1028912"/>
                  <a:pt x="0" y="662837"/>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4460" tIns="214460" rIns="214460" bIns="214460" numCol="1" spcCol="1270" anchor="ctr" anchorCtr="0">
            <a:noAutofit/>
          </a:bodyPr>
          <a:lstStyle/>
          <a:p>
            <a:pPr marL="0" lvl="0" indent="0" algn="ctr" defTabSz="1422400">
              <a:lnSpc>
                <a:spcPct val="90000"/>
              </a:lnSpc>
              <a:spcBef>
                <a:spcPct val="0"/>
              </a:spcBef>
              <a:spcAft>
                <a:spcPct val="35000"/>
              </a:spcAft>
              <a:buNone/>
            </a:pPr>
            <a:r>
              <a:rPr lang="en-GB" sz="3200" kern="1200" dirty="0"/>
              <a:t>Step 2</a:t>
            </a:r>
          </a:p>
        </p:txBody>
      </p:sp>
      <p:sp>
        <p:nvSpPr>
          <p:cNvPr id="18" name="Freeform: Shape 17">
            <a:extLst>
              <a:ext uri="{FF2B5EF4-FFF2-40B4-BE49-F238E27FC236}">
                <a16:creationId xmlns:a16="http://schemas.microsoft.com/office/drawing/2014/main" id="{BE529DBA-F5B9-42DF-ACA2-A03D2C108B16}"/>
              </a:ext>
            </a:extLst>
          </p:cNvPr>
          <p:cNvSpPr/>
          <p:nvPr/>
        </p:nvSpPr>
        <p:spPr>
          <a:xfrm>
            <a:off x="8554841" y="3697981"/>
            <a:ext cx="2651346" cy="2317610"/>
          </a:xfrm>
          <a:custGeom>
            <a:avLst/>
            <a:gdLst>
              <a:gd name="connsiteX0" fmla="*/ 0 w 2651346"/>
              <a:gd name="connsiteY0" fmla="*/ 347642 h 2317610"/>
              <a:gd name="connsiteX1" fmla="*/ 1492541 w 2651346"/>
              <a:gd name="connsiteY1" fmla="*/ 347642 h 2317610"/>
              <a:gd name="connsiteX2" fmla="*/ 1492541 w 2651346"/>
              <a:gd name="connsiteY2" fmla="*/ 0 h 2317610"/>
              <a:gd name="connsiteX3" fmla="*/ 2651346 w 2651346"/>
              <a:gd name="connsiteY3" fmla="*/ 1158805 h 2317610"/>
              <a:gd name="connsiteX4" fmla="*/ 1492541 w 2651346"/>
              <a:gd name="connsiteY4" fmla="*/ 2317610 h 2317610"/>
              <a:gd name="connsiteX5" fmla="*/ 1492541 w 2651346"/>
              <a:gd name="connsiteY5" fmla="*/ 1969969 h 2317610"/>
              <a:gd name="connsiteX6" fmla="*/ 0 w 2651346"/>
              <a:gd name="connsiteY6" fmla="*/ 1969969 h 2317610"/>
              <a:gd name="connsiteX7" fmla="*/ 0 w 2651346"/>
              <a:gd name="connsiteY7" fmla="*/ 347642 h 2317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51346" h="2317610">
                <a:moveTo>
                  <a:pt x="0" y="347642"/>
                </a:moveTo>
                <a:lnTo>
                  <a:pt x="1492541" y="347642"/>
                </a:lnTo>
                <a:lnTo>
                  <a:pt x="1492541" y="0"/>
                </a:lnTo>
                <a:lnTo>
                  <a:pt x="2651346" y="1158805"/>
                </a:lnTo>
                <a:lnTo>
                  <a:pt x="1492541" y="2317610"/>
                </a:lnTo>
                <a:lnTo>
                  <a:pt x="1492541" y="1969969"/>
                </a:lnTo>
                <a:lnTo>
                  <a:pt x="0" y="1969969"/>
                </a:lnTo>
                <a:lnTo>
                  <a:pt x="0" y="347642"/>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713637" tIns="360342" rIns="721378" bIns="360341"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Write up your themes</a:t>
            </a:r>
          </a:p>
        </p:txBody>
      </p:sp>
      <p:sp>
        <p:nvSpPr>
          <p:cNvPr id="19" name="Freeform: Shape 18">
            <a:extLst>
              <a:ext uri="{FF2B5EF4-FFF2-40B4-BE49-F238E27FC236}">
                <a16:creationId xmlns:a16="http://schemas.microsoft.com/office/drawing/2014/main" id="{83445CE5-2F65-4026-BC0E-CCA650DD461C}"/>
              </a:ext>
            </a:extLst>
          </p:cNvPr>
          <p:cNvSpPr/>
          <p:nvPr/>
        </p:nvSpPr>
        <p:spPr>
          <a:xfrm>
            <a:off x="7892005" y="4193950"/>
            <a:ext cx="1325673" cy="1325673"/>
          </a:xfrm>
          <a:custGeom>
            <a:avLst/>
            <a:gdLst>
              <a:gd name="connsiteX0" fmla="*/ 0 w 1325673"/>
              <a:gd name="connsiteY0" fmla="*/ 662837 h 1325673"/>
              <a:gd name="connsiteX1" fmla="*/ 662837 w 1325673"/>
              <a:gd name="connsiteY1" fmla="*/ 0 h 1325673"/>
              <a:gd name="connsiteX2" fmla="*/ 1325674 w 1325673"/>
              <a:gd name="connsiteY2" fmla="*/ 662837 h 1325673"/>
              <a:gd name="connsiteX3" fmla="*/ 662837 w 1325673"/>
              <a:gd name="connsiteY3" fmla="*/ 1325674 h 1325673"/>
              <a:gd name="connsiteX4" fmla="*/ 0 w 1325673"/>
              <a:gd name="connsiteY4" fmla="*/ 662837 h 1325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673" h="1325673">
                <a:moveTo>
                  <a:pt x="0" y="662837"/>
                </a:moveTo>
                <a:cubicBezTo>
                  <a:pt x="0" y="296762"/>
                  <a:pt x="296762" y="0"/>
                  <a:pt x="662837" y="0"/>
                </a:cubicBezTo>
                <a:cubicBezTo>
                  <a:pt x="1028912" y="0"/>
                  <a:pt x="1325674" y="296762"/>
                  <a:pt x="1325674" y="662837"/>
                </a:cubicBezTo>
                <a:cubicBezTo>
                  <a:pt x="1325674" y="1028912"/>
                  <a:pt x="1028912" y="1325674"/>
                  <a:pt x="662837" y="1325674"/>
                </a:cubicBezTo>
                <a:cubicBezTo>
                  <a:pt x="296762" y="1325674"/>
                  <a:pt x="0" y="1028912"/>
                  <a:pt x="0" y="662837"/>
                </a:cubicBez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4460" tIns="214460" rIns="214460" bIns="214460" numCol="1" spcCol="1270" anchor="ctr" anchorCtr="0">
            <a:noAutofit/>
          </a:bodyPr>
          <a:lstStyle/>
          <a:p>
            <a:pPr marL="0" lvl="0" indent="0" algn="ctr" defTabSz="1422400">
              <a:lnSpc>
                <a:spcPct val="90000"/>
              </a:lnSpc>
              <a:spcBef>
                <a:spcPct val="0"/>
              </a:spcBef>
              <a:spcAft>
                <a:spcPct val="35000"/>
              </a:spcAft>
              <a:buNone/>
            </a:pPr>
            <a:r>
              <a:rPr lang="en-GB" sz="3200" kern="1200" dirty="0"/>
              <a:t>Step 3 </a:t>
            </a:r>
          </a:p>
        </p:txBody>
      </p:sp>
      <p:sp>
        <p:nvSpPr>
          <p:cNvPr id="9" name="Rectangle: Rounded Corners 8">
            <a:extLst>
              <a:ext uri="{FF2B5EF4-FFF2-40B4-BE49-F238E27FC236}">
                <a16:creationId xmlns:a16="http://schemas.microsoft.com/office/drawing/2014/main" id="{9418E5C7-D31F-41B3-BAC9-351EA3BA670B}"/>
              </a:ext>
            </a:extLst>
          </p:cNvPr>
          <p:cNvSpPr/>
          <p:nvPr/>
        </p:nvSpPr>
        <p:spPr>
          <a:xfrm>
            <a:off x="3396343" y="587829"/>
            <a:ext cx="7102928" cy="12736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panose="020B0604020202020204" pitchFamily="34" charset="0"/>
                <a:cs typeface="Arial" panose="020B0604020202020204" pitchFamily="34" charset="0"/>
              </a:rPr>
              <a:t>Thematic Analysis: A simplified Approach </a:t>
            </a:r>
          </a:p>
        </p:txBody>
      </p:sp>
      <p:sp>
        <p:nvSpPr>
          <p:cNvPr id="10" name="Rectangle: Rounded Corners 9">
            <a:extLst>
              <a:ext uri="{FF2B5EF4-FFF2-40B4-BE49-F238E27FC236}">
                <a16:creationId xmlns:a16="http://schemas.microsoft.com/office/drawing/2014/main" id="{AE398F4B-ABCB-4D6F-A7E7-4389C5FC508F}"/>
              </a:ext>
            </a:extLst>
          </p:cNvPr>
          <p:cNvSpPr/>
          <p:nvPr/>
        </p:nvSpPr>
        <p:spPr>
          <a:xfrm>
            <a:off x="326570" y="2073730"/>
            <a:ext cx="11625943" cy="10940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latin typeface="Arial" panose="020B0604020202020204" pitchFamily="34" charset="0"/>
                <a:cs typeface="Arial" panose="020B0604020202020204" pitchFamily="34" charset="0"/>
              </a:rPr>
              <a:t>Before</a:t>
            </a:r>
            <a:r>
              <a:rPr lang="en-GB" sz="2000" dirty="0">
                <a:latin typeface="Arial" panose="020B0604020202020204" pitchFamily="34" charset="0"/>
                <a:cs typeface="Arial" panose="020B0604020202020204" pitchFamily="34" charset="0"/>
              </a:rPr>
              <a:t> you can begin your thematic analysis you </a:t>
            </a:r>
            <a:r>
              <a:rPr lang="en-GB" sz="2000" b="1" u="sng" dirty="0">
                <a:latin typeface="Arial" panose="020B0604020202020204" pitchFamily="34" charset="0"/>
                <a:cs typeface="Arial" panose="020B0604020202020204" pitchFamily="34" charset="0"/>
              </a:rPr>
              <a:t>must</a:t>
            </a:r>
            <a:r>
              <a:rPr lang="en-GB" sz="2000" dirty="0">
                <a:latin typeface="Arial" panose="020B0604020202020204" pitchFamily="34" charset="0"/>
                <a:cs typeface="Arial" panose="020B0604020202020204" pitchFamily="34" charset="0"/>
              </a:rPr>
              <a:t> have </a:t>
            </a:r>
            <a:r>
              <a:rPr lang="en-GB" sz="2000" b="1" dirty="0">
                <a:latin typeface="Arial" panose="020B0604020202020204" pitchFamily="34" charset="0"/>
                <a:cs typeface="Arial" panose="020B0604020202020204" pitchFamily="34" charset="0"/>
              </a:rPr>
              <a:t>completed</a:t>
            </a:r>
            <a:r>
              <a:rPr lang="en-GB" sz="2000" dirty="0">
                <a:latin typeface="Arial" panose="020B0604020202020204" pitchFamily="34" charset="0"/>
                <a:cs typeface="Arial" panose="020B0604020202020204" pitchFamily="34" charset="0"/>
              </a:rPr>
              <a:t> your </a:t>
            </a:r>
            <a:r>
              <a:rPr lang="en-GB" sz="2000" b="1" dirty="0">
                <a:latin typeface="Arial" panose="020B0604020202020204" pitchFamily="34" charset="0"/>
                <a:cs typeface="Arial" panose="020B0604020202020204" pitchFamily="34" charset="0"/>
              </a:rPr>
              <a:t>search</a:t>
            </a:r>
            <a:r>
              <a:rPr lang="en-GB" sz="2000" dirty="0">
                <a:latin typeface="Arial" panose="020B0604020202020204" pitchFamily="34" charset="0"/>
                <a:cs typeface="Arial" panose="020B0604020202020204" pitchFamily="34" charset="0"/>
              </a:rPr>
              <a:t> for articles, have </a:t>
            </a:r>
            <a:r>
              <a:rPr lang="en-GB" sz="2000" b="1" dirty="0">
                <a:latin typeface="Arial" panose="020B0604020202020204" pitchFamily="34" charset="0"/>
                <a:cs typeface="Arial" panose="020B0604020202020204" pitchFamily="34" charset="0"/>
              </a:rPr>
              <a:t>read</a:t>
            </a:r>
            <a:r>
              <a:rPr lang="en-GB" sz="2000" dirty="0">
                <a:latin typeface="Arial" panose="020B0604020202020204" pitchFamily="34" charset="0"/>
                <a:cs typeface="Arial" panose="020B0604020202020204" pitchFamily="34" charset="0"/>
              </a:rPr>
              <a:t> the articles in detail and </a:t>
            </a:r>
            <a:r>
              <a:rPr lang="en-GB" sz="2000" b="1" dirty="0">
                <a:latin typeface="Arial" panose="020B0604020202020204" pitchFamily="34" charset="0"/>
                <a:cs typeface="Arial" panose="020B0604020202020204" pitchFamily="34" charset="0"/>
              </a:rPr>
              <a:t>critical analysed </a:t>
            </a:r>
            <a:r>
              <a:rPr lang="en-GB" sz="2000" dirty="0">
                <a:latin typeface="Arial" panose="020B0604020202020204" pitchFamily="34" charset="0"/>
                <a:cs typeface="Arial" panose="020B0604020202020204" pitchFamily="34" charset="0"/>
              </a:rPr>
              <a:t>them and made </a:t>
            </a:r>
            <a:r>
              <a:rPr lang="en-GB" sz="2000" b="1" dirty="0">
                <a:latin typeface="Arial" panose="020B0604020202020204" pitchFamily="34" charset="0"/>
                <a:cs typeface="Arial" panose="020B0604020202020204" pitchFamily="34" charset="0"/>
              </a:rPr>
              <a:t>detailed notes. </a:t>
            </a:r>
          </a:p>
        </p:txBody>
      </p:sp>
    </p:spTree>
    <p:extLst>
      <p:ext uri="{BB962C8B-B14F-4D97-AF65-F5344CB8AC3E}">
        <p14:creationId xmlns:p14="http://schemas.microsoft.com/office/powerpoint/2010/main" val="121413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324B2399-35DD-4ABC-82A5-DFEDC66A7C30}"/>
              </a:ext>
            </a:extLst>
          </p:cNvPr>
          <p:cNvSpPr>
            <a:spLocks noGrp="1"/>
          </p:cNvSpPr>
          <p:nvPr>
            <p:ph idx="1"/>
          </p:nvPr>
        </p:nvSpPr>
        <p:spPr>
          <a:xfrm>
            <a:off x="4331368" y="353816"/>
            <a:ext cx="7508698" cy="3520353"/>
          </a:xfrm>
        </p:spPr>
        <p:txBody>
          <a:bodyPr>
            <a:normAutofit/>
          </a:bodyPr>
          <a:lstStyle/>
          <a:p>
            <a:pPr marL="0" indent="0">
              <a:buNone/>
            </a:pPr>
            <a:r>
              <a:rPr lang="en-GB" sz="2000" dirty="0">
                <a:latin typeface="Arial" panose="020B0604020202020204" pitchFamily="34" charset="0"/>
                <a:cs typeface="Arial" panose="020B0604020202020204" pitchFamily="34" charset="0"/>
              </a:rPr>
              <a:t>The notes that you have made during your critical analysis should provide you with all the points that you need for your summary. </a:t>
            </a:r>
          </a:p>
          <a:p>
            <a:pPr>
              <a:buFontTx/>
              <a:buChar char="-"/>
            </a:pPr>
            <a:r>
              <a:rPr lang="en-GB" sz="2000" dirty="0">
                <a:latin typeface="Arial" panose="020B0604020202020204" pitchFamily="34" charset="0"/>
                <a:cs typeface="Arial" panose="020B0604020202020204" pitchFamily="34" charset="0"/>
              </a:rPr>
              <a:t>Author(s)</a:t>
            </a:r>
          </a:p>
          <a:p>
            <a:pPr>
              <a:buFontTx/>
              <a:buChar char="-"/>
            </a:pPr>
            <a:r>
              <a:rPr lang="en-GB" sz="2000" dirty="0">
                <a:latin typeface="Arial" panose="020B0604020202020204" pitchFamily="34" charset="0"/>
                <a:cs typeface="Arial" panose="020B0604020202020204" pitchFamily="34" charset="0"/>
              </a:rPr>
              <a:t>Year of publication </a:t>
            </a:r>
          </a:p>
          <a:p>
            <a:pPr>
              <a:buFontTx/>
              <a:buChar char="-"/>
            </a:pPr>
            <a:r>
              <a:rPr lang="en-GB" sz="2000" dirty="0">
                <a:latin typeface="Arial" panose="020B0604020202020204" pitchFamily="34" charset="0"/>
                <a:cs typeface="Arial" panose="020B0604020202020204" pitchFamily="34" charset="0"/>
              </a:rPr>
              <a:t>Method </a:t>
            </a:r>
          </a:p>
          <a:p>
            <a:pPr>
              <a:buFontTx/>
              <a:buChar char="-"/>
            </a:pPr>
            <a:r>
              <a:rPr lang="en-GB" sz="2000" dirty="0">
                <a:latin typeface="Arial" panose="020B0604020202020204" pitchFamily="34" charset="0"/>
                <a:cs typeface="Arial" panose="020B0604020202020204" pitchFamily="34" charset="0"/>
              </a:rPr>
              <a:t>Sample size </a:t>
            </a:r>
          </a:p>
          <a:p>
            <a:pPr>
              <a:buFontTx/>
              <a:buChar char="-"/>
            </a:pPr>
            <a:r>
              <a:rPr lang="en-GB" sz="2000" dirty="0">
                <a:latin typeface="Arial" panose="020B0604020202020204" pitchFamily="34" charset="0"/>
                <a:cs typeface="Arial" panose="020B0604020202020204" pitchFamily="34" charset="0"/>
              </a:rPr>
              <a:t>Main findings</a:t>
            </a:r>
          </a:p>
          <a:p>
            <a:pPr>
              <a:buFontTx/>
              <a:buChar char="-"/>
            </a:pPr>
            <a:r>
              <a:rPr lang="en-GB" sz="2000" dirty="0">
                <a:latin typeface="Arial" panose="020B0604020202020204" pitchFamily="34" charset="0"/>
                <a:cs typeface="Arial" panose="020B0604020202020204" pitchFamily="34" charset="0"/>
              </a:rPr>
              <a:t>Strengths and limitations </a:t>
            </a:r>
          </a:p>
        </p:txBody>
      </p:sp>
      <p:pic>
        <p:nvPicPr>
          <p:cNvPr id="5" name="Picture 4">
            <a:extLst>
              <a:ext uri="{FF2B5EF4-FFF2-40B4-BE49-F238E27FC236}">
                <a16:creationId xmlns:a16="http://schemas.microsoft.com/office/drawing/2014/main" id="{435B425A-7D20-4D1B-A21F-89BBF85C5D72}"/>
              </a:ext>
            </a:extLst>
          </p:cNvPr>
          <p:cNvPicPr>
            <a:picLocks noChangeAspect="1"/>
          </p:cNvPicPr>
          <p:nvPr/>
        </p:nvPicPr>
        <p:blipFill>
          <a:blip r:embed="rId2"/>
          <a:stretch>
            <a:fillRect/>
          </a:stretch>
        </p:blipFill>
        <p:spPr>
          <a:xfrm>
            <a:off x="358219" y="257563"/>
            <a:ext cx="3540013" cy="2606871"/>
          </a:xfrm>
          <a:prstGeom prst="rect">
            <a:avLst/>
          </a:prstGeom>
        </p:spPr>
      </p:pic>
      <p:grpSp>
        <p:nvGrpSpPr>
          <p:cNvPr id="11" name="Group 10">
            <a:extLst>
              <a:ext uri="{FF2B5EF4-FFF2-40B4-BE49-F238E27FC236}">
                <a16:creationId xmlns:a16="http://schemas.microsoft.com/office/drawing/2014/main" id="{4242AD66-E6A5-4B5A-822D-4D7ED0302716}"/>
              </a:ext>
            </a:extLst>
          </p:cNvPr>
          <p:cNvGrpSpPr/>
          <p:nvPr/>
        </p:nvGrpSpPr>
        <p:grpSpPr>
          <a:xfrm>
            <a:off x="2394284" y="3695699"/>
            <a:ext cx="9607216" cy="2904737"/>
            <a:chOff x="2394284" y="3695700"/>
            <a:chExt cx="9405677" cy="2638258"/>
          </a:xfrm>
        </p:grpSpPr>
        <p:pic>
          <p:nvPicPr>
            <p:cNvPr id="9" name="Picture 8">
              <a:extLst>
                <a:ext uri="{FF2B5EF4-FFF2-40B4-BE49-F238E27FC236}">
                  <a16:creationId xmlns:a16="http://schemas.microsoft.com/office/drawing/2014/main" id="{864D82D3-CF9D-4D0D-8FE4-A22B6BB9B94C}"/>
                </a:ext>
              </a:extLst>
            </p:cNvPr>
            <p:cNvPicPr>
              <a:picLocks noChangeAspect="1"/>
            </p:cNvPicPr>
            <p:nvPr/>
          </p:nvPicPr>
          <p:blipFill>
            <a:blip r:embed="rId3"/>
            <a:stretch>
              <a:fillRect/>
            </a:stretch>
          </p:blipFill>
          <p:spPr>
            <a:xfrm>
              <a:off x="5863881" y="3695700"/>
              <a:ext cx="5936080" cy="2638258"/>
            </a:xfrm>
            <a:prstGeom prst="rect">
              <a:avLst/>
            </a:prstGeom>
          </p:spPr>
        </p:pic>
        <p:sp>
          <p:nvSpPr>
            <p:cNvPr id="10" name="TextBox 9">
              <a:extLst>
                <a:ext uri="{FF2B5EF4-FFF2-40B4-BE49-F238E27FC236}">
                  <a16:creationId xmlns:a16="http://schemas.microsoft.com/office/drawing/2014/main" id="{97020174-495B-4F7A-88A9-11B1E1646068}"/>
                </a:ext>
              </a:extLst>
            </p:cNvPr>
            <p:cNvSpPr txBox="1"/>
            <p:nvPr/>
          </p:nvSpPr>
          <p:spPr>
            <a:xfrm>
              <a:off x="2394284" y="5076866"/>
              <a:ext cx="3874168" cy="369332"/>
            </a:xfrm>
            <a:prstGeom prst="rect">
              <a:avLst/>
            </a:prstGeom>
            <a:noFill/>
          </p:spPr>
          <p:txBody>
            <a:bodyPr wrap="square" rtlCol="0">
              <a:spAutoFit/>
            </a:bodyPr>
            <a:lstStyle/>
            <a:p>
              <a:r>
                <a:rPr lang="en-GB" dirty="0"/>
                <a:t>Example from Aveyard (2014, p144) </a:t>
              </a:r>
            </a:p>
          </p:txBody>
        </p:sp>
      </p:grpSp>
    </p:spTree>
    <p:extLst>
      <p:ext uri="{BB962C8B-B14F-4D97-AF65-F5344CB8AC3E}">
        <p14:creationId xmlns:p14="http://schemas.microsoft.com/office/powerpoint/2010/main" val="1197567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fad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fad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CDDCE7-73EB-43C4-9621-915E446401EF}"/>
              </a:ext>
            </a:extLst>
          </p:cNvPr>
          <p:cNvSpPr>
            <a:spLocks noGrp="1"/>
          </p:cNvSpPr>
          <p:nvPr>
            <p:ph idx="1"/>
          </p:nvPr>
        </p:nvSpPr>
        <p:spPr>
          <a:xfrm>
            <a:off x="219873" y="1743755"/>
            <a:ext cx="4369416" cy="1325563"/>
          </a:xfrm>
        </p:spPr>
        <p:txBody>
          <a:bodyPr>
            <a:normAutofit/>
          </a:bodyPr>
          <a:lstStyle/>
          <a:p>
            <a:pPr marL="0" indent="0">
              <a:buNone/>
            </a:pPr>
            <a:r>
              <a:rPr lang="en-GB" sz="2000" dirty="0">
                <a:latin typeface="Arial" panose="020B0604020202020204" pitchFamily="34" charset="0"/>
                <a:cs typeface="Arial" panose="020B0604020202020204" pitchFamily="34" charset="0"/>
              </a:rPr>
              <a:t>Your results section of a research report often uses this summary table to communicate a brief overview of the research you have done. </a:t>
            </a:r>
          </a:p>
        </p:txBody>
      </p:sp>
      <p:graphicFrame>
        <p:nvGraphicFramePr>
          <p:cNvPr id="6" name="Table 5">
            <a:extLst>
              <a:ext uri="{FF2B5EF4-FFF2-40B4-BE49-F238E27FC236}">
                <a16:creationId xmlns:a16="http://schemas.microsoft.com/office/drawing/2014/main" id="{985D98FD-A62B-4316-8486-17AF2092E8FA}"/>
              </a:ext>
            </a:extLst>
          </p:cNvPr>
          <p:cNvGraphicFramePr>
            <a:graphicFrameLocks noGrp="1"/>
          </p:cNvGraphicFramePr>
          <p:nvPr>
            <p:extLst>
              <p:ext uri="{D42A27DB-BD31-4B8C-83A1-F6EECF244321}">
                <p14:modId xmlns:p14="http://schemas.microsoft.com/office/powerpoint/2010/main" val="335600905"/>
              </p:ext>
            </p:extLst>
          </p:nvPr>
        </p:nvGraphicFramePr>
        <p:xfrm>
          <a:off x="4939329" y="319979"/>
          <a:ext cx="7190083" cy="6218041"/>
        </p:xfrm>
        <a:graphic>
          <a:graphicData uri="http://schemas.openxmlformats.org/drawingml/2006/table">
            <a:tbl>
              <a:tblPr firstRow="1" firstCol="1" bandRow="1">
                <a:tableStyleId>{5C22544A-7EE6-4342-B048-85BDC9FD1C3A}</a:tableStyleId>
              </a:tblPr>
              <a:tblGrid>
                <a:gridCol w="900304">
                  <a:extLst>
                    <a:ext uri="{9D8B030D-6E8A-4147-A177-3AD203B41FA5}">
                      <a16:colId xmlns:a16="http://schemas.microsoft.com/office/drawing/2014/main" val="3597511266"/>
                    </a:ext>
                  </a:extLst>
                </a:gridCol>
                <a:gridCol w="861794">
                  <a:extLst>
                    <a:ext uri="{9D8B030D-6E8A-4147-A177-3AD203B41FA5}">
                      <a16:colId xmlns:a16="http://schemas.microsoft.com/office/drawing/2014/main" val="1310807025"/>
                    </a:ext>
                  </a:extLst>
                </a:gridCol>
                <a:gridCol w="1111756">
                  <a:extLst>
                    <a:ext uri="{9D8B030D-6E8A-4147-A177-3AD203B41FA5}">
                      <a16:colId xmlns:a16="http://schemas.microsoft.com/office/drawing/2014/main" val="3511088369"/>
                    </a:ext>
                  </a:extLst>
                </a:gridCol>
                <a:gridCol w="850166">
                  <a:extLst>
                    <a:ext uri="{9D8B030D-6E8A-4147-A177-3AD203B41FA5}">
                      <a16:colId xmlns:a16="http://schemas.microsoft.com/office/drawing/2014/main" val="2756446192"/>
                    </a:ext>
                  </a:extLst>
                </a:gridCol>
                <a:gridCol w="1634935">
                  <a:extLst>
                    <a:ext uri="{9D8B030D-6E8A-4147-A177-3AD203B41FA5}">
                      <a16:colId xmlns:a16="http://schemas.microsoft.com/office/drawing/2014/main" val="816244966"/>
                    </a:ext>
                  </a:extLst>
                </a:gridCol>
                <a:gridCol w="1831128">
                  <a:extLst>
                    <a:ext uri="{9D8B030D-6E8A-4147-A177-3AD203B41FA5}">
                      <a16:colId xmlns:a16="http://schemas.microsoft.com/office/drawing/2014/main" val="2325418491"/>
                    </a:ext>
                  </a:extLst>
                </a:gridCol>
              </a:tblGrid>
              <a:tr h="536502">
                <a:tc>
                  <a:txBody>
                    <a:bodyPr/>
                    <a:lstStyle/>
                    <a:p>
                      <a:pPr algn="just">
                        <a:lnSpc>
                          <a:spcPct val="150000"/>
                        </a:lnSpc>
                        <a:spcAft>
                          <a:spcPts val="800"/>
                        </a:spcAft>
                      </a:pPr>
                      <a:r>
                        <a:rPr lang="en-GB" sz="900" dirty="0">
                          <a:effectLst/>
                          <a:latin typeface="Arial" panose="020B0604020202020204" pitchFamily="34" charset="0"/>
                          <a:cs typeface="Arial" panose="020B0604020202020204" pitchFamily="34" charset="0"/>
                        </a:rPr>
                        <a:t>Authors</a:t>
                      </a:r>
                    </a:p>
                    <a:p>
                      <a:pPr algn="just">
                        <a:lnSpc>
                          <a:spcPct val="150000"/>
                        </a:lnSpc>
                        <a:spcAft>
                          <a:spcPts val="800"/>
                        </a:spcAft>
                      </a:pPr>
                      <a:r>
                        <a:rPr lang="en-GB" sz="900" dirty="0">
                          <a:effectLst/>
                          <a:latin typeface="Arial" panose="020B0604020202020204" pitchFamily="34" charset="0"/>
                          <a:cs typeface="Arial" panose="020B0604020202020204" pitchFamily="34" charset="0"/>
                        </a:rPr>
                        <a:t>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Type of study</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Research Method</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kern="1800">
                          <a:effectLst/>
                          <a:latin typeface="Arial" panose="020B0604020202020204" pitchFamily="34" charset="0"/>
                          <a:cs typeface="Arial" panose="020B0604020202020204" pitchFamily="34" charset="0"/>
                        </a:rPr>
                        <a:t>Type of Analysis</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kern="1800">
                          <a:effectLst/>
                          <a:latin typeface="Arial" panose="020B0604020202020204" pitchFamily="34" charset="0"/>
                          <a:cs typeface="Arial" panose="020B0604020202020204" pitchFamily="34" charset="0"/>
                        </a:rPr>
                        <a:t>Sample Size</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kern="1800" dirty="0">
                          <a:effectLst/>
                          <a:latin typeface="Arial" panose="020B0604020202020204" pitchFamily="34" charset="0"/>
                          <a:cs typeface="Arial" panose="020B0604020202020204" pitchFamily="34" charset="0"/>
                        </a:rPr>
                        <a:t>Main Findings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2430461940"/>
                  </a:ext>
                </a:extLst>
              </a:tr>
              <a:tr h="459265">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Costello et al., 2019</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Systematic </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review</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Quantitative Scale Questionnaires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Meta-analysis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97 care homes, 2062 care staff participated</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High staff turnover, staff burnout, language barriers, staff experiencing abuse</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3100879802"/>
                  </a:ext>
                </a:extLst>
              </a:tr>
              <a:tr h="1144818">
                <a:tc>
                  <a:txBody>
                    <a:bodyPr/>
                    <a:lstStyle/>
                    <a:p>
                      <a:pPr>
                        <a:lnSpc>
                          <a:spcPct val="150000"/>
                        </a:lnSpc>
                        <a:spcAft>
                          <a:spcPts val="800"/>
                        </a:spcAft>
                      </a:pPr>
                      <a:r>
                        <a:rPr lang="en-GB" sz="900" dirty="0" err="1">
                          <a:effectLst/>
                          <a:latin typeface="Arial" panose="020B0604020202020204" pitchFamily="34" charset="0"/>
                          <a:cs typeface="Arial" panose="020B0604020202020204" pitchFamily="34" charset="0"/>
                        </a:rPr>
                        <a:t>Harrad</a:t>
                      </a:r>
                      <a:r>
                        <a:rPr lang="en-GB" sz="900" dirty="0">
                          <a:effectLst/>
                          <a:latin typeface="Arial" panose="020B0604020202020204" pitchFamily="34" charset="0"/>
                          <a:cs typeface="Arial" panose="020B0604020202020204" pitchFamily="34" charset="0"/>
                        </a:rPr>
                        <a:t> and Sulla, 2018</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Systematic </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Review</a:t>
                      </a:r>
                    </a:p>
                    <a:p>
                      <a:pPr>
                        <a:lnSpc>
                          <a:spcPct val="150000"/>
                        </a:lnSpc>
                        <a:spcAft>
                          <a:spcPts val="800"/>
                        </a:spcAft>
                      </a:pPr>
                      <a:r>
                        <a:rPr lang="en-GB" sz="900" dirty="0">
                          <a:effectLst/>
                          <a:latin typeface="Arial" panose="020B0604020202020204" pitchFamily="34" charset="0"/>
                          <a:cs typeface="Arial" panose="020B0604020202020204" pitchFamily="34" charset="0"/>
                        </a:rPr>
                        <a:t>Thematically Synthesised</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Qualitative</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Secondary research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Thematic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search conducted on range of databases to examine different material</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High staff burnout, high job stress, lack of progression, developing coping strategies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461630035"/>
                  </a:ext>
                </a:extLst>
              </a:tr>
              <a:tr h="421633">
                <a:tc>
                  <a:txBody>
                    <a:bodyPr/>
                    <a:lstStyle/>
                    <a:p>
                      <a:pPr>
                        <a:lnSpc>
                          <a:spcPct val="150000"/>
                        </a:lnSpc>
                        <a:spcAft>
                          <a:spcPts val="800"/>
                        </a:spcAft>
                      </a:pPr>
                      <a:r>
                        <a:rPr lang="en-GB" sz="900" dirty="0" err="1">
                          <a:effectLst/>
                          <a:latin typeface="Arial" panose="020B0604020202020204" pitchFamily="34" charset="0"/>
                          <a:cs typeface="Arial" panose="020B0604020202020204" pitchFamily="34" charset="0"/>
                        </a:rPr>
                        <a:t>Wiegelmann</a:t>
                      </a:r>
                      <a:r>
                        <a:rPr lang="en-GB" sz="900" dirty="0">
                          <a:effectLst/>
                          <a:latin typeface="Arial" panose="020B0604020202020204" pitchFamily="34" charset="0"/>
                          <a:cs typeface="Arial" panose="020B0604020202020204" pitchFamily="34" charset="0"/>
                        </a:rPr>
                        <a:t> et al., 2021</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Systematic </a:t>
                      </a:r>
                    </a:p>
                    <a:p>
                      <a:pPr algn="ctr">
                        <a:lnSpc>
                          <a:spcPct val="150000"/>
                        </a:lnSpc>
                        <a:spcAft>
                          <a:spcPts val="800"/>
                        </a:spcAft>
                      </a:pPr>
                      <a:r>
                        <a:rPr lang="en-GB" sz="900">
                          <a:effectLst/>
                          <a:latin typeface="Arial" panose="020B0604020202020204" pitchFamily="34" charset="0"/>
                          <a:cs typeface="Arial" panose="020B0604020202020204" pitchFamily="34" charset="0"/>
                        </a:rPr>
                        <a:t>review</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Secondary Research of Quantitative studies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Meta-analysis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46 programmes investigated</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Feelings of burden, depression of care givers,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1985630588"/>
                  </a:ext>
                </a:extLst>
              </a:tr>
              <a:tr h="618051">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Adams, Verbeek and </a:t>
                      </a:r>
                      <a:r>
                        <a:rPr lang="en-GB" sz="900" dirty="0" err="1">
                          <a:effectLst/>
                          <a:latin typeface="Arial" panose="020B0604020202020204" pitchFamily="34" charset="0"/>
                          <a:cs typeface="Arial" panose="020B0604020202020204" pitchFamily="34" charset="0"/>
                        </a:rPr>
                        <a:t>Zwakhalen</a:t>
                      </a:r>
                      <a:r>
                        <a:rPr lang="en-GB" sz="900" dirty="0">
                          <a:effectLst/>
                          <a:latin typeface="Arial" panose="020B0604020202020204" pitchFamily="34" charset="0"/>
                          <a:cs typeface="Arial" panose="020B0604020202020204" pitchFamily="34" charset="0"/>
                        </a:rPr>
                        <a:t>, 2017</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 Primary Research</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Qualitative</a:t>
                      </a:r>
                    </a:p>
                    <a:p>
                      <a:pPr algn="ctr">
                        <a:lnSpc>
                          <a:spcPct val="150000"/>
                        </a:lnSpc>
                        <a:spcAft>
                          <a:spcPts val="800"/>
                        </a:spcAft>
                      </a:pPr>
                      <a:r>
                        <a:rPr lang="en-GB" sz="900">
                          <a:effectLst/>
                          <a:latin typeface="Arial" panose="020B0604020202020204" pitchFamily="34" charset="0"/>
                          <a:cs typeface="Arial" panose="020B0604020202020204" pitchFamily="34" charset="0"/>
                        </a:rPr>
                        <a:t>Questionnaires</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Descriptive Statistics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Two different settings, traditional and towards PCC tasks</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Staff perceptions, low job satisfaction, job aspiration low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4111796666"/>
                  </a:ext>
                </a:extLst>
              </a:tr>
              <a:tr h="707544">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Houghton et al., 2016</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Systematic </a:t>
                      </a:r>
                    </a:p>
                    <a:p>
                      <a:pPr algn="ctr">
                        <a:lnSpc>
                          <a:spcPct val="150000"/>
                        </a:lnSpc>
                        <a:spcAft>
                          <a:spcPts val="800"/>
                        </a:spcAft>
                      </a:pPr>
                      <a:r>
                        <a:rPr lang="en-GB" sz="900">
                          <a:effectLst/>
                          <a:latin typeface="Arial" panose="020B0604020202020204" pitchFamily="34" charset="0"/>
                          <a:cs typeface="Arial" panose="020B0604020202020204" pitchFamily="34" charset="0"/>
                        </a:rPr>
                        <a:t>review</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Qualitative</a:t>
                      </a:r>
                    </a:p>
                    <a:p>
                      <a:pPr algn="ctr">
                        <a:lnSpc>
                          <a:spcPct val="150000"/>
                        </a:lnSpc>
                        <a:spcAft>
                          <a:spcPts val="800"/>
                        </a:spcAft>
                      </a:pPr>
                      <a:r>
                        <a:rPr lang="en-GB" sz="900">
                          <a:effectLst/>
                          <a:latin typeface="Arial" panose="020B0604020202020204" pitchFamily="34" charset="0"/>
                          <a:cs typeface="Arial" panose="020B0604020202020204" pitchFamily="34" charset="0"/>
                        </a:rPr>
                        <a:t>Online Databases</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CASP and </a:t>
                      </a:r>
                      <a:r>
                        <a:rPr lang="en-GB" sz="900" dirty="0" err="1">
                          <a:effectLst/>
                          <a:latin typeface="Arial" panose="020B0604020202020204" pitchFamily="34" charset="0"/>
                          <a:cs typeface="Arial" panose="020B0604020202020204" pitchFamily="34" charset="0"/>
                        </a:rPr>
                        <a:t>Nviro</a:t>
                      </a:r>
                      <a:r>
                        <a:rPr lang="en-GB" sz="900" dirty="0">
                          <a:effectLst/>
                          <a:latin typeface="Arial" panose="020B0604020202020204" pitchFamily="34" charset="0"/>
                          <a:cs typeface="Arial" panose="020B0604020202020204" pitchFamily="34" charset="0"/>
                        </a:rPr>
                        <a:t>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12 studies</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9 syntheses based</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Inadequate staffing, developing knowledge of staff, poor pathways of care, impact on delivery of service</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924121485"/>
                  </a:ext>
                </a:extLst>
              </a:tr>
              <a:tr h="794479">
                <a:tc>
                  <a:txBody>
                    <a:bodyPr/>
                    <a:lstStyle/>
                    <a:p>
                      <a:pPr>
                        <a:lnSpc>
                          <a:spcPct val="150000"/>
                        </a:lnSpc>
                        <a:spcAft>
                          <a:spcPts val="800"/>
                        </a:spcAft>
                      </a:pPr>
                      <a:r>
                        <a:rPr lang="en-GB" sz="900" kern="1800" dirty="0">
                          <a:effectLst/>
                          <a:latin typeface="Arial" panose="020B0604020202020204" pitchFamily="34" charset="0"/>
                          <a:cs typeface="Arial" panose="020B0604020202020204" pitchFamily="34" charset="0"/>
                        </a:rPr>
                        <a:t>Brimblecombe et al., 2022</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 Primary Research</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Mixed</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Questionnaires</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In-depth interviews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Thematic</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 </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Negative impact on life, low levels of health and wellbeing, developing education, many jobs vacancies.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3391607265"/>
                  </a:ext>
                </a:extLst>
              </a:tr>
              <a:tr h="459265">
                <a:tc>
                  <a:txBody>
                    <a:bodyPr/>
                    <a:lstStyle/>
                    <a:p>
                      <a:pPr>
                        <a:lnSpc>
                          <a:spcPct val="150000"/>
                        </a:lnSpc>
                        <a:spcAft>
                          <a:spcPts val="800"/>
                        </a:spcAft>
                      </a:pPr>
                      <a:r>
                        <a:rPr lang="en-GB" sz="900" dirty="0" err="1">
                          <a:effectLst/>
                          <a:latin typeface="Arial" panose="020B0604020202020204" pitchFamily="34" charset="0"/>
                          <a:cs typeface="Arial" panose="020B0604020202020204" pitchFamily="34" charset="0"/>
                        </a:rPr>
                        <a:t>Brini</a:t>
                      </a:r>
                      <a:r>
                        <a:rPr lang="en-GB" sz="900" dirty="0">
                          <a:effectLst/>
                          <a:latin typeface="Arial" panose="020B0604020202020204" pitchFamily="34" charset="0"/>
                          <a:cs typeface="Arial" panose="020B0604020202020204" pitchFamily="34" charset="0"/>
                        </a:rPr>
                        <a:t> et al., 2020</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Cross-Sectional Primary Research</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 Questionnaires</a:t>
                      </a:r>
                    </a:p>
                    <a:p>
                      <a:pPr algn="ctr">
                        <a:lnSpc>
                          <a:spcPct val="150000"/>
                        </a:lnSpc>
                        <a:spcAft>
                          <a:spcPts val="800"/>
                        </a:spcAft>
                      </a:pPr>
                      <a:r>
                        <a:rPr lang="en-GB" sz="900" dirty="0">
                          <a:effectLst/>
                          <a:latin typeface="Arial" panose="020B0604020202020204" pitchFamily="34" charset="0"/>
                          <a:cs typeface="Arial" panose="020B0604020202020204" pitchFamily="34" charset="0"/>
                        </a:rPr>
                        <a:t>In-depth interviews</a:t>
                      </a:r>
                      <a:endParaRPr lang="en-GB" sz="900" dirty="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pP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Thematic</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a:effectLst/>
                          <a:latin typeface="Arial" panose="020B0604020202020204" pitchFamily="34" charset="0"/>
                          <a:cs typeface="Arial" panose="020B0604020202020204" pitchFamily="34" charset="0"/>
                        </a:rPr>
                        <a:t>240 caregivers living with dementia patients and 255 living elsewhere</a:t>
                      </a:r>
                      <a:endParaRPr lang="en-GB" sz="90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tc>
                  <a:txBody>
                    <a:bodyPr/>
                    <a:lstStyle/>
                    <a:p>
                      <a:pPr algn="ctr">
                        <a:lnSpc>
                          <a:spcPct val="150000"/>
                        </a:lnSpc>
                        <a:spcAft>
                          <a:spcPts val="800"/>
                        </a:spcAft>
                      </a:pPr>
                      <a:r>
                        <a:rPr lang="en-GB" sz="900" dirty="0">
                          <a:effectLst/>
                          <a:latin typeface="Arial" panose="020B0604020202020204" pitchFamily="34" charset="0"/>
                          <a:cs typeface="Arial" panose="020B0604020202020204" pitchFamily="34" charset="0"/>
                        </a:rPr>
                        <a:t>High feeling of burden, depression in care givers , anxiety in patients</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4237104933"/>
                  </a:ext>
                </a:extLst>
              </a:tr>
            </a:tbl>
          </a:graphicData>
        </a:graphic>
      </p:graphicFrame>
      <p:sp>
        <p:nvSpPr>
          <p:cNvPr id="8" name="Rectangle: Rounded Corners 7">
            <a:extLst>
              <a:ext uri="{FF2B5EF4-FFF2-40B4-BE49-F238E27FC236}">
                <a16:creationId xmlns:a16="http://schemas.microsoft.com/office/drawing/2014/main" id="{BA70478D-1BFE-4C34-9D75-AD1FF7AD01BF}"/>
              </a:ext>
            </a:extLst>
          </p:cNvPr>
          <p:cNvSpPr/>
          <p:nvPr/>
        </p:nvSpPr>
        <p:spPr>
          <a:xfrm>
            <a:off x="283129" y="3266744"/>
            <a:ext cx="4274500" cy="33019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latin typeface="Arial" panose="020B0604020202020204" pitchFamily="34" charset="0"/>
                <a:cs typeface="Arial" panose="020B0604020202020204" pitchFamily="34" charset="0"/>
              </a:rPr>
              <a:t>Here is an example of a summary table created by a UWTSD level 6 student </a:t>
            </a:r>
          </a:p>
          <a:p>
            <a:endParaRPr lang="en-GB" sz="2000" dirty="0">
              <a:ln w="6731" cap="flat" cmpd="sng" algn="ctr">
                <a:solidFill>
                  <a:srgbClr val="FFFFFF"/>
                </a:solidFill>
                <a:prstDash val="solid"/>
                <a:round/>
              </a:ln>
              <a:solidFill>
                <a:schemeClr val="bg1"/>
              </a:solidFill>
              <a:latin typeface="Arial" panose="020B0604020202020204" pitchFamily="34" charset="0"/>
              <a:ea typeface="Calibri" panose="020F0502020204030204" pitchFamily="34" charset="0"/>
              <a:cs typeface="Arial" panose="020B0604020202020204" pitchFamily="34" charset="0"/>
            </a:endParaRPr>
          </a:p>
          <a:p>
            <a:r>
              <a:rPr lang="en-GB" sz="2000" dirty="0">
                <a:ln w="6731" cap="flat" cmpd="sng" algn="ctr">
                  <a:solidFill>
                    <a:srgbClr val="FFFFFF"/>
                  </a:solidFill>
                  <a:prstDash val="solid"/>
                  <a:round/>
                </a:ln>
                <a:solidFill>
                  <a:schemeClr val="bg1"/>
                </a:solidFill>
                <a:latin typeface="Arial" panose="020B0604020202020204" pitchFamily="34" charset="0"/>
                <a:ea typeface="Calibri" panose="020F0502020204030204" pitchFamily="34" charset="0"/>
                <a:cs typeface="Arial" panose="020B0604020202020204" pitchFamily="34" charset="0"/>
              </a:rPr>
              <a:t>The student’s research question – </a:t>
            </a:r>
          </a:p>
          <a:p>
            <a:r>
              <a:rPr lang="en-GB" sz="2000" dirty="0">
                <a:ln w="6731" cap="flat" cmpd="sng" algn="ctr">
                  <a:solidFill>
                    <a:srgbClr val="FFFFFF"/>
                  </a:solidFill>
                  <a:prstDash val="solid"/>
                  <a:round/>
                </a:ln>
                <a:solidFill>
                  <a:schemeClr val="bg1"/>
                </a:solidFill>
                <a:latin typeface="Arial" panose="020B0604020202020204" pitchFamily="34" charset="0"/>
                <a:ea typeface="Calibri" panose="020F0502020204030204" pitchFamily="34" charset="0"/>
                <a:cs typeface="Arial" panose="020B0604020202020204" pitchFamily="34" charset="0"/>
              </a:rPr>
              <a:t>‘ What is the impact of dementia on paid carers and unpaid caregivers living in the UK?’ </a:t>
            </a:r>
            <a:endParaRPr lang="en-GB" sz="2000" dirty="0">
              <a:solidFill>
                <a:schemeClr val="bg1"/>
              </a:solidFill>
              <a:latin typeface="Arial" panose="020B0604020202020204" pitchFamily="34" charset="0"/>
              <a:cs typeface="Arial" panose="020B0604020202020204" pitchFamily="34" charset="0"/>
            </a:endParaRPr>
          </a:p>
          <a:p>
            <a:pPr algn="ctr"/>
            <a:r>
              <a:rPr lang="en-GB" sz="2000" dirty="0">
                <a:latin typeface="Arial" panose="020B0604020202020204" pitchFamily="34" charset="0"/>
                <a:cs typeface="Arial" panose="020B0604020202020204" pitchFamily="34" charset="0"/>
              </a:rPr>
              <a:t> </a:t>
            </a:r>
          </a:p>
        </p:txBody>
      </p:sp>
      <p:grpSp>
        <p:nvGrpSpPr>
          <p:cNvPr id="22" name="Group 21">
            <a:extLst>
              <a:ext uri="{FF2B5EF4-FFF2-40B4-BE49-F238E27FC236}">
                <a16:creationId xmlns:a16="http://schemas.microsoft.com/office/drawing/2014/main" id="{C4286F18-41C3-43D0-8787-FB9F713307E2}"/>
              </a:ext>
            </a:extLst>
          </p:cNvPr>
          <p:cNvGrpSpPr/>
          <p:nvPr/>
        </p:nvGrpSpPr>
        <p:grpSpPr>
          <a:xfrm>
            <a:off x="6425967" y="1404285"/>
            <a:ext cx="4095226" cy="4395832"/>
            <a:chOff x="6350466" y="1484851"/>
            <a:chExt cx="4095226" cy="4395832"/>
          </a:xfrm>
        </p:grpSpPr>
        <p:sp>
          <p:nvSpPr>
            <p:cNvPr id="9" name="Rectangle: Rounded Corners 8">
              <a:extLst>
                <a:ext uri="{FF2B5EF4-FFF2-40B4-BE49-F238E27FC236}">
                  <a16:creationId xmlns:a16="http://schemas.microsoft.com/office/drawing/2014/main" id="{699B0842-4471-4D98-8F6A-8F3027A1EF4B}"/>
                </a:ext>
              </a:extLst>
            </p:cNvPr>
            <p:cNvSpPr/>
            <p:nvPr/>
          </p:nvSpPr>
          <p:spPr>
            <a:xfrm>
              <a:off x="6350466" y="2323750"/>
              <a:ext cx="3624044" cy="355693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The ‘main findings’ summary allows you to quickly spot possible codes which lead to the development of themes. </a:t>
              </a:r>
            </a:p>
          </p:txBody>
        </p:sp>
        <p:cxnSp>
          <p:nvCxnSpPr>
            <p:cNvPr id="11" name="Straight Arrow Connector 10">
              <a:extLst>
                <a:ext uri="{FF2B5EF4-FFF2-40B4-BE49-F238E27FC236}">
                  <a16:creationId xmlns:a16="http://schemas.microsoft.com/office/drawing/2014/main" id="{44F7B106-0503-44C0-91E8-B6C37BCAA600}"/>
                </a:ext>
              </a:extLst>
            </p:cNvPr>
            <p:cNvCxnSpPr/>
            <p:nvPr/>
          </p:nvCxnSpPr>
          <p:spPr>
            <a:xfrm flipV="1">
              <a:off x="9764785" y="1484851"/>
              <a:ext cx="528507" cy="9855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F3D60F5F-9425-44AD-AA54-0D7157CFA597}"/>
                </a:ext>
              </a:extLst>
            </p:cNvPr>
            <p:cNvCxnSpPr>
              <a:cxnSpLocks/>
            </p:cNvCxnSpPr>
            <p:nvPr/>
          </p:nvCxnSpPr>
          <p:spPr>
            <a:xfrm flipV="1">
              <a:off x="9917185" y="2021747"/>
              <a:ext cx="528507" cy="6010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5089BA84-D2BC-4D95-8C16-67D6B48ABE5A}"/>
                </a:ext>
              </a:extLst>
            </p:cNvPr>
            <p:cNvCxnSpPr>
              <a:cxnSpLocks/>
            </p:cNvCxnSpPr>
            <p:nvPr/>
          </p:nvCxnSpPr>
          <p:spPr>
            <a:xfrm flipV="1">
              <a:off x="9862656" y="3087149"/>
              <a:ext cx="583036" cy="2601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E2D2ADC-FF9F-4453-B28A-BB5DB5CE7F60}"/>
                </a:ext>
              </a:extLst>
            </p:cNvPr>
            <p:cNvCxnSpPr>
              <a:cxnSpLocks/>
            </p:cNvCxnSpPr>
            <p:nvPr/>
          </p:nvCxnSpPr>
          <p:spPr>
            <a:xfrm flipV="1">
              <a:off x="9862656" y="3754216"/>
              <a:ext cx="583036" cy="2601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8F08FA17-A874-45D6-A7E6-435A8982156A}"/>
                </a:ext>
              </a:extLst>
            </p:cNvPr>
            <p:cNvCxnSpPr>
              <a:cxnSpLocks/>
            </p:cNvCxnSpPr>
            <p:nvPr/>
          </p:nvCxnSpPr>
          <p:spPr>
            <a:xfrm flipV="1">
              <a:off x="9773174" y="4593115"/>
              <a:ext cx="583036" cy="2601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FB9F0954-8852-41E6-A0AF-6698A2794ADE}"/>
                </a:ext>
              </a:extLst>
            </p:cNvPr>
            <p:cNvCxnSpPr>
              <a:cxnSpLocks/>
            </p:cNvCxnSpPr>
            <p:nvPr/>
          </p:nvCxnSpPr>
          <p:spPr>
            <a:xfrm>
              <a:off x="9842383" y="5099142"/>
              <a:ext cx="594920" cy="1356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E17F8407-958A-40DA-A1AC-1EA9054C64E1}"/>
                </a:ext>
              </a:extLst>
            </p:cNvPr>
            <p:cNvCxnSpPr>
              <a:cxnSpLocks/>
            </p:cNvCxnSpPr>
            <p:nvPr/>
          </p:nvCxnSpPr>
          <p:spPr>
            <a:xfrm>
              <a:off x="9814419" y="5624344"/>
              <a:ext cx="631273" cy="2563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0732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7CBDD-E5C1-45FF-B8E2-FBC2B42D6105}"/>
              </a:ext>
            </a:extLst>
          </p:cNvPr>
          <p:cNvSpPr>
            <a:spLocks noGrp="1"/>
          </p:cNvSpPr>
          <p:nvPr>
            <p:ph type="title"/>
          </p:nvPr>
        </p:nvSpPr>
        <p:spPr/>
        <p:txBody>
          <a:bodyPr/>
          <a:lstStyle/>
          <a:p>
            <a:r>
              <a:rPr lang="en-GB" dirty="0"/>
              <a:t>Activity – Identify codes</a:t>
            </a:r>
          </a:p>
        </p:txBody>
      </p:sp>
      <p:sp>
        <p:nvSpPr>
          <p:cNvPr id="3" name="Content Placeholder 2">
            <a:extLst>
              <a:ext uri="{FF2B5EF4-FFF2-40B4-BE49-F238E27FC236}">
                <a16:creationId xmlns:a16="http://schemas.microsoft.com/office/drawing/2014/main" id="{3F50187A-50B5-4E87-80DF-9D9EC2AA3C8E}"/>
              </a:ext>
            </a:extLst>
          </p:cNvPr>
          <p:cNvSpPr>
            <a:spLocks noGrp="1"/>
          </p:cNvSpPr>
          <p:nvPr>
            <p:ph idx="1"/>
          </p:nvPr>
        </p:nvSpPr>
        <p:spPr>
          <a:xfrm>
            <a:off x="301657" y="2881426"/>
            <a:ext cx="11594969" cy="1021103"/>
          </a:xfrm>
        </p:spPr>
        <p:txBody>
          <a:bodyPr/>
          <a:lstStyle/>
          <a:p>
            <a:pPr marL="0" indent="0">
              <a:buNone/>
            </a:pPr>
            <a:r>
              <a:rPr lang="en-GB" dirty="0"/>
              <a:t>Using the notes that you have made during your critical appraisal of one or more of your chosen articles. Aim to identify two or three potential codes. </a:t>
            </a:r>
          </a:p>
        </p:txBody>
      </p:sp>
      <p:sp>
        <p:nvSpPr>
          <p:cNvPr id="4" name="Rectangle: Rounded Corners 3">
            <a:extLst>
              <a:ext uri="{FF2B5EF4-FFF2-40B4-BE49-F238E27FC236}">
                <a16:creationId xmlns:a16="http://schemas.microsoft.com/office/drawing/2014/main" id="{6B4E9498-3E91-4B07-A02E-C0226F97B637}"/>
              </a:ext>
            </a:extLst>
          </p:cNvPr>
          <p:cNvSpPr/>
          <p:nvPr/>
        </p:nvSpPr>
        <p:spPr>
          <a:xfrm>
            <a:off x="1036443" y="4037466"/>
            <a:ext cx="9740414" cy="102110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Arial" panose="020B0604020202020204" pitchFamily="34" charset="0"/>
                <a:cs typeface="Arial" panose="020B0604020202020204" pitchFamily="34" charset="0"/>
              </a:rPr>
              <a:t>The more organised your notes are the easier you will find this</a:t>
            </a:r>
            <a:r>
              <a:rPr lang="en-GB" dirty="0"/>
              <a:t>. </a:t>
            </a:r>
          </a:p>
        </p:txBody>
      </p:sp>
      <p:pic>
        <p:nvPicPr>
          <p:cNvPr id="5" name="Picture 4" descr="Businessman writing on notepad">
            <a:extLst>
              <a:ext uri="{FF2B5EF4-FFF2-40B4-BE49-F238E27FC236}">
                <a16:creationId xmlns:a16="http://schemas.microsoft.com/office/drawing/2014/main" id="{4224E3F0-F00F-40CE-BCC2-8CD9074E9E6B}"/>
              </a:ext>
            </a:extLst>
          </p:cNvPr>
          <p:cNvPicPr>
            <a:picLocks noChangeAspect="1"/>
          </p:cNvPicPr>
          <p:nvPr/>
        </p:nvPicPr>
        <p:blipFill>
          <a:blip r:embed="rId2"/>
          <a:stretch>
            <a:fillRect/>
          </a:stretch>
        </p:blipFill>
        <p:spPr>
          <a:xfrm>
            <a:off x="7844528" y="136090"/>
            <a:ext cx="793856" cy="2569671"/>
          </a:xfrm>
          <a:prstGeom prst="rect">
            <a:avLst/>
          </a:prstGeom>
        </p:spPr>
      </p:pic>
      <p:pic>
        <p:nvPicPr>
          <p:cNvPr id="6" name="Picture 5" descr="Young girl writing notepad">
            <a:extLst>
              <a:ext uri="{FF2B5EF4-FFF2-40B4-BE49-F238E27FC236}">
                <a16:creationId xmlns:a16="http://schemas.microsoft.com/office/drawing/2014/main" id="{D7DCAA43-BFC1-453E-8958-AB98BCC898E8}"/>
              </a:ext>
            </a:extLst>
          </p:cNvPr>
          <p:cNvPicPr>
            <a:picLocks noChangeAspect="1"/>
          </p:cNvPicPr>
          <p:nvPr/>
        </p:nvPicPr>
        <p:blipFill>
          <a:blip r:embed="rId3"/>
          <a:stretch>
            <a:fillRect/>
          </a:stretch>
        </p:blipFill>
        <p:spPr>
          <a:xfrm flipH="1">
            <a:off x="295374" y="4037466"/>
            <a:ext cx="957028" cy="2569671"/>
          </a:xfrm>
          <a:prstGeom prst="rect">
            <a:avLst/>
          </a:prstGeom>
        </p:spPr>
      </p:pic>
      <p:pic>
        <p:nvPicPr>
          <p:cNvPr id="7" name="Picture 6" descr="Businesswoman writing notepad">
            <a:extLst>
              <a:ext uri="{FF2B5EF4-FFF2-40B4-BE49-F238E27FC236}">
                <a16:creationId xmlns:a16="http://schemas.microsoft.com/office/drawing/2014/main" id="{212A437A-D37D-4CC1-A63F-CCCB0AEB6395}"/>
              </a:ext>
            </a:extLst>
          </p:cNvPr>
          <p:cNvPicPr>
            <a:picLocks noChangeAspect="1"/>
          </p:cNvPicPr>
          <p:nvPr/>
        </p:nvPicPr>
        <p:blipFill>
          <a:blip r:embed="rId4"/>
          <a:stretch>
            <a:fillRect/>
          </a:stretch>
        </p:blipFill>
        <p:spPr>
          <a:xfrm>
            <a:off x="11039411" y="4037465"/>
            <a:ext cx="957029" cy="2569671"/>
          </a:xfrm>
          <a:prstGeom prst="rect">
            <a:avLst/>
          </a:prstGeom>
        </p:spPr>
      </p:pic>
    </p:spTree>
    <p:extLst>
      <p:ext uri="{BB962C8B-B14F-4D97-AF65-F5344CB8AC3E}">
        <p14:creationId xmlns:p14="http://schemas.microsoft.com/office/powerpoint/2010/main" val="964657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7FC312E-654F-4167-8975-2371BF24D8F9}"/>
              </a:ext>
            </a:extLst>
          </p:cNvPr>
          <p:cNvSpPr>
            <a:spLocks noGrp="1"/>
          </p:cNvSpPr>
          <p:nvPr>
            <p:ph idx="1"/>
          </p:nvPr>
        </p:nvSpPr>
        <p:spPr>
          <a:xfrm>
            <a:off x="4859866" y="639233"/>
            <a:ext cx="7098733" cy="2102908"/>
          </a:xfrm>
        </p:spPr>
        <p:txBody>
          <a:bodyPr/>
          <a:lstStyle/>
          <a:p>
            <a:pPr marL="0" indent="0">
              <a:buNone/>
            </a:pPr>
            <a:r>
              <a:rPr lang="en-GB" dirty="0"/>
              <a:t>Your themes are generated from spotting repeated codes from numerous articles.  </a:t>
            </a:r>
          </a:p>
        </p:txBody>
      </p:sp>
      <p:pic>
        <p:nvPicPr>
          <p:cNvPr id="4" name="Picture 3">
            <a:extLst>
              <a:ext uri="{FF2B5EF4-FFF2-40B4-BE49-F238E27FC236}">
                <a16:creationId xmlns:a16="http://schemas.microsoft.com/office/drawing/2014/main" id="{73B1C22B-0BE7-47C4-84F7-A1293E3E674F}"/>
              </a:ext>
            </a:extLst>
          </p:cNvPr>
          <p:cNvPicPr>
            <a:picLocks noChangeAspect="1"/>
          </p:cNvPicPr>
          <p:nvPr/>
        </p:nvPicPr>
        <p:blipFill rotWithShape="1">
          <a:blip r:embed="rId2"/>
          <a:srcRect l="3703"/>
          <a:stretch/>
        </p:blipFill>
        <p:spPr>
          <a:xfrm>
            <a:off x="473008" y="285750"/>
            <a:ext cx="3797333" cy="2809875"/>
          </a:xfrm>
          <a:prstGeom prst="rect">
            <a:avLst/>
          </a:prstGeom>
        </p:spPr>
      </p:pic>
      <p:sp>
        <p:nvSpPr>
          <p:cNvPr id="7" name="Rectangle: Rounded Corners 6">
            <a:extLst>
              <a:ext uri="{FF2B5EF4-FFF2-40B4-BE49-F238E27FC236}">
                <a16:creationId xmlns:a16="http://schemas.microsoft.com/office/drawing/2014/main" id="{527E4937-F391-49C3-9121-33342068FB21}"/>
              </a:ext>
            </a:extLst>
          </p:cNvPr>
          <p:cNvSpPr/>
          <p:nvPr/>
        </p:nvSpPr>
        <p:spPr>
          <a:xfrm>
            <a:off x="835293" y="3429000"/>
            <a:ext cx="3435048" cy="21029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Arial" panose="020B0604020202020204" pitchFamily="34" charset="0"/>
                <a:cs typeface="Arial" panose="020B0604020202020204" pitchFamily="34" charset="0"/>
              </a:rPr>
              <a:t>The themes you identify should directly reflect the question you have set for your scoping review – do not be afraid to ignore </a:t>
            </a:r>
            <a:r>
              <a:rPr lang="en-GB" i="1" dirty="0">
                <a:latin typeface="Arial" panose="020B0604020202020204" pitchFamily="34" charset="0"/>
                <a:cs typeface="Arial" panose="020B0604020202020204" pitchFamily="34" charset="0"/>
              </a:rPr>
              <a:t>irrelevant</a:t>
            </a:r>
            <a:r>
              <a:rPr lang="en-GB" dirty="0">
                <a:latin typeface="Arial" panose="020B0604020202020204" pitchFamily="34" charset="0"/>
                <a:cs typeface="Arial" panose="020B0604020202020204" pitchFamily="34" charset="0"/>
              </a:rPr>
              <a:t> codes/themes. </a:t>
            </a:r>
          </a:p>
        </p:txBody>
      </p:sp>
      <p:pic>
        <p:nvPicPr>
          <p:cNvPr id="9" name="Picture 8">
            <a:extLst>
              <a:ext uri="{FF2B5EF4-FFF2-40B4-BE49-F238E27FC236}">
                <a16:creationId xmlns:a16="http://schemas.microsoft.com/office/drawing/2014/main" id="{842ABBE2-CE66-48E5-9721-3CB159AC9E2B}"/>
              </a:ext>
            </a:extLst>
          </p:cNvPr>
          <p:cNvPicPr>
            <a:picLocks noChangeAspect="1"/>
          </p:cNvPicPr>
          <p:nvPr/>
        </p:nvPicPr>
        <p:blipFill>
          <a:blip r:embed="rId3"/>
          <a:stretch>
            <a:fillRect/>
          </a:stretch>
        </p:blipFill>
        <p:spPr>
          <a:xfrm>
            <a:off x="4594292" y="3095625"/>
            <a:ext cx="7124700" cy="2419350"/>
          </a:xfrm>
          <a:prstGeom prst="rect">
            <a:avLst/>
          </a:prstGeom>
        </p:spPr>
      </p:pic>
      <p:sp>
        <p:nvSpPr>
          <p:cNvPr id="10" name="Oval 9">
            <a:extLst>
              <a:ext uri="{FF2B5EF4-FFF2-40B4-BE49-F238E27FC236}">
                <a16:creationId xmlns:a16="http://schemas.microsoft.com/office/drawing/2014/main" id="{1C8CDA3A-15DC-4457-8D30-456E7A7B4207}"/>
              </a:ext>
            </a:extLst>
          </p:cNvPr>
          <p:cNvSpPr/>
          <p:nvPr/>
        </p:nvSpPr>
        <p:spPr>
          <a:xfrm>
            <a:off x="9813882" y="3951516"/>
            <a:ext cx="1412607" cy="783771"/>
          </a:xfrm>
          <a:prstGeom prst="ellips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1698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DBC25F-6411-44BE-B19D-6BB764F7C497}"/>
              </a:ext>
            </a:extLst>
          </p:cNvPr>
          <p:cNvPicPr>
            <a:picLocks noChangeAspect="1"/>
          </p:cNvPicPr>
          <p:nvPr/>
        </p:nvPicPr>
        <p:blipFill>
          <a:blip r:embed="rId2"/>
          <a:stretch>
            <a:fillRect/>
          </a:stretch>
        </p:blipFill>
        <p:spPr>
          <a:xfrm>
            <a:off x="3472865" y="460208"/>
            <a:ext cx="7267575" cy="3028950"/>
          </a:xfrm>
          <a:prstGeom prst="rect">
            <a:avLst/>
          </a:prstGeom>
        </p:spPr>
      </p:pic>
      <p:pic>
        <p:nvPicPr>
          <p:cNvPr id="6" name="Picture 5">
            <a:extLst>
              <a:ext uri="{FF2B5EF4-FFF2-40B4-BE49-F238E27FC236}">
                <a16:creationId xmlns:a16="http://schemas.microsoft.com/office/drawing/2014/main" id="{66E78856-C44E-4362-A55A-BC40C6E093FC}"/>
              </a:ext>
            </a:extLst>
          </p:cNvPr>
          <p:cNvPicPr>
            <a:picLocks noChangeAspect="1"/>
          </p:cNvPicPr>
          <p:nvPr/>
        </p:nvPicPr>
        <p:blipFill rotWithShape="1">
          <a:blip r:embed="rId3"/>
          <a:srcRect l="3703"/>
          <a:stretch/>
        </p:blipFill>
        <p:spPr>
          <a:xfrm>
            <a:off x="149220" y="365125"/>
            <a:ext cx="2444802" cy="1809056"/>
          </a:xfrm>
          <a:prstGeom prst="rect">
            <a:avLst/>
          </a:prstGeom>
        </p:spPr>
      </p:pic>
      <p:sp>
        <p:nvSpPr>
          <p:cNvPr id="7" name="TextBox 6">
            <a:extLst>
              <a:ext uri="{FF2B5EF4-FFF2-40B4-BE49-F238E27FC236}">
                <a16:creationId xmlns:a16="http://schemas.microsoft.com/office/drawing/2014/main" id="{95ABCE33-CBA0-4922-8BB7-3E2685555688}"/>
              </a:ext>
            </a:extLst>
          </p:cNvPr>
          <p:cNvSpPr txBox="1"/>
          <p:nvPr/>
        </p:nvSpPr>
        <p:spPr>
          <a:xfrm>
            <a:off x="505326" y="3681664"/>
            <a:ext cx="10892590" cy="1131848"/>
          </a:xfrm>
          <a:prstGeom prst="rect">
            <a:avLst/>
          </a:prstGeom>
          <a:noFill/>
        </p:spPr>
        <p:txBody>
          <a:bodyPr wrap="square" rtlCol="0">
            <a:spAutoFit/>
          </a:bodyPr>
          <a:lstStyle/>
          <a:p>
            <a:pPr>
              <a:lnSpc>
                <a:spcPct val="150000"/>
              </a:lnSpc>
            </a:pPr>
            <a:r>
              <a:rPr lang="en-GB" sz="2400" dirty="0">
                <a:latin typeface="Arial" panose="020B0604020202020204" pitchFamily="34" charset="0"/>
                <a:cs typeface="Arial" panose="020B0604020202020204" pitchFamily="34" charset="0"/>
              </a:rPr>
              <a:t>Aim to ensure that multiple sources support your theme. </a:t>
            </a:r>
          </a:p>
          <a:p>
            <a:pPr>
              <a:lnSpc>
                <a:spcPct val="150000"/>
              </a:lnSpc>
            </a:pPr>
            <a:r>
              <a:rPr lang="en-GB" sz="2400" dirty="0">
                <a:latin typeface="Arial" panose="020B0604020202020204" pitchFamily="34" charset="0"/>
                <a:cs typeface="Arial" panose="020B0604020202020204" pitchFamily="34" charset="0"/>
              </a:rPr>
              <a:t>If the ‘theme’ is only in one paper – it is </a:t>
            </a:r>
            <a:r>
              <a:rPr lang="en-GB" sz="2400" b="1" dirty="0">
                <a:latin typeface="Arial" panose="020B0604020202020204" pitchFamily="34" charset="0"/>
                <a:cs typeface="Arial" panose="020B0604020202020204" pitchFamily="34" charset="0"/>
              </a:rPr>
              <a:t>not</a:t>
            </a:r>
            <a:r>
              <a:rPr lang="en-GB" sz="2400" dirty="0">
                <a:latin typeface="Arial" panose="020B0604020202020204" pitchFamily="34" charset="0"/>
                <a:cs typeface="Arial" panose="020B0604020202020204" pitchFamily="34" charset="0"/>
              </a:rPr>
              <a:t> a theme. </a:t>
            </a:r>
          </a:p>
        </p:txBody>
      </p:sp>
    </p:spTree>
    <p:extLst>
      <p:ext uri="{BB962C8B-B14F-4D97-AF65-F5344CB8AC3E}">
        <p14:creationId xmlns:p14="http://schemas.microsoft.com/office/powerpoint/2010/main" val="2439437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41788-D7FB-49AD-9AE1-9218309905EE}"/>
              </a:ext>
            </a:extLst>
          </p:cNvPr>
          <p:cNvSpPr>
            <a:spLocks noGrp="1"/>
          </p:cNvSpPr>
          <p:nvPr>
            <p:ph type="title"/>
          </p:nvPr>
        </p:nvSpPr>
        <p:spPr/>
        <p:txBody>
          <a:bodyPr/>
          <a:lstStyle/>
          <a:p>
            <a:r>
              <a:rPr lang="en-GB" dirty="0"/>
              <a:t>An example</a:t>
            </a:r>
          </a:p>
        </p:txBody>
      </p:sp>
      <p:grpSp>
        <p:nvGrpSpPr>
          <p:cNvPr id="14" name="Group 13">
            <a:extLst>
              <a:ext uri="{FF2B5EF4-FFF2-40B4-BE49-F238E27FC236}">
                <a16:creationId xmlns:a16="http://schemas.microsoft.com/office/drawing/2014/main" id="{F990AB1E-D761-4AE9-9E17-6AC4ED429BBF}"/>
              </a:ext>
            </a:extLst>
          </p:cNvPr>
          <p:cNvGrpSpPr/>
          <p:nvPr/>
        </p:nvGrpSpPr>
        <p:grpSpPr>
          <a:xfrm>
            <a:off x="4305011" y="-153135"/>
            <a:ext cx="6501565" cy="3490794"/>
            <a:chOff x="4305011" y="-153135"/>
            <a:chExt cx="6501565" cy="3490794"/>
          </a:xfrm>
        </p:grpSpPr>
        <p:sp>
          <p:nvSpPr>
            <p:cNvPr id="8" name="Arrow: Circular 7">
              <a:extLst>
                <a:ext uri="{FF2B5EF4-FFF2-40B4-BE49-F238E27FC236}">
                  <a16:creationId xmlns:a16="http://schemas.microsoft.com/office/drawing/2014/main" id="{04D35A0E-D062-476A-A8AF-5420343C0CC6}"/>
                </a:ext>
              </a:extLst>
            </p:cNvPr>
            <p:cNvSpPr/>
            <p:nvPr/>
          </p:nvSpPr>
          <p:spPr>
            <a:xfrm>
              <a:off x="4305011" y="-153135"/>
              <a:ext cx="6501565" cy="3490794"/>
            </a:xfrm>
            <a:prstGeom prst="circularArrow">
              <a:avLst>
                <a:gd name="adj1" fmla="val 10980"/>
                <a:gd name="adj2" fmla="val 1142322"/>
                <a:gd name="adj3" fmla="val 4500000"/>
                <a:gd name="adj4" fmla="val 11236662"/>
                <a:gd name="adj5" fmla="val 125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9" name="Freeform: Shape 8">
              <a:extLst>
                <a:ext uri="{FF2B5EF4-FFF2-40B4-BE49-F238E27FC236}">
                  <a16:creationId xmlns:a16="http://schemas.microsoft.com/office/drawing/2014/main" id="{0B5C28CE-9121-4A2A-BBDC-0EDCE5202A4F}"/>
                </a:ext>
              </a:extLst>
            </p:cNvPr>
            <p:cNvSpPr/>
            <p:nvPr/>
          </p:nvSpPr>
          <p:spPr>
            <a:xfrm>
              <a:off x="5974179" y="1263132"/>
              <a:ext cx="3163228" cy="868097"/>
            </a:xfrm>
            <a:custGeom>
              <a:avLst/>
              <a:gdLst>
                <a:gd name="connsiteX0" fmla="*/ 0 w 1449298"/>
                <a:gd name="connsiteY0" fmla="*/ 0 h 724475"/>
                <a:gd name="connsiteX1" fmla="*/ 1449298 w 1449298"/>
                <a:gd name="connsiteY1" fmla="*/ 0 h 724475"/>
                <a:gd name="connsiteX2" fmla="*/ 1449298 w 1449298"/>
                <a:gd name="connsiteY2" fmla="*/ 724475 h 724475"/>
                <a:gd name="connsiteX3" fmla="*/ 0 w 1449298"/>
                <a:gd name="connsiteY3" fmla="*/ 724475 h 724475"/>
                <a:gd name="connsiteX4" fmla="*/ 0 w 1449298"/>
                <a:gd name="connsiteY4" fmla="*/ 0 h 724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298" h="724475">
                  <a:moveTo>
                    <a:pt x="0" y="0"/>
                  </a:moveTo>
                  <a:lnTo>
                    <a:pt x="1449298" y="0"/>
                  </a:lnTo>
                  <a:lnTo>
                    <a:pt x="1449298" y="724475"/>
                  </a:lnTo>
                  <a:lnTo>
                    <a:pt x="0" y="7244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Jenny the researcher reads 10 research articles about domestic abuse </a:t>
              </a:r>
              <a:endParaRPr lang="en-GB" sz="2000" kern="1200" dirty="0"/>
            </a:p>
          </p:txBody>
        </p:sp>
      </p:grpSp>
      <p:grpSp>
        <p:nvGrpSpPr>
          <p:cNvPr id="15" name="Group 14">
            <a:extLst>
              <a:ext uri="{FF2B5EF4-FFF2-40B4-BE49-F238E27FC236}">
                <a16:creationId xmlns:a16="http://schemas.microsoft.com/office/drawing/2014/main" id="{ABE33E47-9A5F-4A3A-A0EA-47691B335E34}"/>
              </a:ext>
            </a:extLst>
          </p:cNvPr>
          <p:cNvGrpSpPr/>
          <p:nvPr/>
        </p:nvGrpSpPr>
        <p:grpSpPr>
          <a:xfrm>
            <a:off x="1825539" y="1263132"/>
            <a:ext cx="6341407" cy="3855166"/>
            <a:chOff x="1825539" y="1263132"/>
            <a:chExt cx="6341407" cy="3855166"/>
          </a:xfrm>
        </p:grpSpPr>
        <p:sp>
          <p:nvSpPr>
            <p:cNvPr id="10" name="Shape 9">
              <a:extLst>
                <a:ext uri="{FF2B5EF4-FFF2-40B4-BE49-F238E27FC236}">
                  <a16:creationId xmlns:a16="http://schemas.microsoft.com/office/drawing/2014/main" id="{7822AFE3-C952-4F6C-9AC3-2452AB5BBD80}"/>
                </a:ext>
              </a:extLst>
            </p:cNvPr>
            <p:cNvSpPr/>
            <p:nvPr/>
          </p:nvSpPr>
          <p:spPr>
            <a:xfrm>
              <a:off x="1825539" y="1263132"/>
              <a:ext cx="6341407" cy="3855166"/>
            </a:xfrm>
            <a:prstGeom prst="leftCircularArrow">
              <a:avLst>
                <a:gd name="adj1" fmla="val 10980"/>
                <a:gd name="adj2" fmla="val 1142322"/>
                <a:gd name="adj3" fmla="val 6300000"/>
                <a:gd name="adj4" fmla="val 17413738"/>
                <a:gd name="adj5" fmla="val 10512"/>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1" name="Freeform: Shape 10">
              <a:extLst>
                <a:ext uri="{FF2B5EF4-FFF2-40B4-BE49-F238E27FC236}">
                  <a16:creationId xmlns:a16="http://schemas.microsoft.com/office/drawing/2014/main" id="{DE3B24E8-76A0-4B8A-BCAE-E816D5F6B2FD}"/>
                </a:ext>
              </a:extLst>
            </p:cNvPr>
            <p:cNvSpPr/>
            <p:nvPr/>
          </p:nvSpPr>
          <p:spPr>
            <a:xfrm>
              <a:off x="3271522" y="2976025"/>
              <a:ext cx="3163228" cy="868097"/>
            </a:xfrm>
            <a:custGeom>
              <a:avLst/>
              <a:gdLst>
                <a:gd name="connsiteX0" fmla="*/ 0 w 1449298"/>
                <a:gd name="connsiteY0" fmla="*/ 0 h 724475"/>
                <a:gd name="connsiteX1" fmla="*/ 1449298 w 1449298"/>
                <a:gd name="connsiteY1" fmla="*/ 0 h 724475"/>
                <a:gd name="connsiteX2" fmla="*/ 1449298 w 1449298"/>
                <a:gd name="connsiteY2" fmla="*/ 724475 h 724475"/>
                <a:gd name="connsiteX3" fmla="*/ 0 w 1449298"/>
                <a:gd name="connsiteY3" fmla="*/ 724475 h 724475"/>
                <a:gd name="connsiteX4" fmla="*/ 0 w 1449298"/>
                <a:gd name="connsiteY4" fmla="*/ 0 h 724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298" h="724475">
                  <a:moveTo>
                    <a:pt x="0" y="0"/>
                  </a:moveTo>
                  <a:lnTo>
                    <a:pt x="1449298" y="0"/>
                  </a:lnTo>
                  <a:lnTo>
                    <a:pt x="1449298" y="724475"/>
                  </a:lnTo>
                  <a:lnTo>
                    <a:pt x="0" y="7244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GB" sz="2000" dirty="0">
                  <a:latin typeface="Arial" panose="020B0604020202020204" pitchFamily="34" charset="0"/>
                  <a:cs typeface="Arial" panose="020B0604020202020204" pitchFamily="34" charset="0"/>
                </a:rPr>
                <a:t>A</a:t>
              </a:r>
              <a:r>
                <a:rPr lang="en-GB" sz="2000" kern="1200" dirty="0">
                  <a:latin typeface="Arial" panose="020B0604020202020204" pitchFamily="34" charset="0"/>
                  <a:cs typeface="Arial" panose="020B0604020202020204" pitchFamily="34" charset="0"/>
                </a:rPr>
                <a:t>ll of the articles concluded that adverse childhood experiences were a major factor in the potential of individuals to be vulnerable to domestic abuse in later life. </a:t>
              </a:r>
              <a:endParaRPr lang="en-GB" sz="2000" kern="1200" dirty="0"/>
            </a:p>
          </p:txBody>
        </p:sp>
      </p:grpSp>
      <p:grpSp>
        <p:nvGrpSpPr>
          <p:cNvPr id="16" name="Group 15">
            <a:extLst>
              <a:ext uri="{FF2B5EF4-FFF2-40B4-BE49-F238E27FC236}">
                <a16:creationId xmlns:a16="http://schemas.microsoft.com/office/drawing/2014/main" id="{231C1BCA-F5C5-4B94-A464-4AEEB42AEA01}"/>
              </a:ext>
            </a:extLst>
          </p:cNvPr>
          <p:cNvGrpSpPr/>
          <p:nvPr/>
        </p:nvGrpSpPr>
        <p:grpSpPr>
          <a:xfrm>
            <a:off x="5475697" y="3407027"/>
            <a:ext cx="4890764" cy="2686102"/>
            <a:chOff x="5475697" y="3407027"/>
            <a:chExt cx="4890764" cy="2686102"/>
          </a:xfrm>
        </p:grpSpPr>
        <p:sp>
          <p:nvSpPr>
            <p:cNvPr id="12" name="Block Arc 11">
              <a:extLst>
                <a:ext uri="{FF2B5EF4-FFF2-40B4-BE49-F238E27FC236}">
                  <a16:creationId xmlns:a16="http://schemas.microsoft.com/office/drawing/2014/main" id="{B1AC8F3E-06E6-417A-988F-AABC251BE86F}"/>
                </a:ext>
              </a:extLst>
            </p:cNvPr>
            <p:cNvSpPr/>
            <p:nvPr/>
          </p:nvSpPr>
          <p:spPr>
            <a:xfrm>
              <a:off x="5475697" y="3407027"/>
              <a:ext cx="4890764" cy="2686102"/>
            </a:xfrm>
            <a:prstGeom prst="blockArc">
              <a:avLst>
                <a:gd name="adj1" fmla="val 13500000"/>
                <a:gd name="adj2" fmla="val 10800000"/>
                <a:gd name="adj3" fmla="val 1274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3" name="Freeform: Shape 12">
              <a:extLst>
                <a:ext uri="{FF2B5EF4-FFF2-40B4-BE49-F238E27FC236}">
                  <a16:creationId xmlns:a16="http://schemas.microsoft.com/office/drawing/2014/main" id="{C0EEA0C6-2F2B-4E1B-9C97-8A6581AB5090}"/>
                </a:ext>
              </a:extLst>
            </p:cNvPr>
            <p:cNvSpPr/>
            <p:nvPr/>
          </p:nvSpPr>
          <p:spPr>
            <a:xfrm>
              <a:off x="6434750" y="4453242"/>
              <a:ext cx="3163228" cy="868097"/>
            </a:xfrm>
            <a:custGeom>
              <a:avLst/>
              <a:gdLst>
                <a:gd name="connsiteX0" fmla="*/ 0 w 1449298"/>
                <a:gd name="connsiteY0" fmla="*/ 0 h 724475"/>
                <a:gd name="connsiteX1" fmla="*/ 1449298 w 1449298"/>
                <a:gd name="connsiteY1" fmla="*/ 0 h 724475"/>
                <a:gd name="connsiteX2" fmla="*/ 1449298 w 1449298"/>
                <a:gd name="connsiteY2" fmla="*/ 724475 h 724475"/>
                <a:gd name="connsiteX3" fmla="*/ 0 w 1449298"/>
                <a:gd name="connsiteY3" fmla="*/ 724475 h 724475"/>
                <a:gd name="connsiteX4" fmla="*/ 0 w 1449298"/>
                <a:gd name="connsiteY4" fmla="*/ 0 h 724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298" h="724475">
                  <a:moveTo>
                    <a:pt x="0" y="0"/>
                  </a:moveTo>
                  <a:lnTo>
                    <a:pt x="1449298" y="0"/>
                  </a:lnTo>
                  <a:lnTo>
                    <a:pt x="1449298" y="724475"/>
                  </a:lnTo>
                  <a:lnTo>
                    <a:pt x="0" y="7244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5080" tIns="5080" rIns="5080" bIns="5080" numCol="1" spcCol="1270" anchor="ctr" anchorCtr="0">
              <a:noAutofit/>
            </a:bodyPr>
            <a:lstStyle/>
            <a:p>
              <a:pPr marL="0" lvl="0" indent="0" algn="ctr" defTabSz="3556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Jenny will probably discuss the theme - ‘</a:t>
              </a:r>
              <a:r>
                <a:rPr lang="en-GB" sz="2000" b="1" kern="1200" dirty="0">
                  <a:latin typeface="Arial" panose="020B0604020202020204" pitchFamily="34" charset="0"/>
                  <a:cs typeface="Arial" panose="020B0604020202020204" pitchFamily="34" charset="0"/>
                </a:rPr>
                <a:t>The impact of adverse childhood experiences</a:t>
              </a:r>
              <a:r>
                <a:rPr lang="en-GB" sz="2000" kern="1200" dirty="0">
                  <a:latin typeface="Arial" panose="020B0604020202020204" pitchFamily="34" charset="0"/>
                  <a:cs typeface="Arial" panose="020B0604020202020204" pitchFamily="34" charset="0"/>
                </a:rPr>
                <a:t>’ in the discussion of her research paper</a:t>
              </a:r>
              <a:endParaRPr lang="en-GB" sz="2000" kern="1200" dirty="0"/>
            </a:p>
          </p:txBody>
        </p:sp>
      </p:grpSp>
      <p:pic>
        <p:nvPicPr>
          <p:cNvPr id="18" name="Picture 17">
            <a:extLst>
              <a:ext uri="{FF2B5EF4-FFF2-40B4-BE49-F238E27FC236}">
                <a16:creationId xmlns:a16="http://schemas.microsoft.com/office/drawing/2014/main" id="{866A07E1-21BD-40C2-972F-40180FF8BE47}"/>
              </a:ext>
            </a:extLst>
          </p:cNvPr>
          <p:cNvPicPr>
            <a:picLocks noChangeAspect="1"/>
          </p:cNvPicPr>
          <p:nvPr/>
        </p:nvPicPr>
        <p:blipFill rotWithShape="1">
          <a:blip r:embed="rId2"/>
          <a:srcRect l="3703"/>
          <a:stretch/>
        </p:blipFill>
        <p:spPr>
          <a:xfrm>
            <a:off x="149220" y="4750078"/>
            <a:ext cx="2444802" cy="1809056"/>
          </a:xfrm>
          <a:prstGeom prst="rect">
            <a:avLst/>
          </a:prstGeom>
        </p:spPr>
      </p:pic>
    </p:spTree>
    <p:extLst>
      <p:ext uri="{BB962C8B-B14F-4D97-AF65-F5344CB8AC3E}">
        <p14:creationId xmlns:p14="http://schemas.microsoft.com/office/powerpoint/2010/main" val="228626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4C66E-F73D-45A0-B3AF-DA176BEC16C9}"/>
              </a:ext>
            </a:extLst>
          </p:cNvPr>
          <p:cNvSpPr>
            <a:spLocks noGrp="1"/>
          </p:cNvSpPr>
          <p:nvPr>
            <p:ph type="title"/>
          </p:nvPr>
        </p:nvSpPr>
        <p:spPr>
          <a:xfrm>
            <a:off x="380166" y="373812"/>
            <a:ext cx="11481847" cy="1325563"/>
          </a:xfrm>
        </p:spPr>
        <p:txBody>
          <a:bodyPr/>
          <a:lstStyle/>
          <a:p>
            <a:r>
              <a:rPr lang="en-GB" dirty="0"/>
              <a:t>Example</a:t>
            </a:r>
          </a:p>
        </p:txBody>
      </p:sp>
      <p:grpSp>
        <p:nvGrpSpPr>
          <p:cNvPr id="14" name="Group 13">
            <a:extLst>
              <a:ext uri="{FF2B5EF4-FFF2-40B4-BE49-F238E27FC236}">
                <a16:creationId xmlns:a16="http://schemas.microsoft.com/office/drawing/2014/main" id="{78B30CDF-BFF9-41E6-8784-44B1C12F7679}"/>
              </a:ext>
            </a:extLst>
          </p:cNvPr>
          <p:cNvGrpSpPr/>
          <p:nvPr/>
        </p:nvGrpSpPr>
        <p:grpSpPr>
          <a:xfrm>
            <a:off x="8882743" y="173891"/>
            <a:ext cx="2775859" cy="2448245"/>
            <a:chOff x="8002193" y="1659791"/>
            <a:chExt cx="3525777" cy="3602603"/>
          </a:xfrm>
        </p:grpSpPr>
        <p:sp>
          <p:nvSpPr>
            <p:cNvPr id="6" name="Oval 5">
              <a:extLst>
                <a:ext uri="{FF2B5EF4-FFF2-40B4-BE49-F238E27FC236}">
                  <a16:creationId xmlns:a16="http://schemas.microsoft.com/office/drawing/2014/main" id="{A803AADB-53D0-4EE0-9D1F-2762B0CA37DA}"/>
                </a:ext>
              </a:extLst>
            </p:cNvPr>
            <p:cNvSpPr/>
            <p:nvPr/>
          </p:nvSpPr>
          <p:spPr>
            <a:xfrm>
              <a:off x="8002193" y="1659791"/>
              <a:ext cx="3525777" cy="360260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7" name="Freeform: Shape 6">
              <a:extLst>
                <a:ext uri="{FF2B5EF4-FFF2-40B4-BE49-F238E27FC236}">
                  <a16:creationId xmlns:a16="http://schemas.microsoft.com/office/drawing/2014/main" id="{A17222A3-D9F9-4ABF-BB05-24D43A84EBE8}"/>
                </a:ext>
              </a:extLst>
            </p:cNvPr>
            <p:cNvSpPr/>
            <p:nvPr/>
          </p:nvSpPr>
          <p:spPr>
            <a:xfrm>
              <a:off x="8119261" y="1659791"/>
              <a:ext cx="3291643" cy="3520780"/>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45274" tIns="345072" rIns="345273" bIns="345072" numCol="1" spcCol="1270" anchor="ctr" anchorCtr="0">
              <a:noAutofit/>
            </a:bodyPr>
            <a:lstStyle/>
            <a:p>
              <a:pPr marL="0" lvl="0" indent="0" algn="ctr" defTabSz="6223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Janis could potentially identify the theme ‘</a:t>
              </a:r>
              <a:r>
                <a:rPr lang="en-GB" sz="2000" b="1" kern="1200" dirty="0">
                  <a:latin typeface="Arial" panose="020B0604020202020204" pitchFamily="34" charset="0"/>
                  <a:cs typeface="Arial" panose="020B0604020202020204" pitchFamily="34" charset="0"/>
                </a:rPr>
                <a:t>Disagreement about the causes of obesity’ </a:t>
              </a:r>
            </a:p>
          </p:txBody>
        </p:sp>
      </p:grpSp>
      <p:grpSp>
        <p:nvGrpSpPr>
          <p:cNvPr id="13" name="Group 12">
            <a:extLst>
              <a:ext uri="{FF2B5EF4-FFF2-40B4-BE49-F238E27FC236}">
                <a16:creationId xmlns:a16="http://schemas.microsoft.com/office/drawing/2014/main" id="{C56EE43A-B628-4F1F-99E6-AFBA1B0AA1CC}"/>
              </a:ext>
            </a:extLst>
          </p:cNvPr>
          <p:cNvGrpSpPr/>
          <p:nvPr/>
        </p:nvGrpSpPr>
        <p:grpSpPr>
          <a:xfrm>
            <a:off x="4362448" y="1702431"/>
            <a:ext cx="3517283" cy="3593260"/>
            <a:chOff x="4362448" y="1702431"/>
            <a:chExt cx="3517283" cy="3593260"/>
          </a:xfrm>
        </p:grpSpPr>
        <p:sp>
          <p:nvSpPr>
            <p:cNvPr id="8" name="Teardrop 7">
              <a:extLst>
                <a:ext uri="{FF2B5EF4-FFF2-40B4-BE49-F238E27FC236}">
                  <a16:creationId xmlns:a16="http://schemas.microsoft.com/office/drawing/2014/main" id="{561B2A18-6A2F-4874-8049-5D9843AAA3B2}"/>
                </a:ext>
              </a:extLst>
            </p:cNvPr>
            <p:cNvSpPr/>
            <p:nvPr/>
          </p:nvSpPr>
          <p:spPr>
            <a:xfrm rot="2700000">
              <a:off x="4324460" y="1740419"/>
              <a:ext cx="3593260" cy="3517283"/>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9" name="Freeform: Shape 8">
              <a:extLst>
                <a:ext uri="{FF2B5EF4-FFF2-40B4-BE49-F238E27FC236}">
                  <a16:creationId xmlns:a16="http://schemas.microsoft.com/office/drawing/2014/main" id="{E28C9AC2-2A1C-4101-BC23-1C187765D373}"/>
                </a:ext>
              </a:extLst>
            </p:cNvPr>
            <p:cNvSpPr/>
            <p:nvPr/>
          </p:nvSpPr>
          <p:spPr>
            <a:xfrm>
              <a:off x="4475269" y="1818184"/>
              <a:ext cx="3291643" cy="3362387"/>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45274" tIns="345072" rIns="345273" bIns="345072" numCol="1" spcCol="1270" anchor="ctr" anchorCtr="0">
              <a:noAutofit/>
            </a:bodyPr>
            <a:lstStyle/>
            <a:p>
              <a:pPr marL="0" lvl="0" indent="0" algn="ctr" defTabSz="6223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Each article has a slightly different conclusions. Some articles highlight </a:t>
              </a:r>
              <a:r>
                <a:rPr lang="en-GB" sz="2000" b="1" kern="1200" dirty="0">
                  <a:latin typeface="Arial" panose="020B0604020202020204" pitchFamily="34" charset="0"/>
                  <a:cs typeface="Arial" panose="020B0604020202020204" pitchFamily="34" charset="0"/>
                </a:rPr>
                <a:t>inactivity</a:t>
              </a:r>
              <a:r>
                <a:rPr lang="en-GB" sz="2000" kern="1200" dirty="0">
                  <a:latin typeface="Arial" panose="020B0604020202020204" pitchFamily="34" charset="0"/>
                  <a:cs typeface="Arial" panose="020B0604020202020204" pitchFamily="34" charset="0"/>
                </a:rPr>
                <a:t> and others discuss </a:t>
              </a:r>
              <a:r>
                <a:rPr lang="en-GB" sz="2000" b="1" kern="1200" dirty="0">
                  <a:latin typeface="Arial" panose="020B0604020202020204" pitchFamily="34" charset="0"/>
                  <a:cs typeface="Arial" panose="020B0604020202020204" pitchFamily="34" charset="0"/>
                </a:rPr>
                <a:t>genetics</a:t>
              </a:r>
              <a:r>
                <a:rPr lang="en-GB" sz="2000" kern="1200" dirty="0">
                  <a:latin typeface="Arial" panose="020B0604020202020204" pitchFamily="34" charset="0"/>
                  <a:cs typeface="Arial" panose="020B0604020202020204" pitchFamily="34" charset="0"/>
                </a:rPr>
                <a:t> whilst others focus on </a:t>
              </a:r>
              <a:r>
                <a:rPr lang="en-GB" sz="2000" b="1" kern="1200" dirty="0">
                  <a:latin typeface="Arial" panose="020B0604020202020204" pitchFamily="34" charset="0"/>
                  <a:cs typeface="Arial" panose="020B0604020202020204" pitchFamily="34" charset="0"/>
                </a:rPr>
                <a:t>poverty</a:t>
              </a:r>
              <a:r>
                <a:rPr lang="en-GB" sz="2000" kern="1200" dirty="0">
                  <a:latin typeface="Arial" panose="020B0604020202020204" pitchFamily="34" charset="0"/>
                  <a:cs typeface="Arial" panose="020B0604020202020204" pitchFamily="34" charset="0"/>
                </a:rPr>
                <a:t>. </a:t>
              </a:r>
            </a:p>
          </p:txBody>
        </p:sp>
      </p:grpSp>
      <p:grpSp>
        <p:nvGrpSpPr>
          <p:cNvPr id="12" name="Group 11">
            <a:extLst>
              <a:ext uri="{FF2B5EF4-FFF2-40B4-BE49-F238E27FC236}">
                <a16:creationId xmlns:a16="http://schemas.microsoft.com/office/drawing/2014/main" id="{74E947FE-E3BF-4E69-B788-06ADD433C09E}"/>
              </a:ext>
            </a:extLst>
          </p:cNvPr>
          <p:cNvGrpSpPr/>
          <p:nvPr/>
        </p:nvGrpSpPr>
        <p:grpSpPr>
          <a:xfrm>
            <a:off x="402114" y="1707419"/>
            <a:ext cx="3517283" cy="3593260"/>
            <a:chOff x="718457" y="1702431"/>
            <a:chExt cx="3517283" cy="3593260"/>
          </a:xfrm>
        </p:grpSpPr>
        <p:sp>
          <p:nvSpPr>
            <p:cNvPr id="10" name="Teardrop 9">
              <a:extLst>
                <a:ext uri="{FF2B5EF4-FFF2-40B4-BE49-F238E27FC236}">
                  <a16:creationId xmlns:a16="http://schemas.microsoft.com/office/drawing/2014/main" id="{132B5D71-CDE1-4A13-8DDC-80EB5A396209}"/>
                </a:ext>
              </a:extLst>
            </p:cNvPr>
            <p:cNvSpPr/>
            <p:nvPr/>
          </p:nvSpPr>
          <p:spPr>
            <a:xfrm rot="2700000">
              <a:off x="680469" y="1740419"/>
              <a:ext cx="3593260" cy="3517283"/>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1" name="Freeform: Shape 10">
              <a:extLst>
                <a:ext uri="{FF2B5EF4-FFF2-40B4-BE49-F238E27FC236}">
                  <a16:creationId xmlns:a16="http://schemas.microsoft.com/office/drawing/2014/main" id="{0FEFED7A-0074-47D8-94C3-C4527B9516F3}"/>
                </a:ext>
              </a:extLst>
            </p:cNvPr>
            <p:cNvSpPr/>
            <p:nvPr/>
          </p:nvSpPr>
          <p:spPr>
            <a:xfrm>
              <a:off x="831278" y="1818184"/>
              <a:ext cx="3291643" cy="3362387"/>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45274" tIns="345072" rIns="345273" bIns="345072" numCol="1" spcCol="1270" anchor="ctr" anchorCtr="0">
              <a:noAutofit/>
            </a:bodyPr>
            <a:lstStyle/>
            <a:p>
              <a:pPr marL="0" lvl="0" indent="0" algn="ctr" defTabSz="6223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Janis has read 10 articles about the causes of obesity in children. </a:t>
              </a:r>
            </a:p>
          </p:txBody>
        </p:sp>
      </p:grpSp>
      <p:grpSp>
        <p:nvGrpSpPr>
          <p:cNvPr id="15" name="Group 14">
            <a:extLst>
              <a:ext uri="{FF2B5EF4-FFF2-40B4-BE49-F238E27FC236}">
                <a16:creationId xmlns:a16="http://schemas.microsoft.com/office/drawing/2014/main" id="{E09E8965-1E8C-4973-AD1A-26BA9B270341}"/>
              </a:ext>
            </a:extLst>
          </p:cNvPr>
          <p:cNvGrpSpPr/>
          <p:nvPr/>
        </p:nvGrpSpPr>
        <p:grpSpPr>
          <a:xfrm>
            <a:off x="9216603" y="3234099"/>
            <a:ext cx="2624332" cy="2448245"/>
            <a:chOff x="8002193" y="1659791"/>
            <a:chExt cx="3525777" cy="3602603"/>
          </a:xfrm>
        </p:grpSpPr>
        <p:sp>
          <p:nvSpPr>
            <p:cNvPr id="16" name="Oval 15">
              <a:extLst>
                <a:ext uri="{FF2B5EF4-FFF2-40B4-BE49-F238E27FC236}">
                  <a16:creationId xmlns:a16="http://schemas.microsoft.com/office/drawing/2014/main" id="{A4700AFB-A1EE-4118-BC7B-D4B2EF4D5C88}"/>
                </a:ext>
              </a:extLst>
            </p:cNvPr>
            <p:cNvSpPr/>
            <p:nvPr/>
          </p:nvSpPr>
          <p:spPr>
            <a:xfrm>
              <a:off x="8002193" y="1659791"/>
              <a:ext cx="3525777" cy="3602603"/>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7" name="Freeform: Shape 16">
              <a:extLst>
                <a:ext uri="{FF2B5EF4-FFF2-40B4-BE49-F238E27FC236}">
                  <a16:creationId xmlns:a16="http://schemas.microsoft.com/office/drawing/2014/main" id="{3F37BFFD-848B-4D22-8E58-2C552CC4FFD0}"/>
                </a:ext>
              </a:extLst>
            </p:cNvPr>
            <p:cNvSpPr/>
            <p:nvPr/>
          </p:nvSpPr>
          <p:spPr>
            <a:xfrm>
              <a:off x="8119261" y="1818184"/>
              <a:ext cx="3291643" cy="3362387"/>
            </a:xfrm>
            <a:custGeom>
              <a:avLst/>
              <a:gdLst>
                <a:gd name="connsiteX0" fmla="*/ 0 w 2290857"/>
                <a:gd name="connsiteY0" fmla="*/ 1145307 h 2290613"/>
                <a:gd name="connsiteX1" fmla="*/ 1145429 w 2290857"/>
                <a:gd name="connsiteY1" fmla="*/ 0 h 2290613"/>
                <a:gd name="connsiteX2" fmla="*/ 2290858 w 2290857"/>
                <a:gd name="connsiteY2" fmla="*/ 1145307 h 2290613"/>
                <a:gd name="connsiteX3" fmla="*/ 1145429 w 2290857"/>
                <a:gd name="connsiteY3" fmla="*/ 2290614 h 2290613"/>
                <a:gd name="connsiteX4" fmla="*/ 0 w 2290857"/>
                <a:gd name="connsiteY4" fmla="*/ 1145307 h 2290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857" h="2290613">
                  <a:moveTo>
                    <a:pt x="0" y="1145307"/>
                  </a:moveTo>
                  <a:cubicBezTo>
                    <a:pt x="0" y="512771"/>
                    <a:pt x="512826" y="0"/>
                    <a:pt x="1145429" y="0"/>
                  </a:cubicBezTo>
                  <a:cubicBezTo>
                    <a:pt x="1778032" y="0"/>
                    <a:pt x="2290858" y="512771"/>
                    <a:pt x="2290858" y="1145307"/>
                  </a:cubicBezTo>
                  <a:cubicBezTo>
                    <a:pt x="2290858" y="1777843"/>
                    <a:pt x="1778032" y="2290614"/>
                    <a:pt x="1145429" y="2290614"/>
                  </a:cubicBezTo>
                  <a:cubicBezTo>
                    <a:pt x="512826" y="2290614"/>
                    <a:pt x="0" y="1777843"/>
                    <a:pt x="0" y="1145307"/>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345274" tIns="345072" rIns="345273" bIns="345072" numCol="1" spcCol="1270" anchor="ctr" anchorCtr="0">
              <a:noAutofit/>
            </a:bodyPr>
            <a:lstStyle/>
            <a:p>
              <a:pPr marL="0" lvl="0" indent="0" algn="ctr" defTabSz="6223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Janis could potentially identify multiple themes and discuss each in turn. </a:t>
              </a:r>
            </a:p>
          </p:txBody>
        </p:sp>
      </p:grpSp>
      <p:cxnSp>
        <p:nvCxnSpPr>
          <p:cNvPr id="19" name="Straight Arrow Connector 18">
            <a:extLst>
              <a:ext uri="{FF2B5EF4-FFF2-40B4-BE49-F238E27FC236}">
                <a16:creationId xmlns:a16="http://schemas.microsoft.com/office/drawing/2014/main" id="{6A58F0D8-D884-45A8-ABC1-AF5C335EFB94}"/>
              </a:ext>
            </a:extLst>
          </p:cNvPr>
          <p:cNvCxnSpPr>
            <a:stCxn id="8" idx="7"/>
          </p:cNvCxnSpPr>
          <p:nvPr/>
        </p:nvCxnSpPr>
        <p:spPr>
          <a:xfrm flipV="1">
            <a:off x="8635047" y="2622136"/>
            <a:ext cx="814715" cy="903786"/>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CBE0123-F2E9-4864-837B-8A4962DCC6A7}"/>
              </a:ext>
            </a:extLst>
          </p:cNvPr>
          <p:cNvCxnSpPr>
            <a:cxnSpLocks/>
            <a:stCxn id="8" idx="7"/>
          </p:cNvCxnSpPr>
          <p:nvPr/>
        </p:nvCxnSpPr>
        <p:spPr>
          <a:xfrm>
            <a:off x="8635047" y="3525922"/>
            <a:ext cx="744661" cy="575333"/>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9804F986-2732-451B-ACBF-6B67F4ADE98F}"/>
              </a:ext>
            </a:extLst>
          </p:cNvPr>
          <p:cNvPicPr>
            <a:picLocks noChangeAspect="1"/>
          </p:cNvPicPr>
          <p:nvPr/>
        </p:nvPicPr>
        <p:blipFill rotWithShape="1">
          <a:blip r:embed="rId2"/>
          <a:srcRect l="3703"/>
          <a:stretch/>
        </p:blipFill>
        <p:spPr>
          <a:xfrm>
            <a:off x="0" y="5017198"/>
            <a:ext cx="2299343" cy="1701422"/>
          </a:xfrm>
          <a:prstGeom prst="rect">
            <a:avLst/>
          </a:prstGeom>
        </p:spPr>
      </p:pic>
    </p:spTree>
    <p:extLst>
      <p:ext uri="{BB962C8B-B14F-4D97-AF65-F5344CB8AC3E}">
        <p14:creationId xmlns:p14="http://schemas.microsoft.com/office/powerpoint/2010/main" val="170178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6141DC2F-F1B2-4EE4-B73C-B0F99573A831}"/>
              </a:ext>
            </a:extLst>
          </p:cNvPr>
          <p:cNvGraphicFramePr>
            <a:graphicFrameLocks noGrp="1"/>
          </p:cNvGraphicFramePr>
          <p:nvPr>
            <p:extLst>
              <p:ext uri="{D42A27DB-BD31-4B8C-83A1-F6EECF244321}">
                <p14:modId xmlns:p14="http://schemas.microsoft.com/office/powerpoint/2010/main" val="2542091575"/>
              </p:ext>
            </p:extLst>
          </p:nvPr>
        </p:nvGraphicFramePr>
        <p:xfrm>
          <a:off x="5621682" y="1006678"/>
          <a:ext cx="6487953" cy="5724003"/>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r h="876999">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High staff burnout, high job stress, lack of progression, developing coping strategies</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433944976"/>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Feelings of burden, depression of care givers,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640046064"/>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Staff perceptions, low job satisfaction, job aspiration low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567967857"/>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Inadequate staffing, developing knowledge of staff, poor pathways of care, impact on delivery of service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653814243"/>
                  </a:ext>
                </a:extLst>
              </a:tr>
              <a:tr h="876999">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Negative impact on life, low levels of health and wellbeing, developing education, many jobs vacancies.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778791160"/>
                  </a:ext>
                </a:extLst>
              </a:tr>
              <a:tr h="876999">
                <a:tc>
                  <a:txBody>
                    <a:bodyPr/>
                    <a:lstStyle/>
                    <a:p>
                      <a:pPr algn="ctr">
                        <a:lnSpc>
                          <a:spcPct val="150000"/>
                        </a:lnSpc>
                        <a:spcAft>
                          <a:spcPts val="800"/>
                        </a:spcAft>
                      </a:pP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1740020232"/>
                  </a:ext>
                </a:extLst>
              </a:tr>
            </a:tbl>
          </a:graphicData>
        </a:graphic>
      </p:graphicFrame>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63CF63-829A-463B-8C9A-810372748D9E}"/>
              </a:ext>
            </a:extLst>
          </p:cNvPr>
          <p:cNvSpPr>
            <a:spLocks noGrp="1"/>
          </p:cNvSpPr>
          <p:nvPr>
            <p:ph type="title"/>
          </p:nvPr>
        </p:nvSpPr>
        <p:spPr>
          <a:xfrm>
            <a:off x="911254" y="1946341"/>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What common </a:t>
            </a:r>
            <a:r>
              <a:rPr lang="en-US" sz="3600" i="1" kern="1200" dirty="0">
                <a:solidFill>
                  <a:srgbClr val="FFFFFF"/>
                </a:solidFill>
                <a:latin typeface="+mj-lt"/>
                <a:ea typeface="+mj-ea"/>
                <a:cs typeface="+mj-cs"/>
              </a:rPr>
              <a:t>themes</a:t>
            </a:r>
            <a:r>
              <a:rPr lang="en-US" sz="3600" kern="1200" dirty="0">
                <a:solidFill>
                  <a:srgbClr val="FFFFFF"/>
                </a:solidFill>
                <a:latin typeface="+mj-lt"/>
                <a:ea typeface="+mj-ea"/>
                <a:cs typeface="+mj-cs"/>
              </a:rPr>
              <a:t> can you spot? </a:t>
            </a:r>
          </a:p>
        </p:txBody>
      </p:sp>
      <p:graphicFrame>
        <p:nvGraphicFramePr>
          <p:cNvPr id="4" name="Table 3">
            <a:extLst>
              <a:ext uri="{FF2B5EF4-FFF2-40B4-BE49-F238E27FC236}">
                <a16:creationId xmlns:a16="http://schemas.microsoft.com/office/drawing/2014/main" id="{42C99461-9BF5-4FEB-B1FF-1561A490E8EC}"/>
              </a:ext>
            </a:extLst>
          </p:cNvPr>
          <p:cNvGraphicFramePr>
            <a:graphicFrameLocks noGrp="1"/>
          </p:cNvGraphicFramePr>
          <p:nvPr>
            <p:extLst>
              <p:ext uri="{D42A27DB-BD31-4B8C-83A1-F6EECF244321}">
                <p14:modId xmlns:p14="http://schemas.microsoft.com/office/powerpoint/2010/main" val="2774145783"/>
              </p:ext>
            </p:extLst>
          </p:nvPr>
        </p:nvGraphicFramePr>
        <p:xfrm>
          <a:off x="5630700" y="1006679"/>
          <a:ext cx="6487953" cy="5724003"/>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burnout, high job stress, lack of progression, developing coping strategies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433944976"/>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Feelings of burden, depression of care givers,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640046064"/>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Staff perceptions, low job satisfaction, job aspiration low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567967857"/>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Inadequate staffing, developing knowledge of staff, poor pathways of care, impact on delivery of service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653814243"/>
                  </a:ext>
                </a:extLst>
              </a:tr>
              <a:tr h="876999">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Negative impact on life, low levels of health and wellbeing, developing education, many jobs vacancies.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778791160"/>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feeling of burden, depression in care givers , anxiety in patients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1740020232"/>
                  </a:ext>
                </a:extLst>
              </a:tr>
            </a:tbl>
          </a:graphicData>
        </a:graphic>
      </p:graphicFrame>
      <p:graphicFrame>
        <p:nvGraphicFramePr>
          <p:cNvPr id="5" name="Table 4">
            <a:extLst>
              <a:ext uri="{FF2B5EF4-FFF2-40B4-BE49-F238E27FC236}">
                <a16:creationId xmlns:a16="http://schemas.microsoft.com/office/drawing/2014/main" id="{51B37412-77B1-4AF7-8E28-9D3EB2645194}"/>
              </a:ext>
            </a:extLst>
          </p:cNvPr>
          <p:cNvGraphicFramePr>
            <a:graphicFrameLocks noGrp="1"/>
          </p:cNvGraphicFramePr>
          <p:nvPr>
            <p:extLst>
              <p:ext uri="{D42A27DB-BD31-4B8C-83A1-F6EECF244321}">
                <p14:modId xmlns:p14="http://schemas.microsoft.com/office/powerpoint/2010/main" val="1746779146"/>
              </p:ext>
            </p:extLst>
          </p:nvPr>
        </p:nvGraphicFramePr>
        <p:xfrm>
          <a:off x="4362275" y="1006678"/>
          <a:ext cx="1268425" cy="5519101"/>
        </p:xfrm>
        <a:graphic>
          <a:graphicData uri="http://schemas.openxmlformats.org/drawingml/2006/table">
            <a:tbl>
              <a:tblPr firstRow="1" firstCol="1" bandRow="1">
                <a:tableStyleId>{5C22544A-7EE6-4342-B048-85BDC9FD1C3A}</a:tableStyleId>
              </a:tblPr>
              <a:tblGrid>
                <a:gridCol w="1268425">
                  <a:extLst>
                    <a:ext uri="{9D8B030D-6E8A-4147-A177-3AD203B41FA5}">
                      <a16:colId xmlns:a16="http://schemas.microsoft.com/office/drawing/2014/main" val="2291966949"/>
                    </a:ext>
                  </a:extLst>
                </a:gridCol>
              </a:tblGrid>
              <a:tr h="508659">
                <a:tc>
                  <a:txBody>
                    <a:bodyPr/>
                    <a:lstStyle/>
                    <a:p>
                      <a:pPr algn="just">
                        <a:lnSpc>
                          <a:spcPct val="150000"/>
                        </a:lnSpc>
                        <a:spcAft>
                          <a:spcPts val="800"/>
                        </a:spcAft>
                      </a:pPr>
                      <a:r>
                        <a:rPr lang="en-GB" sz="900" dirty="0">
                          <a:effectLst/>
                          <a:latin typeface="Arial" panose="020B0604020202020204" pitchFamily="34" charset="0"/>
                          <a:cs typeface="Arial" panose="020B0604020202020204" pitchFamily="34" charset="0"/>
                        </a:rPr>
                        <a:t>Authors</a:t>
                      </a:r>
                    </a:p>
                    <a:p>
                      <a:pPr algn="just">
                        <a:lnSpc>
                          <a:spcPct val="150000"/>
                        </a:lnSpc>
                        <a:spcAft>
                          <a:spcPts val="800"/>
                        </a:spcAft>
                      </a:pPr>
                      <a:r>
                        <a:rPr lang="en-GB" sz="900" dirty="0">
                          <a:effectLst/>
                          <a:latin typeface="Arial" panose="020B0604020202020204" pitchFamily="34" charset="0"/>
                          <a:cs typeface="Arial" panose="020B0604020202020204" pitchFamily="34" charset="0"/>
                        </a:rPr>
                        <a:t> </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3499775575"/>
                  </a:ext>
                </a:extLst>
              </a:tr>
              <a:tr h="800024">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Costello et al., 2019</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1737119280"/>
                  </a:ext>
                </a:extLst>
              </a:tr>
              <a:tr h="862794">
                <a:tc>
                  <a:txBody>
                    <a:bodyPr/>
                    <a:lstStyle/>
                    <a:p>
                      <a:pPr>
                        <a:lnSpc>
                          <a:spcPct val="150000"/>
                        </a:lnSpc>
                        <a:spcAft>
                          <a:spcPts val="800"/>
                        </a:spcAft>
                      </a:pPr>
                      <a:r>
                        <a:rPr lang="en-GB" sz="900" dirty="0" err="1">
                          <a:effectLst/>
                          <a:latin typeface="Arial" panose="020B0604020202020204" pitchFamily="34" charset="0"/>
                          <a:cs typeface="Arial" panose="020B0604020202020204" pitchFamily="34" charset="0"/>
                        </a:rPr>
                        <a:t>Harrad</a:t>
                      </a:r>
                      <a:r>
                        <a:rPr lang="en-GB" sz="900" dirty="0">
                          <a:effectLst/>
                          <a:latin typeface="Arial" panose="020B0604020202020204" pitchFamily="34" charset="0"/>
                          <a:cs typeface="Arial" panose="020B0604020202020204" pitchFamily="34" charset="0"/>
                        </a:rPr>
                        <a:t> and Sulla, 2018</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4159049589"/>
                  </a:ext>
                </a:extLst>
              </a:tr>
              <a:tr h="498806">
                <a:tc>
                  <a:txBody>
                    <a:bodyPr/>
                    <a:lstStyle/>
                    <a:p>
                      <a:pPr>
                        <a:lnSpc>
                          <a:spcPct val="150000"/>
                        </a:lnSpc>
                        <a:spcAft>
                          <a:spcPts val="800"/>
                        </a:spcAft>
                      </a:pPr>
                      <a:r>
                        <a:rPr lang="en-GB" sz="900" dirty="0" err="1">
                          <a:effectLst/>
                          <a:latin typeface="Arial" panose="020B0604020202020204" pitchFamily="34" charset="0"/>
                          <a:cs typeface="Arial" panose="020B0604020202020204" pitchFamily="34" charset="0"/>
                        </a:rPr>
                        <a:t>Wiegelmann</a:t>
                      </a:r>
                      <a:r>
                        <a:rPr lang="en-GB" sz="900" dirty="0">
                          <a:effectLst/>
                          <a:latin typeface="Arial" panose="020B0604020202020204" pitchFamily="34" charset="0"/>
                          <a:cs typeface="Arial" panose="020B0604020202020204" pitchFamily="34" charset="0"/>
                        </a:rPr>
                        <a:t> et al., 2021</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1282281722"/>
                  </a:ext>
                </a:extLst>
              </a:tr>
              <a:tr h="472554">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Adams, Verbeek and </a:t>
                      </a:r>
                      <a:r>
                        <a:rPr lang="en-GB" sz="900" dirty="0" err="1">
                          <a:effectLst/>
                          <a:latin typeface="Arial" panose="020B0604020202020204" pitchFamily="34" charset="0"/>
                          <a:cs typeface="Arial" panose="020B0604020202020204" pitchFamily="34" charset="0"/>
                        </a:rPr>
                        <a:t>Zwakhalen</a:t>
                      </a:r>
                      <a:r>
                        <a:rPr lang="en-GB" sz="900" dirty="0">
                          <a:effectLst/>
                          <a:latin typeface="Arial" panose="020B0604020202020204" pitchFamily="34" charset="0"/>
                          <a:cs typeface="Arial" panose="020B0604020202020204" pitchFamily="34" charset="0"/>
                        </a:rPr>
                        <a:t>, 2017</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4161324883"/>
                  </a:ext>
                </a:extLst>
              </a:tr>
              <a:tr h="808984">
                <a:tc>
                  <a:txBody>
                    <a:bodyPr/>
                    <a:lstStyle/>
                    <a:p>
                      <a:pPr>
                        <a:lnSpc>
                          <a:spcPct val="150000"/>
                        </a:lnSpc>
                        <a:spcAft>
                          <a:spcPts val="800"/>
                        </a:spcAft>
                      </a:pPr>
                      <a:r>
                        <a:rPr lang="en-GB" sz="900" dirty="0">
                          <a:effectLst/>
                          <a:latin typeface="Arial" panose="020B0604020202020204" pitchFamily="34" charset="0"/>
                          <a:cs typeface="Arial" panose="020B0604020202020204" pitchFamily="34" charset="0"/>
                        </a:rPr>
                        <a:t>Houghton et al., 2016</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3790727870"/>
                  </a:ext>
                </a:extLst>
              </a:tr>
              <a:tr h="918854">
                <a:tc>
                  <a:txBody>
                    <a:bodyPr/>
                    <a:lstStyle/>
                    <a:p>
                      <a:pPr>
                        <a:lnSpc>
                          <a:spcPct val="150000"/>
                        </a:lnSpc>
                        <a:spcAft>
                          <a:spcPts val="800"/>
                        </a:spcAft>
                      </a:pPr>
                      <a:r>
                        <a:rPr lang="en-GB" sz="900" kern="1800" dirty="0">
                          <a:effectLst/>
                          <a:latin typeface="Arial" panose="020B0604020202020204" pitchFamily="34" charset="0"/>
                          <a:cs typeface="Arial" panose="020B0604020202020204" pitchFamily="34" charset="0"/>
                        </a:rPr>
                        <a:t>Brimblecombe et al., 2022</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301122657"/>
                  </a:ext>
                </a:extLst>
              </a:tr>
              <a:tr h="648426">
                <a:tc>
                  <a:txBody>
                    <a:bodyPr/>
                    <a:lstStyle/>
                    <a:p>
                      <a:pPr>
                        <a:lnSpc>
                          <a:spcPct val="150000"/>
                        </a:lnSpc>
                        <a:spcAft>
                          <a:spcPts val="800"/>
                        </a:spcAft>
                      </a:pPr>
                      <a:r>
                        <a:rPr lang="en-GB" sz="900" dirty="0" err="1">
                          <a:effectLst/>
                          <a:latin typeface="Arial" panose="020B0604020202020204" pitchFamily="34" charset="0"/>
                          <a:cs typeface="Arial" panose="020B0604020202020204" pitchFamily="34" charset="0"/>
                        </a:rPr>
                        <a:t>Brini</a:t>
                      </a:r>
                      <a:r>
                        <a:rPr lang="en-GB" sz="900" dirty="0">
                          <a:effectLst/>
                          <a:latin typeface="Arial" panose="020B0604020202020204" pitchFamily="34" charset="0"/>
                          <a:cs typeface="Arial" panose="020B0604020202020204" pitchFamily="34" charset="0"/>
                        </a:rPr>
                        <a:t> et al., 2020</a:t>
                      </a:r>
                      <a:endParaRPr lang="en-GB" sz="900" dirty="0">
                        <a:effectLst/>
                        <a:latin typeface="Arial" panose="020B0604020202020204" pitchFamily="34" charset="0"/>
                        <a:ea typeface="Calibri" panose="020F0502020204030204" pitchFamily="34" charset="0"/>
                        <a:cs typeface="Arial" panose="020B0604020202020204" pitchFamily="34" charset="0"/>
                      </a:endParaRPr>
                    </a:p>
                  </a:txBody>
                  <a:tcPr marL="44964" marR="44964" marT="0" marB="0"/>
                </a:tc>
                <a:extLst>
                  <a:ext uri="{0D108BD9-81ED-4DB2-BD59-A6C34878D82A}">
                    <a16:rowId xmlns:a16="http://schemas.microsoft.com/office/drawing/2014/main" val="1282441511"/>
                  </a:ext>
                </a:extLst>
              </a:tr>
            </a:tbl>
          </a:graphicData>
        </a:graphic>
      </p:graphicFrame>
      <p:sp>
        <p:nvSpPr>
          <p:cNvPr id="7" name="TextBox 6">
            <a:extLst>
              <a:ext uri="{FF2B5EF4-FFF2-40B4-BE49-F238E27FC236}">
                <a16:creationId xmlns:a16="http://schemas.microsoft.com/office/drawing/2014/main" id="{47CCA0AB-942A-493C-9E2D-89D23732278B}"/>
              </a:ext>
            </a:extLst>
          </p:cNvPr>
          <p:cNvSpPr txBox="1"/>
          <p:nvPr/>
        </p:nvSpPr>
        <p:spPr>
          <a:xfrm>
            <a:off x="277586" y="5167072"/>
            <a:ext cx="4084689" cy="120032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 student’s research question was ‘</a:t>
            </a:r>
            <a:r>
              <a:rPr lang="en-GB" b="1" dirty="0">
                <a:latin typeface="Arial" panose="020B0604020202020204" pitchFamily="34" charset="0"/>
                <a:cs typeface="Arial" panose="020B0604020202020204" pitchFamily="34" charset="0"/>
              </a:rPr>
              <a:t>What is the impact of dementia on paid and unpaid carers working in the UK?’ </a:t>
            </a:r>
          </a:p>
        </p:txBody>
      </p:sp>
      <p:pic>
        <p:nvPicPr>
          <p:cNvPr id="11" name="Picture 10">
            <a:extLst>
              <a:ext uri="{FF2B5EF4-FFF2-40B4-BE49-F238E27FC236}">
                <a16:creationId xmlns:a16="http://schemas.microsoft.com/office/drawing/2014/main" id="{62BCB6D7-40BE-42F0-9701-1D75A8F719EB}"/>
              </a:ext>
            </a:extLst>
          </p:cNvPr>
          <p:cNvPicPr>
            <a:picLocks noChangeAspect="1"/>
          </p:cNvPicPr>
          <p:nvPr/>
        </p:nvPicPr>
        <p:blipFill rotWithShape="1">
          <a:blip r:embed="rId3"/>
          <a:srcRect l="3703"/>
          <a:stretch/>
        </p:blipFill>
        <p:spPr>
          <a:xfrm>
            <a:off x="20588" y="14221"/>
            <a:ext cx="2053142" cy="1519243"/>
          </a:xfrm>
          <a:prstGeom prst="rect">
            <a:avLst/>
          </a:prstGeom>
        </p:spPr>
      </p:pic>
      <p:graphicFrame>
        <p:nvGraphicFramePr>
          <p:cNvPr id="12" name="Table 11">
            <a:extLst>
              <a:ext uri="{FF2B5EF4-FFF2-40B4-BE49-F238E27FC236}">
                <a16:creationId xmlns:a16="http://schemas.microsoft.com/office/drawing/2014/main" id="{2ACC993E-814E-4ED1-82CA-F1DBDBED4A87}"/>
              </a:ext>
            </a:extLst>
          </p:cNvPr>
          <p:cNvGraphicFramePr>
            <a:graphicFrameLocks noGrp="1"/>
          </p:cNvGraphicFramePr>
          <p:nvPr>
            <p:extLst>
              <p:ext uri="{D42A27DB-BD31-4B8C-83A1-F6EECF244321}">
                <p14:modId xmlns:p14="http://schemas.microsoft.com/office/powerpoint/2010/main" val="1768902248"/>
              </p:ext>
            </p:extLst>
          </p:nvPr>
        </p:nvGraphicFramePr>
        <p:xfrm>
          <a:off x="5661455" y="1006679"/>
          <a:ext cx="6487953" cy="3970005"/>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r h="876999">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High staff burnout, high job stress, lack of progression, developing coping strategies</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433944976"/>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Feelings of burden, depression of care givers,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640046064"/>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Staff perceptions, low job satisfaction, job aspiration low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567967857"/>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Inadequate staffing, developing knowledge of staff, poor pathways of care, impact on delivery of service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653814243"/>
                  </a:ext>
                </a:extLst>
              </a:tr>
            </a:tbl>
          </a:graphicData>
        </a:graphic>
      </p:graphicFrame>
      <p:graphicFrame>
        <p:nvGraphicFramePr>
          <p:cNvPr id="13" name="Table 12">
            <a:extLst>
              <a:ext uri="{FF2B5EF4-FFF2-40B4-BE49-F238E27FC236}">
                <a16:creationId xmlns:a16="http://schemas.microsoft.com/office/drawing/2014/main" id="{58ED5305-0160-4D1C-87FF-8D261B64E4EE}"/>
              </a:ext>
            </a:extLst>
          </p:cNvPr>
          <p:cNvGraphicFramePr>
            <a:graphicFrameLocks noGrp="1"/>
          </p:cNvGraphicFramePr>
          <p:nvPr>
            <p:extLst>
              <p:ext uri="{D42A27DB-BD31-4B8C-83A1-F6EECF244321}">
                <p14:modId xmlns:p14="http://schemas.microsoft.com/office/powerpoint/2010/main" val="1796040713"/>
              </p:ext>
            </p:extLst>
          </p:nvPr>
        </p:nvGraphicFramePr>
        <p:xfrm>
          <a:off x="5612664" y="1020399"/>
          <a:ext cx="6487953" cy="3093006"/>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r h="876999">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High staff burnout, high job stress, lack of progression, developing coping strategies</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433944976"/>
                  </a:ext>
                </a:extLst>
              </a:tr>
              <a:tr h="446336">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Feelings of burden, depression of care givers, </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640046064"/>
                  </a:ext>
                </a:extLst>
              </a:tr>
              <a:tr h="446336">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Staff perceptions, low job satisfaction, job aspiration low </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567967857"/>
                  </a:ext>
                </a:extLst>
              </a:tr>
            </a:tbl>
          </a:graphicData>
        </a:graphic>
      </p:graphicFrame>
      <p:graphicFrame>
        <p:nvGraphicFramePr>
          <p:cNvPr id="14" name="Table 13">
            <a:extLst>
              <a:ext uri="{FF2B5EF4-FFF2-40B4-BE49-F238E27FC236}">
                <a16:creationId xmlns:a16="http://schemas.microsoft.com/office/drawing/2014/main" id="{A18EF08E-0133-4E71-A4AD-2EC93876428F}"/>
              </a:ext>
            </a:extLst>
          </p:cNvPr>
          <p:cNvGraphicFramePr>
            <a:graphicFrameLocks noGrp="1"/>
          </p:cNvGraphicFramePr>
          <p:nvPr>
            <p:extLst>
              <p:ext uri="{D42A27DB-BD31-4B8C-83A1-F6EECF244321}">
                <p14:modId xmlns:p14="http://schemas.microsoft.com/office/powerpoint/2010/main" val="933460889"/>
              </p:ext>
            </p:extLst>
          </p:nvPr>
        </p:nvGraphicFramePr>
        <p:xfrm>
          <a:off x="5661454" y="1024390"/>
          <a:ext cx="6487953" cy="2646670"/>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r h="876999">
                <a:tc>
                  <a:txBody>
                    <a:bodyPr/>
                    <a:lstStyle/>
                    <a:p>
                      <a:pPr algn="ctr">
                        <a:lnSpc>
                          <a:spcPct val="150000"/>
                        </a:lnSpc>
                        <a:spcAft>
                          <a:spcPts val="800"/>
                        </a:spcAft>
                      </a:pPr>
                      <a:r>
                        <a:rPr lang="en-GB" sz="1800">
                          <a:effectLst/>
                          <a:latin typeface="Arial" panose="020B0604020202020204" pitchFamily="34" charset="0"/>
                          <a:cs typeface="Arial" panose="020B0604020202020204" pitchFamily="34" charset="0"/>
                        </a:rPr>
                        <a:t>High staff burnout, high job stress, lack of progression, developing coping strategies</a:t>
                      </a:r>
                      <a:endParaRPr lang="en-GB" sz="180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433944976"/>
                  </a:ext>
                </a:extLst>
              </a:tr>
              <a:tr h="446336">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Feelings of burden, depression of care givers, </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640046064"/>
                  </a:ext>
                </a:extLst>
              </a:tr>
            </a:tbl>
          </a:graphicData>
        </a:graphic>
      </p:graphicFrame>
      <p:graphicFrame>
        <p:nvGraphicFramePr>
          <p:cNvPr id="15" name="Table 14">
            <a:extLst>
              <a:ext uri="{FF2B5EF4-FFF2-40B4-BE49-F238E27FC236}">
                <a16:creationId xmlns:a16="http://schemas.microsoft.com/office/drawing/2014/main" id="{28F49C4A-8BBD-43AB-BFB6-13597CE2D4D2}"/>
              </a:ext>
            </a:extLst>
          </p:cNvPr>
          <p:cNvGraphicFramePr>
            <a:graphicFrameLocks noGrp="1"/>
          </p:cNvGraphicFramePr>
          <p:nvPr>
            <p:extLst>
              <p:ext uri="{D42A27DB-BD31-4B8C-83A1-F6EECF244321}">
                <p14:modId xmlns:p14="http://schemas.microsoft.com/office/powerpoint/2010/main" val="3118198290"/>
              </p:ext>
            </p:extLst>
          </p:nvPr>
        </p:nvGraphicFramePr>
        <p:xfrm>
          <a:off x="5628041" y="1006677"/>
          <a:ext cx="6487953" cy="2200334"/>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burnout, high job stress, lack of progression, developing coping strategies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433944976"/>
                  </a:ext>
                </a:extLst>
              </a:tr>
            </a:tbl>
          </a:graphicData>
        </a:graphic>
      </p:graphicFrame>
      <p:graphicFrame>
        <p:nvGraphicFramePr>
          <p:cNvPr id="16" name="Table 15">
            <a:extLst>
              <a:ext uri="{FF2B5EF4-FFF2-40B4-BE49-F238E27FC236}">
                <a16:creationId xmlns:a16="http://schemas.microsoft.com/office/drawing/2014/main" id="{F7850B6A-DB18-4C76-8B4D-C4755AB547D0}"/>
              </a:ext>
            </a:extLst>
          </p:cNvPr>
          <p:cNvGraphicFramePr>
            <a:graphicFrameLocks noGrp="1"/>
          </p:cNvGraphicFramePr>
          <p:nvPr>
            <p:extLst>
              <p:ext uri="{D42A27DB-BD31-4B8C-83A1-F6EECF244321}">
                <p14:modId xmlns:p14="http://schemas.microsoft.com/office/powerpoint/2010/main" val="1021591563"/>
              </p:ext>
            </p:extLst>
          </p:nvPr>
        </p:nvGraphicFramePr>
        <p:xfrm>
          <a:off x="5643418" y="1006676"/>
          <a:ext cx="6487953" cy="1323335"/>
        </p:xfrm>
        <a:graphic>
          <a:graphicData uri="http://schemas.openxmlformats.org/drawingml/2006/table">
            <a:tbl>
              <a:tblPr firstRow="1" firstCol="1" bandRow="1">
                <a:tableStyleId>{5C22544A-7EE6-4342-B048-85BDC9FD1C3A}</a:tableStyleId>
              </a:tblPr>
              <a:tblGrid>
                <a:gridCol w="6487953">
                  <a:extLst>
                    <a:ext uri="{9D8B030D-6E8A-4147-A177-3AD203B41FA5}">
                      <a16:colId xmlns:a16="http://schemas.microsoft.com/office/drawing/2014/main" val="2820712577"/>
                    </a:ext>
                  </a:extLst>
                </a:gridCol>
              </a:tblGrid>
              <a:tr h="446336">
                <a:tc>
                  <a:txBody>
                    <a:bodyPr/>
                    <a:lstStyle/>
                    <a:p>
                      <a:pPr algn="ctr">
                        <a:lnSpc>
                          <a:spcPct val="150000"/>
                        </a:lnSpc>
                        <a:spcAft>
                          <a:spcPts val="800"/>
                        </a:spcAft>
                      </a:pPr>
                      <a:r>
                        <a:rPr lang="en-GB" sz="1800" kern="1800" dirty="0">
                          <a:effectLst/>
                          <a:latin typeface="Arial" panose="020B0604020202020204" pitchFamily="34" charset="0"/>
                          <a:cs typeface="Arial" panose="020B0604020202020204" pitchFamily="34" charset="0"/>
                        </a:rPr>
                        <a:t>Main Findings</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2252127283"/>
                  </a:ext>
                </a:extLst>
              </a:tr>
              <a:tr h="876999">
                <a:tc>
                  <a:txBody>
                    <a:bodyPr/>
                    <a:lstStyle/>
                    <a:p>
                      <a:pPr algn="ctr">
                        <a:lnSpc>
                          <a:spcPct val="150000"/>
                        </a:lnSpc>
                        <a:spcAft>
                          <a:spcPts val="800"/>
                        </a:spcAft>
                      </a:pPr>
                      <a:r>
                        <a:rPr lang="en-GB" sz="1800" dirty="0">
                          <a:effectLst/>
                          <a:latin typeface="Arial" panose="020B0604020202020204" pitchFamily="34" charset="0"/>
                          <a:cs typeface="Arial" panose="020B0604020202020204" pitchFamily="34" charset="0"/>
                        </a:rPr>
                        <a:t>High staff turnover, staff burnout, language barriers, staff experiencing abuse</a:t>
                      </a:r>
                      <a:endParaRPr lang="en-GB" sz="1800" dirty="0">
                        <a:effectLst/>
                        <a:latin typeface="Arial" panose="020B0604020202020204" pitchFamily="34" charset="0"/>
                        <a:ea typeface="Calibri" panose="020F0502020204030204" pitchFamily="34" charset="0"/>
                        <a:cs typeface="Arial" panose="020B0604020202020204" pitchFamily="34" charset="0"/>
                      </a:endParaRPr>
                    </a:p>
                  </a:txBody>
                  <a:tcPr marL="82411" marR="82411" marT="0" marB="0"/>
                </a:tc>
                <a:extLst>
                  <a:ext uri="{0D108BD9-81ED-4DB2-BD59-A6C34878D82A}">
                    <a16:rowId xmlns:a16="http://schemas.microsoft.com/office/drawing/2014/main" val="3371668956"/>
                  </a:ext>
                </a:extLst>
              </a:tr>
            </a:tbl>
          </a:graphicData>
        </a:graphic>
      </p:graphicFrame>
    </p:spTree>
    <p:extLst>
      <p:ext uri="{BB962C8B-B14F-4D97-AF65-F5344CB8AC3E}">
        <p14:creationId xmlns:p14="http://schemas.microsoft.com/office/powerpoint/2010/main" val="577121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D8F3971D-6322-4C9C-ADA2-81A504A38C52}"/>
              </a:ext>
            </a:extLst>
          </p:cNvPr>
          <p:cNvSpPr>
            <a:spLocks noGrp="1"/>
          </p:cNvSpPr>
          <p:nvPr>
            <p:ph idx="1"/>
          </p:nvPr>
        </p:nvSpPr>
        <p:spPr>
          <a:xfrm>
            <a:off x="2841171" y="816428"/>
            <a:ext cx="9062358" cy="881743"/>
          </a:xfrm>
        </p:spPr>
        <p:txBody>
          <a:bodyPr/>
          <a:lstStyle/>
          <a:p>
            <a:pPr marL="0" indent="0">
              <a:buNone/>
            </a:pPr>
            <a:r>
              <a:rPr lang="en-GB" dirty="0"/>
              <a:t>In your discussion section, you should aim to discuss </a:t>
            </a:r>
            <a:r>
              <a:rPr lang="en-GB" i="1" dirty="0"/>
              <a:t>three, four or </a:t>
            </a:r>
            <a:r>
              <a:rPr lang="en-GB" dirty="0"/>
              <a:t> </a:t>
            </a:r>
            <a:r>
              <a:rPr lang="en-GB" i="1" dirty="0"/>
              <a:t>five</a:t>
            </a:r>
            <a:r>
              <a:rPr lang="en-GB" dirty="0"/>
              <a:t> themes, (two is too low and six is too many)</a:t>
            </a:r>
          </a:p>
        </p:txBody>
      </p:sp>
      <p:pic>
        <p:nvPicPr>
          <p:cNvPr id="13" name="Picture 12">
            <a:extLst>
              <a:ext uri="{FF2B5EF4-FFF2-40B4-BE49-F238E27FC236}">
                <a16:creationId xmlns:a16="http://schemas.microsoft.com/office/drawing/2014/main" id="{3AE89018-A376-44F0-8050-B663026E01B1}"/>
              </a:ext>
            </a:extLst>
          </p:cNvPr>
          <p:cNvPicPr>
            <a:picLocks noChangeAspect="1"/>
          </p:cNvPicPr>
          <p:nvPr/>
        </p:nvPicPr>
        <p:blipFill>
          <a:blip r:embed="rId2"/>
          <a:stretch>
            <a:fillRect/>
          </a:stretch>
        </p:blipFill>
        <p:spPr>
          <a:xfrm>
            <a:off x="358219" y="457200"/>
            <a:ext cx="2286000" cy="1600200"/>
          </a:xfrm>
          <a:prstGeom prst="rect">
            <a:avLst/>
          </a:prstGeom>
        </p:spPr>
      </p:pic>
      <p:sp>
        <p:nvSpPr>
          <p:cNvPr id="16" name="Rectangle 15">
            <a:extLst>
              <a:ext uri="{FF2B5EF4-FFF2-40B4-BE49-F238E27FC236}">
                <a16:creationId xmlns:a16="http://schemas.microsoft.com/office/drawing/2014/main" id="{1F876A14-2C5C-4E67-AEE1-8E74C9373CF9}"/>
              </a:ext>
            </a:extLst>
          </p:cNvPr>
          <p:cNvSpPr/>
          <p:nvPr/>
        </p:nvSpPr>
        <p:spPr>
          <a:xfrm>
            <a:off x="358219" y="4846474"/>
            <a:ext cx="11316709" cy="64521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7" name="Freeform: Shape 16">
            <a:extLst>
              <a:ext uri="{FF2B5EF4-FFF2-40B4-BE49-F238E27FC236}">
                <a16:creationId xmlns:a16="http://schemas.microsoft.com/office/drawing/2014/main" id="{1AAD40D1-E87A-4600-B760-14407D8064BD}"/>
              </a:ext>
            </a:extLst>
          </p:cNvPr>
          <p:cNvSpPr/>
          <p:nvPr/>
        </p:nvSpPr>
        <p:spPr>
          <a:xfrm>
            <a:off x="924054" y="2336471"/>
            <a:ext cx="10750875" cy="2869232"/>
          </a:xfrm>
          <a:custGeom>
            <a:avLst/>
            <a:gdLst>
              <a:gd name="connsiteX0" fmla="*/ 0 w 5527039"/>
              <a:gd name="connsiteY0" fmla="*/ 24552 h 147311"/>
              <a:gd name="connsiteX1" fmla="*/ 24552 w 5527039"/>
              <a:gd name="connsiteY1" fmla="*/ 0 h 147311"/>
              <a:gd name="connsiteX2" fmla="*/ 5502487 w 5527039"/>
              <a:gd name="connsiteY2" fmla="*/ 0 h 147311"/>
              <a:gd name="connsiteX3" fmla="*/ 5527039 w 5527039"/>
              <a:gd name="connsiteY3" fmla="*/ 24552 h 147311"/>
              <a:gd name="connsiteX4" fmla="*/ 5527039 w 5527039"/>
              <a:gd name="connsiteY4" fmla="*/ 122759 h 147311"/>
              <a:gd name="connsiteX5" fmla="*/ 5502487 w 5527039"/>
              <a:gd name="connsiteY5" fmla="*/ 147311 h 147311"/>
              <a:gd name="connsiteX6" fmla="*/ 24552 w 5527039"/>
              <a:gd name="connsiteY6" fmla="*/ 147311 h 147311"/>
              <a:gd name="connsiteX7" fmla="*/ 0 w 5527039"/>
              <a:gd name="connsiteY7" fmla="*/ 122759 h 147311"/>
              <a:gd name="connsiteX8" fmla="*/ 0 w 5527039"/>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7039" h="147311">
                <a:moveTo>
                  <a:pt x="0" y="24552"/>
                </a:moveTo>
                <a:cubicBezTo>
                  <a:pt x="0" y="10992"/>
                  <a:pt x="10992" y="0"/>
                  <a:pt x="24552" y="0"/>
                </a:cubicBezTo>
                <a:lnTo>
                  <a:pt x="5502487" y="0"/>
                </a:lnTo>
                <a:cubicBezTo>
                  <a:pt x="5516047" y="0"/>
                  <a:pt x="5527039" y="10992"/>
                  <a:pt x="5527039" y="24552"/>
                </a:cubicBezTo>
                <a:lnTo>
                  <a:pt x="5527039" y="122759"/>
                </a:lnTo>
                <a:cubicBezTo>
                  <a:pt x="5527039" y="136319"/>
                  <a:pt x="5516047" y="147311"/>
                  <a:pt x="5502487"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6100" tIns="7191" rIns="216100" bIns="7191" numCol="1" spcCol="1270" anchor="ctr" anchorCtr="0">
            <a:noAutofit/>
          </a:bodyPr>
          <a:lstStyle/>
          <a:p>
            <a:pPr marL="0" lvl="0" indent="0" algn="l" defTabSz="222250">
              <a:lnSpc>
                <a:spcPct val="150000"/>
              </a:lnSpc>
              <a:spcBef>
                <a:spcPct val="0"/>
              </a:spcBef>
              <a:spcAft>
                <a:spcPct val="35000"/>
              </a:spcAft>
              <a:buNone/>
            </a:pPr>
            <a:r>
              <a:rPr lang="en-GB" sz="2000" kern="1200" dirty="0">
                <a:latin typeface="Arial" panose="020B0604020202020204" pitchFamily="34" charset="0"/>
                <a:cs typeface="Arial" panose="020B0604020202020204" pitchFamily="34" charset="0"/>
              </a:rPr>
              <a:t>The main component of each theme discussion should be the relevant findings/results from each of the research papers that are relevant to that </a:t>
            </a:r>
            <a:r>
              <a:rPr lang="en-GB" sz="2000" dirty="0">
                <a:latin typeface="Arial" panose="020B0604020202020204" pitchFamily="34" charset="0"/>
                <a:cs typeface="Arial" panose="020B0604020202020204" pitchFamily="34" charset="0"/>
              </a:rPr>
              <a:t>specific </a:t>
            </a:r>
            <a:r>
              <a:rPr lang="en-GB" sz="2000" kern="1200" dirty="0">
                <a:latin typeface="Arial" panose="020B0604020202020204" pitchFamily="34" charset="0"/>
                <a:cs typeface="Arial" panose="020B0604020202020204" pitchFamily="34" charset="0"/>
              </a:rPr>
              <a:t>theme. </a:t>
            </a:r>
          </a:p>
          <a:p>
            <a:pPr marL="0" lvl="0" indent="0" algn="l" defTabSz="222250">
              <a:lnSpc>
                <a:spcPct val="150000"/>
              </a:lnSpc>
              <a:spcBef>
                <a:spcPct val="0"/>
              </a:spcBef>
              <a:spcAft>
                <a:spcPct val="35000"/>
              </a:spcAft>
              <a:buNone/>
            </a:pPr>
            <a:r>
              <a:rPr lang="en-GB" sz="2000" kern="1200" dirty="0">
                <a:latin typeface="Arial" panose="020B0604020202020204" pitchFamily="34" charset="0"/>
                <a:cs typeface="Arial" panose="020B0604020202020204" pitchFamily="34" charset="0"/>
              </a:rPr>
              <a:t>These should be described as fully and with as much detail as possible. </a:t>
            </a:r>
            <a:r>
              <a:rPr lang="en-GB" sz="2000" dirty="0">
                <a:latin typeface="Arial" panose="020B0604020202020204" pitchFamily="34" charset="0"/>
                <a:cs typeface="Arial" panose="020B0604020202020204" pitchFamily="34" charset="0"/>
              </a:rPr>
              <a:t>T</a:t>
            </a:r>
            <a:r>
              <a:rPr lang="en-GB" sz="2000" kern="1200" dirty="0">
                <a:latin typeface="Arial" panose="020B0604020202020204" pitchFamily="34" charset="0"/>
                <a:cs typeface="Arial" panose="020B0604020202020204" pitchFamily="34" charset="0"/>
              </a:rPr>
              <a:t>hese findings that will help you to answer your question and enable you to compare one paper with another. </a:t>
            </a:r>
          </a:p>
        </p:txBody>
      </p:sp>
    </p:spTree>
    <p:extLst>
      <p:ext uri="{BB962C8B-B14F-4D97-AF65-F5344CB8AC3E}">
        <p14:creationId xmlns:p14="http://schemas.microsoft.com/office/powerpoint/2010/main" val="4131402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F16A4F2-B68B-44E7-8520-E1ADA167DA69}"/>
              </a:ext>
            </a:extLst>
          </p:cNvPr>
          <p:cNvPicPr>
            <a:picLocks noChangeAspect="1"/>
          </p:cNvPicPr>
          <p:nvPr/>
        </p:nvPicPr>
        <p:blipFill>
          <a:blip r:embed="rId2"/>
          <a:stretch>
            <a:fillRect/>
          </a:stretch>
        </p:blipFill>
        <p:spPr>
          <a:xfrm>
            <a:off x="358219" y="457200"/>
            <a:ext cx="2286000" cy="1600200"/>
          </a:xfrm>
          <a:prstGeom prst="rect">
            <a:avLst/>
          </a:prstGeom>
        </p:spPr>
      </p:pic>
      <p:sp>
        <p:nvSpPr>
          <p:cNvPr id="6" name="Rectangle 5">
            <a:extLst>
              <a:ext uri="{FF2B5EF4-FFF2-40B4-BE49-F238E27FC236}">
                <a16:creationId xmlns:a16="http://schemas.microsoft.com/office/drawing/2014/main" id="{3F8890CC-83E6-4B34-A762-357D16671484}"/>
              </a:ext>
            </a:extLst>
          </p:cNvPr>
          <p:cNvSpPr/>
          <p:nvPr/>
        </p:nvSpPr>
        <p:spPr>
          <a:xfrm>
            <a:off x="1348033" y="3429000"/>
            <a:ext cx="10696898" cy="85565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7" name="Freeform: Shape 6">
            <a:extLst>
              <a:ext uri="{FF2B5EF4-FFF2-40B4-BE49-F238E27FC236}">
                <a16:creationId xmlns:a16="http://schemas.microsoft.com/office/drawing/2014/main" id="{3C385322-D530-4D5D-98AA-34978ABDE53D}"/>
              </a:ext>
            </a:extLst>
          </p:cNvPr>
          <p:cNvSpPr/>
          <p:nvPr/>
        </p:nvSpPr>
        <p:spPr>
          <a:xfrm>
            <a:off x="2875175" y="765019"/>
            <a:ext cx="9100008" cy="3346516"/>
          </a:xfrm>
          <a:custGeom>
            <a:avLst/>
            <a:gdLst>
              <a:gd name="connsiteX0" fmla="*/ 0 w 5527039"/>
              <a:gd name="connsiteY0" fmla="*/ 24552 h 147311"/>
              <a:gd name="connsiteX1" fmla="*/ 24552 w 5527039"/>
              <a:gd name="connsiteY1" fmla="*/ 0 h 147311"/>
              <a:gd name="connsiteX2" fmla="*/ 5502487 w 5527039"/>
              <a:gd name="connsiteY2" fmla="*/ 0 h 147311"/>
              <a:gd name="connsiteX3" fmla="*/ 5527039 w 5527039"/>
              <a:gd name="connsiteY3" fmla="*/ 24552 h 147311"/>
              <a:gd name="connsiteX4" fmla="*/ 5527039 w 5527039"/>
              <a:gd name="connsiteY4" fmla="*/ 122759 h 147311"/>
              <a:gd name="connsiteX5" fmla="*/ 5502487 w 5527039"/>
              <a:gd name="connsiteY5" fmla="*/ 147311 h 147311"/>
              <a:gd name="connsiteX6" fmla="*/ 24552 w 5527039"/>
              <a:gd name="connsiteY6" fmla="*/ 147311 h 147311"/>
              <a:gd name="connsiteX7" fmla="*/ 0 w 5527039"/>
              <a:gd name="connsiteY7" fmla="*/ 122759 h 147311"/>
              <a:gd name="connsiteX8" fmla="*/ 0 w 5527039"/>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7039" h="147311">
                <a:moveTo>
                  <a:pt x="0" y="24552"/>
                </a:moveTo>
                <a:cubicBezTo>
                  <a:pt x="0" y="10992"/>
                  <a:pt x="10992" y="0"/>
                  <a:pt x="24552" y="0"/>
                </a:cubicBezTo>
                <a:lnTo>
                  <a:pt x="5502487" y="0"/>
                </a:lnTo>
                <a:cubicBezTo>
                  <a:pt x="5516047" y="0"/>
                  <a:pt x="5527039" y="10992"/>
                  <a:pt x="5527039" y="24552"/>
                </a:cubicBezTo>
                <a:lnTo>
                  <a:pt x="5527039" y="122759"/>
                </a:lnTo>
                <a:cubicBezTo>
                  <a:pt x="5527039" y="136319"/>
                  <a:pt x="5516047" y="147311"/>
                  <a:pt x="5502487"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6100" tIns="7191" rIns="216100" bIns="7191" numCol="1" spcCol="1270" anchor="ctr" anchorCtr="0">
            <a:noAutofit/>
          </a:bodyPr>
          <a:lstStyle/>
          <a:p>
            <a:pPr marL="342900" lvl="0" indent="-342900" algn="l" defTabSz="222250">
              <a:lnSpc>
                <a:spcPct val="150000"/>
              </a:lnSpc>
              <a:spcBef>
                <a:spcPct val="0"/>
              </a:spcBef>
              <a:spcAft>
                <a:spcPct val="35000"/>
              </a:spcAft>
              <a:buFont typeface="Arial" panose="020B0604020202020204" pitchFamily="34" charset="0"/>
              <a:buChar char="•"/>
            </a:pPr>
            <a:r>
              <a:rPr lang="en-GB" sz="2000" kern="1200" dirty="0">
                <a:latin typeface="Arial" panose="020B0604020202020204" pitchFamily="34" charset="0"/>
                <a:cs typeface="Arial" panose="020B0604020202020204" pitchFamily="34" charset="0"/>
              </a:rPr>
              <a:t>Clearly label your themes with a subheading. </a:t>
            </a:r>
          </a:p>
          <a:p>
            <a:pPr marL="342900" lvl="0" indent="-342900" algn="l" defTabSz="222250">
              <a:lnSpc>
                <a:spcPct val="150000"/>
              </a:lnSpc>
              <a:spcBef>
                <a:spcPct val="0"/>
              </a:spcBef>
              <a:spcAft>
                <a:spcPct val="35000"/>
              </a:spcAft>
              <a:buFont typeface="Arial" panose="020B0604020202020204" pitchFamily="34" charset="0"/>
              <a:buChar char="•"/>
            </a:pPr>
            <a:r>
              <a:rPr lang="en-GB" sz="2000" kern="1200" dirty="0">
                <a:latin typeface="Arial" panose="020B0604020202020204" pitchFamily="34" charset="0"/>
                <a:cs typeface="Arial" panose="020B0604020202020204" pitchFamily="34" charset="0"/>
              </a:rPr>
              <a:t>At undergraduate level you should include a concise paragraph summarising your critical appraisal of each paper you reviewed when developing themes. This paragraph should include the aims of the study, how it was conducted and the strengths and weaknesses of the paper</a:t>
            </a:r>
            <a:r>
              <a:rPr lang="en-GB" sz="2000" dirty="0">
                <a:latin typeface="Arial" panose="020B0604020202020204" pitchFamily="34" charset="0"/>
                <a:cs typeface="Arial" panose="020B0604020202020204" pitchFamily="34" charset="0"/>
              </a:rPr>
              <a:t> and how its findings contribute to your identified theme</a:t>
            </a:r>
            <a:r>
              <a:rPr lang="en-GB" sz="2000" kern="1200" dirty="0">
                <a:latin typeface="Arial" panose="020B0604020202020204" pitchFamily="34" charset="0"/>
                <a:cs typeface="Arial" panose="020B0604020202020204" pitchFamily="34" charset="0"/>
              </a:rPr>
              <a:t>. </a:t>
            </a:r>
          </a:p>
        </p:txBody>
      </p:sp>
      <p:sp>
        <p:nvSpPr>
          <p:cNvPr id="8" name="Freeform: Shape 7">
            <a:extLst>
              <a:ext uri="{FF2B5EF4-FFF2-40B4-BE49-F238E27FC236}">
                <a16:creationId xmlns:a16="http://schemas.microsoft.com/office/drawing/2014/main" id="{B1BDFFE4-8029-4939-891A-9F7EF114D0A9}"/>
              </a:ext>
            </a:extLst>
          </p:cNvPr>
          <p:cNvSpPr/>
          <p:nvPr/>
        </p:nvSpPr>
        <p:spPr>
          <a:xfrm>
            <a:off x="1348033" y="4567148"/>
            <a:ext cx="9257121" cy="1023114"/>
          </a:xfrm>
          <a:custGeom>
            <a:avLst/>
            <a:gdLst>
              <a:gd name="connsiteX0" fmla="*/ 0 w 5527039"/>
              <a:gd name="connsiteY0" fmla="*/ 24552 h 147311"/>
              <a:gd name="connsiteX1" fmla="*/ 24552 w 5527039"/>
              <a:gd name="connsiteY1" fmla="*/ 0 h 147311"/>
              <a:gd name="connsiteX2" fmla="*/ 5502487 w 5527039"/>
              <a:gd name="connsiteY2" fmla="*/ 0 h 147311"/>
              <a:gd name="connsiteX3" fmla="*/ 5527039 w 5527039"/>
              <a:gd name="connsiteY3" fmla="*/ 24552 h 147311"/>
              <a:gd name="connsiteX4" fmla="*/ 5527039 w 5527039"/>
              <a:gd name="connsiteY4" fmla="*/ 122759 h 147311"/>
              <a:gd name="connsiteX5" fmla="*/ 5502487 w 5527039"/>
              <a:gd name="connsiteY5" fmla="*/ 147311 h 147311"/>
              <a:gd name="connsiteX6" fmla="*/ 24552 w 5527039"/>
              <a:gd name="connsiteY6" fmla="*/ 147311 h 147311"/>
              <a:gd name="connsiteX7" fmla="*/ 0 w 5527039"/>
              <a:gd name="connsiteY7" fmla="*/ 122759 h 147311"/>
              <a:gd name="connsiteX8" fmla="*/ 0 w 5527039"/>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7039" h="147311">
                <a:moveTo>
                  <a:pt x="0" y="24552"/>
                </a:moveTo>
                <a:cubicBezTo>
                  <a:pt x="0" y="10992"/>
                  <a:pt x="10992" y="0"/>
                  <a:pt x="24552" y="0"/>
                </a:cubicBezTo>
                <a:lnTo>
                  <a:pt x="5502487" y="0"/>
                </a:lnTo>
                <a:cubicBezTo>
                  <a:pt x="5516047" y="0"/>
                  <a:pt x="5527039" y="10992"/>
                  <a:pt x="5527039" y="24552"/>
                </a:cubicBezTo>
                <a:lnTo>
                  <a:pt x="5527039" y="122759"/>
                </a:lnTo>
                <a:cubicBezTo>
                  <a:pt x="5527039" y="136319"/>
                  <a:pt x="5516047" y="147311"/>
                  <a:pt x="5502487"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6100" tIns="7191" rIns="216100" bIns="7191" numCol="1" spcCol="1270" anchor="ctr" anchorCtr="0">
            <a:noAutofit/>
          </a:bodyPr>
          <a:lstStyle/>
          <a:p>
            <a:pPr marL="0" lvl="0" indent="0" algn="l" defTabSz="22225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Remember to provide a reference for each paper reviewed within each theme. </a:t>
            </a:r>
          </a:p>
        </p:txBody>
      </p:sp>
    </p:spTree>
    <p:extLst>
      <p:ext uri="{BB962C8B-B14F-4D97-AF65-F5344CB8AC3E}">
        <p14:creationId xmlns:p14="http://schemas.microsoft.com/office/powerpoint/2010/main" val="1468749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9D097C-C157-4928-82F2-89F0AB93AC9D}"/>
              </a:ext>
            </a:extLst>
          </p:cNvPr>
          <p:cNvPicPr>
            <a:picLocks noChangeAspect="1"/>
          </p:cNvPicPr>
          <p:nvPr/>
        </p:nvPicPr>
        <p:blipFill>
          <a:blip r:embed="rId2"/>
          <a:stretch>
            <a:fillRect/>
          </a:stretch>
        </p:blipFill>
        <p:spPr>
          <a:xfrm>
            <a:off x="358219" y="457200"/>
            <a:ext cx="2286000" cy="1600200"/>
          </a:xfrm>
          <a:prstGeom prst="rect">
            <a:avLst/>
          </a:prstGeom>
        </p:spPr>
      </p:pic>
      <p:sp>
        <p:nvSpPr>
          <p:cNvPr id="5" name="Rectangle 4">
            <a:extLst>
              <a:ext uri="{FF2B5EF4-FFF2-40B4-BE49-F238E27FC236}">
                <a16:creationId xmlns:a16="http://schemas.microsoft.com/office/drawing/2014/main" id="{6DC9BD2F-B012-4DFB-BD0A-A9FABCC6FA1F}"/>
              </a:ext>
            </a:extLst>
          </p:cNvPr>
          <p:cNvSpPr/>
          <p:nvPr/>
        </p:nvSpPr>
        <p:spPr>
          <a:xfrm>
            <a:off x="358219" y="4117042"/>
            <a:ext cx="11316709" cy="64521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6" name="Freeform: Shape 5">
            <a:extLst>
              <a:ext uri="{FF2B5EF4-FFF2-40B4-BE49-F238E27FC236}">
                <a16:creationId xmlns:a16="http://schemas.microsoft.com/office/drawing/2014/main" id="{57310CEB-C20E-4567-9C6E-3A1E2D74DD0D}"/>
              </a:ext>
            </a:extLst>
          </p:cNvPr>
          <p:cNvSpPr/>
          <p:nvPr/>
        </p:nvSpPr>
        <p:spPr>
          <a:xfrm>
            <a:off x="924054" y="2336471"/>
            <a:ext cx="10750875" cy="2425781"/>
          </a:xfrm>
          <a:custGeom>
            <a:avLst/>
            <a:gdLst>
              <a:gd name="connsiteX0" fmla="*/ 0 w 5527039"/>
              <a:gd name="connsiteY0" fmla="*/ 24552 h 147311"/>
              <a:gd name="connsiteX1" fmla="*/ 24552 w 5527039"/>
              <a:gd name="connsiteY1" fmla="*/ 0 h 147311"/>
              <a:gd name="connsiteX2" fmla="*/ 5502487 w 5527039"/>
              <a:gd name="connsiteY2" fmla="*/ 0 h 147311"/>
              <a:gd name="connsiteX3" fmla="*/ 5527039 w 5527039"/>
              <a:gd name="connsiteY3" fmla="*/ 24552 h 147311"/>
              <a:gd name="connsiteX4" fmla="*/ 5527039 w 5527039"/>
              <a:gd name="connsiteY4" fmla="*/ 122759 h 147311"/>
              <a:gd name="connsiteX5" fmla="*/ 5502487 w 5527039"/>
              <a:gd name="connsiteY5" fmla="*/ 147311 h 147311"/>
              <a:gd name="connsiteX6" fmla="*/ 24552 w 5527039"/>
              <a:gd name="connsiteY6" fmla="*/ 147311 h 147311"/>
              <a:gd name="connsiteX7" fmla="*/ 0 w 5527039"/>
              <a:gd name="connsiteY7" fmla="*/ 122759 h 147311"/>
              <a:gd name="connsiteX8" fmla="*/ 0 w 5527039"/>
              <a:gd name="connsiteY8" fmla="*/ 24552 h 147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527039" h="147311">
                <a:moveTo>
                  <a:pt x="0" y="24552"/>
                </a:moveTo>
                <a:cubicBezTo>
                  <a:pt x="0" y="10992"/>
                  <a:pt x="10992" y="0"/>
                  <a:pt x="24552" y="0"/>
                </a:cubicBezTo>
                <a:lnTo>
                  <a:pt x="5502487" y="0"/>
                </a:lnTo>
                <a:cubicBezTo>
                  <a:pt x="5516047" y="0"/>
                  <a:pt x="5527039" y="10992"/>
                  <a:pt x="5527039" y="24552"/>
                </a:cubicBezTo>
                <a:lnTo>
                  <a:pt x="5527039" y="122759"/>
                </a:lnTo>
                <a:cubicBezTo>
                  <a:pt x="5527039" y="136319"/>
                  <a:pt x="5516047" y="147311"/>
                  <a:pt x="5502487" y="147311"/>
                </a:cubicBezTo>
                <a:lnTo>
                  <a:pt x="24552" y="147311"/>
                </a:lnTo>
                <a:cubicBezTo>
                  <a:pt x="10992" y="147311"/>
                  <a:pt x="0" y="136319"/>
                  <a:pt x="0" y="122759"/>
                </a:cubicBezTo>
                <a:lnTo>
                  <a:pt x="0" y="24552"/>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6100" tIns="7191" rIns="216100" bIns="7191" numCol="1" spcCol="1270" anchor="ctr" anchorCtr="0">
            <a:noAutofit/>
          </a:bodyPr>
          <a:lstStyle/>
          <a:p>
            <a:pPr marL="0" lvl="0" indent="0" algn="l" defTabSz="222250">
              <a:lnSpc>
                <a:spcPct val="150000"/>
              </a:lnSpc>
              <a:spcBef>
                <a:spcPct val="0"/>
              </a:spcBef>
              <a:spcAft>
                <a:spcPct val="35000"/>
              </a:spcAft>
              <a:buNone/>
            </a:pPr>
            <a:r>
              <a:rPr lang="en-GB" sz="2000" kern="1200" dirty="0">
                <a:latin typeface="Arial" panose="020B0604020202020204" pitchFamily="34" charset="0"/>
                <a:cs typeface="Arial" panose="020B0604020202020204" pitchFamily="34" charset="0"/>
              </a:rPr>
              <a:t>Remember to include a full description of the relevant findings from each research paper that contributes to your theme in addition to a concise paragraph of critical appraisal. The ratio of discussion of the findings to critical appraisal should be approximately 70:30, so for every seven lines of critical appraisal you should have three lines of how the findings are relevant to your identified theme. </a:t>
            </a:r>
          </a:p>
        </p:txBody>
      </p:sp>
    </p:spTree>
    <p:extLst>
      <p:ext uri="{BB962C8B-B14F-4D97-AF65-F5344CB8AC3E}">
        <p14:creationId xmlns:p14="http://schemas.microsoft.com/office/powerpoint/2010/main" val="1024538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14D3C-7B34-0E77-0285-2552263EC3EE}"/>
              </a:ext>
            </a:extLst>
          </p:cNvPr>
          <p:cNvSpPr>
            <a:spLocks noGrp="1"/>
          </p:cNvSpPr>
          <p:nvPr>
            <p:ph type="title"/>
          </p:nvPr>
        </p:nvSpPr>
        <p:spPr>
          <a:xfrm>
            <a:off x="2897901" y="990868"/>
            <a:ext cx="9626113" cy="1600201"/>
          </a:xfrm>
        </p:spPr>
        <p:txBody>
          <a:bodyPr>
            <a:normAutofit/>
          </a:bodyPr>
          <a:lstStyle/>
          <a:p>
            <a:r>
              <a:rPr lang="en-GB" sz="2800" b="1" u="sng" dirty="0">
                <a:latin typeface="Arial" panose="020B0604020202020204" pitchFamily="34" charset="0"/>
                <a:ea typeface="Lato" panose="020F0502020204030203" pitchFamily="34" charset="0"/>
                <a:cs typeface="Arial" panose="020B0604020202020204" pitchFamily="34" charset="0"/>
              </a:rPr>
              <a:t>Example</a:t>
            </a:r>
            <a:br>
              <a:rPr lang="en-GB" sz="2800" dirty="0">
                <a:latin typeface="Arial" panose="020B0604020202020204" pitchFamily="34" charset="0"/>
                <a:ea typeface="Lato" panose="020F0502020204030203" pitchFamily="34" charset="0"/>
                <a:cs typeface="Arial" panose="020B0604020202020204" pitchFamily="34" charset="0"/>
              </a:rPr>
            </a:br>
            <a:br>
              <a:rPr lang="en-GB" sz="2800" dirty="0">
                <a:latin typeface="Arial" panose="020B0604020202020204" pitchFamily="34" charset="0"/>
                <a:ea typeface="Lato" panose="020F0502020204030203" pitchFamily="34" charset="0"/>
                <a:cs typeface="Arial" panose="020B0604020202020204" pitchFamily="34" charset="0"/>
              </a:rPr>
            </a:br>
            <a:r>
              <a:rPr lang="en-GB" sz="2800" dirty="0">
                <a:latin typeface="Arial" panose="020B0604020202020204" pitchFamily="34" charset="0"/>
                <a:ea typeface="Lato" panose="020F0502020204030203" pitchFamily="34" charset="0"/>
                <a:cs typeface="Arial" panose="020B0604020202020204" pitchFamily="34" charset="0"/>
              </a:rPr>
              <a:t>Theme 1 – Poor quality staffing impacts patient care. </a:t>
            </a:r>
            <a:r>
              <a:rPr lang="en-GB" sz="4000" dirty="0">
                <a:latin typeface="Aptos Black" panose="020B0004020202020204" pitchFamily="34" charset="0"/>
                <a:ea typeface="Lato" panose="020F0502020204030203" pitchFamily="34" charset="0"/>
                <a:cs typeface="Lato" panose="020F0502020204030203" pitchFamily="34" charset="0"/>
              </a:rPr>
              <a:t>	</a:t>
            </a:r>
          </a:p>
        </p:txBody>
      </p:sp>
      <p:pic>
        <p:nvPicPr>
          <p:cNvPr id="9" name="Picture 8">
            <a:extLst>
              <a:ext uri="{FF2B5EF4-FFF2-40B4-BE49-F238E27FC236}">
                <a16:creationId xmlns:a16="http://schemas.microsoft.com/office/drawing/2014/main" id="{19EB0A46-D30D-40A2-8C22-FDBEC2B014FC}"/>
              </a:ext>
            </a:extLst>
          </p:cNvPr>
          <p:cNvPicPr>
            <a:picLocks noChangeAspect="1"/>
          </p:cNvPicPr>
          <p:nvPr/>
        </p:nvPicPr>
        <p:blipFill>
          <a:blip r:embed="rId2"/>
          <a:stretch>
            <a:fillRect/>
          </a:stretch>
        </p:blipFill>
        <p:spPr>
          <a:xfrm>
            <a:off x="247229" y="190769"/>
            <a:ext cx="2286000" cy="1600200"/>
          </a:xfrm>
          <a:prstGeom prst="rect">
            <a:avLst/>
          </a:prstGeom>
        </p:spPr>
      </p:pic>
      <p:sp>
        <p:nvSpPr>
          <p:cNvPr id="7" name="TextBox 6">
            <a:extLst>
              <a:ext uri="{FF2B5EF4-FFF2-40B4-BE49-F238E27FC236}">
                <a16:creationId xmlns:a16="http://schemas.microsoft.com/office/drawing/2014/main" id="{BA2F0A3B-D4EE-43B5-96C6-86D8A32CFD41}"/>
              </a:ext>
            </a:extLst>
          </p:cNvPr>
          <p:cNvSpPr txBox="1"/>
          <p:nvPr/>
        </p:nvSpPr>
        <p:spPr>
          <a:xfrm>
            <a:off x="247229" y="2476917"/>
            <a:ext cx="11776044" cy="4190314"/>
          </a:xfrm>
          <a:prstGeom prst="rect">
            <a:avLst/>
          </a:prstGeom>
          <a:noFill/>
        </p:spPr>
        <p:txBody>
          <a:bodyPr wrap="square" rtlCol="0">
            <a:spAutoFit/>
          </a:bodyPr>
          <a:lstStyle/>
          <a:p>
            <a:pPr>
              <a:lnSpc>
                <a:spcPct val="150000"/>
              </a:lnSpc>
            </a:pPr>
            <a:r>
              <a:rPr lang="en-US" sz="2000" dirty="0">
                <a:effectLst/>
                <a:latin typeface="Arial" panose="020B0604020202020204" pitchFamily="34" charset="0"/>
                <a:ea typeface="Calibri" panose="020F0502020204030204" pitchFamily="34" charset="0"/>
                <a:cs typeface="Arial" panose="020B0604020202020204" pitchFamily="34" charset="0"/>
              </a:rPr>
              <a:t>According to Houghton et al., (2016) the framework of policy development is the key. The report used a systematic review, to explore current research of the experiences and perceptions of staff looking after dementia patients in acute settings. The researchers examined twelve studies but nine of those studies were conducted by just two researchers which may have limited the breadth of the findings. They used the Critical Appraisal Skills Programme (CASP) and Nviro facilitated analysis which allows for easy comparison with other systematical review articles. The results suggested that inadequate staffing, lower levels of knowledge </a:t>
            </a:r>
            <a:r>
              <a:rPr lang="en-US" sz="2000" dirty="0">
                <a:latin typeface="Arial" panose="020B0604020202020204" pitchFamily="34" charset="0"/>
                <a:ea typeface="Calibri" panose="020F0502020204030204" pitchFamily="34" charset="0"/>
                <a:cs typeface="Arial" panose="020B0604020202020204" pitchFamily="34" charset="0"/>
              </a:rPr>
              <a:t>and understanding of dementia</a:t>
            </a:r>
            <a:r>
              <a:rPr lang="en-US" sz="2000" dirty="0">
                <a:effectLst/>
                <a:latin typeface="Arial" panose="020B0604020202020204" pitchFamily="34" charset="0"/>
                <a:ea typeface="Calibri" panose="020F0502020204030204" pitchFamily="34" charset="0"/>
                <a:cs typeface="Arial" panose="020B0604020202020204" pitchFamily="34" charset="0"/>
              </a:rPr>
              <a:t> impacted on the service delivery for dementia patients. Several further studies support these findings (</a:t>
            </a:r>
            <a:r>
              <a:rPr lang="en-US" sz="2000" kern="1800" dirty="0">
                <a:effectLst/>
                <a:latin typeface="Arial" panose="020B0604020202020204" pitchFamily="34" charset="0"/>
                <a:ea typeface="Times New Roman" panose="02020603050405020304" pitchFamily="18" charset="0"/>
                <a:cs typeface="Arial" panose="020B0604020202020204" pitchFamily="34" charset="0"/>
              </a:rPr>
              <a:t>Booth and Carroll, 2015; </a:t>
            </a:r>
            <a:r>
              <a:rPr lang="en-US" sz="2000" dirty="0">
                <a:effectLst/>
                <a:latin typeface="Arial" panose="020B0604020202020204" pitchFamily="34" charset="0"/>
                <a:ea typeface="Calibri" panose="020F0502020204030204" pitchFamily="34" charset="0"/>
                <a:cs typeface="Arial" panose="020B0604020202020204" pitchFamily="34" charset="0"/>
              </a:rPr>
              <a:t>Hanley, 2017).</a:t>
            </a: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31361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14D3C-7B34-0E77-0285-2552263EC3EE}"/>
              </a:ext>
            </a:extLst>
          </p:cNvPr>
          <p:cNvSpPr>
            <a:spLocks noGrp="1"/>
          </p:cNvSpPr>
          <p:nvPr>
            <p:ph type="title"/>
          </p:nvPr>
        </p:nvSpPr>
        <p:spPr>
          <a:xfrm>
            <a:off x="301657" y="1253146"/>
            <a:ext cx="11594969" cy="1325563"/>
          </a:xfrm>
        </p:spPr>
        <p:txBody>
          <a:bodyPr>
            <a:normAutofit/>
          </a:bodyPr>
          <a:lstStyle/>
          <a:p>
            <a:r>
              <a:rPr lang="en-GB" sz="4000" dirty="0">
                <a:latin typeface="Aptos Black" panose="020B0004020202020204" pitchFamily="34" charset="0"/>
                <a:ea typeface="Lato" panose="020F0502020204030203" pitchFamily="34" charset="0"/>
                <a:cs typeface="Lato" panose="020F0502020204030203" pitchFamily="34" charset="0"/>
              </a:rPr>
              <a:t>Tips for writing up your themes. 				</a:t>
            </a:r>
          </a:p>
        </p:txBody>
      </p:sp>
      <p:sp>
        <p:nvSpPr>
          <p:cNvPr id="7" name="Block Arc 6">
            <a:extLst>
              <a:ext uri="{FF2B5EF4-FFF2-40B4-BE49-F238E27FC236}">
                <a16:creationId xmlns:a16="http://schemas.microsoft.com/office/drawing/2014/main" id="{590173FF-1DFC-4FC0-9778-2C173F37E362}"/>
              </a:ext>
            </a:extLst>
          </p:cNvPr>
          <p:cNvSpPr/>
          <p:nvPr/>
        </p:nvSpPr>
        <p:spPr>
          <a:xfrm>
            <a:off x="-4323202" y="1576741"/>
            <a:ext cx="5780058" cy="5780058"/>
          </a:xfrm>
          <a:prstGeom prst="blockArc">
            <a:avLst>
              <a:gd name="adj1" fmla="val 18900000"/>
              <a:gd name="adj2" fmla="val 2700000"/>
              <a:gd name="adj3" fmla="val 374"/>
            </a:avLst>
          </a:prstGeom>
        </p:spPr>
        <p:style>
          <a:lnRef idx="2">
            <a:schemeClr val="accent1">
              <a:shade val="60000"/>
              <a:hueOff val="0"/>
              <a:satOff val="0"/>
              <a:lumOff val="0"/>
              <a:alphaOff val="0"/>
            </a:schemeClr>
          </a:lnRef>
          <a:fillRef idx="0">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GB"/>
          </a:p>
        </p:txBody>
      </p:sp>
      <p:sp>
        <p:nvSpPr>
          <p:cNvPr id="8" name="Freeform: Shape 7">
            <a:extLst>
              <a:ext uri="{FF2B5EF4-FFF2-40B4-BE49-F238E27FC236}">
                <a16:creationId xmlns:a16="http://schemas.microsoft.com/office/drawing/2014/main" id="{29C5F818-8F46-49A3-8491-7D1F631AB61A}"/>
              </a:ext>
            </a:extLst>
          </p:cNvPr>
          <p:cNvSpPr/>
          <p:nvPr/>
        </p:nvSpPr>
        <p:spPr>
          <a:xfrm>
            <a:off x="935432" y="2588669"/>
            <a:ext cx="10778669" cy="536747"/>
          </a:xfrm>
          <a:custGeom>
            <a:avLst/>
            <a:gdLst>
              <a:gd name="connsiteX0" fmla="*/ 0 w 10778669"/>
              <a:gd name="connsiteY0" fmla="*/ 0 h 536747"/>
              <a:gd name="connsiteX1" fmla="*/ 10778669 w 10778669"/>
              <a:gd name="connsiteY1" fmla="*/ 0 h 536747"/>
              <a:gd name="connsiteX2" fmla="*/ 10778669 w 10778669"/>
              <a:gd name="connsiteY2" fmla="*/ 536747 h 536747"/>
              <a:gd name="connsiteX3" fmla="*/ 0 w 10778669"/>
              <a:gd name="connsiteY3" fmla="*/ 536747 h 536747"/>
              <a:gd name="connsiteX4" fmla="*/ 0 w 10778669"/>
              <a:gd name="connsiteY4" fmla="*/ 0 h 536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78669" h="536747">
                <a:moveTo>
                  <a:pt x="0" y="0"/>
                </a:moveTo>
                <a:lnTo>
                  <a:pt x="10778669" y="0"/>
                </a:lnTo>
                <a:lnTo>
                  <a:pt x="10778669" y="536747"/>
                </a:lnTo>
                <a:lnTo>
                  <a:pt x="0" y="536747"/>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04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You need to demonstrate how you developed the themes you describe. </a:t>
            </a:r>
          </a:p>
        </p:txBody>
      </p:sp>
      <p:sp>
        <p:nvSpPr>
          <p:cNvPr id="9" name="Oval 8">
            <a:extLst>
              <a:ext uri="{FF2B5EF4-FFF2-40B4-BE49-F238E27FC236}">
                <a16:creationId xmlns:a16="http://schemas.microsoft.com/office/drawing/2014/main" id="{E6982767-21EF-47A2-92A6-D949EC09D75B}"/>
              </a:ext>
            </a:extLst>
          </p:cNvPr>
          <p:cNvSpPr/>
          <p:nvPr/>
        </p:nvSpPr>
        <p:spPr>
          <a:xfrm>
            <a:off x="599965" y="2521576"/>
            <a:ext cx="670933" cy="670933"/>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0" name="Freeform: Shape 9">
            <a:extLst>
              <a:ext uri="{FF2B5EF4-FFF2-40B4-BE49-F238E27FC236}">
                <a16:creationId xmlns:a16="http://schemas.microsoft.com/office/drawing/2014/main" id="{C3A8D669-5B3F-41DE-8A2B-AAA0B25BB4C5}"/>
              </a:ext>
            </a:extLst>
          </p:cNvPr>
          <p:cNvSpPr/>
          <p:nvPr/>
        </p:nvSpPr>
        <p:spPr>
          <a:xfrm>
            <a:off x="1320049" y="3393532"/>
            <a:ext cx="10394052" cy="536747"/>
          </a:xfrm>
          <a:custGeom>
            <a:avLst/>
            <a:gdLst>
              <a:gd name="connsiteX0" fmla="*/ 0 w 10394052"/>
              <a:gd name="connsiteY0" fmla="*/ 0 h 536747"/>
              <a:gd name="connsiteX1" fmla="*/ 10394052 w 10394052"/>
              <a:gd name="connsiteY1" fmla="*/ 0 h 536747"/>
              <a:gd name="connsiteX2" fmla="*/ 10394052 w 10394052"/>
              <a:gd name="connsiteY2" fmla="*/ 536747 h 536747"/>
              <a:gd name="connsiteX3" fmla="*/ 0 w 10394052"/>
              <a:gd name="connsiteY3" fmla="*/ 536747 h 536747"/>
              <a:gd name="connsiteX4" fmla="*/ 0 w 10394052"/>
              <a:gd name="connsiteY4" fmla="*/ 0 h 536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94052" h="536747">
                <a:moveTo>
                  <a:pt x="0" y="0"/>
                </a:moveTo>
                <a:lnTo>
                  <a:pt x="10394052" y="0"/>
                </a:lnTo>
                <a:lnTo>
                  <a:pt x="10394052" y="536747"/>
                </a:lnTo>
                <a:lnTo>
                  <a:pt x="0" y="536747"/>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04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Try to link the studies together so that you compare and contrast the studies. </a:t>
            </a:r>
          </a:p>
        </p:txBody>
      </p:sp>
      <p:sp>
        <p:nvSpPr>
          <p:cNvPr id="11" name="Oval 10">
            <a:extLst>
              <a:ext uri="{FF2B5EF4-FFF2-40B4-BE49-F238E27FC236}">
                <a16:creationId xmlns:a16="http://schemas.microsoft.com/office/drawing/2014/main" id="{C47B2248-6DB6-47B6-AE83-5F1375C77E90}"/>
              </a:ext>
            </a:extLst>
          </p:cNvPr>
          <p:cNvSpPr/>
          <p:nvPr/>
        </p:nvSpPr>
        <p:spPr>
          <a:xfrm>
            <a:off x="984582" y="3326439"/>
            <a:ext cx="670933" cy="670933"/>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2" name="Freeform: Shape 11">
            <a:extLst>
              <a:ext uri="{FF2B5EF4-FFF2-40B4-BE49-F238E27FC236}">
                <a16:creationId xmlns:a16="http://schemas.microsoft.com/office/drawing/2014/main" id="{EB488F9B-F313-4759-A35D-0404B17B85CC}"/>
              </a:ext>
            </a:extLst>
          </p:cNvPr>
          <p:cNvSpPr/>
          <p:nvPr/>
        </p:nvSpPr>
        <p:spPr>
          <a:xfrm>
            <a:off x="1438096" y="4198395"/>
            <a:ext cx="10276005" cy="536747"/>
          </a:xfrm>
          <a:custGeom>
            <a:avLst/>
            <a:gdLst>
              <a:gd name="connsiteX0" fmla="*/ 0 w 10276005"/>
              <a:gd name="connsiteY0" fmla="*/ 0 h 536747"/>
              <a:gd name="connsiteX1" fmla="*/ 10276005 w 10276005"/>
              <a:gd name="connsiteY1" fmla="*/ 0 h 536747"/>
              <a:gd name="connsiteX2" fmla="*/ 10276005 w 10276005"/>
              <a:gd name="connsiteY2" fmla="*/ 536747 h 536747"/>
              <a:gd name="connsiteX3" fmla="*/ 0 w 10276005"/>
              <a:gd name="connsiteY3" fmla="*/ 536747 h 536747"/>
              <a:gd name="connsiteX4" fmla="*/ 0 w 10276005"/>
              <a:gd name="connsiteY4" fmla="*/ 0 h 536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6005" h="536747">
                <a:moveTo>
                  <a:pt x="0" y="0"/>
                </a:moveTo>
                <a:lnTo>
                  <a:pt x="10276005" y="0"/>
                </a:lnTo>
                <a:lnTo>
                  <a:pt x="10276005" y="536747"/>
                </a:lnTo>
                <a:lnTo>
                  <a:pt x="0" y="536747"/>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04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Identify which studies/information do not fit into the overall argument you are making. </a:t>
            </a:r>
          </a:p>
        </p:txBody>
      </p:sp>
      <p:sp>
        <p:nvSpPr>
          <p:cNvPr id="13" name="Oval 12">
            <a:extLst>
              <a:ext uri="{FF2B5EF4-FFF2-40B4-BE49-F238E27FC236}">
                <a16:creationId xmlns:a16="http://schemas.microsoft.com/office/drawing/2014/main" id="{A35B5566-2E85-49DA-A118-97003C9644B3}"/>
              </a:ext>
            </a:extLst>
          </p:cNvPr>
          <p:cNvSpPr/>
          <p:nvPr/>
        </p:nvSpPr>
        <p:spPr>
          <a:xfrm>
            <a:off x="1102629" y="4131302"/>
            <a:ext cx="670933" cy="670933"/>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4" name="Freeform: Shape 13">
            <a:extLst>
              <a:ext uri="{FF2B5EF4-FFF2-40B4-BE49-F238E27FC236}">
                <a16:creationId xmlns:a16="http://schemas.microsoft.com/office/drawing/2014/main" id="{58939E29-21BC-47CB-AA75-8B811AC09226}"/>
              </a:ext>
            </a:extLst>
          </p:cNvPr>
          <p:cNvSpPr/>
          <p:nvPr/>
        </p:nvSpPr>
        <p:spPr>
          <a:xfrm>
            <a:off x="1320049" y="4938409"/>
            <a:ext cx="10394052" cy="666446"/>
          </a:xfrm>
          <a:custGeom>
            <a:avLst/>
            <a:gdLst>
              <a:gd name="connsiteX0" fmla="*/ 0 w 10394052"/>
              <a:gd name="connsiteY0" fmla="*/ 0 h 666446"/>
              <a:gd name="connsiteX1" fmla="*/ 10394052 w 10394052"/>
              <a:gd name="connsiteY1" fmla="*/ 0 h 666446"/>
              <a:gd name="connsiteX2" fmla="*/ 10394052 w 10394052"/>
              <a:gd name="connsiteY2" fmla="*/ 666446 h 666446"/>
              <a:gd name="connsiteX3" fmla="*/ 0 w 10394052"/>
              <a:gd name="connsiteY3" fmla="*/ 666446 h 666446"/>
              <a:gd name="connsiteX4" fmla="*/ 0 w 10394052"/>
              <a:gd name="connsiteY4" fmla="*/ 0 h 666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94052" h="666446">
                <a:moveTo>
                  <a:pt x="0" y="0"/>
                </a:moveTo>
                <a:lnTo>
                  <a:pt x="10394052" y="0"/>
                </a:lnTo>
                <a:lnTo>
                  <a:pt x="10394052" y="666446"/>
                </a:lnTo>
                <a:lnTo>
                  <a:pt x="0" y="666446"/>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04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Identify any gaps in the literature that might leave aspects of your research question unanswered. </a:t>
            </a:r>
          </a:p>
        </p:txBody>
      </p:sp>
      <p:sp>
        <p:nvSpPr>
          <p:cNvPr id="15" name="Oval 14">
            <a:extLst>
              <a:ext uri="{FF2B5EF4-FFF2-40B4-BE49-F238E27FC236}">
                <a16:creationId xmlns:a16="http://schemas.microsoft.com/office/drawing/2014/main" id="{90FF2AFC-BC03-48B3-A7C1-5751B71E7D80}"/>
              </a:ext>
            </a:extLst>
          </p:cNvPr>
          <p:cNvSpPr/>
          <p:nvPr/>
        </p:nvSpPr>
        <p:spPr>
          <a:xfrm>
            <a:off x="984582" y="4936165"/>
            <a:ext cx="670933" cy="670933"/>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6" name="Freeform: Shape 15">
            <a:extLst>
              <a:ext uri="{FF2B5EF4-FFF2-40B4-BE49-F238E27FC236}">
                <a16:creationId xmlns:a16="http://schemas.microsoft.com/office/drawing/2014/main" id="{7702DE76-201C-4C9A-AD4F-A5F0C7FC6C61}"/>
              </a:ext>
            </a:extLst>
          </p:cNvPr>
          <p:cNvSpPr/>
          <p:nvPr/>
        </p:nvSpPr>
        <p:spPr>
          <a:xfrm>
            <a:off x="935432" y="5703204"/>
            <a:ext cx="10778669" cy="746582"/>
          </a:xfrm>
          <a:custGeom>
            <a:avLst/>
            <a:gdLst>
              <a:gd name="connsiteX0" fmla="*/ 0 w 10778669"/>
              <a:gd name="connsiteY0" fmla="*/ 0 h 746582"/>
              <a:gd name="connsiteX1" fmla="*/ 10778669 w 10778669"/>
              <a:gd name="connsiteY1" fmla="*/ 0 h 746582"/>
              <a:gd name="connsiteX2" fmla="*/ 10778669 w 10778669"/>
              <a:gd name="connsiteY2" fmla="*/ 746582 h 746582"/>
              <a:gd name="connsiteX3" fmla="*/ 0 w 10778669"/>
              <a:gd name="connsiteY3" fmla="*/ 746582 h 746582"/>
              <a:gd name="connsiteX4" fmla="*/ 0 w 10778669"/>
              <a:gd name="connsiteY4" fmla="*/ 0 h 746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78669" h="746582">
                <a:moveTo>
                  <a:pt x="0" y="0"/>
                </a:moveTo>
                <a:lnTo>
                  <a:pt x="10778669" y="0"/>
                </a:lnTo>
                <a:lnTo>
                  <a:pt x="10778669" y="746582"/>
                </a:lnTo>
                <a:lnTo>
                  <a:pt x="0" y="746582"/>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043" tIns="50800" rIns="50800" bIns="50800" numCol="1" spcCol="1270" anchor="ctr" anchorCtr="0">
            <a:noAutofit/>
          </a:bodyPr>
          <a:lstStyle/>
          <a:p>
            <a:pPr marL="0" lvl="0" indent="0" algn="l"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Remember to give a summary of your critical appraisal of each paper (when you write up your review) the </a:t>
            </a:r>
            <a:r>
              <a:rPr lang="en-GB" sz="2000" i="1" kern="1200" dirty="0">
                <a:latin typeface="Arial" panose="020B0604020202020204" pitchFamily="34" charset="0"/>
                <a:cs typeface="Arial" panose="020B0604020202020204" pitchFamily="34" charset="0"/>
              </a:rPr>
              <a:t>first time </a:t>
            </a:r>
            <a:r>
              <a:rPr lang="en-GB" sz="2000" kern="1200" dirty="0">
                <a:latin typeface="Arial" panose="020B0604020202020204" pitchFamily="34" charset="0"/>
                <a:cs typeface="Arial" panose="020B0604020202020204" pitchFamily="34" charset="0"/>
              </a:rPr>
              <a:t>you refer to it. </a:t>
            </a:r>
          </a:p>
        </p:txBody>
      </p:sp>
      <p:sp>
        <p:nvSpPr>
          <p:cNvPr id="17" name="Oval 16">
            <a:extLst>
              <a:ext uri="{FF2B5EF4-FFF2-40B4-BE49-F238E27FC236}">
                <a16:creationId xmlns:a16="http://schemas.microsoft.com/office/drawing/2014/main" id="{32C9E21B-B1D9-4C6A-BB13-1DF2EBCAC55E}"/>
              </a:ext>
            </a:extLst>
          </p:cNvPr>
          <p:cNvSpPr/>
          <p:nvPr/>
        </p:nvSpPr>
        <p:spPr>
          <a:xfrm>
            <a:off x="599965" y="5741028"/>
            <a:ext cx="670933" cy="670933"/>
          </a:xfrm>
          <a:prstGeom prst="ellipse">
            <a:avLst/>
          </a:prstGeom>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Tree>
    <p:extLst>
      <p:ext uri="{BB962C8B-B14F-4D97-AF65-F5344CB8AC3E}">
        <p14:creationId xmlns:p14="http://schemas.microsoft.com/office/powerpoint/2010/main" val="1592698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CC77E8E-45E8-4908-BC15-D6D54FCA094B}"/>
              </a:ext>
            </a:extLst>
          </p:cNvPr>
          <p:cNvSpPr>
            <a:spLocks noGrp="1"/>
          </p:cNvSpPr>
          <p:nvPr>
            <p:ph type="title"/>
          </p:nvPr>
        </p:nvSpPr>
        <p:spPr/>
        <p:txBody>
          <a:bodyPr/>
          <a:lstStyle/>
          <a:p>
            <a:r>
              <a:rPr lang="en-GB" dirty="0"/>
              <a:t>Your Conclusion </a:t>
            </a:r>
          </a:p>
        </p:txBody>
      </p:sp>
      <p:grpSp>
        <p:nvGrpSpPr>
          <p:cNvPr id="13" name="Group 12">
            <a:extLst>
              <a:ext uri="{FF2B5EF4-FFF2-40B4-BE49-F238E27FC236}">
                <a16:creationId xmlns:a16="http://schemas.microsoft.com/office/drawing/2014/main" id="{273BA33F-6B86-434C-82C5-5C4C655FEBCB}"/>
              </a:ext>
            </a:extLst>
          </p:cNvPr>
          <p:cNvGrpSpPr/>
          <p:nvPr/>
        </p:nvGrpSpPr>
        <p:grpSpPr>
          <a:xfrm>
            <a:off x="5236245" y="1327186"/>
            <a:ext cx="4669972" cy="1750980"/>
            <a:chOff x="5633357" y="1420926"/>
            <a:chExt cx="4669972" cy="1750980"/>
          </a:xfrm>
        </p:grpSpPr>
        <p:sp>
          <p:nvSpPr>
            <p:cNvPr id="11" name="Arrow: Up 10">
              <a:extLst>
                <a:ext uri="{FF2B5EF4-FFF2-40B4-BE49-F238E27FC236}">
                  <a16:creationId xmlns:a16="http://schemas.microsoft.com/office/drawing/2014/main" id="{E09C3D22-6E59-4AB4-A4EC-81E5205B8988}"/>
                </a:ext>
              </a:extLst>
            </p:cNvPr>
            <p:cNvSpPr/>
            <p:nvPr/>
          </p:nvSpPr>
          <p:spPr>
            <a:xfrm rot="10800000">
              <a:off x="7339262" y="1846343"/>
              <a:ext cx="433137" cy="132556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037FE6C6-8875-42CD-89A7-3371C410467B}"/>
                </a:ext>
              </a:extLst>
            </p:cNvPr>
            <p:cNvSpPr txBox="1"/>
            <p:nvPr/>
          </p:nvSpPr>
          <p:spPr>
            <a:xfrm>
              <a:off x="5633357" y="1420926"/>
              <a:ext cx="4669972"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Aim to be at this end of the spectrum. </a:t>
              </a:r>
            </a:p>
          </p:txBody>
        </p:sp>
      </p:grpSp>
      <p:sp>
        <p:nvSpPr>
          <p:cNvPr id="14" name="TextBox 13">
            <a:extLst>
              <a:ext uri="{FF2B5EF4-FFF2-40B4-BE49-F238E27FC236}">
                <a16:creationId xmlns:a16="http://schemas.microsoft.com/office/drawing/2014/main" id="{EE7E21CF-804C-4AF2-964F-84F8AB612047}"/>
              </a:ext>
            </a:extLst>
          </p:cNvPr>
          <p:cNvSpPr txBox="1"/>
          <p:nvPr/>
        </p:nvSpPr>
        <p:spPr>
          <a:xfrm>
            <a:off x="425272" y="4481984"/>
            <a:ext cx="11341455" cy="1420325"/>
          </a:xfrm>
          <a:prstGeom prst="rect">
            <a:avLst/>
          </a:prstGeom>
          <a:noFill/>
          <a:ln w="28575">
            <a:solidFill>
              <a:schemeClr val="tx1"/>
            </a:solidFill>
          </a:ln>
        </p:spPr>
        <p:txBody>
          <a:bodyPr wrap="square" rtlCol="0">
            <a:spAutoFit/>
          </a:bodyPr>
          <a:lstStyle/>
          <a:p>
            <a:pPr>
              <a:lnSpc>
                <a:spcPct val="150000"/>
              </a:lnSpc>
            </a:pPr>
            <a:r>
              <a:rPr lang="en-GB" sz="2000" dirty="0">
                <a:latin typeface="Arial" panose="020B0604020202020204" pitchFamily="34" charset="0"/>
                <a:cs typeface="Arial" panose="020B0604020202020204" pitchFamily="34" charset="0"/>
              </a:rPr>
              <a:t>Your conclusion should sum up how your research has supported your ability to answer your review question. The conclusions that you make should not come as a surprise to your reader. Feel confident in identifying gaps in research that require future research. </a:t>
            </a:r>
          </a:p>
        </p:txBody>
      </p:sp>
      <p:sp>
        <p:nvSpPr>
          <p:cNvPr id="15" name="Rectangle: Rounded Corners 14">
            <a:extLst>
              <a:ext uri="{FF2B5EF4-FFF2-40B4-BE49-F238E27FC236}">
                <a16:creationId xmlns:a16="http://schemas.microsoft.com/office/drawing/2014/main" id="{EAE1FA82-A99C-4AAB-8FB5-8A3CA885A95D}"/>
              </a:ext>
            </a:extLst>
          </p:cNvPr>
          <p:cNvSpPr/>
          <p:nvPr/>
        </p:nvSpPr>
        <p:spPr>
          <a:xfrm>
            <a:off x="411664" y="6014585"/>
            <a:ext cx="11341455" cy="7077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Arial" panose="020B0604020202020204" pitchFamily="34" charset="0"/>
                <a:cs typeface="Arial" panose="020B0604020202020204" pitchFamily="34" charset="0"/>
              </a:rPr>
              <a:t>Re-iterate key references and themes in your conclusion but remember – NO NEW literature in the conclusion. </a:t>
            </a:r>
          </a:p>
        </p:txBody>
      </p:sp>
      <p:grpSp>
        <p:nvGrpSpPr>
          <p:cNvPr id="17" name="Group 16">
            <a:extLst>
              <a:ext uri="{FF2B5EF4-FFF2-40B4-BE49-F238E27FC236}">
                <a16:creationId xmlns:a16="http://schemas.microsoft.com/office/drawing/2014/main" id="{A050D408-BD7B-4946-8F94-877164BA642F}"/>
              </a:ext>
            </a:extLst>
          </p:cNvPr>
          <p:cNvGrpSpPr/>
          <p:nvPr/>
        </p:nvGrpSpPr>
        <p:grpSpPr>
          <a:xfrm>
            <a:off x="576104" y="2459739"/>
            <a:ext cx="11314239" cy="1990514"/>
            <a:chOff x="2762853" y="2027669"/>
            <a:chExt cx="6773335" cy="2709334"/>
          </a:xfrm>
        </p:grpSpPr>
        <p:sp>
          <p:nvSpPr>
            <p:cNvPr id="18" name="Shape 17">
              <a:extLst>
                <a:ext uri="{FF2B5EF4-FFF2-40B4-BE49-F238E27FC236}">
                  <a16:creationId xmlns:a16="http://schemas.microsoft.com/office/drawing/2014/main" id="{91C9C915-B8E9-4D04-8C85-8067C5DFD2C3}"/>
                </a:ext>
              </a:extLst>
            </p:cNvPr>
            <p:cNvSpPr/>
            <p:nvPr/>
          </p:nvSpPr>
          <p:spPr>
            <a:xfrm>
              <a:off x="2762853" y="2027669"/>
              <a:ext cx="6773335" cy="2709334"/>
            </a:xfrm>
            <a:prstGeom prst="leftRightRibbon">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9" name="Freeform: Shape 18">
              <a:extLst>
                <a:ext uri="{FF2B5EF4-FFF2-40B4-BE49-F238E27FC236}">
                  <a16:creationId xmlns:a16="http://schemas.microsoft.com/office/drawing/2014/main" id="{C53C78B5-0CB0-4F03-9399-4E4376B7DF97}"/>
                </a:ext>
              </a:extLst>
            </p:cNvPr>
            <p:cNvSpPr/>
            <p:nvPr/>
          </p:nvSpPr>
          <p:spPr>
            <a:xfrm>
              <a:off x="3181119" y="2501803"/>
              <a:ext cx="1749760" cy="1327572"/>
            </a:xfrm>
            <a:custGeom>
              <a:avLst/>
              <a:gdLst>
                <a:gd name="connsiteX0" fmla="*/ 0 w 2235200"/>
                <a:gd name="connsiteY0" fmla="*/ 0 h 1327573"/>
                <a:gd name="connsiteX1" fmla="*/ 2235200 w 2235200"/>
                <a:gd name="connsiteY1" fmla="*/ 0 h 1327573"/>
                <a:gd name="connsiteX2" fmla="*/ 2235200 w 2235200"/>
                <a:gd name="connsiteY2" fmla="*/ 1327573 h 1327573"/>
                <a:gd name="connsiteX3" fmla="*/ 0 w 2235200"/>
                <a:gd name="connsiteY3" fmla="*/ 1327573 h 1327573"/>
                <a:gd name="connsiteX4" fmla="*/ 0 w 2235200"/>
                <a:gd name="connsiteY4" fmla="*/ 0 h 1327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5200" h="1327573">
                  <a:moveTo>
                    <a:pt x="0" y="0"/>
                  </a:moveTo>
                  <a:lnTo>
                    <a:pt x="2235200" y="0"/>
                  </a:lnTo>
                  <a:lnTo>
                    <a:pt x="2235200" y="1327573"/>
                  </a:lnTo>
                  <a:lnTo>
                    <a:pt x="0" y="1327573"/>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74676" rIns="0" bIns="80010" numCol="1" spcCol="1270" anchor="ctr" anchorCtr="0">
              <a:noAutofit/>
            </a:bodyPr>
            <a:lstStyle/>
            <a:p>
              <a:pPr marL="0" lvl="0" indent="0" algn="ctr" defTabSz="933450">
                <a:lnSpc>
                  <a:spcPct val="90000"/>
                </a:lnSpc>
                <a:spcBef>
                  <a:spcPct val="0"/>
                </a:spcBef>
                <a:spcAft>
                  <a:spcPct val="35000"/>
                </a:spcAft>
                <a:buNone/>
              </a:pPr>
              <a:r>
                <a:rPr lang="en-GB" sz="2100" kern="1200" dirty="0"/>
                <a:t>Literature reviewed but does not address the research question. </a:t>
              </a:r>
            </a:p>
          </p:txBody>
        </p:sp>
        <p:sp>
          <p:nvSpPr>
            <p:cNvPr id="20" name="Freeform: Shape 19">
              <a:extLst>
                <a:ext uri="{FF2B5EF4-FFF2-40B4-BE49-F238E27FC236}">
                  <a16:creationId xmlns:a16="http://schemas.microsoft.com/office/drawing/2014/main" id="{E18B0D6C-D249-4203-8469-BBF211486CE5}"/>
                </a:ext>
              </a:extLst>
            </p:cNvPr>
            <p:cNvSpPr/>
            <p:nvPr/>
          </p:nvSpPr>
          <p:spPr>
            <a:xfrm>
              <a:off x="7368162" y="2935296"/>
              <a:ext cx="1749760" cy="1327572"/>
            </a:xfrm>
            <a:custGeom>
              <a:avLst/>
              <a:gdLst>
                <a:gd name="connsiteX0" fmla="*/ 0 w 2641600"/>
                <a:gd name="connsiteY0" fmla="*/ 0 h 1327573"/>
                <a:gd name="connsiteX1" fmla="*/ 2641600 w 2641600"/>
                <a:gd name="connsiteY1" fmla="*/ 0 h 1327573"/>
                <a:gd name="connsiteX2" fmla="*/ 2641600 w 2641600"/>
                <a:gd name="connsiteY2" fmla="*/ 1327573 h 1327573"/>
                <a:gd name="connsiteX3" fmla="*/ 0 w 2641600"/>
                <a:gd name="connsiteY3" fmla="*/ 1327573 h 1327573"/>
                <a:gd name="connsiteX4" fmla="*/ 0 w 2641600"/>
                <a:gd name="connsiteY4" fmla="*/ 0 h 1327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1600" h="1327573">
                  <a:moveTo>
                    <a:pt x="0" y="0"/>
                  </a:moveTo>
                  <a:lnTo>
                    <a:pt x="2641600" y="0"/>
                  </a:lnTo>
                  <a:lnTo>
                    <a:pt x="2641600" y="1327573"/>
                  </a:lnTo>
                  <a:lnTo>
                    <a:pt x="0" y="1327573"/>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74676" rIns="0" bIns="80010" numCol="1" spcCol="1270" anchor="ctr" anchorCtr="0">
              <a:noAutofit/>
            </a:bodyPr>
            <a:lstStyle/>
            <a:p>
              <a:pPr marL="0" lvl="0" indent="0" algn="ctr" defTabSz="933450">
                <a:lnSpc>
                  <a:spcPct val="90000"/>
                </a:lnSpc>
                <a:spcBef>
                  <a:spcPct val="0"/>
                </a:spcBef>
                <a:spcAft>
                  <a:spcPct val="35000"/>
                </a:spcAft>
                <a:buNone/>
              </a:pPr>
              <a:r>
                <a:rPr lang="en-GB" sz="2100" kern="1200" dirty="0"/>
                <a:t>Literature reviewed completely answers the research question. </a:t>
              </a:r>
            </a:p>
          </p:txBody>
        </p:sp>
      </p:grpSp>
    </p:spTree>
    <p:extLst>
      <p:ext uri="{BB962C8B-B14F-4D97-AF65-F5344CB8AC3E}">
        <p14:creationId xmlns:p14="http://schemas.microsoft.com/office/powerpoint/2010/main" val="2132435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A3A366B-CEC3-49B9-AA18-DB6B213E2081}"/>
              </a:ext>
            </a:extLst>
          </p:cNvPr>
          <p:cNvSpPr>
            <a:spLocks noGrp="1"/>
          </p:cNvSpPr>
          <p:nvPr>
            <p:ph idx="1"/>
          </p:nvPr>
        </p:nvSpPr>
        <p:spPr>
          <a:xfrm>
            <a:off x="630810" y="1470582"/>
            <a:ext cx="10803903" cy="669304"/>
          </a:xfrm>
        </p:spPr>
        <p:txBody>
          <a:bodyPr/>
          <a:lstStyle/>
          <a:p>
            <a:r>
              <a:rPr lang="en-GB" sz="4400" dirty="0">
                <a:latin typeface="Arial" panose="020B0604020202020204" pitchFamily="34" charset="0"/>
                <a:cs typeface="Arial" panose="020B0604020202020204" pitchFamily="34" charset="0"/>
              </a:rPr>
              <a:t>During this session we have…</a:t>
            </a:r>
          </a:p>
        </p:txBody>
      </p:sp>
      <p:graphicFrame>
        <p:nvGraphicFramePr>
          <p:cNvPr id="3" name="Diagram 2">
            <a:extLst>
              <a:ext uri="{FF2B5EF4-FFF2-40B4-BE49-F238E27FC236}">
                <a16:creationId xmlns:a16="http://schemas.microsoft.com/office/drawing/2014/main" id="{CFCEF644-9E16-4D79-A5AE-CA7448345209}"/>
              </a:ext>
            </a:extLst>
          </p:cNvPr>
          <p:cNvGraphicFramePr/>
          <p:nvPr>
            <p:extLst>
              <p:ext uri="{D42A27DB-BD31-4B8C-83A1-F6EECF244321}">
                <p14:modId xmlns:p14="http://schemas.microsoft.com/office/powerpoint/2010/main" val="497536141"/>
              </p:ext>
            </p:extLst>
          </p:nvPr>
        </p:nvGraphicFramePr>
        <p:xfrm>
          <a:off x="1558471" y="118474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82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37C7BA-EEDB-4706-8DFB-5B4F9481A69B}"/>
              </a:ext>
            </a:extLst>
          </p:cNvPr>
          <p:cNvSpPr>
            <a:spLocks noGrp="1"/>
          </p:cNvSpPr>
          <p:nvPr>
            <p:ph idx="1"/>
          </p:nvPr>
        </p:nvSpPr>
        <p:spPr/>
        <p:txBody>
          <a:bodyPr/>
          <a:lstStyle/>
          <a:p>
            <a:r>
              <a:rPr lang="en-GB" sz="3600" dirty="0">
                <a:latin typeface="Arial" panose="020B0604020202020204" pitchFamily="34" charset="0"/>
                <a:cs typeface="Arial" panose="020B0604020202020204" pitchFamily="34" charset="0"/>
              </a:rPr>
              <a:t>Next week </a:t>
            </a:r>
          </a:p>
          <a:p>
            <a:endParaRPr lang="en-GB" sz="3600" dirty="0">
              <a:latin typeface="Arial" panose="020B0604020202020204" pitchFamily="34" charset="0"/>
              <a:cs typeface="Arial" panose="020B0604020202020204" pitchFamily="34" charset="0"/>
            </a:endParaRPr>
          </a:p>
          <a:p>
            <a:r>
              <a:rPr lang="en-GB" sz="3600" dirty="0">
                <a:latin typeface="Arial" panose="020B0604020202020204" pitchFamily="34" charset="0"/>
                <a:cs typeface="Arial" panose="020B0604020202020204" pitchFamily="34" charset="0"/>
              </a:rPr>
              <a:t>Revision of key concepts </a:t>
            </a:r>
          </a:p>
        </p:txBody>
      </p:sp>
    </p:spTree>
    <p:extLst>
      <p:ext uri="{BB962C8B-B14F-4D97-AF65-F5344CB8AC3E}">
        <p14:creationId xmlns:p14="http://schemas.microsoft.com/office/powerpoint/2010/main" val="3518591575"/>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3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4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5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6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7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8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9_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5" ma:contentTypeDescription="Create a new document." ma:contentTypeScope="" ma:versionID="f22164921e69ada7df33b474d3dcac3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e2230e2f827e95bf01ad4d49bcae7e1"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F079D1-1937-46A9-8B1E-F35D61BAF4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EB36A1-00A8-4A82-8553-77C9455E5C4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394</TotalTime>
  <Words>2188</Words>
  <Application>Microsoft Office PowerPoint</Application>
  <PresentationFormat>Widescreen</PresentationFormat>
  <Paragraphs>204</Paragraphs>
  <Slides>22</Slides>
  <Notes>3</Notes>
  <HiddenSlides>0</HiddenSlides>
  <MMClips>0</MMClips>
  <ScaleCrop>false</ScaleCrop>
  <HeadingPairs>
    <vt:vector size="6" baseType="variant">
      <vt:variant>
        <vt:lpstr>Fonts Used</vt:lpstr>
      </vt:variant>
      <vt:variant>
        <vt:i4>4</vt:i4>
      </vt:variant>
      <vt:variant>
        <vt:lpstr>Theme</vt:lpstr>
      </vt:variant>
      <vt:variant>
        <vt:i4>19</vt:i4>
      </vt:variant>
      <vt:variant>
        <vt:lpstr>Slide Titles</vt:lpstr>
      </vt:variant>
      <vt:variant>
        <vt:i4>22</vt:i4>
      </vt:variant>
    </vt:vector>
  </HeadingPairs>
  <TitlesOfParts>
    <vt:vector size="45" baseType="lpstr">
      <vt:lpstr>Aptos Black</vt:lpstr>
      <vt:lpstr>Arial</vt:lpstr>
      <vt:lpstr>Calibri</vt:lpstr>
      <vt:lpstr>Calibri Light</vt:lpstr>
      <vt:lpstr>UWTSD 200_Title Page</vt:lpstr>
      <vt:lpstr>UWTSD 200_Title Page 1</vt:lpstr>
      <vt:lpstr>UWTSD 200_Title Page 2</vt:lpstr>
      <vt:lpstr>UWTSD 200_Title Page 3</vt:lpstr>
      <vt:lpstr>UWTSD 200_Subtitle 1</vt:lpstr>
      <vt:lpstr>UWTSD 200_Subtitle 3</vt:lpstr>
      <vt:lpstr>1_UWTSD 200_Subtitle 3</vt:lpstr>
      <vt:lpstr>2_UWTSD 200_Subtitle 3</vt:lpstr>
      <vt:lpstr>3_UWTSD 200_Subtitle 3</vt:lpstr>
      <vt:lpstr>4_UWTSD 200_Subtitle 3</vt:lpstr>
      <vt:lpstr>5_UWTSD 200_Subtitle 3</vt:lpstr>
      <vt:lpstr>6_UWTSD 200_Subtitle 3</vt:lpstr>
      <vt:lpstr>7_UWTSD 200_Subtitle 3</vt:lpstr>
      <vt:lpstr>8_UWTSD 200_Subtitle 3</vt:lpstr>
      <vt:lpstr>9_UWTSD 200_Subtitle 3</vt:lpstr>
      <vt:lpstr>UWTSD 200_Text 1</vt:lpstr>
      <vt:lpstr>UWTSD 200_Text 3</vt:lpstr>
      <vt:lpstr>UWTSD 200_Text 5</vt:lpstr>
      <vt:lpstr>UWTSD Logo Variations with Image Behind</vt:lpstr>
      <vt:lpstr>PowerPoint Presentation</vt:lpstr>
      <vt:lpstr>PowerPoint Presentation</vt:lpstr>
      <vt:lpstr>What is Thematic Analysis? </vt:lpstr>
      <vt:lpstr>Thematic Analysis</vt:lpstr>
      <vt:lpstr>Thematic Analysis: a simplified approach</vt:lpstr>
      <vt:lpstr>PowerPoint Presentation</vt:lpstr>
      <vt:lpstr>PowerPoint Presentation</vt:lpstr>
      <vt:lpstr>PowerPoint Presentation</vt:lpstr>
      <vt:lpstr>Activity – Identify codes</vt:lpstr>
      <vt:lpstr>PowerPoint Presentation</vt:lpstr>
      <vt:lpstr>PowerPoint Presentation</vt:lpstr>
      <vt:lpstr>An example</vt:lpstr>
      <vt:lpstr>Example</vt:lpstr>
      <vt:lpstr>What common themes can you spot? </vt:lpstr>
      <vt:lpstr>PowerPoint Presentation</vt:lpstr>
      <vt:lpstr>PowerPoint Presentation</vt:lpstr>
      <vt:lpstr>PowerPoint Presentation</vt:lpstr>
      <vt:lpstr>Example  Theme 1 – Poor quality staffing impacts patient care.  </vt:lpstr>
      <vt:lpstr>Tips for writing up your themes.     </vt:lpstr>
      <vt:lpstr>Your Conclusion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Beau Academic</cp:lastModifiedBy>
  <cp:revision>24</cp:revision>
  <dcterms:created xsi:type="dcterms:W3CDTF">2021-03-09T15:35:42Z</dcterms:created>
  <dcterms:modified xsi:type="dcterms:W3CDTF">2024-10-25T14:51:39Z</dcterms:modified>
</cp:coreProperties>
</file>