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76" r:id="rId3"/>
    <p:sldId id="269" r:id="rId4"/>
    <p:sldId id="275" r:id="rId5"/>
    <p:sldId id="270" r:id="rId6"/>
    <p:sldId id="271" r:id="rId7"/>
    <p:sldId id="272" r:id="rId8"/>
    <p:sldId id="273" r:id="rId9"/>
    <p:sldId id="274" r:id="rId10"/>
    <p:sldId id="268" r:id="rId11"/>
    <p:sldId id="257" r:id="rId12"/>
    <p:sldId id="263" r:id="rId13"/>
    <p:sldId id="262" r:id="rId14"/>
    <p:sldId id="264" r:id="rId15"/>
    <p:sldId id="261" r:id="rId16"/>
    <p:sldId id="259" r:id="rId17"/>
    <p:sldId id="260" r:id="rId18"/>
    <p:sldId id="267" r:id="rId19"/>
    <p:sldId id="258" r:id="rId20"/>
  </p:sldIdLst>
  <p:sldSz cx="9144000" cy="6858000" type="screen4x3"/>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100" d="100"/>
          <a:sy n="100" d="100"/>
        </p:scale>
        <p:origin x="888"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091D8C02-E705-8A49-AEA1-CA5C3897D431}" type="datetimeFigureOut">
              <a:rPr lang="en-US" smtClean="0"/>
              <a:pPr/>
              <a:t>10/25/2018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52FCA99-991A-FB48-B468-99E1303C00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091D8C02-E705-8A49-AEA1-CA5C3897D431}" type="datetimeFigureOut">
              <a:rPr lang="en-US" smtClean="0"/>
              <a:pPr/>
              <a:t>10/25/2018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52FCA99-991A-FB48-B468-99E1303C00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091D8C02-E705-8A49-AEA1-CA5C3897D431}" type="datetimeFigureOut">
              <a:rPr lang="en-US" smtClean="0"/>
              <a:pPr/>
              <a:t>10/25/2018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52FCA99-991A-FB48-B468-99E1303C00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091D8C02-E705-8A49-AEA1-CA5C3897D431}" type="datetimeFigureOut">
              <a:rPr lang="en-US" smtClean="0"/>
              <a:pPr/>
              <a:t>10/25/2018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52FCA99-991A-FB48-B468-99E1303C00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091D8C02-E705-8A49-AEA1-CA5C3897D431}" type="datetimeFigureOut">
              <a:rPr lang="en-US" smtClean="0"/>
              <a:pPr/>
              <a:t>10/25/2018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52FCA99-991A-FB48-B468-99E1303C00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091D8C02-E705-8A49-AEA1-CA5C3897D431}" type="datetimeFigureOut">
              <a:rPr lang="en-US" smtClean="0"/>
              <a:pPr/>
              <a:t>10/25/2018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52FCA99-991A-FB48-B468-99E1303C00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1D8C02-E705-8A49-AEA1-CA5C3897D431}" type="datetimeFigureOut">
              <a:rPr lang="en-US" smtClean="0"/>
              <a:pPr/>
              <a:t>10/25/2018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52FCA99-991A-FB48-B468-99E1303C00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091D8C02-E705-8A49-AEA1-CA5C3897D431}" type="datetimeFigureOut">
              <a:rPr lang="en-US" smtClean="0"/>
              <a:pPr/>
              <a:t>10/25/2018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52FCA99-991A-FB48-B468-99E1303C00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091D8C02-E705-8A49-AEA1-CA5C3897D431}" type="datetimeFigureOut">
              <a:rPr lang="en-US" smtClean="0"/>
              <a:pPr/>
              <a:t>10/25/2018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52FCA99-991A-FB48-B468-99E1303C00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091D8C02-E705-8A49-AEA1-CA5C3897D431}" type="datetimeFigureOut">
              <a:rPr lang="en-US" smtClean="0"/>
              <a:pPr/>
              <a:t>10/25/2018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52FCA99-991A-FB48-B468-99E1303C00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091D8C02-E705-8A49-AEA1-CA5C3897D431}" type="datetimeFigureOut">
              <a:rPr lang="en-US" smtClean="0"/>
              <a:pPr/>
              <a:t>10/25/2018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52FCA99-991A-FB48-B468-99E1303C00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91D8C02-E705-8A49-AEA1-CA5C3897D431}" type="datetimeFigureOut">
              <a:rPr lang="en-US" smtClean="0"/>
              <a:pPr/>
              <a:t>10/25/2018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52FCA99-991A-FB48-B468-99E1303C00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www.fraserhealth.ca/media/2011_11_14_Quantitative-Research-Methods-and-Tools.pdf" TargetMode="Externa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libguides.usc.edu/writingguide/quantitative" TargetMode="External"/><Relationship Id="rId7" Type="http://schemas.openxmlformats.org/officeDocument/2006/relationships/hyperlink" Target="https://www.timeshighereducation.com/opinion/universities-must-be-places-intellectual-discomfort" TargetMode="External"/><Relationship Id="rId2" Type="http://schemas.openxmlformats.org/officeDocument/2006/relationships/hyperlink" Target="http://www.snapsurveys.com/blog/what-is-the-difference-between-qualitative-research-and-quantitative-research/" TargetMode="External"/><Relationship Id="rId1" Type="http://schemas.openxmlformats.org/officeDocument/2006/relationships/slideLayout" Target="../slideLayouts/slideLayout2.xml"/><Relationship Id="rId6" Type="http://schemas.openxmlformats.org/officeDocument/2006/relationships/hyperlink" Target="http://www.bing.com/images/search?q=kolb's+cycle+of+experiential+learning&amp;view=detailv2&amp;&amp;id=5FF050411124B27F8D27EC0BCA9097AE9246F15A&amp;selectedIndex=0&amp;ccid=bikfmHy5&amp;simid=607997169413066499&amp;thid=OIP.M6e291f987cb9b8b909725d1698a97cb7H0&amp;ajaxhist=0" TargetMode="External"/><Relationship Id="rId5" Type="http://schemas.openxmlformats.org/officeDocument/2006/relationships/hyperlink" Target="http://www.fraserhealth.ca/media/2011_11_14_Quantitative-Research-Methods-and-Tools.pdf" TargetMode="External"/><Relationship Id="rId4" Type="http://schemas.openxmlformats.org/officeDocument/2006/relationships/hyperlink" Target="http://libguides.usc.edu/writingguide/qualitativ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Methodology</a:t>
            </a:r>
            <a:endParaRPr lang="en-US" dirty="0"/>
          </a:p>
        </p:txBody>
      </p:sp>
      <p:sp>
        <p:nvSpPr>
          <p:cNvPr id="3" name="Subtitle 2"/>
          <p:cNvSpPr>
            <a:spLocks noGrp="1"/>
          </p:cNvSpPr>
          <p:nvPr>
            <p:ph type="subTitle" idx="1"/>
          </p:nvPr>
        </p:nvSpPr>
        <p:spPr/>
        <p:txBody>
          <a:bodyPr/>
          <a:lstStyle/>
          <a:p>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Václav</a:t>
            </a:r>
            <a:r>
              <a:rPr lang="en-GB" dirty="0"/>
              <a:t> Havel </a:t>
            </a:r>
            <a:r>
              <a:rPr lang="en-GB" dirty="0" smtClean="0"/>
              <a:t>1975</a:t>
            </a:r>
            <a:endParaRPr lang="en-GB" dirty="0"/>
          </a:p>
        </p:txBody>
      </p:sp>
      <p:sp>
        <p:nvSpPr>
          <p:cNvPr id="3" name="Content Placeholder 2"/>
          <p:cNvSpPr>
            <a:spLocks noGrp="1"/>
          </p:cNvSpPr>
          <p:nvPr>
            <p:ph idx="1"/>
          </p:nvPr>
        </p:nvSpPr>
        <p:spPr/>
        <p:txBody>
          <a:bodyPr>
            <a:normAutofit fontScale="92500" lnSpcReduction="10000"/>
          </a:bodyPr>
          <a:lstStyle/>
          <a:p>
            <a:r>
              <a:rPr lang="en-GB" dirty="0"/>
              <a:t>“We never know when some inconspicuous spark of knowledge may suddenly light up the road for the whole of society, without society ever realising perhaps how it came to see the road. But that is far from the whole story. Even those other innumerable flashes of knowledge that never illuminate the path ahead…have their deep social importance if only through the mere fact that they happened; that they might have shed light</a:t>
            </a:r>
            <a:r>
              <a:rPr lang="en-GB" dirty="0" smtClean="0"/>
              <a:t>.”</a:t>
            </a:r>
          </a:p>
          <a:p>
            <a:r>
              <a:rPr lang="en-GB" sz="900" dirty="0" smtClean="0"/>
              <a:t>Sir Michael Barber, Chair of the Office of Students, discussing freedom of speech – but highly pertinent. Ref in bibliography slide. </a:t>
            </a:r>
            <a:endParaRPr lang="en-GB" sz="900" dirty="0"/>
          </a:p>
          <a:p>
            <a:endParaRPr lang="en-GB" dirty="0"/>
          </a:p>
        </p:txBody>
      </p:sp>
    </p:spTree>
    <p:extLst>
      <p:ext uri="{BB962C8B-B14F-4D97-AF65-F5344CB8AC3E}">
        <p14:creationId xmlns:p14="http://schemas.microsoft.com/office/powerpoint/2010/main" val="41349195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Assessment: Simplistically </a:t>
            </a:r>
            <a:endParaRPr lang="en-US" dirty="0"/>
          </a:p>
        </p:txBody>
      </p:sp>
      <p:sp>
        <p:nvSpPr>
          <p:cNvPr id="3" name="Content Placeholder 2"/>
          <p:cNvSpPr>
            <a:spLocks noGrp="1"/>
          </p:cNvSpPr>
          <p:nvPr>
            <p:ph idx="1"/>
          </p:nvPr>
        </p:nvSpPr>
        <p:spPr/>
        <p:txBody>
          <a:bodyPr>
            <a:normAutofit/>
          </a:bodyPr>
          <a:lstStyle/>
          <a:p>
            <a:r>
              <a:rPr lang="en-US" b="1" dirty="0" smtClean="0"/>
              <a:t>Part 1 – </a:t>
            </a:r>
            <a:r>
              <a:rPr lang="en-US" b="1" dirty="0" smtClean="0"/>
              <a:t>40</a:t>
            </a:r>
            <a:r>
              <a:rPr lang="en-US" b="1" dirty="0" smtClean="0"/>
              <a:t>%	</a:t>
            </a:r>
            <a:r>
              <a:rPr lang="en-US" dirty="0" smtClean="0"/>
              <a:t>What do you need to do?</a:t>
            </a:r>
            <a:endParaRPr lang="en-US" b="1" dirty="0" smtClean="0"/>
          </a:p>
          <a:p>
            <a:r>
              <a:rPr lang="en-US" sz="2800" dirty="0" smtClean="0"/>
              <a:t>Design a small scale research project</a:t>
            </a:r>
          </a:p>
          <a:p>
            <a:r>
              <a:rPr lang="en-US" sz="2800" dirty="0" smtClean="0"/>
              <a:t>Show reasons/purpose, strategies, methodology, ethical </a:t>
            </a:r>
            <a:r>
              <a:rPr lang="en-US" sz="2800" dirty="0" smtClean="0"/>
              <a:t>considerations. </a:t>
            </a:r>
            <a:endParaRPr lang="en-US" sz="2800" dirty="0" smtClean="0"/>
          </a:p>
          <a:p>
            <a:endParaRPr lang="en-US" sz="2800" dirty="0" smtClean="0"/>
          </a:p>
          <a:p>
            <a:r>
              <a:rPr lang="en-US" b="1" dirty="0" smtClean="0"/>
              <a:t>Part 2 – </a:t>
            </a:r>
            <a:r>
              <a:rPr lang="en-US" b="1" dirty="0" smtClean="0"/>
              <a:t>60</a:t>
            </a:r>
            <a:r>
              <a:rPr lang="en-US" b="1" dirty="0" smtClean="0"/>
              <a:t>% 	</a:t>
            </a:r>
            <a:r>
              <a:rPr lang="en-US" dirty="0" smtClean="0"/>
              <a:t>What do you need to do?</a:t>
            </a:r>
            <a:endParaRPr lang="en-US" sz="2800" dirty="0" smtClean="0"/>
          </a:p>
          <a:p>
            <a:r>
              <a:rPr lang="en-US" sz="2800" dirty="0" smtClean="0"/>
              <a:t>Improve your project by using newly created data following steps from part </a:t>
            </a:r>
            <a:r>
              <a:rPr lang="en-US" sz="2800" dirty="0" smtClean="0"/>
              <a:t>1.</a:t>
            </a:r>
            <a:endParaRPr lang="en-US" sz="2800" dirty="0" smtClean="0"/>
          </a:p>
          <a:p>
            <a:endParaRPr lang="en-US" sz="2800" dirty="0" smtClean="0"/>
          </a:p>
          <a:p>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Denscombe</a:t>
            </a:r>
            <a:r>
              <a:rPr lang="en-US" dirty="0" smtClean="0"/>
              <a:t> on strategy </a:t>
            </a:r>
            <a:endParaRPr lang="en-US" dirty="0"/>
          </a:p>
        </p:txBody>
      </p:sp>
      <p:sp>
        <p:nvSpPr>
          <p:cNvPr id="3" name="Content Placeholder 2"/>
          <p:cNvSpPr>
            <a:spLocks noGrp="1"/>
          </p:cNvSpPr>
          <p:nvPr>
            <p:ph idx="1"/>
          </p:nvPr>
        </p:nvSpPr>
        <p:spPr/>
        <p:txBody>
          <a:bodyPr>
            <a:normAutofit fontScale="92500" lnSpcReduction="10000"/>
          </a:bodyPr>
          <a:lstStyle/>
          <a:p>
            <a:r>
              <a:rPr lang="en-US" sz="4800" dirty="0" smtClean="0"/>
              <a:t>Suitability</a:t>
            </a:r>
          </a:p>
          <a:p>
            <a:r>
              <a:rPr lang="en-US" sz="4800" dirty="0" smtClean="0"/>
              <a:t>Feasibility</a:t>
            </a:r>
          </a:p>
          <a:p>
            <a:r>
              <a:rPr lang="en-US" sz="4800" dirty="0" smtClean="0"/>
              <a:t>Ethics</a:t>
            </a:r>
          </a:p>
          <a:p>
            <a:r>
              <a:rPr lang="en-US" dirty="0" smtClean="0"/>
              <a:t>For </a:t>
            </a:r>
            <a:r>
              <a:rPr lang="en-US" dirty="0" smtClean="0"/>
              <a:t>the purpose of this exercise </a:t>
            </a:r>
            <a:r>
              <a:rPr lang="en-US" dirty="0" smtClean="0"/>
              <a:t>‘I’ </a:t>
            </a:r>
            <a:r>
              <a:rPr lang="en-US" dirty="0" smtClean="0"/>
              <a:t>am doing a PA </a:t>
            </a:r>
            <a:r>
              <a:rPr lang="en-US" dirty="0" err="1" smtClean="0"/>
              <a:t>PaR</a:t>
            </a:r>
            <a:r>
              <a:rPr lang="en-US" dirty="0" smtClean="0"/>
              <a:t> project for </a:t>
            </a:r>
            <a:r>
              <a:rPr lang="en-US" dirty="0" err="1" smtClean="0"/>
              <a:t>uni.</a:t>
            </a:r>
            <a:r>
              <a:rPr lang="en-US" dirty="0" smtClean="0"/>
              <a:t> I like physical theatre. I have a fairly short period of time. I have limited resources, patience, interest (it’s </a:t>
            </a:r>
            <a:r>
              <a:rPr lang="en-US" dirty="0" smtClean="0"/>
              <a:t>nearly </a:t>
            </a:r>
            <a:r>
              <a:rPr lang="en-US" dirty="0" err="1" smtClean="0"/>
              <a:t>chrstmas</a:t>
            </a:r>
            <a:r>
              <a:rPr lang="en-US" dirty="0" smtClean="0"/>
              <a:t> </a:t>
            </a:r>
            <a:r>
              <a:rPr lang="en-US" dirty="0" smtClean="0"/>
              <a:t>after all), and another module on the go…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Example 1</a:t>
            </a:r>
            <a:endParaRPr lang="en-US" dirty="0"/>
          </a:p>
        </p:txBody>
      </p:sp>
      <p:sp>
        <p:nvSpPr>
          <p:cNvPr id="3" name="Content Placeholder 2"/>
          <p:cNvSpPr>
            <a:spLocks noGrp="1"/>
          </p:cNvSpPr>
          <p:nvPr>
            <p:ph idx="1"/>
          </p:nvPr>
        </p:nvSpPr>
        <p:spPr/>
        <p:txBody>
          <a:bodyPr>
            <a:normAutofit lnSpcReduction="10000"/>
          </a:bodyPr>
          <a:lstStyle/>
          <a:p>
            <a:r>
              <a:rPr lang="en-US" dirty="0" smtClean="0"/>
              <a:t>How does physical training improve performance?</a:t>
            </a:r>
          </a:p>
          <a:p>
            <a:endParaRPr lang="en-US" dirty="0" smtClean="0"/>
          </a:p>
          <a:p>
            <a:r>
              <a:rPr lang="en-US" dirty="0" smtClean="0"/>
              <a:t>Problems with this question:</a:t>
            </a:r>
          </a:p>
          <a:p>
            <a:r>
              <a:rPr lang="en-US" dirty="0" smtClean="0"/>
              <a:t>It’s not a hypothesis to be explored.</a:t>
            </a:r>
          </a:p>
          <a:p>
            <a:r>
              <a:rPr lang="en-US" dirty="0" smtClean="0"/>
              <a:t>It’s vague.</a:t>
            </a:r>
          </a:p>
          <a:p>
            <a:endParaRPr lang="en-US" dirty="0" smtClean="0"/>
          </a:p>
          <a:p>
            <a:r>
              <a:rPr lang="en-US" dirty="0" smtClean="0"/>
              <a:t>Suggest improvements</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Example 1 – Development 1</a:t>
            </a:r>
            <a:endParaRPr lang="en-US" dirty="0"/>
          </a:p>
        </p:txBody>
      </p:sp>
      <p:sp>
        <p:nvSpPr>
          <p:cNvPr id="3" name="Content Placeholder 2"/>
          <p:cNvSpPr>
            <a:spLocks noGrp="1"/>
          </p:cNvSpPr>
          <p:nvPr>
            <p:ph idx="1"/>
          </p:nvPr>
        </p:nvSpPr>
        <p:spPr/>
        <p:txBody>
          <a:bodyPr/>
          <a:lstStyle/>
          <a:p>
            <a:r>
              <a:rPr lang="en-US" sz="2000" dirty="0" smtClean="0"/>
              <a:t>How does physical training improve performance?</a:t>
            </a:r>
          </a:p>
          <a:p>
            <a:endParaRPr lang="en-US" dirty="0" smtClean="0"/>
          </a:p>
          <a:p>
            <a:r>
              <a:rPr lang="en-US" dirty="0" smtClean="0"/>
              <a:t>How does the practice of J. </a:t>
            </a:r>
            <a:r>
              <a:rPr lang="en-US" dirty="0" err="1" smtClean="0"/>
              <a:t>Lecoq</a:t>
            </a:r>
            <a:r>
              <a:rPr lang="en-US" dirty="0" smtClean="0"/>
              <a:t> aid physical character development in performers?</a:t>
            </a:r>
          </a:p>
          <a:p>
            <a:endParaRPr lang="en-US" dirty="0" smtClean="0"/>
          </a:p>
          <a:p>
            <a:r>
              <a:rPr lang="en-US" dirty="0" smtClean="0"/>
              <a:t>Still vague.</a:t>
            </a:r>
          </a:p>
          <a:p>
            <a:r>
              <a:rPr lang="en-US" dirty="0" smtClean="0"/>
              <a:t>But more specific and showing awareness of the discipline.</a:t>
            </a:r>
          </a:p>
          <a:p>
            <a:endParaRPr lang="en-US" dirty="0" smtClean="0"/>
          </a:p>
          <a:p>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Example 1 – Development 2</a:t>
            </a:r>
            <a:endParaRPr lang="en-US" dirty="0"/>
          </a:p>
        </p:txBody>
      </p:sp>
      <p:sp>
        <p:nvSpPr>
          <p:cNvPr id="3" name="Content Placeholder 2"/>
          <p:cNvSpPr>
            <a:spLocks noGrp="1"/>
          </p:cNvSpPr>
          <p:nvPr>
            <p:ph idx="1"/>
          </p:nvPr>
        </p:nvSpPr>
        <p:spPr/>
        <p:txBody>
          <a:bodyPr>
            <a:normAutofit fontScale="92500" lnSpcReduction="10000"/>
          </a:bodyPr>
          <a:lstStyle/>
          <a:p>
            <a:r>
              <a:rPr lang="en-US" sz="2000" dirty="0" smtClean="0"/>
              <a:t>How does the practice of J. </a:t>
            </a:r>
            <a:r>
              <a:rPr lang="en-US" sz="2000" dirty="0" err="1" smtClean="0"/>
              <a:t>Lecoq</a:t>
            </a:r>
            <a:r>
              <a:rPr lang="en-US" sz="2000" dirty="0" smtClean="0"/>
              <a:t> aid physical character development in performers?</a:t>
            </a:r>
          </a:p>
          <a:p>
            <a:endParaRPr lang="en-US" dirty="0" smtClean="0"/>
          </a:p>
          <a:p>
            <a:r>
              <a:rPr lang="en-US" dirty="0" smtClean="0"/>
              <a:t>How does neutral mask training help to encourage physical character development in school age (14-16) performers?</a:t>
            </a:r>
          </a:p>
          <a:p>
            <a:endParaRPr lang="en-US" dirty="0" smtClean="0"/>
          </a:p>
          <a:p>
            <a:r>
              <a:rPr lang="en-US" dirty="0" smtClean="0"/>
              <a:t>More specific and </a:t>
            </a:r>
            <a:r>
              <a:rPr lang="en-US" dirty="0" err="1" smtClean="0"/>
              <a:t>recognising</a:t>
            </a:r>
            <a:r>
              <a:rPr lang="en-US" dirty="0" smtClean="0"/>
              <a:t> practice particular to a practitioner. Focused target group. Research strategies more easily linked to project.</a:t>
            </a:r>
          </a:p>
          <a:p>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Example 1 – Development 3</a:t>
            </a:r>
            <a:endParaRPr lang="en-US" dirty="0"/>
          </a:p>
        </p:txBody>
      </p:sp>
      <p:sp>
        <p:nvSpPr>
          <p:cNvPr id="3" name="Content Placeholder 2"/>
          <p:cNvSpPr>
            <a:spLocks noGrp="1"/>
          </p:cNvSpPr>
          <p:nvPr>
            <p:ph idx="1"/>
          </p:nvPr>
        </p:nvSpPr>
        <p:spPr/>
        <p:txBody>
          <a:bodyPr>
            <a:normAutofit fontScale="92500"/>
          </a:bodyPr>
          <a:lstStyle/>
          <a:p>
            <a:r>
              <a:rPr lang="en-US" sz="2000" dirty="0" smtClean="0"/>
              <a:t>How does neutral mask training help to encourage physical character development in school age (14-16) performers?</a:t>
            </a:r>
          </a:p>
          <a:p>
            <a:endParaRPr lang="en-US" dirty="0" smtClean="0"/>
          </a:p>
          <a:p>
            <a:r>
              <a:rPr lang="en-US" dirty="0" smtClean="0"/>
              <a:t>How does neutral mask training help to encourage physical character development in (male or female) school age (14-16) performers?</a:t>
            </a:r>
          </a:p>
          <a:p>
            <a:endParaRPr lang="en-US" dirty="0" smtClean="0"/>
          </a:p>
          <a:p>
            <a:r>
              <a:rPr lang="en-US" dirty="0" smtClean="0"/>
              <a:t>More developed but could be doubling the workload by requiring comparative study. </a:t>
            </a:r>
          </a:p>
          <a:p>
            <a:endParaRPr lang="en-US" dirty="0" smtClean="0"/>
          </a:p>
          <a:p>
            <a:endParaRPr lang="en-US" dirty="0" smtClean="0"/>
          </a:p>
          <a:p>
            <a:endParaRPr lang="en-US" dirty="0" smtClean="0"/>
          </a:p>
          <a:p>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Example 1 – Development 4</a:t>
            </a:r>
            <a:endParaRPr lang="en-US" dirty="0"/>
          </a:p>
        </p:txBody>
      </p:sp>
      <p:sp>
        <p:nvSpPr>
          <p:cNvPr id="3" name="Content Placeholder 2"/>
          <p:cNvSpPr>
            <a:spLocks noGrp="1"/>
          </p:cNvSpPr>
          <p:nvPr>
            <p:ph idx="1"/>
          </p:nvPr>
        </p:nvSpPr>
        <p:spPr/>
        <p:txBody>
          <a:bodyPr>
            <a:normAutofit/>
          </a:bodyPr>
          <a:lstStyle/>
          <a:p>
            <a:r>
              <a:rPr lang="en-US" sz="2000" dirty="0" smtClean="0"/>
              <a:t>How does neutral mask training help to encourage physical character development in (male or female) school age (14-16) performers?</a:t>
            </a:r>
          </a:p>
          <a:p>
            <a:endParaRPr lang="en-US" dirty="0" smtClean="0"/>
          </a:p>
          <a:p>
            <a:r>
              <a:rPr lang="en-US" dirty="0" smtClean="0"/>
              <a:t>How does neutral mask training help to encourage physical character development in my performance?</a:t>
            </a:r>
          </a:p>
          <a:p>
            <a:endParaRPr lang="en-US" dirty="0" smtClean="0"/>
          </a:p>
          <a:p>
            <a:r>
              <a:rPr lang="en-US" dirty="0" smtClean="0"/>
              <a:t>Must establish outcomes, qualitative methodology, future intentions. </a:t>
            </a:r>
          </a:p>
          <a:p>
            <a:endParaRPr lang="en-US" dirty="0" smtClean="0"/>
          </a:p>
          <a:p>
            <a:endParaRPr lang="en-US" dirty="0" smtClean="0"/>
          </a:p>
          <a:p>
            <a:endParaRPr lang="en-US" dirty="0" smtClean="0"/>
          </a:p>
          <a:p>
            <a:endParaRPr lang="en-US" dirty="0" smtClean="0"/>
          </a:p>
          <a:p>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1026" name="Picture 2" descr="Image result for kolb's cycle of experiential learn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7444" y="155070"/>
            <a:ext cx="8369112" cy="641215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07745" y="155070"/>
            <a:ext cx="2571078" cy="830997"/>
          </a:xfrm>
          <a:prstGeom prst="rect">
            <a:avLst/>
          </a:prstGeom>
          <a:noFill/>
        </p:spPr>
        <p:txBody>
          <a:bodyPr wrap="square" rtlCol="0">
            <a:spAutoFit/>
          </a:bodyPr>
          <a:lstStyle/>
          <a:p>
            <a:r>
              <a:rPr lang="en-GB" sz="2400" b="1" dirty="0" err="1" smtClean="0"/>
              <a:t>Kolbs</a:t>
            </a:r>
            <a:r>
              <a:rPr lang="en-GB" sz="2400" b="1" dirty="0" smtClean="0"/>
              <a:t> experiential learning cycle</a:t>
            </a:r>
            <a:endParaRPr lang="en-GB" sz="2400" b="1" dirty="0"/>
          </a:p>
        </p:txBody>
      </p:sp>
    </p:spTree>
    <p:extLst>
      <p:ext uri="{BB962C8B-B14F-4D97-AF65-F5344CB8AC3E}">
        <p14:creationId xmlns:p14="http://schemas.microsoft.com/office/powerpoint/2010/main" val="16868493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Methodology</a:t>
            </a:r>
            <a:endParaRPr lang="en-US" dirty="0"/>
          </a:p>
        </p:txBody>
      </p:sp>
      <p:sp>
        <p:nvSpPr>
          <p:cNvPr id="3" name="Content Placeholder 2"/>
          <p:cNvSpPr>
            <a:spLocks noGrp="1"/>
          </p:cNvSpPr>
          <p:nvPr>
            <p:ph idx="1"/>
          </p:nvPr>
        </p:nvSpPr>
        <p:spPr/>
        <p:txBody>
          <a:bodyPr/>
          <a:lstStyle/>
          <a:p>
            <a:r>
              <a:rPr lang="en-US" dirty="0" smtClean="0"/>
              <a:t>What is a methodology?</a:t>
            </a:r>
          </a:p>
          <a:p>
            <a:endParaRPr lang="en-US" dirty="0" smtClean="0"/>
          </a:p>
          <a:p>
            <a:r>
              <a:rPr lang="en-US" dirty="0" smtClean="0"/>
              <a:t>What is a research methodology?</a:t>
            </a:r>
          </a:p>
          <a:p>
            <a:endParaRPr lang="en-US" dirty="0" smtClean="0"/>
          </a:p>
          <a:p>
            <a:r>
              <a:rPr lang="en-US" dirty="0" smtClean="0"/>
              <a:t>Why are methodologies important to you?</a:t>
            </a: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Methodology</a:t>
            </a:r>
            <a:endParaRPr lang="en-US" dirty="0"/>
          </a:p>
        </p:txBody>
      </p:sp>
      <p:sp>
        <p:nvSpPr>
          <p:cNvPr id="3" name="Content Placeholder 2"/>
          <p:cNvSpPr>
            <a:spLocks noGrp="1"/>
          </p:cNvSpPr>
          <p:nvPr>
            <p:ph idx="1"/>
          </p:nvPr>
        </p:nvSpPr>
        <p:spPr/>
        <p:txBody>
          <a:bodyPr/>
          <a:lstStyle/>
          <a:p>
            <a:r>
              <a:rPr lang="en-US" dirty="0" smtClean="0">
                <a:solidFill>
                  <a:schemeClr val="bg1">
                    <a:lumMod val="75000"/>
                  </a:schemeClr>
                </a:solidFill>
              </a:rPr>
              <a:t>What is a methodology?</a:t>
            </a:r>
          </a:p>
          <a:p>
            <a:r>
              <a:rPr lang="en-US" dirty="0" smtClean="0"/>
              <a:t>A specifically chosen method used to answer a question or collect data</a:t>
            </a:r>
          </a:p>
          <a:p>
            <a:r>
              <a:rPr lang="en-US" dirty="0" smtClean="0">
                <a:solidFill>
                  <a:schemeClr val="bg1">
                    <a:lumMod val="75000"/>
                  </a:schemeClr>
                </a:solidFill>
              </a:rPr>
              <a:t>What is a research methodology?</a:t>
            </a:r>
          </a:p>
          <a:p>
            <a:r>
              <a:rPr lang="en-US" dirty="0" smtClean="0"/>
              <a:t>A method with theoretical resonance to the data being collected </a:t>
            </a:r>
          </a:p>
          <a:p>
            <a:r>
              <a:rPr lang="en-US" dirty="0" smtClean="0">
                <a:solidFill>
                  <a:srgbClr val="BFBFBF"/>
                </a:solidFill>
              </a:rPr>
              <a:t>Why are methodologies important to you?</a:t>
            </a:r>
          </a:p>
          <a:p>
            <a:r>
              <a:rPr lang="en-US" dirty="0" smtClean="0"/>
              <a:t>The right tool for the right job</a:t>
            </a: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Basic Methods</a:t>
            </a:r>
            <a:endParaRPr lang="en-US" dirty="0"/>
          </a:p>
        </p:txBody>
      </p:sp>
      <p:sp>
        <p:nvSpPr>
          <p:cNvPr id="3" name="Content Placeholder 2"/>
          <p:cNvSpPr>
            <a:spLocks noGrp="1"/>
          </p:cNvSpPr>
          <p:nvPr>
            <p:ph idx="1"/>
          </p:nvPr>
        </p:nvSpPr>
        <p:spPr/>
        <p:txBody>
          <a:bodyPr>
            <a:normAutofit lnSpcReduction="10000"/>
          </a:bodyPr>
          <a:lstStyle/>
          <a:p>
            <a:r>
              <a:rPr lang="en-US" dirty="0" smtClean="0"/>
              <a:t>Qualitative research:</a:t>
            </a:r>
          </a:p>
          <a:p>
            <a:r>
              <a:rPr lang="en-US" dirty="0" smtClean="0"/>
              <a:t>Use this form to gain better / deeper </a:t>
            </a:r>
            <a:r>
              <a:rPr lang="en-US" b="1" dirty="0" smtClean="0"/>
              <a:t>understanding</a:t>
            </a:r>
            <a:r>
              <a:rPr lang="en-US" dirty="0" smtClean="0"/>
              <a:t> of underlying reasons, opinions and motivations.</a:t>
            </a:r>
          </a:p>
          <a:p>
            <a:endParaRPr lang="en-US" dirty="0" smtClean="0"/>
          </a:p>
          <a:p>
            <a:r>
              <a:rPr lang="en-US" dirty="0" smtClean="0"/>
              <a:t>Quantitative research:</a:t>
            </a:r>
          </a:p>
          <a:p>
            <a:r>
              <a:rPr lang="en-US" dirty="0" smtClean="0"/>
              <a:t>Use this form to gather </a:t>
            </a:r>
            <a:r>
              <a:rPr lang="en-US" b="1" dirty="0"/>
              <a:t>measurable</a:t>
            </a:r>
            <a:r>
              <a:rPr lang="en-US" dirty="0"/>
              <a:t> data to formulate </a:t>
            </a:r>
            <a:r>
              <a:rPr lang="en-US" dirty="0" smtClean="0"/>
              <a:t>facts, generate data – often numerical, create statistics</a:t>
            </a: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Basic Methods</a:t>
            </a:r>
            <a:endParaRPr lang="en-US" dirty="0"/>
          </a:p>
        </p:txBody>
      </p:sp>
      <p:sp>
        <p:nvSpPr>
          <p:cNvPr id="3" name="Content Placeholder 2"/>
          <p:cNvSpPr>
            <a:spLocks noGrp="1"/>
          </p:cNvSpPr>
          <p:nvPr>
            <p:ph sz="half" idx="1"/>
          </p:nvPr>
        </p:nvSpPr>
        <p:spPr/>
        <p:txBody>
          <a:bodyPr>
            <a:normAutofit/>
          </a:bodyPr>
          <a:lstStyle/>
          <a:p>
            <a:r>
              <a:rPr lang="en-US" b="1" dirty="0" smtClean="0"/>
              <a:t>Qualitative</a:t>
            </a:r>
          </a:p>
          <a:p>
            <a:r>
              <a:rPr lang="en-US" dirty="0" smtClean="0"/>
              <a:t>Socially constructed nature of reality</a:t>
            </a:r>
          </a:p>
          <a:p>
            <a:r>
              <a:rPr lang="en-US" dirty="0" smtClean="0"/>
              <a:t>Sample is focused on gaining insight into specific phenomenon</a:t>
            </a:r>
          </a:p>
          <a:p>
            <a:r>
              <a:rPr lang="en-US" dirty="0" smtClean="0"/>
              <a:t>Non-rigid design which is responsive to new paths of enquiry</a:t>
            </a:r>
          </a:p>
          <a:p>
            <a:endParaRPr lang="en-US" dirty="0" smtClean="0"/>
          </a:p>
          <a:p>
            <a:endParaRPr lang="en-US" dirty="0" smtClean="0"/>
          </a:p>
          <a:p>
            <a:endParaRPr lang="en-US" dirty="0" smtClean="0"/>
          </a:p>
        </p:txBody>
      </p:sp>
      <p:sp>
        <p:nvSpPr>
          <p:cNvPr id="4" name="Content Placeholder 3"/>
          <p:cNvSpPr>
            <a:spLocks noGrp="1"/>
          </p:cNvSpPr>
          <p:nvPr>
            <p:ph sz="half" idx="2"/>
          </p:nvPr>
        </p:nvSpPr>
        <p:spPr/>
        <p:txBody>
          <a:bodyPr>
            <a:normAutofit/>
          </a:bodyPr>
          <a:lstStyle/>
          <a:p>
            <a:r>
              <a:rPr lang="en-US" b="1" dirty="0" smtClean="0"/>
              <a:t>Quantitative</a:t>
            </a:r>
          </a:p>
          <a:p>
            <a:r>
              <a:rPr lang="en-US" dirty="0" smtClean="0"/>
              <a:t>Collecting data as fact</a:t>
            </a:r>
          </a:p>
          <a:p>
            <a:r>
              <a:rPr lang="en-US" dirty="0" smtClean="0"/>
              <a:t>Larger sample groups </a:t>
            </a:r>
          </a:p>
          <a:p>
            <a:r>
              <a:rPr lang="en-US" dirty="0" smtClean="0"/>
              <a:t>Repeatable and therefore reliable</a:t>
            </a:r>
          </a:p>
          <a:p>
            <a:r>
              <a:rPr lang="en-US" dirty="0" smtClean="0"/>
              <a:t>Well designed data collection methods</a:t>
            </a:r>
          </a:p>
          <a:p>
            <a:r>
              <a:rPr lang="en-US" dirty="0" smtClean="0"/>
              <a:t>A ‘counting’ method</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Basic Methods</a:t>
            </a:r>
            <a:endParaRPr lang="en-US" dirty="0"/>
          </a:p>
        </p:txBody>
      </p:sp>
      <p:sp>
        <p:nvSpPr>
          <p:cNvPr id="3" name="Content Placeholder 2"/>
          <p:cNvSpPr>
            <a:spLocks noGrp="1"/>
          </p:cNvSpPr>
          <p:nvPr>
            <p:ph sz="half" idx="1"/>
          </p:nvPr>
        </p:nvSpPr>
        <p:spPr/>
        <p:txBody>
          <a:bodyPr>
            <a:normAutofit fontScale="92500"/>
          </a:bodyPr>
          <a:lstStyle/>
          <a:p>
            <a:r>
              <a:rPr lang="en-US" b="1" dirty="0" smtClean="0"/>
              <a:t>Qualitative</a:t>
            </a:r>
          </a:p>
          <a:p>
            <a:r>
              <a:rPr lang="en-US" dirty="0"/>
              <a:t>F</a:t>
            </a:r>
            <a:r>
              <a:rPr lang="en-US" dirty="0" smtClean="0"/>
              <a:t>ocus groups</a:t>
            </a:r>
          </a:p>
          <a:p>
            <a:r>
              <a:rPr lang="en-US" dirty="0" smtClean="0"/>
              <a:t>Interviews </a:t>
            </a:r>
          </a:p>
          <a:p>
            <a:r>
              <a:rPr lang="en-US" dirty="0" smtClean="0"/>
              <a:t>Observations</a:t>
            </a:r>
          </a:p>
          <a:p>
            <a:r>
              <a:rPr lang="en-US" dirty="0" smtClean="0"/>
              <a:t>Questionnaires (open)</a:t>
            </a:r>
          </a:p>
          <a:p>
            <a:r>
              <a:rPr lang="en-US" dirty="0" smtClean="0"/>
              <a:t>Action research </a:t>
            </a:r>
          </a:p>
          <a:p>
            <a:endParaRPr lang="en-US" dirty="0" smtClean="0"/>
          </a:p>
          <a:p>
            <a:r>
              <a:rPr lang="en-US" dirty="0" smtClean="0"/>
              <a:t>Direct interaction with contributors required</a:t>
            </a:r>
          </a:p>
          <a:p>
            <a:endParaRPr lang="en-US" dirty="0" smtClean="0"/>
          </a:p>
        </p:txBody>
      </p:sp>
      <p:sp>
        <p:nvSpPr>
          <p:cNvPr id="4" name="Content Placeholder 3"/>
          <p:cNvSpPr>
            <a:spLocks noGrp="1"/>
          </p:cNvSpPr>
          <p:nvPr>
            <p:ph sz="half" idx="2"/>
          </p:nvPr>
        </p:nvSpPr>
        <p:spPr/>
        <p:txBody>
          <a:bodyPr>
            <a:normAutofit fontScale="92500"/>
          </a:bodyPr>
          <a:lstStyle/>
          <a:p>
            <a:r>
              <a:rPr lang="en-US" b="1" dirty="0" smtClean="0"/>
              <a:t>Quantitative</a:t>
            </a:r>
          </a:p>
          <a:p>
            <a:r>
              <a:rPr lang="en-US" dirty="0" smtClean="0"/>
              <a:t>Surveys</a:t>
            </a:r>
          </a:p>
          <a:p>
            <a:r>
              <a:rPr lang="en-US" dirty="0" smtClean="0"/>
              <a:t>Polls</a:t>
            </a:r>
          </a:p>
          <a:p>
            <a:r>
              <a:rPr lang="en-US" dirty="0" smtClean="0"/>
              <a:t>Questionnaires (closed)</a:t>
            </a:r>
          </a:p>
          <a:p>
            <a:r>
              <a:rPr lang="en-US" dirty="0" smtClean="0"/>
              <a:t>Objective </a:t>
            </a:r>
          </a:p>
          <a:p>
            <a:endParaRPr lang="en-US" dirty="0" smtClean="0"/>
          </a:p>
          <a:p>
            <a:endParaRPr lang="en-US" dirty="0" smtClean="0"/>
          </a:p>
          <a:p>
            <a:r>
              <a:rPr lang="en-US" dirty="0" smtClean="0"/>
              <a:t>No direct interaction with contributors required</a:t>
            </a:r>
          </a:p>
          <a:p>
            <a:endParaRPr lang="en-US" dirty="0" smtClean="0"/>
          </a:p>
          <a:p>
            <a:endParaRPr lang="en-US" dirty="0" smtClean="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hlinkClick r:id="rId2"/>
              </a:rPr>
              <a:t>http://www.fraserhealth.ca/media/2011_11_14_Quantitative-Research-Methods-and-Tools.pdf</a:t>
            </a:r>
            <a:endParaRPr lang="en-US" dirty="0" smtClean="0"/>
          </a:p>
          <a:p>
            <a:endParaRPr lang="en-US" dirty="0" smtClean="0"/>
          </a:p>
          <a:p>
            <a:r>
              <a:rPr lang="en-US" dirty="0" smtClean="0"/>
              <a:t>Print comparative slide and create scenario</a:t>
            </a:r>
            <a:endParaRPr lang="en-US" dirty="0"/>
          </a:p>
        </p:txBody>
      </p:sp>
      <p:pic>
        <p:nvPicPr>
          <p:cNvPr id="4" name="Picture 3" descr="http://www.fraserhealth.ca/media/2011_11_14_Quantitative-Research-Methods-and-Tools.pdf - Internet Explorer"/>
          <p:cNvPicPr>
            <a:picLocks noChangeAspect="1"/>
          </p:cNvPicPr>
          <p:nvPr/>
        </p:nvPicPr>
        <p:blipFill rotWithShape="1">
          <a:blip r:embed="rId3">
            <a:extLst>
              <a:ext uri="{28A0092B-C50C-407E-A947-70E740481C1C}">
                <a14:useLocalDpi xmlns:a14="http://schemas.microsoft.com/office/drawing/2010/main" val="0"/>
              </a:ext>
            </a:extLst>
          </a:blip>
          <a:srcRect l="7177" t="6119" r="7647"/>
          <a:stretch/>
        </p:blipFill>
        <p:spPr>
          <a:xfrm>
            <a:off x="0" y="-90852"/>
            <a:ext cx="9144000" cy="7045671"/>
          </a:xfrm>
          <a:prstGeom prst="rect">
            <a:avLst/>
          </a:prstGeom>
        </p:spPr>
      </p:pic>
      <p:pic>
        <p:nvPicPr>
          <p:cNvPr id="5" name="Picture 4" descr="Screen Clippi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85881" y="460847"/>
            <a:ext cx="3324689" cy="743054"/>
          </a:xfrm>
          <a:prstGeom prst="rect">
            <a:avLst/>
          </a:prstGeom>
        </p:spPr>
      </p:pic>
      <p:pic>
        <p:nvPicPr>
          <p:cNvPr id="6" name="Picture 5" descr="Screen Clippi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68748" y="460847"/>
            <a:ext cx="3038899" cy="756818"/>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Class work: Collect information</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t>Young people (15-18) at a Saturday stage school are the target of a new council scheme to connect nutrition to success.</a:t>
            </a:r>
            <a:r>
              <a:rPr lang="en-GB" dirty="0"/>
              <a:t> Design ways to collect information to prove or disprove this </a:t>
            </a:r>
            <a:r>
              <a:rPr lang="en-GB" dirty="0" smtClean="0"/>
              <a:t>hypothesis.</a:t>
            </a:r>
            <a:endParaRPr lang="en-US" dirty="0" smtClean="0"/>
          </a:p>
          <a:p>
            <a:endParaRPr lang="en-US" dirty="0" smtClean="0"/>
          </a:p>
          <a:p>
            <a:r>
              <a:rPr lang="en-US" dirty="0" smtClean="0"/>
              <a:t>Use the handout to design research methods to collect information from the participants which will support positive action to improve the information available on this topic. </a:t>
            </a:r>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Class work: Collect information</a:t>
            </a:r>
            <a:endParaRPr lang="en-GB" dirty="0"/>
          </a:p>
        </p:txBody>
      </p:sp>
      <p:sp>
        <p:nvSpPr>
          <p:cNvPr id="3" name="Content Placeholder 2"/>
          <p:cNvSpPr>
            <a:spLocks noGrp="1"/>
          </p:cNvSpPr>
          <p:nvPr>
            <p:ph idx="1"/>
          </p:nvPr>
        </p:nvSpPr>
        <p:spPr/>
        <p:txBody>
          <a:bodyPr>
            <a:normAutofit fontScale="92500" lnSpcReduction="10000"/>
          </a:bodyPr>
          <a:lstStyle/>
          <a:p>
            <a:endParaRPr lang="en-GB" dirty="0" smtClean="0"/>
          </a:p>
          <a:p>
            <a:r>
              <a:rPr lang="en-GB" dirty="0" smtClean="0"/>
              <a:t>It is suggested that television programme content  is increasing hostile and aggressive behaviour in care homes for the elderly. Design ways to collect information to prove or disprove this hypothesis.</a:t>
            </a:r>
          </a:p>
          <a:p>
            <a:endParaRPr lang="en-GB" dirty="0"/>
          </a:p>
          <a:p>
            <a:r>
              <a:rPr lang="en-US" dirty="0"/>
              <a:t>Use the handout to design research methods to collect information from the participants which will support positive action to improve the information available on this topic. </a:t>
            </a:r>
          </a:p>
          <a:p>
            <a:endParaRPr lang="en-GB" dirty="0"/>
          </a:p>
        </p:txBody>
      </p:sp>
    </p:spTree>
    <p:extLst>
      <p:ext uri="{BB962C8B-B14F-4D97-AF65-F5344CB8AC3E}">
        <p14:creationId xmlns:p14="http://schemas.microsoft.com/office/powerpoint/2010/main" val="21795360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Bibliography</a:t>
            </a:r>
            <a:endParaRPr lang="en-US" dirty="0"/>
          </a:p>
        </p:txBody>
      </p:sp>
      <p:sp>
        <p:nvSpPr>
          <p:cNvPr id="3" name="Content Placeholder 2"/>
          <p:cNvSpPr>
            <a:spLocks noGrp="1"/>
          </p:cNvSpPr>
          <p:nvPr>
            <p:ph idx="1"/>
          </p:nvPr>
        </p:nvSpPr>
        <p:spPr/>
        <p:txBody>
          <a:bodyPr>
            <a:normAutofit fontScale="77500" lnSpcReduction="20000"/>
          </a:bodyPr>
          <a:lstStyle/>
          <a:p>
            <a:r>
              <a:rPr lang="en-US" sz="2000" dirty="0" smtClean="0">
                <a:hlinkClick r:id="rId2"/>
              </a:rPr>
              <a:t>http://www.snapsurveys.com/blog/what-is-the-difference-between-qualitative-research-and-quantitative-research/</a:t>
            </a:r>
            <a:endParaRPr lang="en-US" sz="2000" dirty="0" smtClean="0"/>
          </a:p>
          <a:p>
            <a:endParaRPr lang="en-US" sz="2000" dirty="0" smtClean="0"/>
          </a:p>
          <a:p>
            <a:r>
              <a:rPr lang="en-US" sz="2000" dirty="0" smtClean="0">
                <a:hlinkClick r:id="rId3"/>
              </a:rPr>
              <a:t>http://libguides.usc.edu/writingguide/quantitative</a:t>
            </a:r>
            <a:r>
              <a:rPr lang="en-US" sz="2000" dirty="0" smtClean="0"/>
              <a:t>  v good</a:t>
            </a:r>
          </a:p>
          <a:p>
            <a:endParaRPr lang="en-US" sz="2000" dirty="0" smtClean="0"/>
          </a:p>
          <a:p>
            <a:r>
              <a:rPr lang="en-US" sz="2000" dirty="0" smtClean="0">
                <a:hlinkClick r:id="rId4"/>
              </a:rPr>
              <a:t>http://libguides.usc.edu/writingguide/qualitative</a:t>
            </a:r>
            <a:r>
              <a:rPr lang="en-US" sz="2000" dirty="0" smtClean="0"/>
              <a:t> v good</a:t>
            </a:r>
          </a:p>
          <a:p>
            <a:endParaRPr lang="en-US" sz="2000" dirty="0" smtClean="0"/>
          </a:p>
          <a:p>
            <a:r>
              <a:rPr lang="en-US" sz="2000" dirty="0" smtClean="0">
                <a:hlinkClick r:id="rId5"/>
              </a:rPr>
              <a:t>http://www.fraserhealth.ca/media/2011_11_14_Quantitative-Research-Methods-and-Tools.pdf</a:t>
            </a:r>
            <a:r>
              <a:rPr lang="en-US" sz="2000" dirty="0" smtClean="0"/>
              <a:t>  Corrected Heymans + Pugh </a:t>
            </a:r>
          </a:p>
          <a:p>
            <a:endParaRPr lang="en-US" sz="2000" dirty="0"/>
          </a:p>
          <a:p>
            <a:r>
              <a:rPr lang="en-US" sz="2000" dirty="0" smtClean="0"/>
              <a:t>All accessed 09-12/12/16</a:t>
            </a:r>
          </a:p>
          <a:p>
            <a:endParaRPr lang="en-US" sz="2000" dirty="0"/>
          </a:p>
          <a:p>
            <a:r>
              <a:rPr lang="en-US" sz="2000" dirty="0">
                <a:hlinkClick r:id="rId6"/>
              </a:rPr>
              <a:t>http://www.bing.com/images/search?q=kolb%27s+cycle+of+experiential+learning&amp;view=detailv2&amp;&amp;</a:t>
            </a:r>
            <a:r>
              <a:rPr lang="en-US" sz="2000" dirty="0" smtClean="0">
                <a:hlinkClick r:id="rId6"/>
              </a:rPr>
              <a:t>id=5FF050411124B27F8D27EC0BCA9097AE9246F15A&amp;selectedIndex=0&amp;ccid=bikfmHy5&amp;simid=607997169413066499&amp;thid=OIP.M6e291f987cb9b8b909725d1698a97cb7H0&amp;ajaxhist=0</a:t>
            </a:r>
            <a:r>
              <a:rPr lang="en-US" sz="2000" dirty="0" smtClean="0"/>
              <a:t> </a:t>
            </a:r>
            <a:r>
              <a:rPr lang="en-US" sz="2000" dirty="0"/>
              <a:t>accessed </a:t>
            </a:r>
            <a:r>
              <a:rPr lang="en-US" sz="2000" dirty="0" smtClean="0"/>
              <a:t>13/12/16</a:t>
            </a:r>
          </a:p>
          <a:p>
            <a:endParaRPr lang="en-US" sz="2000" dirty="0"/>
          </a:p>
          <a:p>
            <a:r>
              <a:rPr lang="en-US" sz="2000" dirty="0" err="1" smtClean="0"/>
              <a:t>Haval</a:t>
            </a:r>
            <a:r>
              <a:rPr lang="en-US" sz="2000" dirty="0" smtClean="0"/>
              <a:t>: Available at: </a:t>
            </a:r>
            <a:r>
              <a:rPr lang="en-US" sz="2000" dirty="0" smtClean="0">
                <a:hlinkClick r:id="rId7"/>
              </a:rPr>
              <a:t>https</a:t>
            </a:r>
            <a:r>
              <a:rPr lang="en-US" sz="2000" dirty="0">
                <a:hlinkClick r:id="rId7"/>
              </a:rPr>
              <a:t>://</a:t>
            </a:r>
            <a:r>
              <a:rPr lang="en-US" sz="2000" dirty="0" smtClean="0">
                <a:hlinkClick r:id="rId7"/>
              </a:rPr>
              <a:t>www.timeshighereducation.com/opinion/universities-must-be-places-intellectual-discomfort</a:t>
            </a:r>
            <a:r>
              <a:rPr lang="en-US" sz="2000" dirty="0" smtClean="0"/>
              <a:t>  </a:t>
            </a:r>
            <a:r>
              <a:rPr lang="en-US" sz="2000" dirty="0"/>
              <a:t> accessed </a:t>
            </a:r>
            <a:r>
              <a:rPr lang="en-US" sz="2000" dirty="0" smtClean="0"/>
              <a:t>27/11/17</a:t>
            </a:r>
            <a:endParaRPr lang="en-US" sz="2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495</TotalTime>
  <Words>797</Words>
  <Application>Microsoft Office PowerPoint</Application>
  <PresentationFormat>On-screen Show (4:3)</PresentationFormat>
  <Paragraphs>129</Paragraphs>
  <Slides>19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Arial</vt:lpstr>
      <vt:lpstr>Calibri</vt:lpstr>
      <vt:lpstr>Office Theme</vt:lpstr>
      <vt:lpstr>Methodology</vt:lpstr>
      <vt:lpstr>Václav Havel 1975</vt:lpstr>
      <vt:lpstr>Assessment: Simplistically </vt:lpstr>
      <vt:lpstr>Denscombe on strategy </vt:lpstr>
      <vt:lpstr>Example 1</vt:lpstr>
      <vt:lpstr>Example 1 – Development 1</vt:lpstr>
      <vt:lpstr>Example 1 – Development 2</vt:lpstr>
      <vt:lpstr>Example 1 – Development 3</vt:lpstr>
      <vt:lpstr>Example 1 – Development 4</vt:lpstr>
      <vt:lpstr>PowerPoint Presentation</vt:lpstr>
      <vt:lpstr>Methodology</vt:lpstr>
      <vt:lpstr>Methodology</vt:lpstr>
      <vt:lpstr>Basic Methods</vt:lpstr>
      <vt:lpstr>Basic Methods</vt:lpstr>
      <vt:lpstr>Basic Methods</vt:lpstr>
      <vt:lpstr>PowerPoint Presentation</vt:lpstr>
      <vt:lpstr>Class work: Collect information</vt:lpstr>
      <vt:lpstr>Class work: Collect information</vt:lpstr>
      <vt:lpstr>Bibliography</vt:lpstr>
    </vt:vector>
  </TitlesOfParts>
  <Company>UoW:Trinity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Methodology</dc:title>
  <dc:creator>Coleg y Drindod</dc:creator>
  <cp:lastModifiedBy>Jonathan Pugh</cp:lastModifiedBy>
  <cp:revision>20</cp:revision>
  <cp:lastPrinted>2017-11-27T09:19:05Z</cp:lastPrinted>
  <dcterms:created xsi:type="dcterms:W3CDTF">2017-11-26T13:34:56Z</dcterms:created>
  <dcterms:modified xsi:type="dcterms:W3CDTF">2018-10-25T11:05:54Z</dcterms:modified>
</cp:coreProperties>
</file>