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7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9.xml" ContentType="application/vnd.openxmlformats-officedocument.theme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theme/theme11.xml" ContentType="application/vnd.openxmlformats-officedocument.theme+xml"/>
  <Override PartName="/ppt/slideLayouts/slideLayout26.xml" ContentType="application/vnd.openxmlformats-officedocument.presentationml.slideLayout+xml"/>
  <Override PartName="/ppt/theme/theme12.xml" ContentType="application/vnd.openxmlformats-officedocument.theme+xml"/>
  <Override PartName="/ppt/slideLayouts/slideLayout27.xml" ContentType="application/vnd.openxmlformats-officedocument.presentationml.slideLayout+xml"/>
  <Override PartName="/ppt/theme/theme13.xml" ContentType="application/vnd.openxmlformats-officedocument.theme+xml"/>
  <Override PartName="/ppt/slideLayouts/slideLayout28.xml" ContentType="application/vnd.openxmlformats-officedocument.presentationml.slideLayout+xml"/>
  <Override PartName="/ppt/theme/theme14.xml" ContentType="application/vnd.openxmlformats-officedocument.theme+xml"/>
  <Override PartName="/ppt/slideLayouts/slideLayout29.xml" ContentType="application/vnd.openxmlformats-officedocument.presentationml.slideLayout+xml"/>
  <Override PartName="/ppt/theme/theme15.xml" ContentType="application/vnd.openxmlformats-officedocument.theme+xml"/>
  <Override PartName="/ppt/slideLayouts/slideLayout30.xml" ContentType="application/vnd.openxmlformats-officedocument.presentationml.slideLayout+xml"/>
  <Override PartName="/ppt/theme/theme16.xml" ContentType="application/vnd.openxmlformats-officedocument.theme+xml"/>
  <Override PartName="/ppt/slideLayouts/slideLayout31.xml" ContentType="application/vnd.openxmlformats-officedocument.presentationml.slideLayout+xml"/>
  <Override PartName="/ppt/theme/theme17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theme/theme1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768" r:id="rId9"/>
    <p:sldMasterId id="2147483778" r:id="rId10"/>
    <p:sldMasterId id="2147483788" r:id="rId11"/>
    <p:sldMasterId id="2147483798" r:id="rId12"/>
    <p:sldMasterId id="2147483752" r:id="rId13"/>
    <p:sldMasterId id="2147483754" r:id="rId14"/>
    <p:sldMasterId id="2147483756" r:id="rId15"/>
    <p:sldMasterId id="2147483758" r:id="rId16"/>
    <p:sldMasterId id="2147483760" r:id="rId17"/>
    <p:sldMasterId id="2147483762" r:id="rId18"/>
    <p:sldMasterId id="2147483764" r:id="rId19"/>
    <p:sldMasterId id="2147483766" r:id="rId20"/>
    <p:sldMasterId id="2147483740" r:id="rId21"/>
  </p:sldMasterIdLst>
  <p:notesMasterIdLst>
    <p:notesMasterId r:id="rId65"/>
  </p:notesMasterIdLst>
  <p:sldIdLst>
    <p:sldId id="257" r:id="rId22"/>
    <p:sldId id="258" r:id="rId23"/>
    <p:sldId id="437" r:id="rId24"/>
    <p:sldId id="259" r:id="rId25"/>
    <p:sldId id="285" r:id="rId26"/>
    <p:sldId id="314" r:id="rId27"/>
    <p:sldId id="315" r:id="rId28"/>
    <p:sldId id="317" r:id="rId29"/>
    <p:sldId id="327" r:id="rId30"/>
    <p:sldId id="288" r:id="rId31"/>
    <p:sldId id="291" r:id="rId32"/>
    <p:sldId id="319" r:id="rId33"/>
    <p:sldId id="342" r:id="rId34"/>
    <p:sldId id="343" r:id="rId35"/>
    <p:sldId id="323" r:id="rId36"/>
    <p:sldId id="344" r:id="rId37"/>
    <p:sldId id="307" r:id="rId38"/>
    <p:sldId id="324" r:id="rId39"/>
    <p:sldId id="347" r:id="rId40"/>
    <p:sldId id="309" r:id="rId41"/>
    <p:sldId id="429" r:id="rId42"/>
    <p:sldId id="431" r:id="rId43"/>
    <p:sldId id="432" r:id="rId44"/>
    <p:sldId id="433" r:id="rId45"/>
    <p:sldId id="294" r:id="rId46"/>
    <p:sldId id="295" r:id="rId47"/>
    <p:sldId id="296" r:id="rId48"/>
    <p:sldId id="297" r:id="rId49"/>
    <p:sldId id="298" r:id="rId50"/>
    <p:sldId id="325" r:id="rId51"/>
    <p:sldId id="300" r:id="rId52"/>
    <p:sldId id="301" r:id="rId53"/>
    <p:sldId id="321" r:id="rId54"/>
    <p:sldId id="350" r:id="rId55"/>
    <p:sldId id="420" r:id="rId56"/>
    <p:sldId id="322" r:id="rId57"/>
    <p:sldId id="422" r:id="rId58"/>
    <p:sldId id="337" r:id="rId59"/>
    <p:sldId id="304" r:id="rId60"/>
    <p:sldId id="428" r:id="rId61"/>
    <p:sldId id="338" r:id="rId62"/>
    <p:sldId id="306" r:id="rId63"/>
    <p:sldId id="336" r:id="rId6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06898F-9DE9-D38F-60A9-F2C0A2C44FB4}" v="2" dt="2024-09-09T15:41:49.0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20"/>
    <p:restoredTop sz="73761" autoAdjust="0"/>
  </p:normalViewPr>
  <p:slideViewPr>
    <p:cSldViewPr snapToGrid="0" snapToObjects="1">
      <p:cViewPr varScale="1">
        <p:scale>
          <a:sx n="61" d="100"/>
          <a:sy n="61" d="100"/>
        </p:scale>
        <p:origin x="1766" y="3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5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21.xml"/><Relationship Id="rId47" Type="http://schemas.openxmlformats.org/officeDocument/2006/relationships/slide" Target="slides/slide26.xml"/><Relationship Id="rId63" Type="http://schemas.openxmlformats.org/officeDocument/2006/relationships/slide" Target="slides/slide42.xml"/><Relationship Id="rId68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8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3.xml"/><Relationship Id="rId32" Type="http://schemas.openxmlformats.org/officeDocument/2006/relationships/slide" Target="slides/slide11.xml"/><Relationship Id="rId37" Type="http://schemas.openxmlformats.org/officeDocument/2006/relationships/slide" Target="slides/slide16.xml"/><Relationship Id="rId40" Type="http://schemas.openxmlformats.org/officeDocument/2006/relationships/slide" Target="slides/slide19.xml"/><Relationship Id="rId45" Type="http://schemas.openxmlformats.org/officeDocument/2006/relationships/slide" Target="slides/slide24.xml"/><Relationship Id="rId53" Type="http://schemas.openxmlformats.org/officeDocument/2006/relationships/slide" Target="slides/slide32.xml"/><Relationship Id="rId58" Type="http://schemas.openxmlformats.org/officeDocument/2006/relationships/slide" Target="slides/slide37.xml"/><Relationship Id="rId66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40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1.xml"/><Relationship Id="rId27" Type="http://schemas.openxmlformats.org/officeDocument/2006/relationships/slide" Target="slides/slide6.xml"/><Relationship Id="rId30" Type="http://schemas.openxmlformats.org/officeDocument/2006/relationships/slide" Target="slides/slide9.xml"/><Relationship Id="rId35" Type="http://schemas.openxmlformats.org/officeDocument/2006/relationships/slide" Target="slides/slide14.xml"/><Relationship Id="rId43" Type="http://schemas.openxmlformats.org/officeDocument/2006/relationships/slide" Target="slides/slide22.xml"/><Relationship Id="rId48" Type="http://schemas.openxmlformats.org/officeDocument/2006/relationships/slide" Target="slides/slide27.xml"/><Relationship Id="rId56" Type="http://schemas.openxmlformats.org/officeDocument/2006/relationships/slide" Target="slides/slide35.xml"/><Relationship Id="rId64" Type="http://schemas.openxmlformats.org/officeDocument/2006/relationships/slide" Target="slides/slide43.xml"/><Relationship Id="rId69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0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4.xml"/><Relationship Id="rId33" Type="http://schemas.openxmlformats.org/officeDocument/2006/relationships/slide" Target="slides/slide12.xml"/><Relationship Id="rId38" Type="http://schemas.openxmlformats.org/officeDocument/2006/relationships/slide" Target="slides/slide17.xml"/><Relationship Id="rId46" Type="http://schemas.openxmlformats.org/officeDocument/2006/relationships/slide" Target="slides/slide25.xml"/><Relationship Id="rId59" Type="http://schemas.openxmlformats.org/officeDocument/2006/relationships/slide" Target="slides/slide38.xml"/><Relationship Id="rId67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20.xml"/><Relationship Id="rId54" Type="http://schemas.openxmlformats.org/officeDocument/2006/relationships/slide" Target="slides/slide33.xml"/><Relationship Id="rId62" Type="http://schemas.openxmlformats.org/officeDocument/2006/relationships/slide" Target="slides/slide41.xml"/><Relationship Id="rId7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2.xml"/><Relationship Id="rId28" Type="http://schemas.openxmlformats.org/officeDocument/2006/relationships/slide" Target="slides/slide7.xml"/><Relationship Id="rId36" Type="http://schemas.openxmlformats.org/officeDocument/2006/relationships/slide" Target="slides/slide15.xml"/><Relationship Id="rId49" Type="http://schemas.openxmlformats.org/officeDocument/2006/relationships/slide" Target="slides/slide28.xml"/><Relationship Id="rId57" Type="http://schemas.openxmlformats.org/officeDocument/2006/relationships/slide" Target="slides/slide36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0.xml"/><Relationship Id="rId44" Type="http://schemas.openxmlformats.org/officeDocument/2006/relationships/slide" Target="slides/slide23.xml"/><Relationship Id="rId52" Type="http://schemas.openxmlformats.org/officeDocument/2006/relationships/slide" Target="slides/slide31.xml"/><Relationship Id="rId60" Type="http://schemas.openxmlformats.org/officeDocument/2006/relationships/slide" Target="slides/slide39.xml"/><Relationship Id="rId65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8.xml"/><Relationship Id="rId34" Type="http://schemas.openxmlformats.org/officeDocument/2006/relationships/slide" Target="slides/slide13.xml"/><Relationship Id="rId50" Type="http://schemas.openxmlformats.org/officeDocument/2006/relationships/slide" Target="slides/slide29.xml"/><Relationship Id="rId5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altLang="cy-GB" dirty="0" err="1"/>
              <a:t>Notes</a:t>
            </a:r>
            <a:r>
              <a:rPr lang="cy-GB" altLang="cy-GB" baseline="0" dirty="0"/>
              <a:t> for </a:t>
            </a:r>
            <a:r>
              <a:rPr lang="cy-GB" altLang="cy-GB" baseline="0" dirty="0" err="1"/>
              <a:t>Module</a:t>
            </a:r>
            <a:r>
              <a:rPr lang="cy-GB" altLang="cy-GB" baseline="0" dirty="0"/>
              <a:t> Team:</a:t>
            </a:r>
          </a:p>
          <a:p>
            <a:endParaRPr lang="cy-GB" altLang="cy-GB" baseline="0" dirty="0"/>
          </a:p>
          <a:p>
            <a:r>
              <a:rPr lang="cy-GB" altLang="cy-GB" baseline="0" dirty="0"/>
              <a:t>You can </a:t>
            </a:r>
            <a:r>
              <a:rPr lang="cy-GB" altLang="cy-GB" baseline="0" dirty="0" err="1"/>
              <a:t>open</a:t>
            </a:r>
            <a:r>
              <a:rPr lang="cy-GB" altLang="cy-GB" baseline="0" dirty="0"/>
              <a:t> the </a:t>
            </a:r>
            <a:r>
              <a:rPr lang="cy-GB" altLang="cy-GB" baseline="0" dirty="0" err="1"/>
              <a:t>module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handbook</a:t>
            </a:r>
            <a:r>
              <a:rPr lang="cy-GB" altLang="cy-GB" baseline="0" dirty="0"/>
              <a:t> on the </a:t>
            </a:r>
            <a:r>
              <a:rPr lang="cy-GB" altLang="cy-GB" baseline="0" dirty="0" err="1"/>
              <a:t>whiteboard</a:t>
            </a:r>
            <a:r>
              <a:rPr lang="cy-GB" altLang="cy-GB" baseline="0" dirty="0"/>
              <a:t> and go </a:t>
            </a:r>
            <a:r>
              <a:rPr lang="cy-GB" altLang="cy-GB" baseline="0" dirty="0" err="1"/>
              <a:t>over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details</a:t>
            </a:r>
            <a:r>
              <a:rPr lang="cy-GB" altLang="cy-GB" baseline="0" dirty="0"/>
              <a:t>, </a:t>
            </a:r>
            <a:r>
              <a:rPr lang="cy-GB" altLang="cy-GB" baseline="0" dirty="0" err="1"/>
              <a:t>such</a:t>
            </a:r>
            <a:r>
              <a:rPr lang="cy-GB" altLang="cy-GB" baseline="0" dirty="0"/>
              <a:t> as:</a:t>
            </a:r>
          </a:p>
          <a:p>
            <a:endParaRPr lang="cy-GB" altLang="cy-GB" baseline="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cy-GB" baseline="0" dirty="0"/>
              <a:t>Staff </a:t>
            </a:r>
            <a:r>
              <a:rPr lang="cy-GB" altLang="cy-GB" baseline="0" dirty="0" err="1"/>
              <a:t>details</a:t>
            </a:r>
            <a:r>
              <a:rPr lang="cy-GB" altLang="cy-GB" baseline="0" dirty="0"/>
              <a:t> – </a:t>
            </a:r>
            <a:r>
              <a:rPr lang="cy-GB" altLang="cy-GB" baseline="0" dirty="0" err="1"/>
              <a:t>explain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that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they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have</a:t>
            </a:r>
            <a:r>
              <a:rPr lang="cy-GB" altLang="cy-GB" baseline="0" dirty="0"/>
              <a:t> to e-</a:t>
            </a:r>
            <a:r>
              <a:rPr lang="cy-GB" altLang="cy-GB" baseline="0" dirty="0" err="1"/>
              <a:t>mail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their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lecturer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if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absent</a:t>
            </a:r>
            <a:endParaRPr lang="cy-GB" altLang="cy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 err="1"/>
              <a:t>Assessment</a:t>
            </a:r>
            <a:r>
              <a:rPr lang="cy-GB" altLang="cy-GB" baseline="0" dirty="0"/>
              <a:t> – </a:t>
            </a:r>
            <a:r>
              <a:rPr lang="cy-GB" altLang="cy-GB" baseline="0" dirty="0" err="1"/>
              <a:t>Panopto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guidance</a:t>
            </a:r>
            <a:r>
              <a:rPr lang="cy-GB" altLang="cy-GB" baseline="0" dirty="0"/>
              <a:t> can </a:t>
            </a:r>
            <a:r>
              <a:rPr lang="cy-GB" altLang="cy-GB" baseline="0" dirty="0" err="1"/>
              <a:t>either</a:t>
            </a:r>
            <a:r>
              <a:rPr lang="cy-GB" altLang="cy-GB" baseline="0" dirty="0"/>
              <a:t> be </a:t>
            </a:r>
            <a:r>
              <a:rPr lang="cy-GB" altLang="cy-GB" baseline="0" dirty="0" err="1"/>
              <a:t>watched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in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their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own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time</a:t>
            </a:r>
            <a:r>
              <a:rPr lang="cy-GB" altLang="cy-GB" baseline="0" dirty="0"/>
              <a:t> or </a:t>
            </a:r>
            <a:r>
              <a:rPr lang="cy-GB" altLang="cy-GB" baseline="0" dirty="0" err="1"/>
              <a:t>in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lectures</a:t>
            </a:r>
            <a:r>
              <a:rPr lang="cy-GB" altLang="cy-GB" baseline="0" dirty="0"/>
              <a:t> (</a:t>
            </a:r>
            <a:r>
              <a:rPr lang="cy-GB" altLang="cy-GB" baseline="0" dirty="0" err="1"/>
              <a:t>sometimes</a:t>
            </a:r>
            <a:r>
              <a:rPr lang="cy-GB" altLang="cy-GB" baseline="0" dirty="0"/>
              <a:t> it </a:t>
            </a:r>
            <a:r>
              <a:rPr lang="cy-GB" altLang="cy-GB" baseline="0" dirty="0" err="1"/>
              <a:t>helps</a:t>
            </a:r>
            <a:r>
              <a:rPr lang="cy-GB" altLang="cy-GB" baseline="0" dirty="0"/>
              <a:t> to </a:t>
            </a:r>
            <a:r>
              <a:rPr lang="cy-GB" altLang="cy-GB" baseline="0" dirty="0" err="1"/>
              <a:t>listen</a:t>
            </a:r>
            <a:r>
              <a:rPr lang="cy-GB" altLang="cy-GB" baseline="0" dirty="0"/>
              <a:t> to the </a:t>
            </a:r>
            <a:r>
              <a:rPr lang="cy-GB" altLang="cy-GB" baseline="0" dirty="0" err="1"/>
              <a:t>guidance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together</a:t>
            </a:r>
            <a:r>
              <a:rPr lang="cy-GB" altLang="cy-GB" baseline="0" dirty="0"/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 err="1"/>
              <a:t>Leganto</a:t>
            </a:r>
            <a:r>
              <a:rPr lang="cy-GB" altLang="cy-GB" baseline="0" dirty="0"/>
              <a:t> – </a:t>
            </a:r>
            <a:r>
              <a:rPr lang="cy-GB" altLang="cy-GB" baseline="0" dirty="0" err="1"/>
              <a:t>show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where</a:t>
            </a:r>
            <a:r>
              <a:rPr lang="cy-GB" altLang="cy-GB" baseline="0" dirty="0"/>
              <a:t> the </a:t>
            </a:r>
            <a:r>
              <a:rPr lang="cy-GB" altLang="cy-GB" baseline="0" dirty="0" err="1"/>
              <a:t>online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reading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list</a:t>
            </a:r>
            <a:r>
              <a:rPr lang="cy-GB" altLang="cy-GB" baseline="0" dirty="0"/>
              <a:t> is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 err="1"/>
              <a:t>Additional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reading</a:t>
            </a:r>
            <a:endParaRPr lang="cy-GB" altLang="cy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2577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5605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i="0" dirty="0">
              <a:latin typeface="Arial" panose="020B0604020202020204" pitchFamily="34" charset="0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10C6355-4E7D-4201-86A0-E9BB36801752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0049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y-GB" altLang="cy-GB" dirty="0">
                <a:latin typeface="Arial" panose="020B0604020202020204" pitchFamily="34" charset="0"/>
              </a:rPr>
              <a:t>Draw </a:t>
            </a:r>
            <a:r>
              <a:rPr lang="cy-GB" altLang="cy-GB" dirty="0" err="1">
                <a:latin typeface="Arial" panose="020B0604020202020204" pitchFamily="34" charset="0"/>
              </a:rPr>
              <a:t>attention</a:t>
            </a:r>
            <a:r>
              <a:rPr lang="cy-GB" altLang="cy-GB" dirty="0">
                <a:latin typeface="Arial" panose="020B0604020202020204" pitchFamily="34" charset="0"/>
              </a:rPr>
              <a:t> to </a:t>
            </a:r>
            <a:r>
              <a:rPr lang="cy-GB" altLang="cy-GB" dirty="0" err="1">
                <a:latin typeface="Arial" panose="020B0604020202020204" pitchFamily="34" charset="0"/>
              </a:rPr>
              <a:t>keywords</a:t>
            </a:r>
            <a:r>
              <a:rPr lang="cy-GB" altLang="cy-GB" dirty="0"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latin typeface="Arial" panose="020B0604020202020204" pitchFamily="34" charset="0"/>
              </a:rPr>
              <a:t>related</a:t>
            </a:r>
            <a:r>
              <a:rPr lang="cy-GB" altLang="cy-GB" dirty="0">
                <a:latin typeface="Arial" panose="020B0604020202020204" pitchFamily="34" charset="0"/>
              </a:rPr>
              <a:t> to </a:t>
            </a:r>
            <a:r>
              <a:rPr lang="cy-GB" altLang="cy-GB" dirty="0" err="1">
                <a:latin typeface="Arial" panose="020B0604020202020204" pitchFamily="34" charset="0"/>
              </a:rPr>
              <a:t>Level</a:t>
            </a:r>
            <a:r>
              <a:rPr lang="cy-GB" altLang="cy-GB" dirty="0">
                <a:latin typeface="Arial" panose="020B0604020202020204" pitchFamily="34" charset="0"/>
              </a:rPr>
              <a:t> 5 – </a:t>
            </a:r>
            <a:r>
              <a:rPr lang="cy-GB" altLang="cy-GB" dirty="0" err="1">
                <a:latin typeface="Arial" panose="020B0604020202020204" pitchFamily="34" charset="0"/>
              </a:rPr>
              <a:t>analyse</a:t>
            </a:r>
            <a:r>
              <a:rPr lang="cy-GB" altLang="cy-GB" dirty="0">
                <a:latin typeface="Arial" panose="020B0604020202020204" pitchFamily="34" charset="0"/>
              </a:rPr>
              <a:t>, </a:t>
            </a:r>
            <a:r>
              <a:rPr lang="cy-GB" altLang="cy-GB" dirty="0" err="1">
                <a:latin typeface="Arial" panose="020B0604020202020204" pitchFamily="34" charset="0"/>
              </a:rPr>
              <a:t>in</a:t>
            </a:r>
            <a:r>
              <a:rPr lang="cy-GB" altLang="cy-GB" dirty="0"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latin typeface="Arial" panose="020B0604020202020204" pitchFamily="34" charset="0"/>
              </a:rPr>
              <a:t>depth</a:t>
            </a:r>
            <a:r>
              <a:rPr lang="cy-GB" altLang="cy-GB" dirty="0">
                <a:latin typeface="Arial" panose="020B0604020202020204" pitchFamily="34" charset="0"/>
              </a:rPr>
              <a:t>, </a:t>
            </a:r>
            <a:r>
              <a:rPr lang="cy-GB" altLang="cy-GB" dirty="0" err="1">
                <a:latin typeface="Arial" panose="020B0604020202020204" pitchFamily="34" charset="0"/>
              </a:rPr>
              <a:t>practical</a:t>
            </a:r>
            <a:r>
              <a:rPr lang="cy-GB" altLang="cy-GB" dirty="0"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latin typeface="Arial" panose="020B0604020202020204" pitchFamily="34" charset="0"/>
              </a:rPr>
              <a:t>skills</a:t>
            </a: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98300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934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EEAB0F1-3A97-4448-AAED-205D114AAEB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cy-GB" dirty="0">
                <a:latin typeface="Arial" panose="020B0604020202020204" pitchFamily="34" charset="0"/>
              </a:rPr>
              <a:t>Submission dates – remind students to make a note in their calendars/diaries.</a:t>
            </a:r>
          </a:p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5690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altLang="cy-GB" dirty="0" err="1"/>
              <a:t>Slides</a:t>
            </a:r>
            <a:r>
              <a:rPr lang="cy-GB" altLang="cy-GB" dirty="0"/>
              <a:t> </a:t>
            </a:r>
            <a:r>
              <a:rPr lang="cy-GB" altLang="cy-GB" dirty="0" err="1"/>
              <a:t>from</a:t>
            </a:r>
            <a:r>
              <a:rPr lang="cy-GB" altLang="cy-GB" dirty="0"/>
              <a:t> </a:t>
            </a:r>
            <a:r>
              <a:rPr lang="cy-GB" altLang="cy-GB" dirty="0" err="1"/>
              <a:t>Panopto</a:t>
            </a:r>
            <a:r>
              <a:rPr lang="cy-GB" altLang="cy-GB" dirty="0"/>
              <a:t> </a:t>
            </a:r>
            <a:r>
              <a:rPr lang="cy-GB" altLang="cy-GB" dirty="0" err="1"/>
              <a:t>recording</a:t>
            </a:r>
            <a:r>
              <a:rPr lang="cy-GB" altLang="cy-GB" dirty="0"/>
              <a:t>; </a:t>
            </a:r>
            <a:r>
              <a:rPr lang="cy-GB" altLang="cy-GB" dirty="0" err="1"/>
              <a:t>you</a:t>
            </a:r>
            <a:r>
              <a:rPr lang="cy-GB" altLang="cy-GB" dirty="0"/>
              <a:t> </a:t>
            </a:r>
            <a:r>
              <a:rPr lang="cy-GB" altLang="cy-GB" dirty="0" err="1"/>
              <a:t>could</a:t>
            </a:r>
            <a:r>
              <a:rPr lang="cy-GB" altLang="cy-GB" dirty="0"/>
              <a:t> </a:t>
            </a:r>
            <a:r>
              <a:rPr lang="cy-GB" altLang="cy-GB" dirty="0" err="1"/>
              <a:t>revert</a:t>
            </a:r>
            <a:r>
              <a:rPr lang="cy-GB" altLang="cy-GB" dirty="0"/>
              <a:t> to the </a:t>
            </a:r>
            <a:r>
              <a:rPr lang="cy-GB" altLang="cy-GB" dirty="0" err="1"/>
              <a:t>recording</a:t>
            </a:r>
            <a:r>
              <a:rPr lang="cy-GB" altLang="cy-GB" dirty="0"/>
              <a:t> </a:t>
            </a:r>
            <a:r>
              <a:rPr lang="cy-GB" altLang="cy-GB" dirty="0" err="1"/>
              <a:t>instead</a:t>
            </a:r>
            <a:r>
              <a:rPr lang="cy-GB" altLang="cy-GB" dirty="0"/>
              <a:t> </a:t>
            </a:r>
            <a:r>
              <a:rPr lang="cy-GB" altLang="cy-GB" dirty="0" err="1"/>
              <a:t>here</a:t>
            </a:r>
            <a:r>
              <a:rPr lang="cy-GB" altLang="cy-GB" dirty="0"/>
              <a:t> and </a:t>
            </a:r>
            <a:r>
              <a:rPr lang="cy-GB" altLang="cy-GB" dirty="0" err="1"/>
              <a:t>listen</a:t>
            </a:r>
            <a:r>
              <a:rPr lang="cy-GB" altLang="cy-GB" dirty="0"/>
              <a:t> </a:t>
            </a:r>
            <a:r>
              <a:rPr lang="cy-GB" altLang="cy-GB" dirty="0" err="1"/>
              <a:t>together</a:t>
            </a:r>
            <a:endParaRPr lang="cy-GB" altLang="cy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3958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Timings include 10% under and over</a:t>
            </a:r>
          </a:p>
          <a:p>
            <a:endParaRPr lang="en-GB" dirty="0"/>
          </a:p>
          <a:p>
            <a:r>
              <a:rPr lang="en-GB" dirty="0"/>
              <a:t>Word count includes 10% under and over</a:t>
            </a:r>
          </a:p>
          <a:p>
            <a:endParaRPr lang="en-GB" dirty="0"/>
          </a:p>
          <a:p>
            <a:r>
              <a:rPr lang="en-GB" dirty="0"/>
              <a:t>If query about submission dates, explain that DAY students are studying the module later!!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1059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Timings include 10% under and over</a:t>
            </a:r>
          </a:p>
          <a:p>
            <a:endParaRPr lang="en-GB" dirty="0"/>
          </a:p>
          <a:p>
            <a:r>
              <a:rPr lang="en-GB" dirty="0"/>
              <a:t>Word count includes 10% under and over</a:t>
            </a:r>
          </a:p>
          <a:p>
            <a:endParaRPr lang="en-GB" dirty="0"/>
          </a:p>
          <a:p>
            <a:r>
              <a:rPr lang="en-GB" dirty="0"/>
              <a:t>If query about submission dates, explain that DAY students are studying the module later!!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9740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Timings include 10% under and over</a:t>
            </a:r>
          </a:p>
          <a:p>
            <a:endParaRPr lang="en-GB" dirty="0"/>
          </a:p>
          <a:p>
            <a:r>
              <a:rPr lang="en-GB" dirty="0"/>
              <a:t>Word count includes 10% under and over</a:t>
            </a:r>
          </a:p>
          <a:p>
            <a:endParaRPr lang="en-GB" dirty="0"/>
          </a:p>
          <a:p>
            <a:r>
              <a:rPr lang="en-GB" dirty="0"/>
              <a:t>If query about submission dates, explain that DAY students are studying the module later!!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0306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what our interpretation of ‘traditional storytelling’ and ‘digital storytelling’ is…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1113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1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Choice of story/stories – appropriate story for Early Years? Opportunities to expand? Pauses and questions, puppets, props, singing, repetition…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1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Location/s – could choose location that reflects what is happening in story. For example, outdoors, specific rooms in the house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1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Recording equipment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1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Compatibility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1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Volume</a:t>
            </a:r>
          </a:p>
          <a:p>
            <a:pPr lvl="0" eaLnBrk="0" fontAlgn="base" hangingPunct="0">
              <a:spcAft>
                <a:spcPct val="0"/>
              </a:spcAft>
              <a:buFontTx/>
              <a:buNone/>
            </a:pPr>
            <a:r>
              <a:rPr lang="en-GB" altLang="cy-GB" sz="1200" b="1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Need to check ICT themselves; better to do the recordings as soon as possible rather than leave last minute.</a:t>
            </a:r>
          </a:p>
          <a:p>
            <a:pPr lvl="0" eaLnBrk="0" fontAlgn="base" hangingPunct="0">
              <a:spcAft>
                <a:spcPct val="0"/>
              </a:spcAft>
              <a:buFontTx/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7812790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Suggestions….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4330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0236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0405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7742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83769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1899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81821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/>
              <a:t>As </a:t>
            </a:r>
            <a:r>
              <a:rPr lang="cy-GB" altLang="cy-GB" dirty="0" err="1"/>
              <a:t>noted</a:t>
            </a:r>
            <a:r>
              <a:rPr lang="cy-GB" altLang="cy-GB" dirty="0"/>
              <a:t> </a:t>
            </a:r>
            <a:r>
              <a:rPr lang="cy-GB" altLang="cy-GB" dirty="0" err="1"/>
              <a:t>earlier</a:t>
            </a:r>
            <a:r>
              <a:rPr lang="cy-GB" altLang="cy-GB" dirty="0"/>
              <a:t>, it is </a:t>
            </a:r>
            <a:r>
              <a:rPr lang="cy-GB" altLang="cy-GB" dirty="0" err="1"/>
              <a:t>better</a:t>
            </a:r>
            <a:r>
              <a:rPr lang="cy-GB" altLang="cy-GB" dirty="0"/>
              <a:t> to </a:t>
            </a:r>
            <a:r>
              <a:rPr lang="cy-GB" altLang="cy-GB" dirty="0" err="1"/>
              <a:t>undertake</a:t>
            </a:r>
            <a:r>
              <a:rPr lang="cy-GB" altLang="cy-GB" dirty="0"/>
              <a:t> the </a:t>
            </a:r>
            <a:r>
              <a:rPr lang="cy-GB" altLang="cy-GB" dirty="0" err="1"/>
              <a:t>recordings</a:t>
            </a:r>
            <a:r>
              <a:rPr lang="cy-GB" altLang="cy-GB" dirty="0"/>
              <a:t> well </a:t>
            </a:r>
            <a:r>
              <a:rPr lang="cy-GB" altLang="cy-GB" dirty="0" err="1"/>
              <a:t>before</a:t>
            </a:r>
            <a:r>
              <a:rPr lang="cy-GB" altLang="cy-GB" dirty="0"/>
              <a:t> the </a:t>
            </a:r>
            <a:r>
              <a:rPr lang="cy-GB" altLang="cy-GB" dirty="0" err="1"/>
              <a:t>deadline</a:t>
            </a:r>
            <a:r>
              <a:rPr lang="cy-GB" altLang="cy-GB" dirty="0"/>
              <a:t> </a:t>
            </a:r>
            <a:r>
              <a:rPr lang="cy-GB" altLang="cy-GB" dirty="0" err="1"/>
              <a:t>so</a:t>
            </a:r>
            <a:r>
              <a:rPr lang="cy-GB" altLang="cy-GB" dirty="0"/>
              <a:t> </a:t>
            </a:r>
            <a:r>
              <a:rPr lang="cy-GB" altLang="cy-GB" dirty="0" err="1"/>
              <a:t>that</a:t>
            </a:r>
            <a:r>
              <a:rPr lang="cy-GB" altLang="cy-GB" dirty="0"/>
              <a:t> </a:t>
            </a:r>
            <a:r>
              <a:rPr lang="cy-GB" altLang="cy-GB" dirty="0" err="1"/>
              <a:t>any</a:t>
            </a:r>
            <a:r>
              <a:rPr lang="cy-GB" altLang="cy-GB" dirty="0"/>
              <a:t> ICT </a:t>
            </a:r>
            <a:r>
              <a:rPr lang="cy-GB" altLang="cy-GB" dirty="0" err="1"/>
              <a:t>issues</a:t>
            </a:r>
            <a:r>
              <a:rPr lang="cy-GB" altLang="cy-GB" dirty="0"/>
              <a:t> can be </a:t>
            </a:r>
            <a:r>
              <a:rPr lang="cy-GB" altLang="cy-GB" dirty="0" err="1"/>
              <a:t>addressed</a:t>
            </a:r>
            <a:r>
              <a:rPr lang="cy-GB" altLang="cy-GB" dirty="0"/>
              <a:t> </a:t>
            </a:r>
            <a:r>
              <a:rPr lang="cy-GB" altLang="cy-GB" dirty="0" err="1"/>
              <a:t>in</a:t>
            </a:r>
            <a:r>
              <a:rPr lang="cy-GB" altLang="cy-GB" dirty="0"/>
              <a:t> </a:t>
            </a:r>
            <a:r>
              <a:rPr lang="cy-GB" altLang="cy-GB" dirty="0" err="1"/>
              <a:t>time</a:t>
            </a: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 err="1"/>
              <a:t>Expected</a:t>
            </a:r>
            <a:r>
              <a:rPr lang="cy-GB" altLang="cy-GB" dirty="0"/>
              <a:t> to </a:t>
            </a:r>
            <a:r>
              <a:rPr lang="cy-GB" altLang="cy-GB" dirty="0" err="1"/>
              <a:t>use</a:t>
            </a:r>
            <a:r>
              <a:rPr lang="cy-GB" altLang="cy-GB" dirty="0"/>
              <a:t> at </a:t>
            </a:r>
            <a:r>
              <a:rPr lang="cy-GB" altLang="cy-GB" dirty="0" err="1"/>
              <a:t>least</a:t>
            </a:r>
            <a:r>
              <a:rPr lang="cy-GB" altLang="cy-GB" dirty="0"/>
              <a:t> 15-20 </a:t>
            </a:r>
            <a:r>
              <a:rPr lang="cy-GB" altLang="cy-GB" dirty="0" err="1"/>
              <a:t>sources</a:t>
            </a:r>
            <a:r>
              <a:rPr lang="cy-GB" altLang="cy-GB" dirty="0"/>
              <a:t>.</a:t>
            </a:r>
          </a:p>
          <a:p>
            <a:r>
              <a:rPr lang="cy-GB" altLang="cy-GB" dirty="0" err="1"/>
              <a:t>Make</a:t>
            </a:r>
            <a:r>
              <a:rPr lang="cy-GB" altLang="cy-GB" dirty="0"/>
              <a:t> </a:t>
            </a:r>
            <a:r>
              <a:rPr lang="cy-GB" altLang="cy-GB" dirty="0" err="1"/>
              <a:t>good</a:t>
            </a:r>
            <a:r>
              <a:rPr lang="cy-GB" altLang="cy-GB" dirty="0"/>
              <a:t> </a:t>
            </a:r>
            <a:r>
              <a:rPr lang="cy-GB" altLang="cy-GB" dirty="0" err="1"/>
              <a:t>use</a:t>
            </a:r>
            <a:r>
              <a:rPr lang="cy-GB" altLang="cy-GB" dirty="0"/>
              <a:t> of the </a:t>
            </a:r>
            <a:r>
              <a:rPr lang="cy-GB" altLang="cy-GB" dirty="0" err="1"/>
              <a:t>reading</a:t>
            </a:r>
            <a:r>
              <a:rPr lang="cy-GB" altLang="cy-GB" dirty="0"/>
              <a:t> </a:t>
            </a:r>
            <a:r>
              <a:rPr lang="cy-GB" altLang="cy-GB" dirty="0" err="1"/>
              <a:t>available</a:t>
            </a:r>
            <a:r>
              <a:rPr lang="cy-GB" altLang="cy-GB" dirty="0"/>
              <a:t> </a:t>
            </a:r>
            <a:r>
              <a:rPr lang="cy-GB" altLang="cy-GB" dirty="0" err="1"/>
              <a:t>on</a:t>
            </a:r>
            <a:r>
              <a:rPr lang="cy-GB" altLang="cy-GB" dirty="0"/>
              <a:t> Moodle, as well as </a:t>
            </a:r>
            <a:r>
              <a:rPr lang="cy-GB" altLang="cy-GB" dirty="0" err="1"/>
              <a:t>from</a:t>
            </a:r>
            <a:r>
              <a:rPr lang="cy-GB" altLang="cy-GB" dirty="0"/>
              <a:t> </a:t>
            </a:r>
            <a:r>
              <a:rPr lang="cy-GB" altLang="cy-GB" dirty="0" err="1"/>
              <a:t>independent</a:t>
            </a:r>
            <a:r>
              <a:rPr lang="cy-GB" altLang="cy-GB" dirty="0"/>
              <a:t> </a:t>
            </a:r>
            <a:r>
              <a:rPr lang="cy-GB" altLang="cy-GB" dirty="0" err="1"/>
              <a:t>research</a:t>
            </a:r>
            <a:endParaRPr lang="cy-GB" altLang="cy-GB" dirty="0"/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7761151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32147140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4968973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15449431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008450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10144610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3860014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Question: Ask the group how do you present. Consider your own story telling skills – is there something you think you do well? Is there something you may need to improve on?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D10F303-1A90-4229-B953-74A6F0AA1908}" type="slidenum">
              <a:rPr lang="en-GB" altLang="cy-GB" smtClean="0"/>
              <a:pPr>
                <a:defRPr/>
              </a:pPr>
              <a:t>35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44199854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 err="1"/>
              <a:t>Some</a:t>
            </a:r>
            <a:r>
              <a:rPr lang="cy-GB" altLang="cy-GB" dirty="0"/>
              <a:t> </a:t>
            </a:r>
            <a:r>
              <a:rPr lang="cy-GB" altLang="cy-GB" dirty="0" err="1"/>
              <a:t>students</a:t>
            </a:r>
            <a:r>
              <a:rPr lang="cy-GB" altLang="cy-GB" dirty="0"/>
              <a:t> </a:t>
            </a:r>
            <a:r>
              <a:rPr lang="cy-GB" altLang="cy-GB" dirty="0" err="1"/>
              <a:t>may</a:t>
            </a:r>
            <a:r>
              <a:rPr lang="cy-GB" altLang="cy-GB" dirty="0"/>
              <a:t> </a:t>
            </a:r>
            <a:r>
              <a:rPr lang="cy-GB" altLang="cy-GB" dirty="0" err="1"/>
              <a:t>query</a:t>
            </a:r>
            <a:r>
              <a:rPr lang="cy-GB" altLang="cy-GB" dirty="0"/>
              <a:t> </a:t>
            </a:r>
            <a:r>
              <a:rPr lang="cy-GB" altLang="cy-GB" dirty="0" err="1"/>
              <a:t>how</a:t>
            </a:r>
            <a:r>
              <a:rPr lang="cy-GB" altLang="cy-GB" dirty="0"/>
              <a:t> to </a:t>
            </a:r>
            <a:r>
              <a:rPr lang="cy-GB" altLang="cy-GB" dirty="0" err="1"/>
              <a:t>discuss</a:t>
            </a:r>
            <a:r>
              <a:rPr lang="cy-GB" altLang="cy-GB" dirty="0"/>
              <a:t> the </a:t>
            </a:r>
            <a:r>
              <a:rPr lang="cy-GB" altLang="cy-GB" dirty="0" err="1"/>
              <a:t>practice</a:t>
            </a:r>
            <a:r>
              <a:rPr lang="cy-GB" altLang="cy-GB" dirty="0"/>
              <a:t> </a:t>
            </a:r>
            <a:r>
              <a:rPr lang="cy-GB" altLang="cy-GB" dirty="0" err="1"/>
              <a:t>observed</a:t>
            </a:r>
            <a:r>
              <a:rPr lang="cy-GB" altLang="cy-GB" dirty="0"/>
              <a:t> </a:t>
            </a:r>
            <a:r>
              <a:rPr lang="cy-GB" altLang="cy-GB" dirty="0" err="1"/>
              <a:t>in</a:t>
            </a:r>
            <a:r>
              <a:rPr lang="cy-GB" altLang="cy-GB" dirty="0"/>
              <a:t> 3rd person – </a:t>
            </a:r>
            <a:r>
              <a:rPr lang="cy-GB" altLang="cy-GB" dirty="0" err="1"/>
              <a:t>you</a:t>
            </a:r>
            <a:r>
              <a:rPr lang="cy-GB" altLang="cy-GB" dirty="0"/>
              <a:t> </a:t>
            </a:r>
            <a:r>
              <a:rPr lang="cy-GB" altLang="cy-GB" dirty="0" err="1"/>
              <a:t>could</a:t>
            </a:r>
            <a:r>
              <a:rPr lang="cy-GB" altLang="cy-GB" dirty="0"/>
              <a:t> </a:t>
            </a:r>
            <a:r>
              <a:rPr lang="cy-GB" altLang="cy-GB" dirty="0" err="1"/>
              <a:t>give</a:t>
            </a:r>
            <a:r>
              <a:rPr lang="cy-GB" altLang="cy-GB" dirty="0"/>
              <a:t> </a:t>
            </a:r>
            <a:r>
              <a:rPr lang="cy-GB" altLang="cy-GB" dirty="0" err="1"/>
              <a:t>them</a:t>
            </a:r>
            <a:r>
              <a:rPr lang="cy-GB" altLang="cy-GB" dirty="0"/>
              <a:t> </a:t>
            </a:r>
            <a:r>
              <a:rPr lang="cy-GB" altLang="cy-GB" dirty="0" err="1"/>
              <a:t>some</a:t>
            </a:r>
            <a:r>
              <a:rPr lang="cy-GB" altLang="cy-GB" dirty="0"/>
              <a:t> </a:t>
            </a:r>
            <a:r>
              <a:rPr lang="cy-GB" altLang="cy-GB" dirty="0" err="1"/>
              <a:t>examples</a:t>
            </a:r>
            <a:r>
              <a:rPr lang="cy-GB" altLang="cy-GB" dirty="0"/>
              <a:t> to help:</a:t>
            </a:r>
          </a:p>
          <a:p>
            <a:endParaRPr lang="cy-GB" altLang="cy-GB" dirty="0"/>
          </a:p>
          <a:p>
            <a:r>
              <a:rPr lang="cy-GB" altLang="cy-GB" dirty="0" err="1"/>
              <a:t>English</a:t>
            </a:r>
            <a:r>
              <a:rPr lang="cy-GB" altLang="cy-GB" dirty="0"/>
              <a:t> – “I </a:t>
            </a:r>
            <a:r>
              <a:rPr lang="cy-GB" altLang="cy-GB" dirty="0" err="1"/>
              <a:t>held</a:t>
            </a:r>
            <a:r>
              <a:rPr lang="cy-GB" altLang="cy-GB" dirty="0"/>
              <a:t> the </a:t>
            </a:r>
            <a:r>
              <a:rPr lang="cy-GB" altLang="cy-GB" dirty="0" err="1"/>
              <a:t>iPad</a:t>
            </a:r>
            <a:r>
              <a:rPr lang="cy-GB" altLang="cy-GB" dirty="0"/>
              <a:t>” </a:t>
            </a:r>
            <a:r>
              <a:rPr lang="cy-GB" altLang="cy-GB" dirty="0" err="1"/>
              <a:t>would</a:t>
            </a:r>
            <a:r>
              <a:rPr lang="cy-GB" altLang="cy-GB" dirty="0"/>
              <a:t> be “the </a:t>
            </a:r>
            <a:r>
              <a:rPr lang="cy-GB" altLang="cy-GB" dirty="0" err="1"/>
              <a:t>iPad</a:t>
            </a:r>
            <a:r>
              <a:rPr lang="cy-GB" altLang="cy-GB" dirty="0"/>
              <a:t> was </a:t>
            </a:r>
            <a:r>
              <a:rPr lang="cy-GB" altLang="cy-GB" dirty="0" err="1"/>
              <a:t>held</a:t>
            </a:r>
            <a:r>
              <a:rPr lang="cy-GB" altLang="cy-GB" dirty="0"/>
              <a:t>”; “I </a:t>
            </a:r>
            <a:r>
              <a:rPr lang="cy-GB" altLang="cy-GB" dirty="0" err="1"/>
              <a:t>turned</a:t>
            </a:r>
            <a:r>
              <a:rPr lang="cy-GB" altLang="cy-GB" dirty="0"/>
              <a:t> </a:t>
            </a:r>
            <a:r>
              <a:rPr lang="cy-GB" altLang="cy-GB" dirty="0" err="1"/>
              <a:t>pages</a:t>
            </a:r>
            <a:r>
              <a:rPr lang="cy-GB" altLang="cy-GB" dirty="0"/>
              <a:t>...” </a:t>
            </a:r>
            <a:r>
              <a:rPr lang="cy-GB" altLang="cy-GB" dirty="0" err="1"/>
              <a:t>would</a:t>
            </a:r>
            <a:r>
              <a:rPr lang="cy-GB" altLang="cy-GB" dirty="0"/>
              <a:t> be “</a:t>
            </a:r>
            <a:r>
              <a:rPr lang="cy-GB" altLang="cy-GB" dirty="0" err="1"/>
              <a:t>pages</a:t>
            </a:r>
            <a:r>
              <a:rPr lang="cy-GB" altLang="cy-GB" dirty="0"/>
              <a:t> </a:t>
            </a:r>
            <a:r>
              <a:rPr lang="cy-GB" altLang="cy-GB" dirty="0" err="1"/>
              <a:t>were</a:t>
            </a:r>
            <a:r>
              <a:rPr lang="cy-GB" altLang="cy-GB" dirty="0"/>
              <a:t> </a:t>
            </a:r>
            <a:r>
              <a:rPr lang="cy-GB" altLang="cy-GB" dirty="0" err="1"/>
              <a:t>turned</a:t>
            </a:r>
            <a:r>
              <a:rPr lang="cy-GB" altLang="cy-GB" dirty="0"/>
              <a:t>....”</a:t>
            </a: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45271504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 err="1"/>
              <a:t>Some</a:t>
            </a:r>
            <a:r>
              <a:rPr lang="cy-GB" altLang="cy-GB" dirty="0"/>
              <a:t> </a:t>
            </a:r>
            <a:r>
              <a:rPr lang="cy-GB" altLang="cy-GB" dirty="0" err="1"/>
              <a:t>students</a:t>
            </a:r>
            <a:r>
              <a:rPr lang="cy-GB" altLang="cy-GB" dirty="0"/>
              <a:t> </a:t>
            </a:r>
            <a:r>
              <a:rPr lang="cy-GB" altLang="cy-GB" dirty="0" err="1"/>
              <a:t>may</a:t>
            </a:r>
            <a:r>
              <a:rPr lang="cy-GB" altLang="cy-GB" dirty="0"/>
              <a:t> </a:t>
            </a:r>
            <a:r>
              <a:rPr lang="cy-GB" altLang="cy-GB" dirty="0" err="1"/>
              <a:t>query</a:t>
            </a:r>
            <a:r>
              <a:rPr lang="cy-GB" altLang="cy-GB" dirty="0"/>
              <a:t> </a:t>
            </a:r>
            <a:r>
              <a:rPr lang="cy-GB" altLang="cy-GB" dirty="0" err="1"/>
              <a:t>how</a:t>
            </a:r>
            <a:r>
              <a:rPr lang="cy-GB" altLang="cy-GB" dirty="0"/>
              <a:t> to </a:t>
            </a:r>
            <a:r>
              <a:rPr lang="cy-GB" altLang="cy-GB" dirty="0" err="1"/>
              <a:t>discuss</a:t>
            </a:r>
            <a:r>
              <a:rPr lang="cy-GB" altLang="cy-GB" dirty="0"/>
              <a:t> the </a:t>
            </a:r>
            <a:r>
              <a:rPr lang="cy-GB" altLang="cy-GB" dirty="0" err="1"/>
              <a:t>practice</a:t>
            </a:r>
            <a:r>
              <a:rPr lang="cy-GB" altLang="cy-GB" dirty="0"/>
              <a:t> </a:t>
            </a:r>
            <a:r>
              <a:rPr lang="cy-GB" altLang="cy-GB" dirty="0" err="1"/>
              <a:t>observed</a:t>
            </a:r>
            <a:r>
              <a:rPr lang="cy-GB" altLang="cy-GB" dirty="0"/>
              <a:t> </a:t>
            </a:r>
            <a:r>
              <a:rPr lang="cy-GB" altLang="cy-GB" dirty="0" err="1"/>
              <a:t>in</a:t>
            </a:r>
            <a:r>
              <a:rPr lang="cy-GB" altLang="cy-GB" dirty="0"/>
              <a:t> 3rd person – </a:t>
            </a:r>
            <a:r>
              <a:rPr lang="cy-GB" altLang="cy-GB" dirty="0" err="1"/>
              <a:t>you</a:t>
            </a:r>
            <a:r>
              <a:rPr lang="cy-GB" altLang="cy-GB" dirty="0"/>
              <a:t> </a:t>
            </a:r>
            <a:r>
              <a:rPr lang="cy-GB" altLang="cy-GB" dirty="0" err="1"/>
              <a:t>could</a:t>
            </a:r>
            <a:r>
              <a:rPr lang="cy-GB" altLang="cy-GB" dirty="0"/>
              <a:t> </a:t>
            </a:r>
            <a:r>
              <a:rPr lang="cy-GB" altLang="cy-GB" dirty="0" err="1"/>
              <a:t>give</a:t>
            </a:r>
            <a:r>
              <a:rPr lang="cy-GB" altLang="cy-GB" dirty="0"/>
              <a:t> </a:t>
            </a:r>
            <a:r>
              <a:rPr lang="cy-GB" altLang="cy-GB" dirty="0" err="1"/>
              <a:t>them</a:t>
            </a:r>
            <a:r>
              <a:rPr lang="cy-GB" altLang="cy-GB" dirty="0"/>
              <a:t> </a:t>
            </a:r>
            <a:r>
              <a:rPr lang="cy-GB" altLang="cy-GB" dirty="0" err="1"/>
              <a:t>some</a:t>
            </a:r>
            <a:r>
              <a:rPr lang="cy-GB" altLang="cy-GB" dirty="0"/>
              <a:t> </a:t>
            </a:r>
            <a:r>
              <a:rPr lang="cy-GB" altLang="cy-GB" dirty="0" err="1"/>
              <a:t>examples</a:t>
            </a:r>
            <a:r>
              <a:rPr lang="cy-GB" altLang="cy-GB" dirty="0"/>
              <a:t> to help:</a:t>
            </a:r>
          </a:p>
          <a:p>
            <a:endParaRPr lang="cy-GB" altLang="cy-GB" dirty="0"/>
          </a:p>
          <a:p>
            <a:r>
              <a:rPr lang="cy-GB" altLang="cy-GB" dirty="0" err="1"/>
              <a:t>English</a:t>
            </a:r>
            <a:r>
              <a:rPr lang="cy-GB" altLang="cy-GB" dirty="0"/>
              <a:t> – “I </a:t>
            </a:r>
            <a:r>
              <a:rPr lang="cy-GB" altLang="cy-GB" dirty="0" err="1"/>
              <a:t>held</a:t>
            </a:r>
            <a:r>
              <a:rPr lang="cy-GB" altLang="cy-GB" dirty="0"/>
              <a:t> the </a:t>
            </a:r>
            <a:r>
              <a:rPr lang="cy-GB" altLang="cy-GB" dirty="0" err="1"/>
              <a:t>iPad</a:t>
            </a:r>
            <a:r>
              <a:rPr lang="cy-GB" altLang="cy-GB" dirty="0"/>
              <a:t>” </a:t>
            </a:r>
            <a:r>
              <a:rPr lang="cy-GB" altLang="cy-GB" dirty="0" err="1"/>
              <a:t>would</a:t>
            </a:r>
            <a:r>
              <a:rPr lang="cy-GB" altLang="cy-GB" dirty="0"/>
              <a:t> be “the </a:t>
            </a:r>
            <a:r>
              <a:rPr lang="cy-GB" altLang="cy-GB" dirty="0" err="1"/>
              <a:t>iPad</a:t>
            </a:r>
            <a:r>
              <a:rPr lang="cy-GB" altLang="cy-GB" dirty="0"/>
              <a:t> was </a:t>
            </a:r>
            <a:r>
              <a:rPr lang="cy-GB" altLang="cy-GB" dirty="0" err="1"/>
              <a:t>held</a:t>
            </a:r>
            <a:r>
              <a:rPr lang="cy-GB" altLang="cy-GB" dirty="0"/>
              <a:t>”; “I </a:t>
            </a:r>
            <a:r>
              <a:rPr lang="cy-GB" altLang="cy-GB" dirty="0" err="1"/>
              <a:t>turned</a:t>
            </a:r>
            <a:r>
              <a:rPr lang="cy-GB" altLang="cy-GB" dirty="0"/>
              <a:t> </a:t>
            </a:r>
            <a:r>
              <a:rPr lang="cy-GB" altLang="cy-GB" dirty="0" err="1"/>
              <a:t>pages</a:t>
            </a:r>
            <a:r>
              <a:rPr lang="cy-GB" altLang="cy-GB" dirty="0"/>
              <a:t>...” </a:t>
            </a:r>
            <a:r>
              <a:rPr lang="cy-GB" altLang="cy-GB" dirty="0" err="1"/>
              <a:t>would</a:t>
            </a:r>
            <a:r>
              <a:rPr lang="cy-GB" altLang="cy-GB" dirty="0"/>
              <a:t> be “</a:t>
            </a:r>
            <a:r>
              <a:rPr lang="cy-GB" altLang="cy-GB" dirty="0" err="1"/>
              <a:t>pages</a:t>
            </a:r>
            <a:r>
              <a:rPr lang="cy-GB" altLang="cy-GB" dirty="0"/>
              <a:t> </a:t>
            </a:r>
            <a:r>
              <a:rPr lang="cy-GB" altLang="cy-GB" dirty="0" err="1"/>
              <a:t>were</a:t>
            </a:r>
            <a:r>
              <a:rPr lang="cy-GB" altLang="cy-GB" dirty="0"/>
              <a:t> </a:t>
            </a:r>
            <a:r>
              <a:rPr lang="cy-GB" altLang="cy-GB" dirty="0" err="1"/>
              <a:t>turned</a:t>
            </a:r>
            <a:r>
              <a:rPr lang="cy-GB" altLang="cy-GB" dirty="0"/>
              <a:t>....”</a:t>
            </a: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8476713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37099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7006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711367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2C5E3-A7DB-A1E9-3724-6FC0E12CEC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3E3936-FAEE-FB4F-7067-8E3A020C67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00690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65129-220E-4C48-B06B-4133C02C31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F7F069-5566-1A76-EC64-0565A342D8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343881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BEA70-4940-D592-AC62-AB810A6EF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561270"/>
            <a:ext cx="2949575" cy="66592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8AF0D-A05B-AF88-5915-E69F8BEE1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564" y="457201"/>
            <a:ext cx="3547373" cy="602311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9CAC06-0927-A9C8-09BD-9B59274083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474842"/>
            <a:ext cx="2949575" cy="339414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9517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35CEC-3B3B-56F9-12BB-7A487E023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351722"/>
            <a:ext cx="3405049" cy="1232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EC170B-1B58-644E-EBE8-4856263925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572000" y="0"/>
            <a:ext cx="4572000" cy="68579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0EA9FE-49DA-4A15-4518-937208E579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84174"/>
            <a:ext cx="3405049" cy="32848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3170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1FF9F-02F8-A5B3-C51A-D6FE51BFA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53548"/>
            <a:ext cx="7886700" cy="95519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7CD38-2C06-5866-E1FF-C383D6013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156791"/>
            <a:ext cx="7886700" cy="4338224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7108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8558C-5292-4EC4-8238-428E383FB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021A43-5FF3-60FF-D71B-3EAFF0C124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232305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1C5F8-CC69-1188-F22A-7B08BE829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00012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5991C-DACC-A4A3-9A47-33BB91F2A8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660512"/>
            <a:ext cx="3867150" cy="375022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8C733C-D5AF-DB75-B88B-527D81FDFC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660512"/>
            <a:ext cx="3867150" cy="3750227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8258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9B0E4-06F1-30A2-F336-67F04330C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331843"/>
            <a:ext cx="2949575" cy="126227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17EDC-F9C3-6323-F2D9-230ADB897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1331844"/>
            <a:ext cx="4629150" cy="50659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F34F67-4827-868C-FD0E-CC547C7A04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94113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462639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0D953-C340-6F8D-2603-5DF05DF3C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272208"/>
            <a:ext cx="2949575" cy="130202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E0AB81-55FA-8360-C31A-9BD4AAEE1B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1272209"/>
            <a:ext cx="4629150" cy="510567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F85040-948B-2347-8006-513AEAE65F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74234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433998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5B7B2-79C3-BE94-DB53-55C0B2DBEF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28949" y="1122363"/>
            <a:ext cx="5618093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7F4753-F2B4-8D0E-578A-48E28E45C0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28949" y="3602038"/>
            <a:ext cx="5618093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3717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D2342-C5C3-FED9-FC5D-DCF89A232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522" y="365125"/>
            <a:ext cx="5334828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303191-5F18-D7CF-355E-5FA52C478E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80522" y="1825625"/>
            <a:ext cx="5334828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117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B470-188C-C82C-3226-3671EDD2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61" y="1152938"/>
            <a:ext cx="1834666" cy="140141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F96F8-EB8E-0F61-17F0-E834D0895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0887" y="795131"/>
            <a:ext cx="5396051" cy="50659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9AA5D-6CB5-83EC-2DA1-BBBD3679A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759" y="2771425"/>
            <a:ext cx="1834667" cy="213546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1400508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B470-188C-C82C-3226-3671EDD2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61" y="1152938"/>
            <a:ext cx="1834666" cy="140141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9AA5D-6CB5-83EC-2DA1-BBBD3679A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759" y="2771425"/>
            <a:ext cx="1834667" cy="213546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CE01CBC5-5195-B11F-E379-13B055950D46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3120886" y="896040"/>
            <a:ext cx="5396052" cy="506592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1225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7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theme" Target="../theme/theme8.xml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9.png"/><Relationship Id="rId5" Type="http://schemas.openxmlformats.org/officeDocument/2006/relationships/theme" Target="../theme/theme9.xml"/><Relationship Id="rId4" Type="http://schemas.openxmlformats.org/officeDocument/2006/relationships/slideLayout" Target="../slideLayouts/slideLayout23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2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26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2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2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29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30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31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5.xml"/><Relationship Id="rId9" Type="http://schemas.openxmlformats.org/officeDocument/2006/relationships/theme" Target="../theme/theme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072882-04A7-81FA-9B72-31A75EA69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052F98-7DF4-A192-B728-147244B33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84395-6374-AB31-AF9D-382FDE7013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A36118-7BF1-CF45-BFA8-FA276C99FDDF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C0C8A-902B-C63B-7952-A955B0F082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CDC71-5CEA-F845-8B51-C43F200EB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35AB9-6D5B-AC45-9E33-55949C484B0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and white rectangle with text&#10;&#10;Description automatically generated with low confidence">
            <a:extLst>
              <a:ext uri="{FF2B5EF4-FFF2-40B4-BE49-F238E27FC236}">
                <a16:creationId xmlns:a16="http://schemas.microsoft.com/office/drawing/2014/main" id="{9B1CDA6B-D961-FD74-502A-BF4908F23BA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983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C8ADDB-4CD2-D6E8-2B92-98BD8128D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0402FC-D2C5-ADEC-598D-65F067C8CE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6ABB4C-E960-19FF-F31F-15F5AC22F3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1BE68-91E7-DA4C-83CE-33EC89C398B1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5A56C-A0F2-BE11-34C4-E5FD71605A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82E0D-BA34-08F9-BDA8-709E34B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B3232-9A32-EF49-9B20-B096A72524DB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F9A22DF0-EDE3-A1A0-00A9-D55CE3CAAF5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168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6" r:id="rId4"/>
    <p:sldLayoutId id="2147483797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B11D39-7B6E-11D7-36E6-0D0E70121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423326-8B27-E4CB-710F-2B855F8FF5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7A764-EAEB-1C25-26BE-3DA3A32367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7BD182-C8A7-6A47-A0EA-95C60C4E7E9A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55734-81B6-EAA4-CC09-3A53A8478A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6ED48-6C24-3E31-F8DA-C315C5FC9B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7DBB9-009E-8E41-8A89-2FE77F41EB92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D630895B-A68E-8D65-8264-EDF2522426F9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456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2" r:id="rId2"/>
    <p:sldLayoutId id="2147483806" r:id="rId3"/>
    <p:sldLayoutId id="214748381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c.barr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6" Type="http://schemas.openxmlformats.org/officeDocument/2006/relationships/hyperlink" Target="mailto:k.Jayantilal@uwtsd.ac.uk" TargetMode="External"/><Relationship Id="rId5" Type="http://schemas.openxmlformats.org/officeDocument/2006/relationships/hyperlink" Target="mailto:b.bhanderi@uwtsd.ac.uk" TargetMode="External"/><Relationship Id="rId4" Type="http://schemas.openxmlformats.org/officeDocument/2006/relationships/hyperlink" Target="mailto:d.odeh@uwtsd.ac.u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7" Type="http://schemas.openxmlformats.org/officeDocument/2006/relationships/hyperlink" Target="mailto:n.young@uwtsd.ac.uk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6" Type="http://schemas.openxmlformats.org/officeDocument/2006/relationships/hyperlink" Target="mailto:j.pitman@uwtsd.ac.uk" TargetMode="External"/><Relationship Id="rId5" Type="http://schemas.openxmlformats.org/officeDocument/2006/relationships/hyperlink" Target="mailto:Paul.darby@uwtsd.ac.uk" TargetMode="External"/><Relationship Id="rId4" Type="http://schemas.openxmlformats.org/officeDocument/2006/relationships/hyperlink" Target="mailto:g.tinney@uwtsd.ac.uk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mailto:g.couch@uwtsd.ac.uk" TargetMode="External"/><Relationship Id="rId2" Type="http://schemas.openxmlformats.org/officeDocument/2006/relationships/hyperlink" Target="mailto:Moodle@uwtsd.ac.uk" TargetMode="Externa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5582" y="1385455"/>
            <a:ext cx="8575963" cy="373899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ECEY5004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Language and Literacy in the Digital Age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Introduction to module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details;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outcomes;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cy-GB" dirty="0">
                <a:latin typeface="Arial" panose="020B0604020202020204" pitchFamily="34" charset="0"/>
              </a:rPr>
              <a:t>The module team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latin typeface="Arial" panose="020B0604020202020204" pitchFamily="34" charset="0"/>
              </a:rPr>
              <a:t>(Birmingham)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18A7CB0-16C9-FD1D-D79C-C9B05F00528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Colin Barr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c.barr@uwtsd.ac.uk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Debra Odeh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d.odeh@uwtsd.ac.uk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F1EAE5B-6CB4-D17D-C5C9-773D490D7EB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Bhavisha Bhanderi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b.bhanderi@uwtsd.ac.uk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Kumar Jayantilal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k.jayantilal@uwtsd.ac.uk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74378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cy-GB" dirty="0">
                <a:latin typeface="Arial" panose="020B0604020202020204" pitchFamily="34" charset="0"/>
              </a:rPr>
              <a:t>The module team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latin typeface="Arial" panose="020B0604020202020204" pitchFamily="34" charset="0"/>
              </a:rPr>
              <a:t>(Wales)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18A7CB0-16C9-FD1D-D79C-C9B05F00528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Alison Rees Edwards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a.rees-edwards@uwtsd.ac.uk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Glenda Tinney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g.tinney@uwtsd.ac.uk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Paul Darby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paul.darby@uwtsd.ac.uk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F1EAE5B-6CB4-D17D-C5C9-773D490D7EB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Jessica Pitman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j.pitman@uwtsd.ac.uk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Natasha Young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n.young@uwtsd.ac.uk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68164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4C850-814A-11D5-03D2-659B812DE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588818"/>
            <a:ext cx="8991600" cy="1101870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4000" b="1" dirty="0">
                <a:latin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</a:rPr>
              <a:t>Employability/Transferable Skills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272F7-3E2B-4BE4-BDF9-3E5D91419B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Organisation;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Planning;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Researching;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Note taking.</a:t>
            </a:r>
          </a:p>
        </p:txBody>
      </p:sp>
      <p:pic>
        <p:nvPicPr>
          <p:cNvPr id="2050" name="Picture 2" descr="Employability Skills: 15 Most Powerful Abilities for the Future">
            <a:extLst>
              <a:ext uri="{FF2B5EF4-FFF2-40B4-BE49-F238E27FC236}">
                <a16:creationId xmlns:a16="http://schemas.microsoft.com/office/drawing/2014/main" id="{6EB1FEC1-8922-3C5B-DAEF-E3502F3B10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6315" y="2008015"/>
            <a:ext cx="4318622" cy="287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6727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b="1" dirty="0">
                <a:latin typeface="Arial" panose="020B0604020202020204" pitchFamily="34" charset="0"/>
              </a:rPr>
              <a:t>Aim of module</a:t>
            </a:r>
            <a:endParaRPr lang="cy-GB" altLang="cy-GB" b="1" dirty="0">
              <a:latin typeface="Arial" panose="020B0604020202020204" pitchFamily="34" charset="0"/>
            </a:endParaRPr>
          </a:p>
        </p:txBody>
      </p:sp>
      <p:sp>
        <p:nvSpPr>
          <p:cNvPr id="10243" name="Content Placeholder 4"/>
          <p:cNvSpPr>
            <a:spLocks noGrp="1"/>
          </p:cNvSpPr>
          <p:nvPr>
            <p:ph sz="half" idx="1"/>
          </p:nvPr>
        </p:nvSpPr>
        <p:spPr>
          <a:xfrm>
            <a:off x="413360" y="926926"/>
            <a:ext cx="4388296" cy="5250037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cy-GB" sz="2600" dirty="0">
                <a:latin typeface="Arial" panose="020B0604020202020204" pitchFamily="34" charset="0"/>
              </a:rPr>
              <a:t>To gain a deeper understanding of language and literacy in the development of young children.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cy-GB" sz="2600" b="1" dirty="0">
                <a:latin typeface="Arial" panose="020B0604020202020204" pitchFamily="34" charset="0"/>
              </a:rPr>
              <a:t>Question: What is your understanding of language and literacy?</a:t>
            </a:r>
          </a:p>
          <a:p>
            <a:pPr marL="0" indent="0" eaLnBrk="1" hangingPunct="1">
              <a:buFontTx/>
              <a:buNone/>
            </a:pPr>
            <a:endParaRPr lang="cy-GB" altLang="cy-GB" sz="2600" dirty="0">
              <a:latin typeface="Arial" panose="020B0604020202020204" pitchFamily="34" charset="0"/>
            </a:endParaRPr>
          </a:p>
        </p:txBody>
      </p:sp>
      <p:sp>
        <p:nvSpPr>
          <p:cNvPr id="1024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388296" cy="4785395"/>
          </a:xfrm>
        </p:spPr>
        <p:txBody>
          <a:bodyPr>
            <a:normAutofit/>
          </a:bodyPr>
          <a:lstStyle/>
          <a:p>
            <a:pPr marL="0" indent="0" eaLnBrk="1" hangingPunct="1">
              <a:buFontTx/>
              <a:buNone/>
            </a:pPr>
            <a:endParaRPr lang="en-US" altLang="cy-GB" sz="2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 eaLnBrk="1" hangingPunct="1">
              <a:buFontTx/>
              <a:buNone/>
            </a:pPr>
            <a:endParaRPr lang="en-US" altLang="cy-GB" sz="2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641" y="1452037"/>
            <a:ext cx="3810000" cy="284321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 flipH="1">
            <a:off x="4920641" y="4419922"/>
            <a:ext cx="40386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(Source: </a:t>
            </a:r>
            <a:r>
              <a:rPr lang="en-GB" sz="1050" dirty="0" err="1">
                <a:latin typeface="Arial" panose="020B0604020202020204" pitchFamily="34" charset="0"/>
              </a:rPr>
              <a:t>Encyclopedia</a:t>
            </a:r>
            <a:r>
              <a:rPr lang="en-GB" sz="1050" dirty="0">
                <a:latin typeface="Arial" panose="020B0604020202020204" pitchFamily="34" charset="0"/>
              </a:rPr>
              <a:t> on Early Childhood Development).</a:t>
            </a:r>
          </a:p>
        </p:txBody>
      </p:sp>
    </p:spTree>
    <p:extLst>
      <p:ext uri="{BB962C8B-B14F-4D97-AF65-F5344CB8AC3E}">
        <p14:creationId xmlns:p14="http://schemas.microsoft.com/office/powerpoint/2010/main" val="3401134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628650" y="227338"/>
            <a:ext cx="7886700" cy="1325563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b="1" dirty="0">
                <a:latin typeface="Arial" panose="020B0604020202020204" pitchFamily="34" charset="0"/>
              </a:rPr>
              <a:t>Learning outcomes</a:t>
            </a:r>
            <a:endParaRPr lang="cy-GB" altLang="cy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8FCBBE-F084-8547-9BAE-BFE6B0D549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4328" y="1390389"/>
            <a:ext cx="8779359" cy="4363614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7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in-depth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children’s language development and early literacy from pre-birth to seven years;</a:t>
            </a:r>
          </a:p>
          <a:p>
            <a:pPr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range of approaches to early literacy, including digital literacy;</a:t>
            </a:r>
          </a:p>
          <a:p>
            <a:pPr lvl="0" hangingPunct="0"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analyse, in-depth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their role in encouraging and supporting children’s oracy, reading, writing and digital literacy skills;</a:t>
            </a:r>
          </a:p>
          <a:p>
            <a:pPr lvl="0" hangingPunct="0"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Apply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practical skills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which include the application of theory in practice, develop their digital skills and an oral presentation.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34558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477861"/>
            <a:ext cx="7886700" cy="83162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b="1" dirty="0">
                <a:latin typeface="Arial" panose="020B0604020202020204" pitchFamily="34" charset="0"/>
              </a:rPr>
              <a:t>Topics to be studied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209550" y="1603332"/>
            <a:ext cx="4512762" cy="384189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cy-GB" dirty="0">
                <a:latin typeface="Arial" panose="020B0604020202020204" pitchFamily="34" charset="0"/>
              </a:rPr>
              <a:t>Stages of language acquisition;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cy-GB" dirty="0">
                <a:latin typeface="Arial" panose="020B0604020202020204" pitchFamily="34" charset="0"/>
              </a:rPr>
              <a:t>Early literacy – oracy, reading, writing;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cy-GB" dirty="0">
                <a:latin typeface="Arial" panose="020B0604020202020204" pitchFamily="34" charset="0"/>
              </a:rPr>
              <a:t>Digital literacy;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cy-GB" dirty="0">
                <a:latin typeface="Arial" panose="020B0604020202020204" pitchFamily="34" charset="0"/>
              </a:rPr>
              <a:t>Theories;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cy-GB" altLang="cy-GB" sz="24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418295" y="1603332"/>
            <a:ext cx="4725705" cy="359578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cy-GB" dirty="0">
                <a:latin typeface="Arial" panose="020B0604020202020204" pitchFamily="34" charset="0"/>
              </a:rPr>
              <a:t>Language and communication delay;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cy-GB" dirty="0">
                <a:latin typeface="Arial" panose="020B0604020202020204" pitchFamily="34" charset="0"/>
              </a:rPr>
              <a:t>Additional learning needs;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cy-GB" dirty="0">
                <a:latin typeface="Arial" panose="020B0604020202020204" pitchFamily="34" charset="0"/>
              </a:rPr>
              <a:t>Role of the adult;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cy-GB" dirty="0">
                <a:latin typeface="Arial" panose="020B0604020202020204" pitchFamily="34" charset="0"/>
              </a:rPr>
              <a:t>Storytelling skills/Nursery rhymes.</a:t>
            </a:r>
          </a:p>
        </p:txBody>
      </p:sp>
    </p:spTree>
    <p:extLst>
      <p:ext uri="{BB962C8B-B14F-4D97-AF65-F5344CB8AC3E}">
        <p14:creationId xmlns:p14="http://schemas.microsoft.com/office/powerpoint/2010/main" val="33762087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381000" y="188640"/>
            <a:ext cx="8229600" cy="11430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b="1" dirty="0">
                <a:latin typeface="Arial" panose="020B0604020202020204" pitchFamily="34" charset="0"/>
              </a:rPr>
              <a:t>Assessment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284018" y="1331640"/>
            <a:ext cx="8680470" cy="4794523"/>
          </a:xfrm>
        </p:spPr>
        <p:txBody>
          <a:bodyPr>
            <a:normAutofit/>
          </a:bodyPr>
          <a:lstStyle/>
          <a:p>
            <a:pPr marL="457200" lvl="1" indent="0" eaLnBrk="1" hangingPunct="1">
              <a:lnSpc>
                <a:spcPct val="90000"/>
              </a:lnSpc>
              <a:spcBef>
                <a:spcPts val="0"/>
              </a:spcBef>
              <a:buNone/>
              <a:defRPr/>
            </a:pPr>
            <a:endParaRPr lang="en-GB" altLang="cy-GB" sz="28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457200" lvl="1" indent="0" eaLnBrk="1" hangingPunct="1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altLang="cy-GB" sz="2800" b="1" dirty="0">
                <a:latin typeface="Arial" panose="020B0604020202020204" pitchFamily="34" charset="0"/>
              </a:rPr>
              <a:t>FTF:  27.10.2024</a:t>
            </a:r>
          </a:p>
          <a:p>
            <a:pPr marL="457200" lvl="1" indent="0" eaLnBrk="1" hangingPunct="1">
              <a:lnSpc>
                <a:spcPct val="90000"/>
              </a:lnSpc>
              <a:spcBef>
                <a:spcPts val="0"/>
              </a:spcBef>
              <a:buNone/>
              <a:defRPr/>
            </a:pPr>
            <a:endParaRPr lang="en-GB" altLang="cy-GB" sz="2800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latin typeface="Arial" panose="020B0604020202020204" pitchFamily="34" charset="0"/>
              </a:rPr>
              <a:t>23:59pm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latin typeface="Arial" panose="020B0604020202020204" pitchFamily="34" charset="0"/>
              </a:rPr>
              <a:t>Recordings on OneDrive</a:t>
            </a:r>
          </a:p>
          <a:p>
            <a:pPr marL="457200" lvl="1" indent="0" eaLnBrk="1" hangingPunct="1">
              <a:lnSpc>
                <a:spcPct val="90000"/>
              </a:lnSpc>
              <a:spcBef>
                <a:spcPts val="0"/>
              </a:spcBef>
              <a:buNone/>
              <a:defRPr/>
            </a:pPr>
            <a:endParaRPr lang="en-GB" altLang="cy-GB" sz="2800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latin typeface="Arial" panose="020B0604020202020204" pitchFamily="34" charset="0"/>
              </a:rPr>
              <a:t>Paper on </a:t>
            </a:r>
            <a:r>
              <a:rPr lang="en-GB" altLang="cy-GB" sz="2800" dirty="0" err="1">
                <a:latin typeface="Arial" panose="020B0604020202020204" pitchFamily="34" charset="0"/>
              </a:rPr>
              <a:t>Turnitin</a:t>
            </a:r>
            <a:endParaRPr lang="en-GB" altLang="cy-GB" sz="2800" dirty="0">
              <a:latin typeface="Arial" panose="020B0604020202020204" pitchFamily="34" charset="0"/>
            </a:endParaRP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7FF458-9D78-7FC0-97F9-7BF3B9C1C4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0515" y="1912306"/>
            <a:ext cx="4083485" cy="2722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49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415702-01BA-280B-D650-843A3024E4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1767" y="1412266"/>
            <a:ext cx="7711786" cy="38098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Guidance for the Assignment</a:t>
            </a:r>
          </a:p>
        </p:txBody>
      </p:sp>
    </p:spTree>
    <p:extLst>
      <p:ext uri="{BB962C8B-B14F-4D97-AF65-F5344CB8AC3E}">
        <p14:creationId xmlns:p14="http://schemas.microsoft.com/office/powerpoint/2010/main" val="21906458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23B9A-3563-03DE-E7A2-4B4ECD29C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585" y="365125"/>
            <a:ext cx="8264829" cy="1325563"/>
          </a:xfrm>
        </p:spPr>
        <p:txBody>
          <a:bodyPr/>
          <a:lstStyle/>
          <a:p>
            <a:pPr algn="ctr"/>
            <a:r>
              <a:rPr lang="en-GB" altLang="cy-GB" b="1" dirty="0">
                <a:latin typeface="Arial" panose="020B0604020202020204" pitchFamily="34" charset="0"/>
              </a:rPr>
              <a:t>Description of the assignment</a:t>
            </a:r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0C5597-62EF-935E-06DA-BBCA85E9D0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909" y="1825625"/>
            <a:ext cx="8030441" cy="380986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Produce a </a:t>
            </a:r>
            <a:r>
              <a:rPr lang="en-GB" b="1" dirty="0">
                <a:latin typeface="Arial" panose="020B0604020202020204" pitchFamily="34" charset="0"/>
              </a:rPr>
              <a:t>self-reflective</a:t>
            </a:r>
            <a:r>
              <a:rPr lang="en-GB" dirty="0">
                <a:latin typeface="Arial" panose="020B0604020202020204" pitchFamily="34" charset="0"/>
              </a:rPr>
              <a:t> study of </a:t>
            </a:r>
            <a:r>
              <a:rPr lang="en-GB" b="1" dirty="0">
                <a:latin typeface="Arial" panose="020B0604020202020204" pitchFamily="34" charset="0"/>
              </a:rPr>
              <a:t>your language skills</a:t>
            </a:r>
            <a:r>
              <a:rPr lang="en-GB" dirty="0">
                <a:latin typeface="Arial" panose="020B0604020202020204" pitchFamily="34" charset="0"/>
              </a:rPr>
              <a:t> through a storytelling activity that would be appropriate for young children.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You will need to demonstrate how the activity could promote babies’ and young children’s language development and early literacy skills, including digital literacy skills.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83445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Choose an appropriate story/stories for young children (7 years or under).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You will need ONE story for a traditional storytelling activity and ONE story for a digital storytelling activity. THIS COULD BE THE SAME STORY, BUT IN A DIFFERENT FORMAT;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0235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Choose an appropriate location for the activity and recording to take place -  </a:t>
            </a:r>
            <a:r>
              <a:rPr lang="en-GB" b="1" dirty="0">
                <a:latin typeface="Arial" panose="020B0604020202020204" pitchFamily="34" charset="0"/>
              </a:rPr>
              <a:t>NO RECORDING WITH CHILDREN;</a:t>
            </a:r>
            <a:endParaRPr lang="en-GB" dirty="0">
              <a:latin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Record the activity (15 minutes) (minimum of 13½  minutes; maximum of 16½  minutes) – </a:t>
            </a:r>
            <a:r>
              <a:rPr lang="en-GB" b="1" dirty="0">
                <a:latin typeface="Arial" panose="020B0604020202020204" pitchFamily="34" charset="0"/>
              </a:rPr>
              <a:t>this can be one recording or two separate recordings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4069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 fontScale="85000" lnSpcReduction="20000"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Write a 2,000-word analysis of your activity (minimum of 1800 words; maximum of 2,200 words), supported by research from appropriate sources, including journal articles, and theories/theorists;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Upload your recording/s onto OneDrive by </a:t>
            </a:r>
            <a:r>
              <a:rPr lang="en-GB" b="1" dirty="0">
                <a:latin typeface="Arial" panose="020B0604020202020204" pitchFamily="34" charset="0"/>
              </a:rPr>
              <a:t>23:59pm FTF: 27.10.24</a:t>
            </a:r>
            <a:endParaRPr lang="en-GB" dirty="0">
              <a:latin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Upload your analysis and reference list onto Turnitin by </a:t>
            </a:r>
            <a:r>
              <a:rPr lang="en-GB" b="1" dirty="0">
                <a:latin typeface="Arial" panose="020B0604020202020204" pitchFamily="34" charset="0"/>
              </a:rPr>
              <a:t>23:59pm FTF: 27.10.24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4063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957D0-7624-4143-AE80-69B4C1C73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028" y="365127"/>
            <a:ext cx="8178322" cy="549274"/>
          </a:xfrm>
        </p:spPr>
        <p:txBody>
          <a:bodyPr>
            <a:noAutofit/>
          </a:bodyPr>
          <a:lstStyle/>
          <a:p>
            <a:br>
              <a:rPr lang="en-GB" b="1" dirty="0">
                <a:latin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</a:rPr>
              <a:t>Ideas</a:t>
            </a:r>
            <a:endParaRPr lang="en-GB" b="1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89D2B9-AA64-48F3-B99B-51106707A5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7028" y="2224283"/>
            <a:ext cx="1952625" cy="23431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17DB7B-5C50-438D-B284-5EA5C7DA547B}"/>
              </a:ext>
            </a:extLst>
          </p:cNvPr>
          <p:cNvSpPr txBox="1"/>
          <p:nvPr/>
        </p:nvSpPr>
        <p:spPr>
          <a:xfrm>
            <a:off x="422752" y="4732574"/>
            <a:ext cx="178117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Walker, 2016)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228F6A-5C09-4727-A2F4-9E534AF02D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5026" y="1025938"/>
            <a:ext cx="2619375" cy="17430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5684A28-E2F7-440D-8199-70C051A30A4E}"/>
              </a:ext>
            </a:extLst>
          </p:cNvPr>
          <p:cNvSpPr txBox="1"/>
          <p:nvPr/>
        </p:nvSpPr>
        <p:spPr>
          <a:xfrm>
            <a:off x="3095625" y="2815568"/>
            <a:ext cx="21336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Read and Create, 2021)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EC8C982-0ED5-4EBA-AB4A-584C8266DE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9374" y="3357992"/>
            <a:ext cx="2533650" cy="18097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D0DBAA6-2EFC-4E56-8167-7D01CAD45F17}"/>
              </a:ext>
            </a:extLst>
          </p:cNvPr>
          <p:cNvSpPr txBox="1"/>
          <p:nvPr/>
        </p:nvSpPr>
        <p:spPr>
          <a:xfrm>
            <a:off x="2895600" y="5183574"/>
            <a:ext cx="2209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Puffin Schools, 2021)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4058304-217C-4973-8FED-ECD2464507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225" y="1066800"/>
            <a:ext cx="2466975" cy="18478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1430BA0-42D9-4CB3-B1F5-8A56CBC31415}"/>
              </a:ext>
            </a:extLst>
          </p:cNvPr>
          <p:cNvSpPr txBox="1"/>
          <p:nvPr/>
        </p:nvSpPr>
        <p:spPr>
          <a:xfrm>
            <a:off x="6248400" y="3124200"/>
            <a:ext cx="2133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(Source: YouTube, 2016)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B2A67AB-285F-4A81-BE5B-0B6DF93587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210" y="3497344"/>
            <a:ext cx="2133599" cy="16287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99F837A-1231-461A-8091-342D464F1459}"/>
              </a:ext>
            </a:extLst>
          </p:cNvPr>
          <p:cNvSpPr txBox="1"/>
          <p:nvPr/>
        </p:nvSpPr>
        <p:spPr>
          <a:xfrm>
            <a:off x="6096000" y="5307094"/>
            <a:ext cx="164820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(Source: </a:t>
            </a:r>
            <a:r>
              <a:rPr lang="en-GB" sz="1050" dirty="0" err="1">
                <a:latin typeface="Arial" panose="020B0604020202020204" pitchFamily="34" charset="0"/>
              </a:rPr>
              <a:t>Hushida</a:t>
            </a:r>
            <a:r>
              <a:rPr lang="en-GB" sz="1050" dirty="0">
                <a:latin typeface="Arial" panose="020B0604020202020204" pitchFamily="34" charset="0"/>
              </a:rPr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10200698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151058"/>
          </a:xfrm>
        </p:spPr>
        <p:txBody>
          <a:bodyPr>
            <a:noAutofit/>
          </a:bodyPr>
          <a:lstStyle/>
          <a:p>
            <a:pPr algn="ctr"/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</a:rPr>
              <a:t>Practical implications</a:t>
            </a:r>
            <a:endParaRPr lang="en-GB" b="1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600" y="1904999"/>
            <a:ext cx="4286250" cy="427196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Choice of story/stories;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Location/s;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Recording equipment;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Compatibility;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14851" y="1904999"/>
            <a:ext cx="4629150" cy="3684589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Volume;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2 recordings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Paper and reference list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</a:rPr>
              <a:t>Submission details.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990199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</a:rPr>
              <a:t>Structure of paper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8650" y="1981200"/>
            <a:ext cx="8210550" cy="373380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</a:rPr>
              <a:t>Introduction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</a:rPr>
              <a:t>(150 words approx.);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Benefits of storytelling </a:t>
            </a:r>
            <a:r>
              <a:rPr lang="en-GB" sz="1800" dirty="0">
                <a:latin typeface="Arial" panose="020B0604020202020204" pitchFamily="34" charset="0"/>
              </a:rPr>
              <a:t>(pre-birth to 7 years);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Relate storytelling with children’s literacy;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Development of digital literacy.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463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8274"/>
            <a:ext cx="7886700" cy="678403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302707"/>
            <a:ext cx="8610600" cy="455947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</a:pPr>
            <a:r>
              <a:rPr lang="en-GB" b="1" dirty="0">
                <a:latin typeface="Arial" panose="020B0604020202020204" pitchFamily="34" charset="0"/>
              </a:rPr>
              <a:t>Main body </a:t>
            </a:r>
            <a:r>
              <a:rPr lang="en-GB" sz="1800" dirty="0">
                <a:latin typeface="Arial" panose="020B0604020202020204" pitchFamily="34" charset="0"/>
              </a:rPr>
              <a:t>(1700 words approx.)</a:t>
            </a:r>
          </a:p>
          <a:p>
            <a:pPr>
              <a:lnSpc>
                <a:spcPct val="16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Analyse the practice observed during the activity (up to 3 examples);</a:t>
            </a:r>
          </a:p>
          <a:p>
            <a:pPr>
              <a:lnSpc>
                <a:spcPct val="16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Are there any differences in the approaches to storytelling? Why could this be?</a:t>
            </a:r>
          </a:p>
          <a:p>
            <a:pPr>
              <a:lnSpc>
                <a:spcPct val="16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How could the activity promote children’s oracy, reading or writing?</a:t>
            </a:r>
          </a:p>
          <a:p>
            <a:pPr>
              <a:lnSpc>
                <a:spcPct val="16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How could the activity promote children’s digital literacy skills?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7219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65127"/>
            <a:ext cx="7981950" cy="396873"/>
          </a:xfrm>
        </p:spPr>
        <p:txBody>
          <a:bodyPr>
            <a:no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400" y="1676400"/>
            <a:ext cx="8382000" cy="38862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Support with research and theory;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Compare and contrast;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Support with references.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3751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055" y="1690689"/>
            <a:ext cx="8044295" cy="4024311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</a:rPr>
              <a:t>Conclusion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</a:rPr>
              <a:t>(150 words approx.);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Evaluate the sources used to support your paper;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</a:rPr>
              <a:t>This should include an acknowledgement of any use of AI.</a:t>
            </a:r>
          </a:p>
        </p:txBody>
      </p:sp>
    </p:spTree>
    <p:extLst>
      <p:ext uri="{BB962C8B-B14F-4D97-AF65-F5344CB8AC3E}">
        <p14:creationId xmlns:p14="http://schemas.microsoft.com/office/powerpoint/2010/main" val="34635201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47" y="365125"/>
            <a:ext cx="8880953" cy="132556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047" y="1478071"/>
            <a:ext cx="8617905" cy="4541729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RESEARCH - </a:t>
            </a:r>
            <a:endParaRPr lang="en-GB" sz="2000" dirty="0">
              <a:latin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2000" dirty="0"/>
              <a:t>You can use Generative AI to find current sources (e-books, journal articles, websites), dated between 2015 and 2025;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You can ask Generative AI to summarize the information from the sources you have found.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This is to check that the source is suitable for your assignment.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The summary should not be transferred into your own work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8255565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468" y="365125"/>
            <a:ext cx="9006214" cy="132556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468" y="1690689"/>
            <a:ext cx="8693064" cy="3775834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70000"/>
              </a:lnSpc>
            </a:pPr>
            <a:r>
              <a:rPr lang="en-GB" sz="43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STRUCTURE - </a:t>
            </a:r>
            <a:endParaRPr lang="en-GB" sz="4000" b="1" dirty="0">
              <a:latin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4000" dirty="0"/>
              <a:t>You can use Generative AI to find suitable headings to help organise the content of your work.</a:t>
            </a:r>
          </a:p>
          <a:p>
            <a:pPr>
              <a:lnSpc>
                <a:spcPct val="170000"/>
              </a:lnSpc>
            </a:pPr>
            <a:r>
              <a:rPr lang="en-GB" sz="4000" dirty="0"/>
              <a:t>You should not ask Generative AI to help structure paragraph order.</a:t>
            </a:r>
          </a:p>
        </p:txBody>
      </p:sp>
    </p:spTree>
    <p:extLst>
      <p:ext uri="{BB962C8B-B14F-4D97-AF65-F5344CB8AC3E}">
        <p14:creationId xmlns:p14="http://schemas.microsoft.com/office/powerpoint/2010/main" val="27298158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677" y="365125"/>
            <a:ext cx="8818323" cy="132556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</a:pPr>
            <a:r>
              <a:rPr lang="en-GB" sz="43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PROOFREADING - </a:t>
            </a:r>
            <a:endParaRPr lang="en-GB" sz="4000" dirty="0">
              <a:latin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4000" dirty="0"/>
              <a:t>You can ask Generative AI to help proofread your work.</a:t>
            </a:r>
          </a:p>
          <a:p>
            <a:pPr>
              <a:lnSpc>
                <a:spcPct val="160000"/>
              </a:lnSpc>
            </a:pPr>
            <a:r>
              <a:rPr lang="en-GB" sz="4000" dirty="0"/>
              <a:t>Do not use any wording suggested by Generative AI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19135782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47" y="365125"/>
            <a:ext cx="8730641" cy="132556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43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CREATIVE - </a:t>
            </a:r>
            <a:endParaRPr lang="en-GB" sz="4000" dirty="0"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4000" dirty="0"/>
              <a:t>You can use Generative AI to find images to support your digital story.</a:t>
            </a:r>
          </a:p>
        </p:txBody>
      </p:sp>
    </p:spTree>
    <p:extLst>
      <p:ext uri="{BB962C8B-B14F-4D97-AF65-F5344CB8AC3E}">
        <p14:creationId xmlns:p14="http://schemas.microsoft.com/office/powerpoint/2010/main" val="9551519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03285"/>
          </a:xfrm>
        </p:spPr>
        <p:txBody>
          <a:bodyPr>
            <a:noAutofit/>
          </a:bodyPr>
          <a:lstStyle/>
          <a:p>
            <a:pPr algn="ctr"/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</a:rPr>
              <a:t>The recording/s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15636" y="1268411"/>
            <a:ext cx="8728365" cy="4321177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Do the recordings play?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Are they clear?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Can you see yourself, the location and the book/IT equipment/props </a:t>
            </a:r>
            <a:r>
              <a:rPr lang="en-GB" altLang="cy-GB" sz="3600" kern="0" dirty="0" err="1">
                <a:latin typeface="Arial" panose="020B0604020202020204" pitchFamily="34" charset="0"/>
                <a:ea typeface="ＭＳ Ｐゴシック" pitchFamily="34" charset="-128"/>
              </a:rPr>
              <a:t>etc</a:t>
            </a:r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Appropriate?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</a:rPr>
              <a:t>No recording with children (even behind the camera)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944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</a:rPr>
              <a:t>The assessment sheet 1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339436" y="1371601"/>
            <a:ext cx="8804565" cy="42179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4000" b="1" kern="0" dirty="0">
                <a:latin typeface="Arial" panose="020B0604020202020204" pitchFamily="34" charset="0"/>
                <a:ea typeface="ＭＳ Ｐゴシック" charset="-128"/>
              </a:rPr>
              <a:t>10 marks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US" sz="4000" b="1" kern="0" dirty="0"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</a:pPr>
            <a:r>
              <a:rPr lang="cy-GB" sz="4000" b="1" dirty="0" err="1">
                <a:latin typeface="Arial" panose="020B0604020202020204" pitchFamily="34" charset="0"/>
              </a:rPr>
              <a:t>Engagement</a:t>
            </a:r>
            <a:r>
              <a:rPr lang="cy-GB" sz="4000" b="1" dirty="0">
                <a:latin typeface="Arial" panose="020B0604020202020204" pitchFamily="34" charset="0"/>
              </a:rPr>
              <a:t> </a:t>
            </a:r>
            <a:r>
              <a:rPr lang="cy-GB" sz="4000" b="1" dirty="0" err="1">
                <a:latin typeface="Arial" panose="020B0604020202020204" pitchFamily="34" charset="0"/>
              </a:rPr>
              <a:t>with</a:t>
            </a:r>
            <a:r>
              <a:rPr lang="cy-GB" sz="4000" b="1" dirty="0">
                <a:latin typeface="Arial" panose="020B0604020202020204" pitchFamily="34" charset="0"/>
              </a:rPr>
              <a:t> </a:t>
            </a:r>
            <a:r>
              <a:rPr lang="cy-GB" sz="4000" b="1" dirty="0" err="1">
                <a:latin typeface="Arial" panose="020B0604020202020204" pitchFamily="34" charset="0"/>
              </a:rPr>
              <a:t>Literature</a:t>
            </a:r>
            <a:r>
              <a:rPr lang="cy-GB" sz="4000" b="1" dirty="0">
                <a:latin typeface="Arial" panose="020B0604020202020204" pitchFamily="34" charset="0"/>
              </a:rPr>
              <a:t> </a:t>
            </a:r>
            <a:r>
              <a:rPr lang="cy-GB" sz="4000" b="1" dirty="0" err="1">
                <a:latin typeface="Arial" panose="020B0604020202020204" pitchFamily="34" charset="0"/>
              </a:rPr>
              <a:t>Skills</a:t>
            </a:r>
            <a:endParaRPr lang="en-GB" sz="4000" dirty="0"/>
          </a:p>
          <a:p>
            <a:pPr>
              <a:buFontTx/>
              <a:buChar char="-"/>
            </a:pPr>
            <a:r>
              <a:rPr lang="en-GB" sz="4000" dirty="0">
                <a:latin typeface="Arial" panose="020B0604020202020204" pitchFamily="34" charset="0"/>
              </a:rPr>
              <a:t>Referencing;</a:t>
            </a:r>
          </a:p>
          <a:p>
            <a:pPr>
              <a:buFontTx/>
              <a:buChar char="-"/>
            </a:pPr>
            <a:r>
              <a:rPr lang="en-GB" sz="4000" dirty="0">
                <a:latin typeface="Arial" panose="020B0604020202020204" pitchFamily="34" charset="0"/>
              </a:rPr>
              <a:t>Reference list;</a:t>
            </a:r>
          </a:p>
          <a:p>
            <a:pPr>
              <a:buFontTx/>
              <a:buChar char="-"/>
            </a:pPr>
            <a:r>
              <a:rPr lang="en-GB" sz="4000" dirty="0">
                <a:latin typeface="Arial" panose="020B0604020202020204" pitchFamily="34" charset="0"/>
              </a:rPr>
              <a:t>Evidence of wider reading.</a:t>
            </a:r>
            <a:endParaRPr lang="cy-GB" sz="4000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683466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</a:rPr>
              <a:t>The assessment sheet 2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29491" y="1371601"/>
            <a:ext cx="8714510" cy="42179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3200" b="1" kern="0" dirty="0">
                <a:latin typeface="Arial" panose="020B0604020202020204" pitchFamily="34" charset="0"/>
                <a:ea typeface="ＭＳ Ｐゴシック" charset="-128"/>
              </a:rPr>
              <a:t>20 marks</a:t>
            </a:r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</a:rPr>
              <a:t>Knowledge and Understanding Skills</a:t>
            </a:r>
          </a:p>
          <a:p>
            <a:r>
              <a:rPr lang="en-GB" sz="3200" dirty="0">
                <a:latin typeface="Arial" panose="020B0604020202020204" pitchFamily="34" charset="0"/>
              </a:rPr>
              <a:t>Demonstrates understanding of language and literacy, including digital literacy;</a:t>
            </a:r>
          </a:p>
          <a:p>
            <a:r>
              <a:rPr lang="en-GB" sz="3200" dirty="0">
                <a:latin typeface="Arial" panose="020B0604020202020204" pitchFamily="34" charset="0"/>
              </a:rPr>
              <a:t>Demonstrates understanding of the benefits of storytelling.</a:t>
            </a:r>
          </a:p>
          <a:p>
            <a:pPr marL="0" indent="0">
              <a:buNone/>
            </a:pPr>
            <a:endParaRPr lang="en-GB" sz="2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048809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775" y="289971"/>
            <a:ext cx="8830849" cy="930274"/>
          </a:xfrm>
        </p:spPr>
        <p:txBody>
          <a:bodyPr>
            <a:noAutofit/>
          </a:bodyPr>
          <a:lstStyle/>
          <a:p>
            <a:pPr algn="ctr"/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</a:rPr>
              <a:t>Knowledge and Understanding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77982" y="1535113"/>
            <a:ext cx="8666019" cy="405447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4000" dirty="0">
                <a:latin typeface="Arial" panose="020B0604020202020204" pitchFamily="34" charset="0"/>
              </a:rPr>
              <a:t>Appropriate choice of story/</a:t>
            </a:r>
            <a:r>
              <a:rPr lang="en-GB" sz="4000" dirty="0" err="1">
                <a:latin typeface="Arial" panose="020B0604020202020204" pitchFamily="34" charset="0"/>
              </a:rPr>
              <a:t>ies</a:t>
            </a:r>
            <a:r>
              <a:rPr lang="en-GB" sz="4000" dirty="0">
                <a:latin typeface="Arial" panose="020B0604020202020204" pitchFamily="34" charset="0"/>
              </a:rPr>
              <a:t>;</a:t>
            </a:r>
          </a:p>
          <a:p>
            <a:pPr>
              <a:lnSpc>
                <a:spcPct val="100000"/>
              </a:lnSpc>
            </a:pPr>
            <a:r>
              <a:rPr lang="en-GB" sz="4000" dirty="0">
                <a:latin typeface="Arial" panose="020B0604020202020204" pitchFamily="34" charset="0"/>
              </a:rPr>
              <a:t>Appropriate location/s;</a:t>
            </a:r>
          </a:p>
          <a:p>
            <a:pPr>
              <a:lnSpc>
                <a:spcPct val="100000"/>
              </a:lnSpc>
            </a:pPr>
            <a:r>
              <a:rPr lang="en-GB" sz="4000" dirty="0">
                <a:latin typeface="Arial" panose="020B0604020202020204" pitchFamily="34" charset="0"/>
              </a:rPr>
              <a:t>Benefits of storytelling;</a:t>
            </a:r>
          </a:p>
          <a:p>
            <a:pPr>
              <a:lnSpc>
                <a:spcPct val="100000"/>
              </a:lnSpc>
            </a:pPr>
            <a:r>
              <a:rPr lang="en-GB" sz="4000" dirty="0">
                <a:latin typeface="Arial" panose="020B0604020202020204" pitchFamily="34" charset="0"/>
              </a:rPr>
              <a:t>Links to oracy, reading and writing and digital literacy.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298286671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</a:rPr>
              <a:t>The assessment sheet 3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84909" y="1341298"/>
            <a:ext cx="8396043" cy="429418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150000"/>
              </a:lnSpc>
              <a:spcAft>
                <a:spcPct val="0"/>
              </a:spcAft>
              <a:buNone/>
              <a:defRPr/>
            </a:pPr>
            <a:r>
              <a:rPr lang="en-US" sz="3800" b="1" kern="0" dirty="0">
                <a:latin typeface="Arial" panose="020B0604020202020204" pitchFamily="34" charset="0"/>
                <a:ea typeface="ＭＳ Ｐゴシック" charset="-128"/>
              </a:rPr>
              <a:t>30 marks</a:t>
            </a:r>
            <a:endParaRPr lang="en-GB" sz="3800" b="1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3800" b="1" dirty="0">
                <a:latin typeface="Arial" panose="020B0604020202020204" pitchFamily="34" charset="0"/>
              </a:rPr>
              <a:t>Cognitive and Intellectual Skills</a:t>
            </a:r>
          </a:p>
          <a:p>
            <a:pPr>
              <a:lnSpc>
                <a:spcPct val="150000"/>
              </a:lnSpc>
            </a:pPr>
            <a:r>
              <a:rPr lang="cy-GB" sz="3800" dirty="0">
                <a:latin typeface="Arial" panose="020B0604020202020204" pitchFamily="34" charset="0"/>
              </a:rPr>
              <a:t>Analytic skills, clear understanding of linking theory and practice.</a:t>
            </a:r>
            <a:endParaRPr lang="en-GB" sz="3800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55009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</a:rPr>
              <a:t>Analysis</a:t>
            </a:r>
            <a:endParaRPr lang="en-GB" b="1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52400" y="1535114"/>
            <a:ext cx="4343401" cy="3962400"/>
          </a:xfrm>
        </p:spPr>
        <p:txBody>
          <a:bodyPr>
            <a:normAutofit fontScale="77500" lnSpcReduction="20000"/>
          </a:bodyPr>
          <a:lstStyle/>
          <a:p>
            <a:pPr eaLnBrk="0" fontAlgn="base" hangingPunct="0">
              <a:lnSpc>
                <a:spcPct val="160000"/>
              </a:lnSpc>
              <a:spcAft>
                <a:spcPct val="0"/>
              </a:spcAft>
              <a:defRPr/>
            </a:pPr>
            <a:r>
              <a:rPr lang="en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Linking theory to practice;</a:t>
            </a:r>
          </a:p>
          <a:p>
            <a:pPr eaLnBrk="0" fontAlgn="base" hangingPunct="0">
              <a:lnSpc>
                <a:spcPct val="160000"/>
              </a:lnSpc>
              <a:spcAft>
                <a:spcPct val="0"/>
              </a:spcAft>
              <a:defRPr/>
            </a:pPr>
            <a:r>
              <a:rPr lang="en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Refer to practice observed in recordings;</a:t>
            </a:r>
          </a:p>
          <a:p>
            <a:pPr eaLnBrk="0" fontAlgn="base" hangingPunct="0">
              <a:lnSpc>
                <a:spcPct val="160000"/>
              </a:lnSpc>
              <a:spcAft>
                <a:spcPct val="0"/>
              </a:spcAft>
              <a:defRPr/>
            </a:pPr>
            <a:r>
              <a:rPr lang="en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Supported with relevant theorists (keep to minimum);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sz="40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773460" y="1450325"/>
            <a:ext cx="4267200" cy="405412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3000" dirty="0">
                <a:latin typeface="Arial" panose="020B0604020202020204" pitchFamily="34" charset="0"/>
              </a:rPr>
              <a:t>Relevant links to recent research/documentation (e.g. Digital Competence Framework);</a:t>
            </a:r>
          </a:p>
          <a:p>
            <a:pPr>
              <a:lnSpc>
                <a:spcPct val="150000"/>
              </a:lnSpc>
            </a:pPr>
            <a:r>
              <a:rPr lang="en-GB" sz="3000" dirty="0">
                <a:latin typeface="Arial" panose="020B0604020202020204" pitchFamily="34" charset="0"/>
              </a:rPr>
              <a:t>Evaluation of sources.</a:t>
            </a:r>
          </a:p>
          <a:p>
            <a:pPr marL="0" lvl="0" indent="0" eaLnBrk="0" fontAlgn="base" hangingPunct="0">
              <a:lnSpc>
                <a:spcPct val="150000"/>
              </a:lnSpc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224862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Autofit/>
          </a:bodyPr>
          <a:lstStyle/>
          <a:p>
            <a:pPr algn="ctr"/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</a:rPr>
              <a:t>The assessment sheet 4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547255" y="1535113"/>
            <a:ext cx="8596746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3200" b="1" kern="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10 marks</a:t>
            </a:r>
          </a:p>
          <a:p>
            <a:pPr marL="0" indent="0">
              <a:buNone/>
            </a:pP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Practical Application Skills</a:t>
            </a:r>
          </a:p>
          <a:p>
            <a:pPr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ICT Skills;</a:t>
            </a:r>
          </a:p>
          <a:p>
            <a:pPr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Successful recording of storytelling activity;</a:t>
            </a:r>
          </a:p>
          <a:p>
            <a:pPr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Successful uploading of recording/s.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896171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</a:rPr>
              <a:t>The assessment sheet 5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540327" y="1535113"/>
            <a:ext cx="8375073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3600" b="1" kern="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30 marks</a:t>
            </a: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Key Skills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Presenting skills (20 marks);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Writing skills (10 marks).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286263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</a:rPr>
              <a:t>Presenting skills</a:t>
            </a:r>
            <a:endParaRPr lang="en-GB" b="1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Volume</a:t>
            </a:r>
            <a:r>
              <a:rPr 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Pitch</a:t>
            </a:r>
            <a:r>
              <a:rPr 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Intonation</a:t>
            </a:r>
            <a:r>
              <a:rPr 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Characterization</a:t>
            </a:r>
            <a:r>
              <a:rPr 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;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933950" y="1621562"/>
            <a:ext cx="4210050" cy="4217988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sz="4000" kern="0" dirty="0">
                <a:latin typeface="Arial" panose="020B0604020202020204" pitchFamily="34" charset="0"/>
                <a:ea typeface="Times New Roman"/>
              </a:rPr>
              <a:t>Pointing;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4000" kern="0" dirty="0">
                <a:latin typeface="Arial" panose="020B0604020202020204" pitchFamily="34" charset="0"/>
                <a:ea typeface="Times New Roman"/>
              </a:rPr>
              <a:t>Questioning;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4000" kern="0" dirty="0">
                <a:latin typeface="Arial" panose="020B0604020202020204" pitchFamily="34" charset="0"/>
                <a:ea typeface="Times New Roman"/>
              </a:rPr>
              <a:t>Pausing;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4000" kern="0" dirty="0">
                <a:latin typeface="Arial" panose="020B0604020202020204" pitchFamily="34" charset="0"/>
                <a:ea typeface="Times New Roman"/>
              </a:rPr>
              <a:t>Expression;</a:t>
            </a:r>
          </a:p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947632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</a:rPr>
              <a:t>Presenting skills</a:t>
            </a:r>
            <a:endParaRPr lang="en-GB" b="1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Enthusiasm!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2800" b="1" kern="0" dirty="0">
                <a:latin typeface="Arial" panose="020B0604020202020204" pitchFamily="34" charset="0"/>
                <a:ea typeface="Times New Roman"/>
              </a:rPr>
              <a:t>Consider your audience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5"/>
            <a:ext cx="4343399" cy="37639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778830-257B-6152-F273-A8EB94B8FA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3800" y="1600200"/>
            <a:ext cx="4938010" cy="33051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F9B599-1627-473D-AC9A-35D08085C48A}"/>
              </a:ext>
            </a:extLst>
          </p:cNvPr>
          <p:cNvSpPr txBox="1"/>
          <p:nvPr/>
        </p:nvSpPr>
        <p:spPr>
          <a:xfrm>
            <a:off x="4038600" y="4905376"/>
            <a:ext cx="4633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Kevin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Storyteller</a:t>
            </a:r>
          </a:p>
        </p:txBody>
      </p:sp>
    </p:spTree>
    <p:extLst>
      <p:ext uri="{BB962C8B-B14F-4D97-AF65-F5344CB8AC3E}">
        <p14:creationId xmlns:p14="http://schemas.microsoft.com/office/powerpoint/2010/main" val="3305223972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sitting on a chair reading a book&#10;&#10;Description automatically generated with low confidence">
            <a:extLst>
              <a:ext uri="{FF2B5EF4-FFF2-40B4-BE49-F238E27FC236}">
                <a16:creationId xmlns:a16="http://schemas.microsoft.com/office/drawing/2014/main" id="{665E0B1E-A72F-87F4-C28B-E8C4E10A73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70160"/>
            <a:ext cx="8784976" cy="6552129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4065DA-64EF-F198-74DA-BC26D0208604}"/>
              </a:ext>
            </a:extLst>
          </p:cNvPr>
          <p:cNvSpPr txBox="1"/>
          <p:nvPr/>
        </p:nvSpPr>
        <p:spPr>
          <a:xfrm>
            <a:off x="395536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Location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A36888-1378-AC3E-4CA2-779618C212A9}"/>
              </a:ext>
            </a:extLst>
          </p:cNvPr>
          <p:cNvSpPr txBox="1"/>
          <p:nvPr/>
        </p:nvSpPr>
        <p:spPr>
          <a:xfrm>
            <a:off x="1115616" y="155679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Posture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078D41-BE5F-FA0E-BDB2-1338CA9E34B8}"/>
              </a:ext>
            </a:extLst>
          </p:cNvPr>
          <p:cNvSpPr txBox="1"/>
          <p:nvPr/>
        </p:nvSpPr>
        <p:spPr>
          <a:xfrm>
            <a:off x="5436096" y="908720"/>
            <a:ext cx="1792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Eye contact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E81CF6-9993-2448-E873-70F60375A557}"/>
              </a:ext>
            </a:extLst>
          </p:cNvPr>
          <p:cNvSpPr txBox="1"/>
          <p:nvPr/>
        </p:nvSpPr>
        <p:spPr>
          <a:xfrm>
            <a:off x="5580112" y="1916832"/>
            <a:ext cx="1648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Gestures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F0B3D8-98FD-09D6-29F1-D270D804D3CC}"/>
              </a:ext>
            </a:extLst>
          </p:cNvPr>
          <p:cNvSpPr txBox="1"/>
          <p:nvPr/>
        </p:nvSpPr>
        <p:spPr>
          <a:xfrm>
            <a:off x="2411760" y="620688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Facial expressions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4397C2-0DC5-1420-DE81-31259E50D72D}"/>
              </a:ext>
            </a:extLst>
          </p:cNvPr>
          <p:cNvSpPr txBox="1"/>
          <p:nvPr/>
        </p:nvSpPr>
        <p:spPr>
          <a:xfrm>
            <a:off x="7228574" y="2018457"/>
            <a:ext cx="1648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Intonation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25635C-DB98-67E6-113F-8355FC83D536}"/>
              </a:ext>
            </a:extLst>
          </p:cNvPr>
          <p:cNvSpPr txBox="1"/>
          <p:nvPr/>
        </p:nvSpPr>
        <p:spPr>
          <a:xfrm>
            <a:off x="395536" y="2708920"/>
            <a:ext cx="989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Props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915356-2E82-A808-1904-A6D684E5437E}"/>
              </a:ext>
            </a:extLst>
          </p:cNvPr>
          <p:cNvSpPr txBox="1"/>
          <p:nvPr/>
        </p:nvSpPr>
        <p:spPr>
          <a:xfrm>
            <a:off x="7380312" y="3717032"/>
            <a:ext cx="13147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Puppets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170F85-11B5-577D-DED2-9CA7E792EE05}"/>
              </a:ext>
            </a:extLst>
          </p:cNvPr>
          <p:cNvSpPr txBox="1"/>
          <p:nvPr/>
        </p:nvSpPr>
        <p:spPr>
          <a:xfrm>
            <a:off x="179512" y="3789040"/>
            <a:ext cx="11080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Songs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C437EB5-B6F4-CB1F-F3AC-19F165CA0078}"/>
              </a:ext>
            </a:extLst>
          </p:cNvPr>
          <p:cNvSpPr txBox="1"/>
          <p:nvPr/>
        </p:nvSpPr>
        <p:spPr>
          <a:xfrm>
            <a:off x="7380312" y="4797152"/>
            <a:ext cx="1364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Perform!</a:t>
            </a:r>
          </a:p>
        </p:txBody>
      </p:sp>
    </p:spTree>
    <p:extLst>
      <p:ext uri="{BB962C8B-B14F-4D97-AF65-F5344CB8AC3E}">
        <p14:creationId xmlns:p14="http://schemas.microsoft.com/office/powerpoint/2010/main" val="159859225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7"/>
            <a:ext cx="7905750" cy="473073"/>
          </a:xfrm>
        </p:spPr>
        <p:txBody>
          <a:bodyPr>
            <a:noAutofit/>
          </a:bodyPr>
          <a:lstStyle/>
          <a:p>
            <a:pPr algn="ctr"/>
            <a:br>
              <a:rPr lang="cy-GB" alt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b="1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76399"/>
            <a:ext cx="4343401" cy="3505201"/>
          </a:xfrm>
        </p:spPr>
        <p:txBody>
          <a:bodyPr>
            <a:normAutofit fontScale="85000" lnSpcReduction="20000"/>
          </a:bodyPr>
          <a:lstStyle/>
          <a:p>
            <a:pPr eaLnBrk="0" fontAlgn="base" hangingPunct="0">
              <a:lnSpc>
                <a:spcPct val="150000"/>
              </a:lnSpc>
              <a:spcAft>
                <a:spcPct val="0"/>
              </a:spcAft>
              <a:defRPr/>
            </a:pPr>
            <a:r>
              <a:rPr lang="en-GB" sz="3500" b="1" kern="0" dirty="0">
                <a:latin typeface="Arial" panose="020B0604020202020204" pitchFamily="34" charset="0"/>
                <a:ea typeface="Times New Roman"/>
              </a:rPr>
              <a:t>Header</a:t>
            </a:r>
          </a:p>
          <a:p>
            <a:pPr eaLnBrk="0" fontAlgn="base" hangingPunct="0">
              <a:lnSpc>
                <a:spcPct val="150000"/>
              </a:lnSpc>
              <a:spcAft>
                <a:spcPct val="0"/>
              </a:spcAft>
              <a:defRPr/>
            </a:pPr>
            <a:r>
              <a:rPr lang="en-GB" sz="3500" kern="0" dirty="0">
                <a:latin typeface="Arial" panose="020B0604020202020204" pitchFamily="34" charset="0"/>
                <a:ea typeface="Times New Roman"/>
              </a:rPr>
              <a:t>Correct module code ECEY5004;</a:t>
            </a:r>
          </a:p>
          <a:p>
            <a:pPr eaLnBrk="0" fontAlgn="base" hangingPunct="0">
              <a:lnSpc>
                <a:spcPct val="150000"/>
              </a:lnSpc>
              <a:spcAft>
                <a:spcPct val="0"/>
              </a:spcAft>
              <a:defRPr/>
            </a:pPr>
            <a:r>
              <a:rPr lang="en-GB" sz="3500" kern="0" dirty="0">
                <a:latin typeface="Arial" panose="020B0604020202020204" pitchFamily="34" charset="0"/>
                <a:ea typeface="Times New Roman"/>
              </a:rPr>
              <a:t>Student number;</a:t>
            </a:r>
          </a:p>
          <a:p>
            <a:pPr eaLnBrk="0" fontAlgn="base" hangingPunct="0">
              <a:lnSpc>
                <a:spcPct val="150000"/>
              </a:lnSpc>
              <a:spcAft>
                <a:spcPct val="0"/>
              </a:spcAft>
              <a:defRPr/>
            </a:pPr>
            <a:r>
              <a:rPr lang="en-GB" sz="3500" kern="0" dirty="0">
                <a:latin typeface="Arial" panose="020B0604020202020204" pitchFamily="34" charset="0"/>
                <a:ea typeface="Times New Roman"/>
              </a:rPr>
              <a:t>Word count.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59266" y="1545362"/>
            <a:ext cx="4532333" cy="4370388"/>
          </a:xfrm>
        </p:spPr>
        <p:txBody>
          <a:bodyPr>
            <a:normAutofit fontScale="70000" lnSpcReduction="20000"/>
          </a:bodyPr>
          <a:lstStyle/>
          <a:p>
            <a:pPr eaLnBrk="0" fontAlgn="base" hangingPunct="0">
              <a:lnSpc>
                <a:spcPct val="150000"/>
              </a:lnSpc>
              <a:spcAft>
                <a:spcPct val="0"/>
              </a:spcAft>
              <a:defRPr/>
            </a:pPr>
            <a:r>
              <a:rPr lang="en-US" sz="3600" b="1" kern="0" dirty="0">
                <a:latin typeface="Arial" panose="020B0604020202020204" pitchFamily="34" charset="0"/>
                <a:ea typeface="Times New Roman"/>
              </a:rPr>
              <a:t>Footer</a:t>
            </a:r>
          </a:p>
          <a:p>
            <a:pPr eaLnBrk="0" fontAlgn="base" hangingPunct="0">
              <a:lnSpc>
                <a:spcPct val="150000"/>
              </a:lnSpc>
              <a:spcAft>
                <a:spcPct val="0"/>
              </a:spcAft>
              <a:buFontTx/>
              <a:buChar char="-"/>
              <a:defRPr/>
            </a:pPr>
            <a:r>
              <a:rPr lang="en-US" sz="3600" kern="0" dirty="0">
                <a:latin typeface="Arial" panose="020B0604020202020204" pitchFamily="34" charset="0"/>
                <a:ea typeface="Times New Roman"/>
              </a:rPr>
              <a:t>Page numbers</a:t>
            </a:r>
          </a:p>
          <a:p>
            <a:pPr marL="0" indent="0" eaLnBrk="0" fontAlgn="base" hangingPunct="0">
              <a:lnSpc>
                <a:spcPct val="150000"/>
              </a:lnSpc>
              <a:spcAft>
                <a:spcPct val="0"/>
              </a:spcAft>
              <a:buNone/>
              <a:defRPr/>
            </a:pPr>
            <a:endParaRPr lang="en-US" sz="3600" kern="0" dirty="0">
              <a:latin typeface="Arial" panose="020B0604020202020204" pitchFamily="34" charset="0"/>
              <a:ea typeface="Times New Roman"/>
            </a:endParaRPr>
          </a:p>
          <a:p>
            <a:pPr eaLnBrk="0" fontAlgn="base" hangingPunct="0">
              <a:lnSpc>
                <a:spcPct val="150000"/>
              </a:lnSpc>
              <a:spcAft>
                <a:spcPct val="0"/>
              </a:spcAft>
              <a:defRPr/>
            </a:pPr>
            <a:r>
              <a:rPr lang="en-US" sz="3600" kern="0" dirty="0">
                <a:latin typeface="Arial" panose="020B0604020202020204" pitchFamily="34" charset="0"/>
                <a:ea typeface="Times New Roman"/>
              </a:rPr>
              <a:t>Sentence and paragraph structure;</a:t>
            </a:r>
          </a:p>
          <a:p>
            <a:pPr eaLnBrk="0" fontAlgn="base" hangingPunct="0">
              <a:lnSpc>
                <a:spcPct val="150000"/>
              </a:lnSpc>
              <a:spcAft>
                <a:spcPct val="0"/>
              </a:spcAft>
              <a:defRPr/>
            </a:pPr>
            <a:r>
              <a:rPr lang="en-US" sz="3600" kern="0" dirty="0">
                <a:latin typeface="Arial" panose="020B0604020202020204" pitchFamily="34" charset="0"/>
                <a:ea typeface="Times New Roman"/>
              </a:rPr>
              <a:t>Clarity;</a:t>
            </a:r>
          </a:p>
          <a:p>
            <a:pPr eaLnBrk="0" fontAlgn="base" hangingPunct="0">
              <a:lnSpc>
                <a:spcPct val="150000"/>
              </a:lnSpc>
              <a:spcAft>
                <a:spcPct val="0"/>
              </a:spcAft>
              <a:defRPr/>
            </a:pPr>
            <a:r>
              <a:rPr lang="en-US" sz="3600" kern="0" dirty="0">
                <a:latin typeface="Arial" panose="020B0604020202020204" pitchFamily="34" charset="0"/>
                <a:ea typeface="Times New Roman"/>
              </a:rPr>
              <a:t>3rd person.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11764203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3073"/>
          </a:xfrm>
        </p:spPr>
        <p:txBody>
          <a:bodyPr>
            <a:noAutofit/>
          </a:bodyPr>
          <a:lstStyle/>
          <a:p>
            <a:pPr algn="ctr"/>
            <a:br>
              <a:rPr lang="cy-GB" alt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180489" y="1825625"/>
            <a:ext cx="8208817" cy="3760789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Correctness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PROOFREAD…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  PROOFREAD…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US" kern="0" dirty="0">
                <a:latin typeface="Arial" panose="020B0604020202020204" pitchFamily="34" charset="0"/>
                <a:ea typeface="Times New Roman"/>
              </a:rPr>
              <a:t>  PROOFREAD!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  <p:pic>
        <p:nvPicPr>
          <p:cNvPr id="1026" name="Picture 2" descr="Importance of Proofreading">
            <a:extLst>
              <a:ext uri="{FF2B5EF4-FFF2-40B4-BE49-F238E27FC236}">
                <a16:creationId xmlns:a16="http://schemas.microsoft.com/office/drawing/2014/main" id="{D42C1E24-5847-AD85-6DD3-0A5527D281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710" y="1825625"/>
            <a:ext cx="4654463" cy="2659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6458764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248928"/>
          </a:xfrm>
        </p:spPr>
        <p:txBody>
          <a:bodyPr>
            <a:noAutofit/>
          </a:bodyPr>
          <a:lstStyle/>
          <a:p>
            <a:pPr algn="ctr"/>
            <a:r>
              <a:rPr lang="en-GB" altLang="cy-GB" b="1" kern="0" dirty="0"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614055"/>
            <a:ext cx="4536504" cy="366236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3600" dirty="0">
                <a:latin typeface="Arial" panose="020B0604020202020204" pitchFamily="34" charset="0"/>
              </a:rPr>
              <a:t>Events out of your control;</a:t>
            </a:r>
          </a:p>
          <a:p>
            <a:pPr>
              <a:lnSpc>
                <a:spcPct val="150000"/>
              </a:lnSpc>
            </a:pPr>
            <a:r>
              <a:rPr lang="en-GB" sz="3600" dirty="0">
                <a:latin typeface="Arial" panose="020B0604020202020204" pitchFamily="34" charset="0"/>
              </a:rPr>
              <a:t>Official procedure;</a:t>
            </a:r>
          </a:p>
          <a:p>
            <a:pPr>
              <a:lnSpc>
                <a:spcPct val="150000"/>
              </a:lnSpc>
            </a:pPr>
            <a:r>
              <a:rPr lang="en-GB" sz="3600" dirty="0">
                <a:latin typeface="Arial" panose="020B0604020202020204" pitchFamily="34" charset="0"/>
              </a:rPr>
              <a:t>Evidence;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57142" y="1635975"/>
            <a:ext cx="4407346" cy="366236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4000" dirty="0">
                <a:latin typeface="Arial" panose="020B0604020202020204" pitchFamily="34" charset="0"/>
              </a:rPr>
              <a:t>Complete form SC01;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latin typeface="Arial" panose="020B0604020202020204" pitchFamily="34" charset="0"/>
              </a:rPr>
              <a:t>Liaise with Academic Office.</a:t>
            </a:r>
          </a:p>
        </p:txBody>
      </p:sp>
    </p:spTree>
    <p:extLst>
      <p:ext uri="{BB962C8B-B14F-4D97-AF65-F5344CB8AC3E}">
        <p14:creationId xmlns:p14="http://schemas.microsoft.com/office/powerpoint/2010/main" val="60408950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2"/>
            <a:ext cx="7886700" cy="1194819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</a:rPr>
              <a:t>Late Submissions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4964" y="1302707"/>
            <a:ext cx="8181656" cy="412063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</a:rPr>
              <a:t>Present within 7 working days – no EC – capped at 40%;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</a:rPr>
              <a:t>Present after 7 working days – no EC – staff not permitted to assess;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</a:rPr>
              <a:t>0 Non-Attempt recorded.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65924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57A634B-59A9-BF5A-F39A-E91F412F3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457200"/>
            <a:ext cx="8610600" cy="1219200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</a:rPr>
              <a:t>ICT issues?</a:t>
            </a:r>
            <a:endParaRPr lang="en-GB" sz="4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282022-461E-56DE-589D-1CB6ADE18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2133600"/>
            <a:ext cx="4629150" cy="372745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Moodle@uwtsd.ac.uk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Gwennan Couch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g.couch@uwtsd.ac.uk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D49E6E0-73E5-8F9D-EDBD-3F05C1F5B3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4800" y="2057400"/>
            <a:ext cx="3275013" cy="3811588"/>
          </a:xfrm>
        </p:spPr>
        <p:txBody>
          <a:bodyPr>
            <a:norm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Service Desk</a:t>
            </a:r>
          </a:p>
          <a:p>
            <a:r>
              <a:rPr lang="cy-GB" sz="5400" dirty="0">
                <a:latin typeface="Arial" panose="020B0604020202020204" pitchFamily="34" charset="0"/>
              </a:rPr>
              <a:t>0300 500 5055</a:t>
            </a:r>
          </a:p>
          <a:p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842244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28650" y="2362200"/>
            <a:ext cx="7886700" cy="38147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</a:rPr>
              <a:t>Panopto;</a:t>
            </a:r>
          </a:p>
          <a:p>
            <a:r>
              <a:rPr lang="en-GB" dirty="0">
                <a:latin typeface="Arial" panose="020B0604020202020204" pitchFamily="34" charset="0"/>
              </a:rPr>
              <a:t>Module handbook;</a:t>
            </a:r>
          </a:p>
          <a:p>
            <a:r>
              <a:rPr lang="en-GB" dirty="0">
                <a:latin typeface="Arial" panose="020B0604020202020204" pitchFamily="34" charset="0"/>
              </a:rPr>
              <a:t>Notes;</a:t>
            </a:r>
          </a:p>
          <a:p>
            <a:r>
              <a:rPr lang="en-GB" dirty="0">
                <a:latin typeface="Arial" panose="020B0604020202020204" pitchFamily="34" charset="0"/>
              </a:rPr>
              <a:t>Your lecturer/module coordinator;</a:t>
            </a:r>
          </a:p>
        </p:txBody>
      </p:sp>
    </p:spTree>
    <p:extLst>
      <p:ext uri="{BB962C8B-B14F-4D97-AF65-F5344CB8AC3E}">
        <p14:creationId xmlns:p14="http://schemas.microsoft.com/office/powerpoint/2010/main" val="338140629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2133600"/>
            <a:ext cx="3638550" cy="3124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340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Facebook</a:t>
            </a:r>
          </a:p>
        </p:txBody>
      </p:sp>
    </p:spTree>
    <p:extLst>
      <p:ext uri="{BB962C8B-B14F-4D97-AF65-F5344CB8AC3E}">
        <p14:creationId xmlns:p14="http://schemas.microsoft.com/office/powerpoint/2010/main" val="312335472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6BAC5-33DE-CF79-2525-8B9136E0A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Next steps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15E1E-AD7B-071F-3FFF-07CC1B397A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8764" y="1825625"/>
            <a:ext cx="8016586" cy="380986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Note 3 things you have understood;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Note 3 things that need further explanation;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Ask/e-mail/write on the Post-its.</a:t>
            </a:r>
          </a:p>
        </p:txBody>
      </p:sp>
    </p:spTree>
    <p:extLst>
      <p:ext uri="{BB962C8B-B14F-4D97-AF65-F5344CB8AC3E}">
        <p14:creationId xmlns:p14="http://schemas.microsoft.com/office/powerpoint/2010/main" val="86459134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Accessib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Accessib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Accessib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Place full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434252E2-C4E4-4422-B3BA-5A708B06FC1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7D543DD-8AD5-4B83-BAE9-1D9D344D0F6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9CD105A-1DD5-454D-8795-DCDA8179E60E}">
  <ds:schemaRefs>
    <ds:schemaRef ds:uri="http://schemas.microsoft.com/office/2006/metadata/properties"/>
    <ds:schemaRef ds:uri="http://schemas.microsoft.com/office/infopath/2007/PartnerControls"/>
    <ds:schemaRef ds:uri="16bfc89a-06a0-41d6-ae50-6ff65b36cb8b"/>
    <ds:schemaRef ds:uri="e4a72011-89be-41d7-bd49-565121a9e24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45</TotalTime>
  <Words>1897</Words>
  <Application>Microsoft Office PowerPoint</Application>
  <PresentationFormat>On-screen Show (4:3)</PresentationFormat>
  <Paragraphs>331</Paragraphs>
  <Slides>43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18</vt:i4>
      </vt:variant>
      <vt:variant>
        <vt:lpstr>Slide Titles</vt:lpstr>
      </vt:variant>
      <vt:variant>
        <vt:i4>43</vt:i4>
      </vt:variant>
    </vt:vector>
  </HeadingPairs>
  <TitlesOfParts>
    <vt:vector size="65" baseType="lpstr">
      <vt:lpstr>ＭＳ Ｐゴシック</vt:lpstr>
      <vt:lpstr>Arial</vt:lpstr>
      <vt:lpstr>Calibri</vt:lpstr>
      <vt:lpstr>Calibri Light</vt:lpstr>
      <vt:lpstr>Title Slide 1</vt:lpstr>
      <vt:lpstr>Title Slide 2</vt:lpstr>
      <vt:lpstr>Title Slide 3</vt:lpstr>
      <vt:lpstr>Title Slide 4</vt:lpstr>
      <vt:lpstr>Sub Title 1</vt:lpstr>
      <vt:lpstr>Accessible 1</vt:lpstr>
      <vt:lpstr>Accessible 2</vt:lpstr>
      <vt:lpstr>Accessible 3</vt:lpstr>
      <vt:lpstr>Accessible 4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Place full Image in Background</vt:lpstr>
      <vt:lpstr>PowerPoint Presentation</vt:lpstr>
      <vt:lpstr>Contents</vt:lpstr>
      <vt:lpstr>The module team (Birmingham)</vt:lpstr>
      <vt:lpstr>The module team (Wales)</vt:lpstr>
      <vt:lpstr> Employability/Transferable Skills </vt:lpstr>
      <vt:lpstr>Aim of module</vt:lpstr>
      <vt:lpstr>Learning outcomes</vt:lpstr>
      <vt:lpstr>Topics to be studied</vt:lpstr>
      <vt:lpstr>Assessment</vt:lpstr>
      <vt:lpstr>PowerPoint Presentation</vt:lpstr>
      <vt:lpstr>Description of the assignment</vt:lpstr>
      <vt:lpstr>You will need to:</vt:lpstr>
      <vt:lpstr>You will need to:</vt:lpstr>
      <vt:lpstr>You will need to:</vt:lpstr>
      <vt:lpstr>  Ideas</vt:lpstr>
      <vt:lpstr>Practical implications</vt:lpstr>
      <vt:lpstr>Structure of paper</vt:lpstr>
      <vt:lpstr>Structure</vt:lpstr>
      <vt:lpstr> Structure</vt:lpstr>
      <vt:lpstr>Structure</vt:lpstr>
      <vt:lpstr>AI – use of Artificial Intelligence</vt:lpstr>
      <vt:lpstr>AI – use of Artificial Intelligence</vt:lpstr>
      <vt:lpstr>AI – use of Artificial Intelligence</vt:lpstr>
      <vt:lpstr>AI – use of Artificial Intelligence</vt:lpstr>
      <vt:lpstr>The recording/s</vt:lpstr>
      <vt:lpstr>The assessment sheet 1</vt:lpstr>
      <vt:lpstr>The assessment sheet 2</vt:lpstr>
      <vt:lpstr>Knowledge and Understanding</vt:lpstr>
      <vt:lpstr>The assessment sheet 3</vt:lpstr>
      <vt:lpstr>Analysis</vt:lpstr>
      <vt:lpstr>The assessment sheet 4</vt:lpstr>
      <vt:lpstr>The assessment sheet 5</vt:lpstr>
      <vt:lpstr>Presenting skills</vt:lpstr>
      <vt:lpstr>Presenting skills</vt:lpstr>
      <vt:lpstr>PowerPoint Presentation</vt:lpstr>
      <vt:lpstr> Writing skills</vt:lpstr>
      <vt:lpstr> Writing skills</vt:lpstr>
      <vt:lpstr>Extenuating Circumstances (EC)</vt:lpstr>
      <vt:lpstr>Late Submissions</vt:lpstr>
      <vt:lpstr>ICT issues?</vt:lpstr>
      <vt:lpstr>Questions about the assignment?</vt:lpstr>
      <vt:lpstr>Questions about the assignment?</vt:lpstr>
      <vt:lpstr>Next steps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Bee B</cp:lastModifiedBy>
  <cp:revision>20</cp:revision>
  <dcterms:created xsi:type="dcterms:W3CDTF">2021-03-10T12:10:47Z</dcterms:created>
  <dcterms:modified xsi:type="dcterms:W3CDTF">2024-09-09T17:01:27Z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