
<file path=[Content_Types].xml><?xml version="1.0" encoding="utf-8"?>
<Types xmlns="http://schemas.openxmlformats.org/package/2006/content-types">
  <Default Extension="png" ContentType="image/png"/>
  <Default Extension="png&amp;ehk=M3vrrobiR9TZKi71G9K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5" r:id="rId1"/>
  </p:sldMasterIdLst>
  <p:notesMasterIdLst>
    <p:notesMasterId r:id="rId33"/>
  </p:notesMasterIdLst>
  <p:sldIdLst>
    <p:sldId id="299" r:id="rId2"/>
    <p:sldId id="300" r:id="rId3"/>
    <p:sldId id="301" r:id="rId4"/>
    <p:sldId id="307" r:id="rId5"/>
    <p:sldId id="269" r:id="rId6"/>
    <p:sldId id="270" r:id="rId7"/>
    <p:sldId id="271" r:id="rId8"/>
    <p:sldId id="275" r:id="rId9"/>
    <p:sldId id="276" r:id="rId10"/>
    <p:sldId id="277" r:id="rId11"/>
    <p:sldId id="298" r:id="rId12"/>
    <p:sldId id="279" r:id="rId13"/>
    <p:sldId id="280" r:id="rId14"/>
    <p:sldId id="281" r:id="rId15"/>
    <p:sldId id="282" r:id="rId16"/>
    <p:sldId id="283" r:id="rId17"/>
    <p:sldId id="284" r:id="rId18"/>
    <p:sldId id="285" r:id="rId19"/>
    <p:sldId id="286" r:id="rId20"/>
    <p:sldId id="287" r:id="rId21"/>
    <p:sldId id="288" r:id="rId22"/>
    <p:sldId id="273" r:id="rId23"/>
    <p:sldId id="291" r:id="rId24"/>
    <p:sldId id="294" r:id="rId25"/>
    <p:sldId id="295" r:id="rId26"/>
    <p:sldId id="290" r:id="rId27"/>
    <p:sldId id="302" r:id="rId28"/>
    <p:sldId id="303" r:id="rId29"/>
    <p:sldId id="304" r:id="rId30"/>
    <p:sldId id="305" r:id="rId31"/>
    <p:sldId id="306" r:id="rId3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81014" autoAdjust="0"/>
  </p:normalViewPr>
  <p:slideViewPr>
    <p:cSldViewPr snapToGrid="0">
      <p:cViewPr varScale="1">
        <p:scale>
          <a:sx n="63" d="100"/>
          <a:sy n="63" d="100"/>
        </p:scale>
        <p:origin x="180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47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175C69D-D747-4B1B-AC44-F46B697B24BE}" type="datetimeFigureOut">
              <a:rPr lang="en-GB" smtClean="0"/>
              <a:t>17/01/2018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AFB50B6-F1B6-43E7-9F13-F7A06A05F4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71521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xfrm>
            <a:off x="1371600" y="1143000"/>
            <a:ext cx="4114800" cy="3086100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defRPr/>
            </a:pPr>
            <a:r>
              <a:rPr lang="en-GB" b="1" dirty="0"/>
              <a:t>In Groups </a:t>
            </a:r>
            <a:r>
              <a:rPr lang="en-GB" dirty="0"/>
              <a:t>–</a:t>
            </a:r>
          </a:p>
          <a:p>
            <a:pPr>
              <a:defRPr/>
            </a:pPr>
            <a:endParaRPr lang="en-GB" dirty="0"/>
          </a:p>
          <a:p>
            <a:pPr marL="241539" indent="-241539">
              <a:buFont typeface="+mj-lt"/>
              <a:buAutoNum type="arabicPeriod"/>
              <a:defRPr/>
            </a:pPr>
            <a:r>
              <a:rPr lang="en-GB" dirty="0"/>
              <a:t> Work together to give examples of each category  from the workplace – (each group present back to class)</a:t>
            </a:r>
          </a:p>
          <a:p>
            <a:pPr marL="241539" indent="-241539">
              <a:buFont typeface="+mj-lt"/>
              <a:buAutoNum type="arabicPeriod"/>
              <a:defRPr/>
            </a:pPr>
            <a:r>
              <a:rPr lang="en-GB" dirty="0"/>
              <a:t>Give an example of a strategic problem facing a government or economy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F5F8AC68-14AB-4B73-ADCA-BD55B9745C27}" type="slidenum">
              <a:rPr lang="en-GB" smtClean="0"/>
              <a:pPr>
                <a:defRPr/>
              </a:pPr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726339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>
            <a:lvl1pPr eaLnBrk="0" hangingPunct="0">
              <a:defRPr sz="2500">
                <a:solidFill>
                  <a:schemeClr val="tx1"/>
                </a:solidFill>
                <a:latin typeface="Times New Roman" charset="0"/>
              </a:defRPr>
            </a:lvl1pPr>
            <a:lvl2pPr marL="785001" indent="-301923" eaLnBrk="0" hangingPunct="0">
              <a:defRPr sz="2500">
                <a:solidFill>
                  <a:schemeClr val="tx1"/>
                </a:solidFill>
                <a:latin typeface="Times New Roman" charset="0"/>
              </a:defRPr>
            </a:lvl2pPr>
            <a:lvl3pPr marL="1207694" indent="-241539" eaLnBrk="0" hangingPunct="0">
              <a:defRPr sz="2500">
                <a:solidFill>
                  <a:schemeClr val="tx1"/>
                </a:solidFill>
                <a:latin typeface="Times New Roman" charset="0"/>
              </a:defRPr>
            </a:lvl3pPr>
            <a:lvl4pPr marL="1690771" indent="-241539" eaLnBrk="0" hangingPunct="0">
              <a:defRPr sz="2500">
                <a:solidFill>
                  <a:schemeClr val="tx1"/>
                </a:solidFill>
                <a:latin typeface="Times New Roman" charset="0"/>
              </a:defRPr>
            </a:lvl4pPr>
            <a:lvl5pPr marL="2173849" indent="-241539" eaLnBrk="0" hangingPunct="0">
              <a:defRPr sz="2500">
                <a:solidFill>
                  <a:schemeClr val="tx1"/>
                </a:solidFill>
                <a:latin typeface="Times New Roman" charset="0"/>
              </a:defRPr>
            </a:lvl5pPr>
            <a:lvl6pPr marL="2656926" indent="-241539" algn="ctr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Times New Roman" charset="0"/>
              </a:defRPr>
            </a:lvl6pPr>
            <a:lvl7pPr marL="3140004" indent="-241539" algn="ctr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Times New Roman" charset="0"/>
              </a:defRPr>
            </a:lvl7pPr>
            <a:lvl8pPr marL="3623081" indent="-241539" algn="ctr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Times New Roman" charset="0"/>
              </a:defRPr>
            </a:lvl8pPr>
            <a:lvl9pPr marL="4106159" indent="-241539" algn="ctr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>
              <a:defRPr/>
            </a:pPr>
            <a:fld id="{84A45511-6AA5-4B57-9CEC-EE6F76A5C586}" type="slidenum">
              <a:rPr lang="en-GB" altLang="en-US" sz="1300">
                <a:latin typeface="Verdana" pitchFamily="34" charset="0"/>
              </a:rPr>
              <a:pPr eaLnBrk="1" hangingPunct="1">
                <a:defRPr/>
              </a:pPr>
              <a:t>13</a:t>
            </a:fld>
            <a:endParaRPr lang="en-GB" altLang="en-US" sz="1300">
              <a:latin typeface="Verdana" pitchFamily="34" charset="0"/>
            </a:endParaRPr>
          </a:p>
        </p:txBody>
      </p:sp>
      <p:sp>
        <p:nvSpPr>
          <p:cNvPr id="665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371600" y="1143000"/>
            <a:ext cx="4114800" cy="3086100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6564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85032309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>
            <a:lvl1pPr eaLnBrk="0" hangingPunct="0">
              <a:defRPr sz="2500">
                <a:solidFill>
                  <a:schemeClr val="tx1"/>
                </a:solidFill>
                <a:latin typeface="Times New Roman" charset="0"/>
              </a:defRPr>
            </a:lvl1pPr>
            <a:lvl2pPr marL="785001" indent="-301923" eaLnBrk="0" hangingPunct="0">
              <a:defRPr sz="2500">
                <a:solidFill>
                  <a:schemeClr val="tx1"/>
                </a:solidFill>
                <a:latin typeface="Times New Roman" charset="0"/>
              </a:defRPr>
            </a:lvl2pPr>
            <a:lvl3pPr marL="1207694" indent="-241539" eaLnBrk="0" hangingPunct="0">
              <a:defRPr sz="2500">
                <a:solidFill>
                  <a:schemeClr val="tx1"/>
                </a:solidFill>
                <a:latin typeface="Times New Roman" charset="0"/>
              </a:defRPr>
            </a:lvl3pPr>
            <a:lvl4pPr marL="1690771" indent="-241539" eaLnBrk="0" hangingPunct="0">
              <a:defRPr sz="2500">
                <a:solidFill>
                  <a:schemeClr val="tx1"/>
                </a:solidFill>
                <a:latin typeface="Times New Roman" charset="0"/>
              </a:defRPr>
            </a:lvl4pPr>
            <a:lvl5pPr marL="2173849" indent="-241539" eaLnBrk="0" hangingPunct="0">
              <a:defRPr sz="2500">
                <a:solidFill>
                  <a:schemeClr val="tx1"/>
                </a:solidFill>
                <a:latin typeface="Times New Roman" charset="0"/>
              </a:defRPr>
            </a:lvl5pPr>
            <a:lvl6pPr marL="2656926" indent="-241539" algn="ctr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Times New Roman" charset="0"/>
              </a:defRPr>
            </a:lvl6pPr>
            <a:lvl7pPr marL="3140004" indent="-241539" algn="ctr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Times New Roman" charset="0"/>
              </a:defRPr>
            </a:lvl7pPr>
            <a:lvl8pPr marL="3623081" indent="-241539" algn="ctr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Times New Roman" charset="0"/>
              </a:defRPr>
            </a:lvl8pPr>
            <a:lvl9pPr marL="4106159" indent="-241539" algn="ctr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>
              <a:defRPr/>
            </a:pPr>
            <a:fld id="{4BD1B46C-6513-4FFB-B329-C47BA75E7338}" type="slidenum">
              <a:rPr lang="en-GB" altLang="en-US" sz="1300">
                <a:latin typeface="Verdana" pitchFamily="34" charset="0"/>
              </a:rPr>
              <a:pPr eaLnBrk="1" hangingPunct="1">
                <a:defRPr/>
              </a:pPr>
              <a:t>16</a:t>
            </a:fld>
            <a:endParaRPr lang="en-GB" altLang="en-US" sz="1300">
              <a:latin typeface="Verdana" pitchFamily="34" charset="0"/>
            </a:endParaRPr>
          </a:p>
        </p:txBody>
      </p:sp>
      <p:sp>
        <p:nvSpPr>
          <p:cNvPr id="675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371600" y="1143000"/>
            <a:ext cx="4114800" cy="3086100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7588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4447434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>
            <a:lvl1pPr eaLnBrk="0" hangingPunct="0">
              <a:defRPr sz="2500">
                <a:solidFill>
                  <a:schemeClr val="tx1"/>
                </a:solidFill>
                <a:latin typeface="Times New Roman" charset="0"/>
              </a:defRPr>
            </a:lvl1pPr>
            <a:lvl2pPr marL="785001" indent="-301923" eaLnBrk="0" hangingPunct="0">
              <a:defRPr sz="2500">
                <a:solidFill>
                  <a:schemeClr val="tx1"/>
                </a:solidFill>
                <a:latin typeface="Times New Roman" charset="0"/>
              </a:defRPr>
            </a:lvl2pPr>
            <a:lvl3pPr marL="1207694" indent="-241539" eaLnBrk="0" hangingPunct="0">
              <a:defRPr sz="2500">
                <a:solidFill>
                  <a:schemeClr val="tx1"/>
                </a:solidFill>
                <a:latin typeface="Times New Roman" charset="0"/>
              </a:defRPr>
            </a:lvl3pPr>
            <a:lvl4pPr marL="1690771" indent="-241539" eaLnBrk="0" hangingPunct="0">
              <a:defRPr sz="2500">
                <a:solidFill>
                  <a:schemeClr val="tx1"/>
                </a:solidFill>
                <a:latin typeface="Times New Roman" charset="0"/>
              </a:defRPr>
            </a:lvl4pPr>
            <a:lvl5pPr marL="2173849" indent="-241539" eaLnBrk="0" hangingPunct="0">
              <a:defRPr sz="2500">
                <a:solidFill>
                  <a:schemeClr val="tx1"/>
                </a:solidFill>
                <a:latin typeface="Times New Roman" charset="0"/>
              </a:defRPr>
            </a:lvl5pPr>
            <a:lvl6pPr marL="2656926" indent="-241539" algn="ctr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Times New Roman" charset="0"/>
              </a:defRPr>
            </a:lvl6pPr>
            <a:lvl7pPr marL="3140004" indent="-241539" algn="ctr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Times New Roman" charset="0"/>
              </a:defRPr>
            </a:lvl7pPr>
            <a:lvl8pPr marL="3623081" indent="-241539" algn="ctr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Times New Roman" charset="0"/>
              </a:defRPr>
            </a:lvl8pPr>
            <a:lvl9pPr marL="4106159" indent="-241539" algn="ctr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>
              <a:defRPr/>
            </a:pPr>
            <a:fld id="{4BD1B46C-6513-4FFB-B329-C47BA75E7338}" type="slidenum">
              <a:rPr lang="en-GB" altLang="en-US" sz="1300">
                <a:latin typeface="Verdana" pitchFamily="34" charset="0"/>
              </a:rPr>
              <a:pPr eaLnBrk="1" hangingPunct="1">
                <a:defRPr/>
              </a:pPr>
              <a:t>17</a:t>
            </a:fld>
            <a:endParaRPr lang="en-GB" altLang="en-US" sz="1300">
              <a:latin typeface="Verdana" pitchFamily="34" charset="0"/>
            </a:endParaRPr>
          </a:p>
        </p:txBody>
      </p:sp>
      <p:sp>
        <p:nvSpPr>
          <p:cNvPr id="675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371600" y="1143000"/>
            <a:ext cx="4114800" cy="3086100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7588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53223683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 sz="1200">
                <a:solidFill>
                  <a:schemeClr val="tx1"/>
                </a:solidFill>
                <a:latin typeface="Calibri" pitchFamily="34" charset="0"/>
              </a:defRPr>
            </a:lvl1pPr>
            <a:lvl2pPr marL="784225" indent="-301625">
              <a:defRPr sz="1200">
                <a:solidFill>
                  <a:schemeClr val="tx1"/>
                </a:solidFill>
                <a:latin typeface="Calibri" pitchFamily="34" charset="0"/>
              </a:defRPr>
            </a:lvl2pPr>
            <a:lvl3pPr marL="1206500" indent="-241300">
              <a:defRPr sz="1200">
                <a:solidFill>
                  <a:schemeClr val="tx1"/>
                </a:solidFill>
                <a:latin typeface="Calibri" pitchFamily="34" charset="0"/>
              </a:defRPr>
            </a:lvl3pPr>
            <a:lvl4pPr marL="1690688" indent="-241300">
              <a:defRPr sz="1200">
                <a:solidFill>
                  <a:schemeClr val="tx1"/>
                </a:solidFill>
                <a:latin typeface="Calibri" pitchFamily="34" charset="0"/>
              </a:defRPr>
            </a:lvl4pPr>
            <a:lvl5pPr marL="2173288" indent="-241300">
              <a:defRPr sz="1200">
                <a:solidFill>
                  <a:schemeClr val="tx1"/>
                </a:solidFill>
                <a:latin typeface="Calibri" pitchFamily="34" charset="0"/>
              </a:defRPr>
            </a:lvl5pPr>
            <a:lvl6pPr marL="2630488" indent="-2413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6pPr>
            <a:lvl7pPr marL="3087688" indent="-2413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7pPr>
            <a:lvl8pPr marL="3544888" indent="-2413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8pPr>
            <a:lvl9pPr marL="4002088" indent="-2413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89C38F24-B528-46C3-B447-1142EA9227DD}" type="slidenum">
              <a:rPr lang="en-US" altLang="en-US" sz="1300" smtClean="0">
                <a:solidFill>
                  <a:srgbClr val="000000"/>
                </a:solidFill>
                <a:latin typeface="Arial" charset="0"/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19</a:t>
            </a:fld>
            <a:endParaRPr lang="en-US" altLang="en-US" sz="1300">
              <a:solidFill>
                <a:srgbClr val="000000"/>
              </a:solidFill>
              <a:latin typeface="Arial" charset="0"/>
              <a:cs typeface="Arial" charset="0"/>
            </a:endParaRPr>
          </a:p>
        </p:txBody>
      </p:sp>
      <p:sp>
        <p:nvSpPr>
          <p:cNvPr id="696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371600" y="1143000"/>
            <a:ext cx="4114800" cy="3086100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9636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86530222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 sz="1200">
                <a:solidFill>
                  <a:schemeClr val="tx1"/>
                </a:solidFill>
                <a:latin typeface="Calibri" pitchFamily="34" charset="0"/>
              </a:defRPr>
            </a:lvl1pPr>
            <a:lvl2pPr marL="784225" indent="-301625">
              <a:defRPr sz="1200">
                <a:solidFill>
                  <a:schemeClr val="tx1"/>
                </a:solidFill>
                <a:latin typeface="Calibri" pitchFamily="34" charset="0"/>
              </a:defRPr>
            </a:lvl2pPr>
            <a:lvl3pPr marL="1206500" indent="-241300">
              <a:defRPr sz="1200">
                <a:solidFill>
                  <a:schemeClr val="tx1"/>
                </a:solidFill>
                <a:latin typeface="Calibri" pitchFamily="34" charset="0"/>
              </a:defRPr>
            </a:lvl3pPr>
            <a:lvl4pPr marL="1690688" indent="-241300">
              <a:defRPr sz="1200">
                <a:solidFill>
                  <a:schemeClr val="tx1"/>
                </a:solidFill>
                <a:latin typeface="Calibri" pitchFamily="34" charset="0"/>
              </a:defRPr>
            </a:lvl4pPr>
            <a:lvl5pPr marL="2173288" indent="-241300">
              <a:defRPr sz="1200">
                <a:solidFill>
                  <a:schemeClr val="tx1"/>
                </a:solidFill>
                <a:latin typeface="Calibri" pitchFamily="34" charset="0"/>
              </a:defRPr>
            </a:lvl5pPr>
            <a:lvl6pPr marL="2630488" indent="-2413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6pPr>
            <a:lvl7pPr marL="3087688" indent="-2413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7pPr>
            <a:lvl8pPr marL="3544888" indent="-2413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8pPr>
            <a:lvl9pPr marL="4002088" indent="-2413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D9CB05BE-A5F5-455A-9713-F5D91587FF95}" type="slidenum">
              <a:rPr lang="en-US" altLang="en-US" sz="1300" smtClean="0">
                <a:solidFill>
                  <a:srgbClr val="000000"/>
                </a:solidFill>
                <a:latin typeface="Arial" charset="0"/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20</a:t>
            </a:fld>
            <a:endParaRPr lang="en-US" altLang="en-US" sz="1300">
              <a:solidFill>
                <a:srgbClr val="000000"/>
              </a:solidFill>
              <a:latin typeface="Arial" charset="0"/>
              <a:cs typeface="Arial" charset="0"/>
            </a:endParaRPr>
          </a:p>
        </p:txBody>
      </p:sp>
      <p:sp>
        <p:nvSpPr>
          <p:cNvPr id="70659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371600" y="1143000"/>
            <a:ext cx="4114800" cy="3086100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0660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altLang="en-US">
              <a:latin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5590758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xfrm>
            <a:off x="1371600" y="1143000"/>
            <a:ext cx="4114800" cy="3086100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168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CFE9F69F-5F33-4DAD-AE61-F9AE695676D3}" type="slidenum">
              <a:rPr lang="en-GB" smtClean="0"/>
              <a:pPr>
                <a:defRPr/>
              </a:pPr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893216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overOverlay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9C64F3F4-CE19-49F8-9EF4-FF4EE52031C2}" type="datetimeFigureOut">
              <a:rPr lang="en-GB" smtClean="0"/>
              <a:t>17/01/2018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  <p:grpSp>
        <p:nvGrpSpPr>
          <p:cNvPr id="8" name="Group 7"/>
          <p:cNvGrpSpPr/>
          <p:nvPr/>
        </p:nvGrpSpPr>
        <p:grpSpPr>
          <a:xfrm>
            <a:off x="1194101" y="2887530"/>
            <a:ext cx="6779110" cy="923330"/>
            <a:chOff x="1172584" y="1381459"/>
            <a:chExt cx="6779110" cy="923330"/>
          </a:xfrm>
          <a:effectLst>
            <a:outerShdw blurRad="38100" dist="12700" dir="16200000" rotWithShape="0">
              <a:prstClr val="black">
                <a:alpha val="30000"/>
              </a:prstClr>
            </a:outerShdw>
          </a:effectLst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ln w="3175">
                    <a:solidFill>
                      <a:schemeClr val="tx2">
                        <a:alpha val="60000"/>
                      </a:schemeClr>
                    </a:solidFill>
                  </a:ln>
                  <a:solidFill>
                    <a:schemeClr val="tx2">
                      <a:lumMod val="90000"/>
                    </a:schemeClr>
                  </a:solidFill>
                  <a:effectLst>
                    <a:outerShdw blurRad="34925" dist="12700" dir="14400000" algn="ctr" rotWithShape="0">
                      <a:srgbClr val="000000">
                        <a:alpha val="21000"/>
                      </a:srgbClr>
                    </a:outerShdw>
                  </a:effectLst>
                  <a:latin typeface="Wingdings" pitchFamily="2" charset="2"/>
                </a:rPr>
                <a:t></a:t>
              </a:r>
              <a:endParaRPr lang="en-US" sz="5400" dirty="0">
                <a:ln w="3175">
                  <a:solidFill>
                    <a:schemeClr val="tx2">
                      <a:alpha val="60000"/>
                    </a:schemeClr>
                  </a:solidFill>
                </a:ln>
                <a:solidFill>
                  <a:schemeClr val="tx2">
                    <a:lumMod val="90000"/>
                  </a:schemeClr>
                </a:solidFill>
                <a:effectLst>
                  <a:outerShdw blurRad="34925" dist="12700" dir="14400000" algn="ctr" rotWithShape="0">
                    <a:srgbClr val="000000">
                      <a:alpha val="21000"/>
                    </a:srgbClr>
                  </a:outerShdw>
                </a:effectLst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293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83341" y="1387737"/>
            <a:ext cx="6777318" cy="1731982"/>
          </a:xfrm>
        </p:spPr>
        <p:txBody>
          <a:bodyPr anchor="b"/>
          <a:lstStyle>
            <a:lvl1pPr>
              <a:defRPr>
                <a:ln w="3175">
                  <a:solidFill>
                    <a:schemeClr val="tx1">
                      <a:alpha val="65000"/>
                    </a:schemeClr>
                  </a:solidFill>
                </a:ln>
                <a:solidFill>
                  <a:schemeClr val="tx1"/>
                </a:solidFill>
                <a:effectLst>
                  <a:outerShdw blurRad="25400" dist="12700" dir="14220000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767862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  <a:effectLst>
                  <a:outerShdw blurRad="34925" dist="12700" dir="14400000" rotWithShape="0">
                    <a:prstClr val="black">
                      <a:alpha val="21000"/>
                    </a:prstClr>
                  </a:outerShdw>
                </a:effectLst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5459972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17/01/2018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grpSp>
        <p:nvGrpSpPr>
          <p:cNvPr id="12" name="Group 11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3" name="TextBox 12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4" name="Straight Connector 13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65090464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CoverOverlay.png"/>
          <p:cNvPicPr>
            <a:picLocks noChangeAspect="1"/>
          </p:cNvPicPr>
          <p:nvPr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1172584" y="2887579"/>
            <a:ext cx="6779110" cy="923330"/>
            <a:chOff x="1172584" y="1381459"/>
            <a:chExt cx="6779110" cy="923330"/>
          </a:xfrm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7412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40" y="1204857"/>
            <a:ext cx="7754713" cy="1910716"/>
          </a:xfrm>
        </p:spPr>
        <p:txBody>
          <a:bodyPr anchor="b"/>
          <a:lstStyle>
            <a:lvl1pPr algn="ctr">
              <a:defRPr sz="5400" b="0" cap="none" baseline="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8" y="3767316"/>
            <a:ext cx="7734747" cy="15001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17/01/2018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2572206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17/01/2018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grpSp>
        <p:nvGrpSpPr>
          <p:cNvPr id="13" name="Group 12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85800" y="2240280"/>
            <a:ext cx="3803904" cy="3877056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4"/>
          </p:nvPr>
        </p:nvSpPr>
        <p:spPr>
          <a:xfrm>
            <a:off x="4645151" y="2240280"/>
            <a:ext cx="3803904" cy="3877056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80580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51560" y="2240280"/>
            <a:ext cx="3442446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8488" y="2947595"/>
            <a:ext cx="3803904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02306" y="2240280"/>
            <a:ext cx="3447288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944368"/>
            <a:ext cx="3799728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17/01/2018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  <p:grpSp>
        <p:nvGrpSpPr>
          <p:cNvPr id="14" name="Group 13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6" name="TextBox 15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7" name="Straight Connector 16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0984324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17/01/2018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  <p:grpSp>
        <p:nvGrpSpPr>
          <p:cNvPr id="10" name="Group 9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9095314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17/01/2018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271599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34579" y="1678195"/>
            <a:ext cx="3422483" cy="1886921"/>
          </a:xfrm>
        </p:spPr>
        <p:txBody>
          <a:bodyPr anchor="b"/>
          <a:lstStyle>
            <a:lvl1pPr algn="l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2001" y="559398"/>
            <a:ext cx="4116667" cy="5566765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34579" y="3603812"/>
            <a:ext cx="3411725" cy="2517289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17/01/2018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670393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731" y="4668818"/>
            <a:ext cx="7767021" cy="644729"/>
          </a:xfrm>
        </p:spPr>
        <p:txBody>
          <a:bodyPr anchor="b"/>
          <a:lstStyle>
            <a:lvl1pPr algn="ctr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40000">
            <a:off x="2183792" y="666965"/>
            <a:ext cx="4772156" cy="3598016"/>
          </a:xfr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24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8489" y="5324306"/>
            <a:ext cx="7756264" cy="80486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17/01/2018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384276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17/01/2018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  <p:grpSp>
        <p:nvGrpSpPr>
          <p:cNvPr id="11" name="Group 10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5" name="TextBox 14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6" name="Straight Connector 15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6739089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66560" y="559398"/>
            <a:ext cx="1678193" cy="556676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8488" y="849854"/>
            <a:ext cx="5507917" cy="5023821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17/01/2018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  <p:grpSp>
        <p:nvGrpSpPr>
          <p:cNvPr id="11" name="Group 10"/>
          <p:cNvGrpSpPr/>
          <p:nvPr/>
        </p:nvGrpSpPr>
        <p:grpSpPr>
          <a:xfrm rot="5400000">
            <a:off x="3909050" y="2880823"/>
            <a:ext cx="5480154" cy="923330"/>
            <a:chOff x="1815339" y="1381459"/>
            <a:chExt cx="5480154" cy="923330"/>
          </a:xfrm>
        </p:grpSpPr>
        <p:sp>
          <p:nvSpPr>
            <p:cNvPr id="12" name="TextBox 11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3" name="Straight Connector 12"/>
            <p:cNvCxnSpPr/>
            <p:nvPr/>
          </p:nvCxnSpPr>
          <p:spPr>
            <a:xfrm flipH="1" flipV="1">
              <a:off x="1815339" y="1924709"/>
              <a:ext cx="2468880" cy="2505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0800000">
              <a:off x="4826613" y="1927417"/>
              <a:ext cx="2468880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50678744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2915" y="103188"/>
            <a:ext cx="8243887" cy="1314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1"/>
            <a:ext cx="4038600" cy="44561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4561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243638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243638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A1A292F-E59F-4BB5-83B4-13470A14BBC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188539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83000">
                <a:schemeClr val="bg1">
                  <a:alpha val="11000"/>
                </a:schemeClr>
              </a:gs>
              <a:gs pos="100000">
                <a:schemeClr val="bg2">
                  <a:lumMod val="75000"/>
                  <a:alpha val="23000"/>
                </a:schemeClr>
              </a:gs>
            </a:gsLst>
            <a:path path="rect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8490" y="570156"/>
            <a:ext cx="7756263" cy="105425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7" y="2248347"/>
            <a:ext cx="7745505" cy="387781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60378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17/01/2018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161442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639264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635184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87" r:id="rId2"/>
    <p:sldLayoutId id="2147483688" r:id="rId3"/>
    <p:sldLayoutId id="2147483689" r:id="rId4"/>
    <p:sldLayoutId id="2147483690" r:id="rId5"/>
    <p:sldLayoutId id="2147483691" r:id="rId6"/>
    <p:sldLayoutId id="2147483692" r:id="rId7"/>
    <p:sldLayoutId id="2147483693" r:id="rId8"/>
    <p:sldLayoutId id="2147483694" r:id="rId9"/>
    <p:sldLayoutId id="2147483695" r:id="rId10"/>
    <p:sldLayoutId id="2147483696" r:id="rId11"/>
    <p:sldLayoutId id="2147483697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54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6576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77724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"/>
        <a:defRPr sz="22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114300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0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50876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82880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214884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46888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78892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&amp;ehk=M3vrrobiR9TZKi71G9K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bbc.co.uk/archive/nhs/5150.shtml" TargetMode="Externa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hyperlink" Target="http://news.bbc.co.uk/1/hi/health/7462013.stm" TargetMode="Externa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nuffieldtrust.org.uk/resource/nhs-in-numbers" TargetMode="Externa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ctrTitle"/>
          </p:nvPr>
        </p:nvSpPr>
        <p:spPr>
          <a:xfrm>
            <a:off x="705678" y="3916680"/>
            <a:ext cx="7772400" cy="1194239"/>
          </a:xfrm>
        </p:spPr>
        <p:txBody>
          <a:bodyPr>
            <a:normAutofit fontScale="90000"/>
          </a:bodyPr>
          <a:lstStyle/>
          <a:p>
            <a:r>
              <a:rPr lang="en-GB" altLang="en-US" sz="4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/>
            </a:r>
            <a:br>
              <a:rPr lang="en-GB" altLang="en-US" sz="4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</a:br>
            <a:r>
              <a:rPr lang="en-GB" altLang="en-US" dirty="0"/>
              <a:t/>
            </a:r>
            <a:br>
              <a:rPr lang="en-GB" altLang="en-US" dirty="0"/>
            </a:br>
            <a:r>
              <a:rPr lang="en-GB" altLang="en-US" dirty="0"/>
              <a:t> </a:t>
            </a:r>
            <a:r>
              <a:rPr lang="en-GB" altLang="en-US" sz="3600" dirty="0">
                <a:solidFill>
                  <a:schemeClr val="accent3">
                    <a:lumMod val="40000"/>
                    <a:lumOff val="60000"/>
                  </a:schemeClr>
                </a:solidFill>
                <a:latin typeface="Arial Rounded MT Bold" charset="0"/>
                <a:ea typeface="Arial Rounded MT Bold" charset="0"/>
                <a:cs typeface="Arial Rounded MT Bold" charset="0"/>
              </a:rPr>
              <a:t>Problem Solving and Decision Making</a:t>
            </a:r>
            <a:br>
              <a:rPr lang="en-GB" altLang="en-US" sz="3600" dirty="0">
                <a:solidFill>
                  <a:schemeClr val="accent3">
                    <a:lumMod val="40000"/>
                    <a:lumOff val="60000"/>
                  </a:schemeClr>
                </a:solidFill>
                <a:latin typeface="Arial Rounded MT Bold" charset="0"/>
                <a:ea typeface="Arial Rounded MT Bold" charset="0"/>
                <a:cs typeface="Arial Rounded MT Bold" charset="0"/>
              </a:rPr>
            </a:br>
            <a:r>
              <a:rPr lang="en-US" dirty="0">
                <a:solidFill>
                  <a:schemeClr val="accent3">
                    <a:lumMod val="40000"/>
                    <a:lumOff val="60000"/>
                  </a:schemeClr>
                </a:solidFill>
                <a:latin typeface="+mj-ea"/>
                <a:cs typeface="+mj-ea"/>
              </a:rPr>
              <a:t/>
            </a:r>
            <a:br>
              <a:rPr lang="en-US" dirty="0">
                <a:solidFill>
                  <a:schemeClr val="accent3">
                    <a:lumMod val="40000"/>
                    <a:lumOff val="60000"/>
                  </a:schemeClr>
                </a:solidFill>
                <a:latin typeface="+mj-ea"/>
                <a:cs typeface="+mj-ea"/>
              </a:rPr>
            </a:br>
            <a:r>
              <a:rPr lang="en-GB" altLang="en-US" sz="4000" dirty="0" smtClean="0">
                <a:solidFill>
                  <a:schemeClr val="accent3">
                    <a:lumMod val="40000"/>
                    <a:lumOff val="60000"/>
                  </a:schemeClr>
                </a:solidFill>
                <a:latin typeface="Arial Rounded MT Bold" charset="0"/>
                <a:ea typeface="Arial Rounded MT Bold" charset="0"/>
                <a:cs typeface="Arial Rounded MT Bold" charset="0"/>
              </a:rPr>
              <a:t>Session 2</a:t>
            </a:r>
            <a:r>
              <a:rPr lang="en-US" dirty="0">
                <a:solidFill>
                  <a:schemeClr val="accent3">
                    <a:lumMod val="40000"/>
                    <a:lumOff val="60000"/>
                  </a:schemeClr>
                </a:solidFill>
                <a:latin typeface="+mj-ea"/>
                <a:cs typeface="+mj-ea"/>
              </a:rPr>
              <a:t/>
            </a:r>
            <a:br>
              <a:rPr lang="en-US" dirty="0">
                <a:solidFill>
                  <a:schemeClr val="accent3">
                    <a:lumMod val="40000"/>
                    <a:lumOff val="60000"/>
                  </a:schemeClr>
                </a:solidFill>
                <a:latin typeface="+mj-ea"/>
                <a:cs typeface="+mj-ea"/>
              </a:rPr>
            </a:br>
            <a:r>
              <a:rPr lang="en-GB" altLang="en-US" sz="1400" dirty="0">
                <a:solidFill>
                  <a:schemeClr val="accent3">
                    <a:lumMod val="40000"/>
                    <a:lumOff val="60000"/>
                  </a:schemeClr>
                </a:solidFill>
              </a:rPr>
              <a:t/>
            </a:r>
            <a:br>
              <a:rPr lang="en-GB" altLang="en-US" sz="1400" dirty="0">
                <a:solidFill>
                  <a:schemeClr val="accent3">
                    <a:lumMod val="40000"/>
                    <a:lumOff val="60000"/>
                  </a:schemeClr>
                </a:solidFill>
              </a:rPr>
            </a:br>
            <a:endParaRPr lang="en-GB" altLang="en-US" sz="1400" dirty="0">
              <a:solidFill>
                <a:schemeClr val="accent3">
                  <a:lumMod val="40000"/>
                  <a:lumOff val="6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58307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We introduced Problem Solving and Decision Making</a:t>
            </a:r>
          </a:p>
          <a:p>
            <a:r>
              <a:rPr lang="en-GB" dirty="0" smtClean="0"/>
              <a:t>Discussed problems faced by organisations – with particular reference to the NHS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Last Time ……….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873201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Consider </a:t>
            </a:r>
            <a:r>
              <a:rPr lang="en-GB" dirty="0" smtClean="0"/>
              <a:t>– what types of problems do organisations face irrespective of industry?</a:t>
            </a:r>
          </a:p>
          <a:p>
            <a:r>
              <a:rPr lang="en-GB" dirty="0" smtClean="0"/>
              <a:t>Is perception key in problem solving</a:t>
            </a:r>
            <a:r>
              <a:rPr lang="en-GB" dirty="0" smtClean="0"/>
              <a:t>?</a:t>
            </a:r>
          </a:p>
          <a:p>
            <a:r>
              <a:rPr lang="en-GB" dirty="0" smtClean="0"/>
              <a:t>Creative Problem Solving</a:t>
            </a:r>
            <a:endParaRPr lang="en-GB" dirty="0" smtClean="0"/>
          </a:p>
          <a:p>
            <a:r>
              <a:rPr lang="en-GB" dirty="0"/>
              <a:t>Continue looking at the NHS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This week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0759498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Creative problem solving is a method for approaching a problem or challenge in an imaginative way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800" dirty="0" smtClean="0"/>
              <a:t>Creative Problem Solving</a:t>
            </a:r>
            <a:endParaRPr lang="en-GB" sz="4800" dirty="0"/>
          </a:p>
        </p:txBody>
      </p:sp>
    </p:spTree>
    <p:extLst>
      <p:ext uri="{BB962C8B-B14F-4D97-AF65-F5344CB8AC3E}">
        <p14:creationId xmlns:p14="http://schemas.microsoft.com/office/powerpoint/2010/main" val="45890360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6C5DA648-C3A3-4633-A4EE-2F79BAAA0C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0711" y="2316479"/>
            <a:ext cx="7388578" cy="4312921"/>
          </a:xfrm>
        </p:spPr>
        <p:txBody>
          <a:bodyPr>
            <a:normAutofit fontScale="92500" lnSpcReduction="10000"/>
          </a:bodyPr>
          <a:lstStyle/>
          <a:p>
            <a:pPr>
              <a:buFontTx/>
              <a:buNone/>
            </a:pPr>
            <a:r>
              <a:rPr lang="en-GB" altLang="en-US" b="1" dirty="0">
                <a:latin typeface="Arial" charset="0"/>
                <a:cs typeface="Arial" charset="0"/>
              </a:rPr>
              <a:t>BENEFITS</a:t>
            </a:r>
            <a:r>
              <a:rPr lang="en-GB" altLang="en-US" dirty="0">
                <a:latin typeface="Arial" charset="0"/>
                <a:cs typeface="Arial" charset="0"/>
              </a:rPr>
              <a:t>: to the Organisation</a:t>
            </a:r>
            <a:r>
              <a:rPr lang="en-GB" altLang="en-US" b="1" dirty="0">
                <a:latin typeface="Arial" charset="0"/>
                <a:cs typeface="Arial" charset="0"/>
              </a:rPr>
              <a:t>?</a:t>
            </a:r>
          </a:p>
          <a:p>
            <a:pPr>
              <a:buFontTx/>
              <a:buNone/>
            </a:pPr>
            <a:endParaRPr lang="en-GB" altLang="en-US" dirty="0">
              <a:latin typeface="Arial" charset="0"/>
              <a:cs typeface="Arial" charset="0"/>
            </a:endParaRPr>
          </a:p>
          <a:p>
            <a:pPr lvl="1">
              <a:buFont typeface="Arial" panose="020B0604020202020204" pitchFamily="34" charset="0"/>
              <a:buChar char="•"/>
            </a:pPr>
            <a:r>
              <a:rPr lang="en-GB" altLang="en-US" sz="2400" dirty="0">
                <a:latin typeface="Arial" charset="0"/>
                <a:cs typeface="Arial" charset="0"/>
              </a:rPr>
              <a:t>Improvement in products and services</a:t>
            </a:r>
          </a:p>
          <a:p>
            <a:pPr lvl="1">
              <a:buFont typeface="Arial" panose="020B0604020202020204" pitchFamily="34" charset="0"/>
              <a:buChar char="•"/>
            </a:pPr>
            <a:endParaRPr lang="en-GB" altLang="en-US" sz="2400" dirty="0">
              <a:latin typeface="Arial" charset="0"/>
              <a:cs typeface="Arial" charset="0"/>
            </a:endParaRPr>
          </a:p>
          <a:p>
            <a:pPr lvl="1">
              <a:buFont typeface="Arial" panose="020B0604020202020204" pitchFamily="34" charset="0"/>
              <a:buChar char="•"/>
            </a:pPr>
            <a:r>
              <a:rPr lang="en-GB" altLang="en-US" sz="2400" dirty="0">
                <a:latin typeface="Arial" charset="0"/>
                <a:cs typeface="Arial" charset="0"/>
              </a:rPr>
              <a:t>Reduction in costs</a:t>
            </a:r>
          </a:p>
          <a:p>
            <a:pPr lvl="1">
              <a:buFont typeface="Arial" panose="020B0604020202020204" pitchFamily="34" charset="0"/>
              <a:buChar char="•"/>
            </a:pPr>
            <a:endParaRPr lang="en-GB" altLang="en-US" sz="2400" dirty="0">
              <a:latin typeface="Arial" charset="0"/>
              <a:cs typeface="Arial" charset="0"/>
            </a:endParaRPr>
          </a:p>
          <a:p>
            <a:pPr lvl="1">
              <a:buFont typeface="Arial" panose="020B0604020202020204" pitchFamily="34" charset="0"/>
              <a:buChar char="•"/>
            </a:pPr>
            <a:r>
              <a:rPr lang="en-GB" altLang="en-US" sz="2400" dirty="0">
                <a:latin typeface="Arial" charset="0"/>
                <a:cs typeface="Arial" charset="0"/>
              </a:rPr>
              <a:t>Improvement in quality</a:t>
            </a:r>
          </a:p>
          <a:p>
            <a:pPr lvl="1">
              <a:buFont typeface="Arial" panose="020B0604020202020204" pitchFamily="34" charset="0"/>
              <a:buChar char="•"/>
            </a:pPr>
            <a:endParaRPr lang="en-GB" altLang="en-US" sz="2400" dirty="0">
              <a:latin typeface="Arial" charset="0"/>
              <a:cs typeface="Arial" charset="0"/>
            </a:endParaRPr>
          </a:p>
          <a:p>
            <a:pPr lvl="1">
              <a:buFont typeface="Arial" panose="020B0604020202020204" pitchFamily="34" charset="0"/>
              <a:buChar char="•"/>
            </a:pPr>
            <a:r>
              <a:rPr lang="en-GB" altLang="en-US" sz="2400" dirty="0">
                <a:latin typeface="Arial" charset="0"/>
                <a:cs typeface="Arial" charset="0"/>
              </a:rPr>
              <a:t>Improved employee performance</a:t>
            </a:r>
          </a:p>
          <a:p>
            <a:pPr lvl="1">
              <a:buFont typeface="Arial" panose="020B0604020202020204" pitchFamily="34" charset="0"/>
              <a:buChar char="•"/>
            </a:pPr>
            <a:endParaRPr lang="en-GB" altLang="en-US" sz="2400" dirty="0">
              <a:latin typeface="Arial" charset="0"/>
              <a:cs typeface="Arial" charset="0"/>
            </a:endParaRPr>
          </a:p>
          <a:p>
            <a:pPr lvl="1">
              <a:buFont typeface="Arial" panose="020B0604020202020204" pitchFamily="34" charset="0"/>
              <a:buChar char="•"/>
            </a:pPr>
            <a:r>
              <a:rPr lang="en-GB" altLang="en-US" sz="2400" dirty="0">
                <a:latin typeface="Arial" charset="0"/>
                <a:cs typeface="Arial" charset="0"/>
              </a:rPr>
              <a:t>Increased market share</a:t>
            </a:r>
          </a:p>
          <a:p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10AF8855-DCA2-4719-9781-6D0D776F60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/>
          <a:lstStyle/>
          <a:p>
            <a:r>
              <a:rPr lang="en-GB" altLang="en-US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Creative Problem Solving</a:t>
            </a:r>
            <a:endParaRPr lang="en-GB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Rounded MT Bold" panose="020F07040305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7318552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E4B6B23C-7709-48B1-947A-7CF5DC0C10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2000" y="2819399"/>
            <a:ext cx="7817556" cy="3474721"/>
          </a:xfrm>
        </p:spPr>
        <p:txBody>
          <a:bodyPr>
            <a:normAutofit fontScale="92500" lnSpcReduction="10000"/>
          </a:bodyPr>
          <a:lstStyle/>
          <a:p>
            <a:pPr>
              <a:buFontTx/>
              <a:buNone/>
            </a:pPr>
            <a:r>
              <a:rPr lang="en-GB" altLang="en-US" b="1" dirty="0">
                <a:latin typeface="Arial" charset="0"/>
                <a:cs typeface="Arial" charset="0"/>
              </a:rPr>
              <a:t>BENEFITS</a:t>
            </a:r>
            <a:r>
              <a:rPr lang="en-GB" altLang="en-US" dirty="0">
                <a:latin typeface="Arial" charset="0"/>
                <a:cs typeface="Arial" charset="0"/>
              </a:rPr>
              <a:t>: to the Team</a:t>
            </a:r>
            <a:r>
              <a:rPr lang="en-GB" altLang="en-US" b="1" dirty="0">
                <a:latin typeface="Arial" charset="0"/>
                <a:cs typeface="Arial" charset="0"/>
              </a:rPr>
              <a:t>?</a:t>
            </a:r>
          </a:p>
          <a:p>
            <a:pPr>
              <a:buFontTx/>
              <a:buNone/>
            </a:pPr>
            <a:endParaRPr lang="en-GB" altLang="en-US" sz="1350" dirty="0">
              <a:latin typeface="Arial" charset="0"/>
              <a:cs typeface="Arial" charset="0"/>
            </a:endParaRPr>
          </a:p>
          <a:p>
            <a:r>
              <a:rPr lang="en-GB" altLang="en-US" sz="2700" dirty="0">
                <a:latin typeface="Arial" charset="0"/>
                <a:cs typeface="Arial" charset="0"/>
              </a:rPr>
              <a:t>Sharing problems and solutions</a:t>
            </a:r>
            <a:endParaRPr lang="en-GB" altLang="en-US" sz="1200" dirty="0">
              <a:latin typeface="Arial" charset="0"/>
              <a:cs typeface="Arial" charset="0"/>
            </a:endParaRPr>
          </a:p>
          <a:p>
            <a:r>
              <a:rPr lang="en-GB" altLang="en-US" sz="2700" dirty="0">
                <a:latin typeface="Arial" charset="0"/>
                <a:cs typeface="Arial" charset="0"/>
              </a:rPr>
              <a:t>Improved communication</a:t>
            </a:r>
          </a:p>
          <a:p>
            <a:r>
              <a:rPr lang="en-GB" sz="2700" dirty="0">
                <a:latin typeface="Arial" charset="0"/>
                <a:cs typeface="Arial" charset="0"/>
              </a:rPr>
              <a:t>Shared skills, knowledge and experience</a:t>
            </a:r>
          </a:p>
          <a:p>
            <a:r>
              <a:rPr lang="en-GB" sz="2700" dirty="0">
                <a:latin typeface="Arial" charset="0"/>
                <a:cs typeface="Arial" charset="0"/>
              </a:rPr>
              <a:t>Improved teamwork</a:t>
            </a:r>
          </a:p>
          <a:p>
            <a:r>
              <a:rPr lang="en-GB" sz="2700" dirty="0">
                <a:latin typeface="Arial" charset="0"/>
                <a:cs typeface="Arial" charset="0"/>
              </a:rPr>
              <a:t>Morale boosting</a:t>
            </a:r>
          </a:p>
          <a:p>
            <a:r>
              <a:rPr lang="en-GB" sz="2700" dirty="0">
                <a:latin typeface="Arial" charset="0"/>
                <a:cs typeface="Arial" charset="0"/>
              </a:rPr>
              <a:t>Success breeds success and team &amp; individual confidence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BDBABBCC-82CD-4BB8-9E47-C77916C2D2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94016"/>
            <a:ext cx="8229600" cy="1143000"/>
          </a:xfrm>
        </p:spPr>
        <p:txBody>
          <a:bodyPr/>
          <a:lstStyle/>
          <a:p>
            <a:r>
              <a:rPr lang="en-GB" altLang="en-US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Creative Problem Solving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40866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1DDC83E2-A3C8-44AA-80E8-3B7981A899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8089" y="2514600"/>
            <a:ext cx="6925733" cy="3337560"/>
          </a:xfrm>
        </p:spPr>
        <p:txBody>
          <a:bodyPr/>
          <a:lstStyle/>
          <a:p>
            <a:pPr>
              <a:buFontTx/>
              <a:buNone/>
            </a:pPr>
            <a:r>
              <a:rPr lang="en-GB" altLang="en-US" b="1" dirty="0">
                <a:latin typeface="Arial" charset="0"/>
                <a:cs typeface="Arial" charset="0"/>
              </a:rPr>
              <a:t>BENEFITS</a:t>
            </a:r>
            <a:r>
              <a:rPr lang="en-GB" altLang="en-US" dirty="0">
                <a:latin typeface="Arial" charset="0"/>
                <a:cs typeface="Arial" charset="0"/>
              </a:rPr>
              <a:t>: to the Individual</a:t>
            </a:r>
            <a:r>
              <a:rPr lang="en-GB" altLang="en-US" b="1" dirty="0">
                <a:latin typeface="Arial" charset="0"/>
                <a:cs typeface="Arial" charset="0"/>
              </a:rPr>
              <a:t>?</a:t>
            </a:r>
          </a:p>
          <a:p>
            <a:pPr>
              <a:buFontTx/>
              <a:buNone/>
            </a:pPr>
            <a:endParaRPr lang="en-GB" altLang="en-US" sz="1050" dirty="0">
              <a:latin typeface="Arial" charset="0"/>
              <a:cs typeface="Arial" charset="0"/>
            </a:endParaRPr>
          </a:p>
          <a:p>
            <a:pPr lvl="1">
              <a:buFont typeface="Arial" panose="020B0604020202020204" pitchFamily="34" charset="0"/>
              <a:buChar char="•"/>
            </a:pPr>
            <a:r>
              <a:rPr lang="en-GB" altLang="en-US" sz="2400" dirty="0">
                <a:latin typeface="Arial" charset="0"/>
                <a:cs typeface="Arial" charset="0"/>
              </a:rPr>
              <a:t>Increased personal effectiveness</a:t>
            </a:r>
          </a:p>
          <a:p>
            <a:pPr lvl="1">
              <a:buFont typeface="Arial" panose="020B0604020202020204" pitchFamily="34" charset="0"/>
              <a:buChar char="•"/>
            </a:pPr>
            <a:endParaRPr lang="en-GB" altLang="en-US" sz="600" dirty="0">
              <a:latin typeface="Arial" charset="0"/>
              <a:cs typeface="Arial" charset="0"/>
            </a:endParaRPr>
          </a:p>
          <a:p>
            <a:pPr lvl="1">
              <a:buFont typeface="Arial" panose="020B0604020202020204" pitchFamily="34" charset="0"/>
              <a:buChar char="•"/>
            </a:pPr>
            <a:r>
              <a:rPr lang="en-GB" altLang="en-US" sz="2400" dirty="0">
                <a:latin typeface="Arial" charset="0"/>
                <a:cs typeface="Arial" charset="0"/>
              </a:rPr>
              <a:t>Increased involvement</a:t>
            </a:r>
          </a:p>
          <a:p>
            <a:pPr lvl="1">
              <a:buFont typeface="Arial" panose="020B0604020202020204" pitchFamily="34" charset="0"/>
              <a:buChar char="•"/>
            </a:pPr>
            <a:endParaRPr lang="en-GB" altLang="en-US" sz="600" dirty="0">
              <a:latin typeface="Arial" charset="0"/>
              <a:cs typeface="Arial" charset="0"/>
            </a:endParaRPr>
          </a:p>
          <a:p>
            <a:pPr lvl="1">
              <a:buFont typeface="Arial" panose="020B0604020202020204" pitchFamily="34" charset="0"/>
              <a:buChar char="•"/>
            </a:pPr>
            <a:r>
              <a:rPr lang="en-GB" altLang="en-US" sz="2400" dirty="0">
                <a:latin typeface="Arial" charset="0"/>
                <a:cs typeface="Arial" charset="0"/>
              </a:rPr>
              <a:t>Greater confidence</a:t>
            </a:r>
          </a:p>
          <a:p>
            <a:pPr lvl="1">
              <a:buFont typeface="Arial" panose="020B0604020202020204" pitchFamily="34" charset="0"/>
              <a:buChar char="•"/>
            </a:pPr>
            <a:endParaRPr lang="en-GB" altLang="en-US" sz="600" dirty="0">
              <a:latin typeface="Arial" charset="0"/>
              <a:cs typeface="Arial" charset="0"/>
            </a:endParaRPr>
          </a:p>
          <a:p>
            <a:pPr lvl="1">
              <a:buFont typeface="Arial" panose="020B0604020202020204" pitchFamily="34" charset="0"/>
              <a:buChar char="•"/>
            </a:pPr>
            <a:r>
              <a:rPr lang="en-GB" altLang="en-US" sz="2400" dirty="0">
                <a:latin typeface="Arial" charset="0"/>
                <a:cs typeface="Arial" charset="0"/>
              </a:rPr>
              <a:t>Greater understanding of corporate goals</a:t>
            </a:r>
          </a:p>
          <a:p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A2607EEC-83F5-4516-AD47-8F73758A22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Creative Problem Solving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2923200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65012" y="2545080"/>
            <a:ext cx="6992055" cy="2580075"/>
          </a:xfrm>
        </p:spPr>
        <p:txBody>
          <a:bodyPr>
            <a:normAutofit fontScale="70000" lnSpcReduction="20000"/>
          </a:bodyPr>
          <a:lstStyle/>
          <a:p>
            <a:pPr>
              <a:defRPr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Deviation problems</a:t>
            </a:r>
          </a:p>
          <a:p>
            <a:pPr>
              <a:defRPr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Potential problems</a:t>
            </a:r>
          </a:p>
          <a:p>
            <a:pPr>
              <a:defRPr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Improvement problems</a:t>
            </a:r>
          </a:p>
          <a:p>
            <a:pPr marL="0" indent="0">
              <a:buNone/>
              <a:defRPr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89297" indent="0">
              <a:buNone/>
              <a:defRPr/>
            </a:pPr>
            <a:r>
              <a:rPr lang="en-GB" sz="2100" b="1" dirty="0">
                <a:latin typeface="Arial" panose="020B0604020202020204" pitchFamily="34" charset="0"/>
                <a:cs typeface="Arial" panose="020B0604020202020204" pitchFamily="34" charset="0"/>
              </a:rPr>
              <a:t>Using these problem types and your experience, give a work based example of each </a:t>
            </a: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– </a:t>
            </a:r>
          </a:p>
          <a:p>
            <a:pPr marL="89297" indent="0">
              <a:buNone/>
              <a:defRPr/>
            </a:pP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(Individual 5 mins)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B147940-4107-4C58-AF04-C5F2B6FD75EF}" type="slidenum">
              <a:rPr lang="en-GB" smtClean="0"/>
              <a:pPr>
                <a:defRPr/>
              </a:pPr>
              <a:t>8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36521"/>
            <a:ext cx="8229600" cy="1143000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Problem types</a:t>
            </a:r>
          </a:p>
        </p:txBody>
      </p:sp>
    </p:spTree>
    <p:extLst>
      <p:ext uri="{BB962C8B-B14F-4D97-AF65-F5344CB8AC3E}">
        <p14:creationId xmlns:p14="http://schemas.microsoft.com/office/powerpoint/2010/main" val="14466935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1" name="Rectangle 3"/>
          <p:cNvSpPr>
            <a:spLocks noGrp="1" noChangeArrowheads="1"/>
          </p:cNvSpPr>
          <p:nvPr>
            <p:ph idx="1"/>
          </p:nvPr>
        </p:nvSpPr>
        <p:spPr>
          <a:xfrm>
            <a:off x="419100" y="2286000"/>
            <a:ext cx="8104011" cy="3875442"/>
          </a:xfrm>
        </p:spPr>
        <p:txBody>
          <a:bodyPr/>
          <a:lstStyle/>
          <a:p>
            <a:pPr marL="89297" indent="0">
              <a:lnSpc>
                <a:spcPct val="90000"/>
              </a:lnSpc>
              <a:buNone/>
              <a:defRPr/>
            </a:pPr>
            <a:endParaRPr lang="en-GB" altLang="en-US" sz="2100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89297" indent="0">
              <a:lnSpc>
                <a:spcPct val="90000"/>
              </a:lnSpc>
              <a:buNone/>
              <a:defRPr/>
            </a:pPr>
            <a:r>
              <a:rPr lang="en-GB" altLang="en-US" sz="2100" b="1" dirty="0">
                <a:latin typeface="Arial" panose="020B0604020202020204" pitchFamily="34" charset="0"/>
                <a:cs typeface="Arial" panose="020B0604020202020204" pitchFamily="34" charset="0"/>
              </a:rPr>
              <a:t>Strategic problems  </a:t>
            </a:r>
            <a:r>
              <a:rPr lang="en-GB" altLang="en-US" sz="2100" dirty="0">
                <a:latin typeface="Arial" panose="020B0604020202020204" pitchFamily="34" charset="0"/>
                <a:cs typeface="Arial" panose="020B0604020202020204" pitchFamily="34" charset="0"/>
              </a:rPr>
              <a:t>- are longer term, wide ranging problems that have significant consequences for the organisation as a whole</a:t>
            </a:r>
          </a:p>
          <a:p>
            <a:pPr marL="0" indent="0">
              <a:lnSpc>
                <a:spcPct val="90000"/>
              </a:lnSpc>
              <a:buNone/>
              <a:defRPr/>
            </a:pPr>
            <a:endParaRPr lang="en-GB" altLang="en-US" sz="900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89297" indent="0">
              <a:lnSpc>
                <a:spcPct val="90000"/>
              </a:lnSpc>
              <a:buNone/>
              <a:defRPr/>
            </a:pPr>
            <a:r>
              <a:rPr lang="en-GB" altLang="en-US" sz="2100" b="1" dirty="0">
                <a:latin typeface="Arial" panose="020B0604020202020204" pitchFamily="34" charset="0"/>
                <a:cs typeface="Arial" panose="020B0604020202020204" pitchFamily="34" charset="0"/>
              </a:rPr>
              <a:t>Operational problems  </a:t>
            </a:r>
            <a:r>
              <a:rPr lang="en-GB" altLang="en-US" sz="2100" dirty="0">
                <a:latin typeface="Arial" panose="020B0604020202020204" pitchFamily="34" charset="0"/>
                <a:cs typeface="Arial" panose="020B0604020202020204" pitchFamily="34" charset="0"/>
              </a:rPr>
              <a:t>- are usually medium to short term and involve the management of resources to achieve particular objectives</a:t>
            </a:r>
          </a:p>
          <a:p>
            <a:pPr marL="89297" indent="0">
              <a:lnSpc>
                <a:spcPct val="90000"/>
              </a:lnSpc>
              <a:buNone/>
              <a:defRPr/>
            </a:pPr>
            <a:endParaRPr lang="en-GB" altLang="en-US" sz="900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89297" indent="0">
              <a:lnSpc>
                <a:spcPct val="90000"/>
              </a:lnSpc>
              <a:buNone/>
              <a:defRPr/>
            </a:pPr>
            <a:r>
              <a:rPr lang="en-GB" altLang="en-US" sz="2100" b="1" dirty="0">
                <a:latin typeface="Arial" panose="020B0604020202020204" pitchFamily="34" charset="0"/>
                <a:cs typeface="Arial" panose="020B0604020202020204" pitchFamily="34" charset="0"/>
              </a:rPr>
              <a:t>Administrative problems  </a:t>
            </a:r>
            <a:r>
              <a:rPr lang="en-GB" altLang="en-US" sz="2100" dirty="0">
                <a:latin typeface="Arial" panose="020B0604020202020204" pitchFamily="34" charset="0"/>
                <a:cs typeface="Arial" panose="020B0604020202020204" pitchFamily="34" charset="0"/>
              </a:rPr>
              <a:t>- are usually short term or have a right or wrong answer according to the policies and procedures of the organisation.</a:t>
            </a:r>
          </a:p>
        </p:txBody>
      </p:sp>
      <p:sp>
        <p:nvSpPr>
          <p:cNvPr id="22532" name="Slide Number Placeholder 4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 sz="2400">
                <a:solidFill>
                  <a:schemeClr val="tx1"/>
                </a:solidFill>
                <a:latin typeface="Calibri" pitchFamily="34" charset="0"/>
              </a:defRPr>
            </a:lvl1pPr>
            <a:lvl2pPr>
              <a:defRPr sz="2100">
                <a:solidFill>
                  <a:schemeClr val="tx1"/>
                </a:solidFill>
                <a:latin typeface="Calibri" pitchFamily="34" charset="0"/>
              </a:defRPr>
            </a:lvl2pPr>
            <a:lvl3pPr>
              <a:defRPr sz="1800">
                <a:solidFill>
                  <a:schemeClr val="tx1"/>
                </a:solidFill>
                <a:latin typeface="Calibri" pitchFamily="34" charset="0"/>
              </a:defRPr>
            </a:lvl3pPr>
            <a:lvl4pPr>
              <a:defRPr sz="1500">
                <a:solidFill>
                  <a:schemeClr val="tx1"/>
                </a:solidFill>
                <a:latin typeface="Calibri" pitchFamily="34" charset="0"/>
              </a:defRPr>
            </a:lvl4pPr>
            <a:lvl5pPr>
              <a:defRPr sz="1500">
                <a:solidFill>
                  <a:schemeClr val="tx1"/>
                </a:solidFill>
                <a:latin typeface="Calibri" pitchFamily="34" charset="0"/>
              </a:defRPr>
            </a:lvl5pPr>
            <a:lvl6pPr eaLnBrk="0" fontAlgn="base" hangingPunct="0">
              <a:spcAft>
                <a:spcPct val="0"/>
              </a:spcAft>
              <a:buFont typeface="Arial" charset="0"/>
              <a:buChar char="»"/>
              <a:defRPr sz="1500">
                <a:solidFill>
                  <a:schemeClr val="tx1"/>
                </a:solidFill>
                <a:latin typeface="Calibri" pitchFamily="34" charset="0"/>
              </a:defRPr>
            </a:lvl6pPr>
            <a:lvl7pPr eaLnBrk="0" fontAlgn="base" hangingPunct="0">
              <a:spcAft>
                <a:spcPct val="0"/>
              </a:spcAft>
              <a:buFont typeface="Arial" charset="0"/>
              <a:buChar char="»"/>
              <a:defRPr sz="1500">
                <a:solidFill>
                  <a:schemeClr val="tx1"/>
                </a:solidFill>
                <a:latin typeface="Calibri" pitchFamily="34" charset="0"/>
              </a:defRPr>
            </a:lvl7pPr>
            <a:lvl8pPr eaLnBrk="0" fontAlgn="base" hangingPunct="0">
              <a:spcAft>
                <a:spcPct val="0"/>
              </a:spcAft>
              <a:buFont typeface="Arial" charset="0"/>
              <a:buChar char="»"/>
              <a:defRPr sz="1500">
                <a:solidFill>
                  <a:schemeClr val="tx1"/>
                </a:solidFill>
                <a:latin typeface="Calibri" pitchFamily="34" charset="0"/>
              </a:defRPr>
            </a:lvl8pPr>
            <a:lvl9pPr eaLnBrk="0" fontAlgn="base" hangingPunct="0">
              <a:spcAft>
                <a:spcPct val="0"/>
              </a:spcAft>
              <a:buFont typeface="Arial" charset="0"/>
              <a:buChar char="»"/>
              <a:defRPr sz="15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CB8C57AE-53A7-4CA1-9C93-E7C6F52E92B6}" type="slidenum">
              <a:rPr lang="en-GB" altLang="en-US" sz="900">
                <a:latin typeface="Arial" charset="0"/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9</a:t>
            </a:fld>
            <a:endParaRPr lang="en-GB" altLang="en-US" sz="900">
              <a:latin typeface="Arial" charset="0"/>
              <a:cs typeface="Arial" charset="0"/>
            </a:endParaRPr>
          </a:p>
        </p:txBody>
      </p:sp>
      <p:sp>
        <p:nvSpPr>
          <p:cNvPr id="30722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1925637" y="277459"/>
            <a:ext cx="5153025" cy="525798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Problem Categories</a:t>
            </a:r>
          </a:p>
        </p:txBody>
      </p:sp>
    </p:spTree>
    <p:extLst>
      <p:ext uri="{BB962C8B-B14F-4D97-AF65-F5344CB8AC3E}">
        <p14:creationId xmlns:p14="http://schemas.microsoft.com/office/powerpoint/2010/main" val="4881710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76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76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765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651" name="Rectangle 3"/>
          <p:cNvSpPr>
            <a:spLocks noGrp="1" noChangeArrowheads="1"/>
          </p:cNvSpPr>
          <p:nvPr>
            <p:ph idx="1"/>
          </p:nvPr>
        </p:nvSpPr>
        <p:spPr>
          <a:xfrm>
            <a:off x="595563" y="1879265"/>
            <a:ext cx="8343900" cy="2584451"/>
          </a:xfrm>
        </p:spPr>
        <p:txBody>
          <a:bodyPr/>
          <a:lstStyle/>
          <a:p>
            <a:pPr>
              <a:buFontTx/>
              <a:buNone/>
            </a:pPr>
            <a:endParaRPr lang="en-GB" altLang="en-US" dirty="0">
              <a:latin typeface="Arial" charset="0"/>
              <a:cs typeface="Arial" charset="0"/>
            </a:endParaRPr>
          </a:p>
          <a:p>
            <a:pPr>
              <a:buFontTx/>
              <a:buNone/>
            </a:pPr>
            <a:r>
              <a:rPr lang="en-GB" altLang="en-US" dirty="0">
                <a:latin typeface="Arial" charset="0"/>
                <a:cs typeface="Arial" charset="0"/>
              </a:rPr>
              <a:t>	</a:t>
            </a:r>
            <a:r>
              <a:rPr lang="en-GB" altLang="en-US" sz="2800" dirty="0">
                <a:latin typeface="Arial" charset="0"/>
                <a:cs typeface="Arial" charset="0"/>
              </a:rPr>
              <a:t>Each stage of the problem-solving process involves a closing down or ‘funnelling process’.</a:t>
            </a:r>
          </a:p>
          <a:p>
            <a:pPr>
              <a:buFontTx/>
              <a:buNone/>
            </a:pPr>
            <a:endParaRPr lang="en-GB" altLang="en-US" dirty="0">
              <a:latin typeface="Arial" charset="0"/>
              <a:cs typeface="Arial" charset="0"/>
            </a:endParaRPr>
          </a:p>
        </p:txBody>
      </p:sp>
      <p:sp>
        <p:nvSpPr>
          <p:cNvPr id="5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8BC24CA-1DAA-42C1-AFD6-1F8F3452A9CD}" type="slidenum">
              <a:rPr lang="en-GB" smtClean="0"/>
              <a:pPr>
                <a:defRPr/>
              </a:pPr>
              <a:t>10</a:t>
            </a:fld>
            <a:endParaRPr lang="en-GB"/>
          </a:p>
        </p:txBody>
      </p:sp>
      <p:sp>
        <p:nvSpPr>
          <p:cNvPr id="15565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defRPr/>
            </a:pP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Stages of Creative Problem Solving</a:t>
            </a:r>
          </a:p>
        </p:txBody>
      </p:sp>
    </p:spTree>
    <p:extLst>
      <p:ext uri="{BB962C8B-B14F-4D97-AF65-F5344CB8AC3E}">
        <p14:creationId xmlns:p14="http://schemas.microsoft.com/office/powerpoint/2010/main" val="1420226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6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5651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xmlns="" id="{24328CCA-438E-49DA-9F66-EEBBFC0DFE3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4629" y="385614"/>
            <a:ext cx="3730392" cy="5278857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xmlns="" id="{B9BA0837-5561-4083-976B-CF9D093AD96E}"/>
              </a:ext>
            </a:extLst>
          </p:cNvPr>
          <p:cNvSpPr/>
          <p:nvPr/>
        </p:nvSpPr>
        <p:spPr>
          <a:xfrm>
            <a:off x="2286000" y="1659165"/>
            <a:ext cx="4572000" cy="507831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en-GB" altLang="en-US" sz="1350" dirty="0">
                <a:latin typeface="Arial" charset="0"/>
              </a:rPr>
              <a:t>Problem</a:t>
            </a:r>
          </a:p>
          <a:p>
            <a:pPr algn="ctr"/>
            <a:r>
              <a:rPr lang="en-GB" altLang="en-US" sz="1350" dirty="0">
                <a:latin typeface="Arial" charset="0"/>
              </a:rPr>
              <a:t>Identification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xmlns="" id="{CC882589-5FDA-40FC-B829-6730DE3F61DD}"/>
              </a:ext>
            </a:extLst>
          </p:cNvPr>
          <p:cNvSpPr/>
          <p:nvPr/>
        </p:nvSpPr>
        <p:spPr>
          <a:xfrm>
            <a:off x="3859306" y="2807324"/>
            <a:ext cx="1425390" cy="30008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GB" altLang="en-US" sz="1350" dirty="0">
                <a:latin typeface="Arial" charset="0"/>
              </a:rPr>
              <a:t>Idea Generation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xmlns="" id="{9982FE10-8C7B-45BB-987B-30E95A6B2DB7}"/>
              </a:ext>
            </a:extLst>
          </p:cNvPr>
          <p:cNvSpPr/>
          <p:nvPr/>
        </p:nvSpPr>
        <p:spPr>
          <a:xfrm>
            <a:off x="4075709" y="3470737"/>
            <a:ext cx="992580" cy="30008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GB" altLang="en-US" sz="1350" dirty="0">
                <a:latin typeface="Arial" charset="0"/>
              </a:rPr>
              <a:t>Evaluation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xmlns="" id="{D189A0D2-48A8-467B-99E8-3E22A07E919D}"/>
              </a:ext>
            </a:extLst>
          </p:cNvPr>
          <p:cNvSpPr/>
          <p:nvPr/>
        </p:nvSpPr>
        <p:spPr>
          <a:xfrm>
            <a:off x="3917014" y="4134151"/>
            <a:ext cx="1367682" cy="30008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GB" altLang="en-US" sz="1350" dirty="0">
                <a:latin typeface="Arial" charset="0"/>
              </a:rPr>
              <a:t>Implementation</a:t>
            </a:r>
          </a:p>
        </p:txBody>
      </p:sp>
    </p:spTree>
    <p:extLst>
      <p:ext uri="{BB962C8B-B14F-4D97-AF65-F5344CB8AC3E}">
        <p14:creationId xmlns:p14="http://schemas.microsoft.com/office/powerpoint/2010/main" val="19612251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1795" name="Rectangle 3"/>
          <p:cNvSpPr>
            <a:spLocks noGrp="1" noChangeArrowheads="1"/>
          </p:cNvSpPr>
          <p:nvPr>
            <p:ph idx="1"/>
          </p:nvPr>
        </p:nvSpPr>
        <p:spPr>
          <a:xfrm>
            <a:off x="355600" y="1771653"/>
            <a:ext cx="8572500" cy="3702844"/>
          </a:xfrm>
        </p:spPr>
        <p:txBody>
          <a:bodyPr/>
          <a:lstStyle/>
          <a:p>
            <a:pPr>
              <a:buFontTx/>
              <a:buNone/>
            </a:pPr>
            <a:endParaRPr lang="en-GB" altLang="en-US" dirty="0">
              <a:latin typeface="Arial" charset="0"/>
              <a:cs typeface="Arial" charset="0"/>
            </a:endParaRPr>
          </a:p>
          <a:p>
            <a:pPr lvl="1">
              <a:buFontTx/>
              <a:buNone/>
            </a:pPr>
            <a:endParaRPr lang="en-GB" altLang="en-US" sz="2400" dirty="0">
              <a:latin typeface="Arial" charset="0"/>
              <a:cs typeface="Arial" charset="0"/>
            </a:endParaRPr>
          </a:p>
          <a:p>
            <a:pPr lvl="1" algn="ctr">
              <a:buFontTx/>
              <a:buNone/>
            </a:pPr>
            <a:r>
              <a:rPr lang="en-GB" altLang="en-US" sz="2800" dirty="0" smtClean="0">
                <a:latin typeface="Arial" charset="0"/>
                <a:cs typeface="Arial" charset="0"/>
              </a:rPr>
              <a:t>Applying </a:t>
            </a:r>
            <a:r>
              <a:rPr lang="en-GB" altLang="en-US" sz="2800" dirty="0">
                <a:latin typeface="Arial" charset="0"/>
                <a:cs typeface="Arial" charset="0"/>
              </a:rPr>
              <a:t>both analytical and creative skills:</a:t>
            </a:r>
          </a:p>
          <a:p>
            <a:pPr>
              <a:buFontTx/>
              <a:buNone/>
            </a:pPr>
            <a:endParaRPr lang="en-GB" altLang="en-US" dirty="0">
              <a:latin typeface="Arial" charset="0"/>
              <a:cs typeface="Arial" charset="0"/>
            </a:endParaRPr>
          </a:p>
          <a:p>
            <a:pPr>
              <a:buFontTx/>
              <a:buNone/>
            </a:pPr>
            <a:endParaRPr lang="en-GB" altLang="en-US" dirty="0">
              <a:latin typeface="Arial" charset="0"/>
              <a:cs typeface="Arial" charset="0"/>
            </a:endParaRPr>
          </a:p>
        </p:txBody>
      </p:sp>
      <p:sp>
        <p:nvSpPr>
          <p:cNvPr id="5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7F3857D-7631-4A2B-9535-C376DEC470D5}" type="slidenum">
              <a:rPr lang="en-GB" smtClean="0"/>
              <a:pPr>
                <a:defRPr/>
              </a:pPr>
              <a:t>12</a:t>
            </a:fld>
            <a:endParaRPr lang="en-GB"/>
          </a:p>
        </p:txBody>
      </p:sp>
      <p:sp>
        <p:nvSpPr>
          <p:cNvPr id="16179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Creative and Analytical Skills</a:t>
            </a:r>
          </a:p>
        </p:txBody>
      </p:sp>
    </p:spTree>
    <p:extLst>
      <p:ext uri="{BB962C8B-B14F-4D97-AF65-F5344CB8AC3E}">
        <p14:creationId xmlns:p14="http://schemas.microsoft.com/office/powerpoint/2010/main" val="16541878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17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617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617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17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1617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1617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1795" grpId="0" build="p"/>
      <p:bldP spid="16179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>
          <a:xfrm>
            <a:off x="1490665" y="255389"/>
            <a:ext cx="6000750" cy="912019"/>
          </a:xfrm>
        </p:spPr>
        <p:txBody>
          <a:bodyPr/>
          <a:lstStyle/>
          <a:p>
            <a:r>
              <a:rPr lang="en-GB" altLang="en-US" b="1" dirty="0">
                <a:latin typeface="Arial Rounded MT Bold" panose="020F0704030504030204" pitchFamily="34" charset="0"/>
              </a:rPr>
              <a:t>Exercise 1 - Dots</a:t>
            </a:r>
          </a:p>
        </p:txBody>
      </p:sp>
      <p:sp>
        <p:nvSpPr>
          <p:cNvPr id="26627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547813" y="2184797"/>
            <a:ext cx="2409825" cy="3151584"/>
          </a:xfrm>
        </p:spPr>
        <p:txBody>
          <a:bodyPr/>
          <a:lstStyle/>
          <a:p>
            <a:pPr>
              <a:buFontTx/>
              <a:buNone/>
            </a:pPr>
            <a:r>
              <a:rPr lang="en-GB" altLang="en-US" dirty="0">
                <a:latin typeface="Arial" charset="0"/>
                <a:cs typeface="Arial" charset="0"/>
              </a:rPr>
              <a:t>	Join all the dots using  </a:t>
            </a:r>
            <a:r>
              <a:rPr lang="en-GB" altLang="en-US" b="1" dirty="0">
                <a:latin typeface="Arial" charset="0"/>
                <a:cs typeface="Arial" charset="0"/>
              </a:rPr>
              <a:t>four</a:t>
            </a:r>
            <a:r>
              <a:rPr lang="en-GB" altLang="en-US" dirty="0">
                <a:latin typeface="Arial" charset="0"/>
                <a:cs typeface="Arial" charset="0"/>
              </a:rPr>
              <a:t> lines</a:t>
            </a:r>
          </a:p>
          <a:p>
            <a:pPr>
              <a:buFontTx/>
              <a:buNone/>
            </a:pPr>
            <a:endParaRPr lang="en-GB" altLang="en-US" dirty="0">
              <a:latin typeface="Arial" charset="0"/>
              <a:cs typeface="Arial" charset="0"/>
            </a:endParaRPr>
          </a:p>
          <a:p>
            <a:pPr>
              <a:buFontTx/>
              <a:buNone/>
            </a:pPr>
            <a:r>
              <a:rPr lang="en-GB" altLang="en-US" dirty="0">
                <a:latin typeface="Arial" charset="0"/>
                <a:cs typeface="Arial" charset="0"/>
              </a:rPr>
              <a:t>	Individual -     3 mins</a:t>
            </a:r>
          </a:p>
          <a:p>
            <a:pPr>
              <a:buFontTx/>
              <a:buNone/>
            </a:pPr>
            <a:endParaRPr lang="en-GB" altLang="en-US" dirty="0">
              <a:latin typeface="Arial" charset="0"/>
              <a:cs typeface="Arial" charset="0"/>
            </a:endParaRPr>
          </a:p>
        </p:txBody>
      </p:sp>
      <p:graphicFrame>
        <p:nvGraphicFramePr>
          <p:cNvPr id="169988" name="Group 4"/>
          <p:cNvGraphicFramePr>
            <a:graphicFrameLocks noGrp="1"/>
          </p:cNvGraphicFramePr>
          <p:nvPr>
            <p:ph sz="half" idx="2"/>
          </p:nvPr>
        </p:nvGraphicFramePr>
        <p:xfrm>
          <a:off x="4031456" y="2078831"/>
          <a:ext cx="3618312" cy="3671889"/>
        </p:xfrm>
        <a:graphic>
          <a:graphicData uri="http://schemas.openxmlformats.org/drawingml/2006/table">
            <a:tbl>
              <a:tblPr/>
              <a:tblGrid>
                <a:gridCol w="1206104">
                  <a:extLst>
                    <a:ext uri="{9D8B030D-6E8A-4147-A177-3AD203B41FA5}">
                      <a16:colId xmlns:a16="http://schemas.microsoft.com/office/drawing/2014/main" xmlns="" val="20000"/>
                    </a:ext>
                  </a:extLst>
                </a:gridCol>
                <a:gridCol w="1206104">
                  <a:extLst>
                    <a:ext uri="{9D8B030D-6E8A-4147-A177-3AD203B41FA5}">
                      <a16:colId xmlns:a16="http://schemas.microsoft.com/office/drawing/2014/main" xmlns="" val="20001"/>
                    </a:ext>
                  </a:extLst>
                </a:gridCol>
                <a:gridCol w="1206104">
                  <a:extLst>
                    <a:ext uri="{9D8B030D-6E8A-4147-A177-3AD203B41FA5}">
                      <a16:colId xmlns:a16="http://schemas.microsoft.com/office/drawing/2014/main" xmlns="" val="20002"/>
                    </a:ext>
                  </a:extLst>
                </a:gridCol>
              </a:tblGrid>
              <a:tr h="1223963">
                <a:tc>
                  <a:txBody>
                    <a:bodyPr/>
                    <a:lstStyle>
                      <a:lvl1pPr algn="l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1pPr>
                      <a:lvl2pPr marL="471488" indent="-14288" algn="l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2pPr>
                      <a:lvl3pPr marL="909638" indent="4763" algn="l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3pPr>
                      <a:lvl4pPr marL="1306513" indent="65088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4pPr>
                      <a:lvl5pPr marL="1695450" indent="133350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5pPr>
                      <a:lvl6pPr marL="21526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6pPr>
                      <a:lvl7pPr marL="26098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7pPr>
                      <a:lvl8pPr marL="30670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8pPr>
                      <a:lvl9pPr marL="35242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31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sym typeface="Wingdings" pitchFamily="2" charset="2"/>
                        </a:rPr>
                        <a:t></a:t>
                      </a:r>
                    </a:p>
                  </a:txBody>
                  <a:tcPr marL="67500" marR="67500" marT="35095" marB="35095" horzOverflow="overflow">
                    <a:lnL cap="flat"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1pPr>
                      <a:lvl2pPr marL="471488" indent="-14288" algn="l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2pPr>
                      <a:lvl3pPr marL="909638" indent="4763" algn="l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3pPr>
                      <a:lvl4pPr marL="1306513" indent="65088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4pPr>
                      <a:lvl5pPr marL="1695450" indent="133350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5pPr>
                      <a:lvl6pPr marL="21526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6pPr>
                      <a:lvl7pPr marL="26098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7pPr>
                      <a:lvl8pPr marL="30670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8pPr>
                      <a:lvl9pPr marL="35242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31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sym typeface="Wingdings" pitchFamily="2" charset="2"/>
                        </a:rPr>
                        <a:t></a:t>
                      </a:r>
                    </a:p>
                  </a:txBody>
                  <a:tcPr marL="67500" marR="67500" marT="35095" marB="35095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1pPr>
                      <a:lvl2pPr marL="471488" indent="-14288" algn="l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2pPr>
                      <a:lvl3pPr marL="909638" indent="4763" algn="l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3pPr>
                      <a:lvl4pPr marL="1306513" indent="65088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4pPr>
                      <a:lvl5pPr marL="1695450" indent="133350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5pPr>
                      <a:lvl6pPr marL="21526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6pPr>
                      <a:lvl7pPr marL="26098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7pPr>
                      <a:lvl8pPr marL="30670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8pPr>
                      <a:lvl9pPr marL="35242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31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sym typeface="Wingdings" pitchFamily="2" charset="2"/>
                        </a:rPr>
                        <a:t></a:t>
                      </a:r>
                    </a:p>
                  </a:txBody>
                  <a:tcPr marL="67500" marR="67500" marT="35095" marB="35095" horzOverflow="overflow">
                    <a:lnL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xmlns="" val="10000"/>
                  </a:ext>
                </a:extLst>
              </a:tr>
              <a:tr h="1223963">
                <a:tc>
                  <a:txBody>
                    <a:bodyPr/>
                    <a:lstStyle>
                      <a:lvl1pPr algn="l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1pPr>
                      <a:lvl2pPr marL="471488" indent="-14288" algn="l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2pPr>
                      <a:lvl3pPr marL="909638" indent="4763" algn="l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3pPr>
                      <a:lvl4pPr marL="1306513" indent="65088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4pPr>
                      <a:lvl5pPr marL="1695450" indent="133350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5pPr>
                      <a:lvl6pPr marL="21526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6pPr>
                      <a:lvl7pPr marL="26098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7pPr>
                      <a:lvl8pPr marL="30670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8pPr>
                      <a:lvl9pPr marL="35242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31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sym typeface="Wingdings" pitchFamily="2" charset="2"/>
                        </a:rPr>
                        <a:t></a:t>
                      </a:r>
                    </a:p>
                  </a:txBody>
                  <a:tcPr marL="67500" marR="67500" marT="35095" marB="35095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1pPr>
                      <a:lvl2pPr marL="471488" indent="-14288" algn="l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2pPr>
                      <a:lvl3pPr marL="909638" indent="4763" algn="l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3pPr>
                      <a:lvl4pPr marL="1306513" indent="65088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4pPr>
                      <a:lvl5pPr marL="1695450" indent="133350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5pPr>
                      <a:lvl6pPr marL="21526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6pPr>
                      <a:lvl7pPr marL="26098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7pPr>
                      <a:lvl8pPr marL="30670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8pPr>
                      <a:lvl9pPr marL="35242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31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sym typeface="Wingdings" pitchFamily="2" charset="2"/>
                        </a:rPr>
                        <a:t></a:t>
                      </a:r>
                    </a:p>
                  </a:txBody>
                  <a:tcPr marL="67500" marR="67500" marT="35095" marB="35095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1pPr>
                      <a:lvl2pPr marL="471488" indent="-14288" algn="l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2pPr>
                      <a:lvl3pPr marL="909638" indent="4763" algn="l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3pPr>
                      <a:lvl4pPr marL="1306513" indent="65088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4pPr>
                      <a:lvl5pPr marL="1695450" indent="133350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5pPr>
                      <a:lvl6pPr marL="21526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6pPr>
                      <a:lvl7pPr marL="26098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7pPr>
                      <a:lvl8pPr marL="30670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8pPr>
                      <a:lvl9pPr marL="35242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31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sym typeface="Wingdings" pitchFamily="2" charset="2"/>
                        </a:rPr>
                        <a:t></a:t>
                      </a:r>
                    </a:p>
                  </a:txBody>
                  <a:tcPr marL="67500" marR="67500" marT="35095" marB="35095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xmlns="" val="10001"/>
                  </a:ext>
                </a:extLst>
              </a:tr>
              <a:tr h="1223963">
                <a:tc>
                  <a:txBody>
                    <a:bodyPr/>
                    <a:lstStyle>
                      <a:lvl1pPr algn="l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1pPr>
                      <a:lvl2pPr marL="471488" indent="-14288" algn="l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2pPr>
                      <a:lvl3pPr marL="909638" indent="4763" algn="l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3pPr>
                      <a:lvl4pPr marL="1306513" indent="65088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4pPr>
                      <a:lvl5pPr marL="1695450" indent="133350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5pPr>
                      <a:lvl6pPr marL="21526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6pPr>
                      <a:lvl7pPr marL="26098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7pPr>
                      <a:lvl8pPr marL="30670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8pPr>
                      <a:lvl9pPr marL="35242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31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sym typeface="Wingdings" pitchFamily="2" charset="2"/>
                        </a:rPr>
                        <a:t></a:t>
                      </a:r>
                    </a:p>
                  </a:txBody>
                  <a:tcPr marL="67500" marR="67500" marT="35095" marB="35095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1pPr>
                      <a:lvl2pPr marL="471488" indent="-14288" algn="l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2pPr>
                      <a:lvl3pPr marL="909638" indent="4763" algn="l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3pPr>
                      <a:lvl4pPr marL="1306513" indent="65088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4pPr>
                      <a:lvl5pPr marL="1695450" indent="133350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5pPr>
                      <a:lvl6pPr marL="21526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6pPr>
                      <a:lvl7pPr marL="26098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7pPr>
                      <a:lvl8pPr marL="30670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8pPr>
                      <a:lvl9pPr marL="35242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31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sym typeface="Wingdings" pitchFamily="2" charset="2"/>
                        </a:rPr>
                        <a:t></a:t>
                      </a:r>
                    </a:p>
                  </a:txBody>
                  <a:tcPr marL="67500" marR="67500" marT="35095" marB="35095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1pPr>
                      <a:lvl2pPr marL="471488" indent="-14288" algn="l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2pPr>
                      <a:lvl3pPr marL="909638" indent="4763" algn="l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3pPr>
                      <a:lvl4pPr marL="1306513" indent="65088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4pPr>
                      <a:lvl5pPr marL="1695450" indent="133350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5pPr>
                      <a:lvl6pPr marL="21526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6pPr>
                      <a:lvl7pPr marL="26098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7pPr>
                      <a:lvl8pPr marL="30670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8pPr>
                      <a:lvl9pPr marL="35242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31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sym typeface="Wingdings" pitchFamily="2" charset="2"/>
                        </a:rPr>
                        <a:t></a:t>
                      </a:r>
                    </a:p>
                  </a:txBody>
                  <a:tcPr marL="67500" marR="67500" marT="35095" marB="35095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xmlns="" val="10002"/>
                  </a:ext>
                </a:extLst>
              </a:tr>
            </a:tbl>
          </a:graphicData>
        </a:graphic>
      </p:graphicFrame>
      <p:sp>
        <p:nvSpPr>
          <p:cNvPr id="10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057900" y="5624515"/>
            <a:ext cx="1600200" cy="273844"/>
          </a:xfrm>
        </p:spPr>
        <p:txBody>
          <a:bodyPr/>
          <a:lstStyle/>
          <a:p>
            <a:pPr>
              <a:defRPr/>
            </a:pPr>
            <a:fld id="{36833755-BCB5-49F1-BF93-F12689AE9A36}" type="slidenum">
              <a:rPr lang="en-GB" smtClean="0"/>
              <a:pPr>
                <a:defRPr/>
              </a:pPr>
              <a:t>13</a:t>
            </a:fld>
            <a:endParaRPr lang="en-GB"/>
          </a:p>
        </p:txBody>
      </p:sp>
      <p:sp>
        <p:nvSpPr>
          <p:cNvPr id="26638" name="Line 26"/>
          <p:cNvSpPr>
            <a:spLocks noChangeShapeType="1"/>
          </p:cNvSpPr>
          <p:nvPr/>
        </p:nvSpPr>
        <p:spPr bwMode="auto">
          <a:xfrm>
            <a:off x="4463653" y="2349104"/>
            <a:ext cx="3186113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67500" tIns="35100" rIns="67500" bIns="35100" anchor="b"/>
          <a:lstStyle/>
          <a:p>
            <a:endParaRPr lang="en-GB" sz="1350"/>
          </a:p>
        </p:txBody>
      </p:sp>
      <p:sp>
        <p:nvSpPr>
          <p:cNvPr id="26639" name="Line 32"/>
          <p:cNvSpPr>
            <a:spLocks noChangeShapeType="1"/>
          </p:cNvSpPr>
          <p:nvPr/>
        </p:nvSpPr>
        <p:spPr bwMode="auto">
          <a:xfrm flipH="1">
            <a:off x="4463653" y="2349103"/>
            <a:ext cx="3186113" cy="3024188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67500" tIns="35100" rIns="67500" bIns="35100" anchor="b"/>
          <a:lstStyle/>
          <a:p>
            <a:endParaRPr lang="en-GB" sz="1350"/>
          </a:p>
        </p:txBody>
      </p:sp>
      <p:sp>
        <p:nvSpPr>
          <p:cNvPr id="26640" name="Line 34"/>
          <p:cNvSpPr>
            <a:spLocks noChangeShapeType="1"/>
          </p:cNvSpPr>
          <p:nvPr/>
        </p:nvSpPr>
        <p:spPr bwMode="auto">
          <a:xfrm flipV="1">
            <a:off x="4463656" y="2294338"/>
            <a:ext cx="54769" cy="3078956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67500" tIns="35100" rIns="67500" bIns="35100" anchor="b"/>
          <a:lstStyle/>
          <a:p>
            <a:endParaRPr lang="en-GB" sz="1350"/>
          </a:p>
        </p:txBody>
      </p:sp>
      <p:sp>
        <p:nvSpPr>
          <p:cNvPr id="26641" name="Line 36"/>
          <p:cNvSpPr>
            <a:spLocks noChangeShapeType="1"/>
          </p:cNvSpPr>
          <p:nvPr/>
        </p:nvSpPr>
        <p:spPr bwMode="auto">
          <a:xfrm>
            <a:off x="4518422" y="2294335"/>
            <a:ext cx="2700338" cy="2970609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67500" tIns="35100" rIns="67500" bIns="35100" anchor="b"/>
          <a:lstStyle/>
          <a:p>
            <a:endParaRPr lang="en-GB" sz="1350"/>
          </a:p>
        </p:txBody>
      </p:sp>
    </p:spTree>
    <p:extLst>
      <p:ext uri="{BB962C8B-B14F-4D97-AF65-F5344CB8AC3E}">
        <p14:creationId xmlns:p14="http://schemas.microsoft.com/office/powerpoint/2010/main" val="351028122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73" name="Rectangle 2"/>
          <p:cNvSpPr>
            <a:spLocks noGrp="1" noChangeArrowheads="1"/>
          </p:cNvSpPr>
          <p:nvPr>
            <p:ph type="title"/>
          </p:nvPr>
        </p:nvSpPr>
        <p:spPr>
          <a:xfrm>
            <a:off x="1419225" y="409453"/>
            <a:ext cx="6000750" cy="912019"/>
          </a:xfrm>
        </p:spPr>
        <p:txBody>
          <a:bodyPr>
            <a:normAutofit/>
          </a:bodyPr>
          <a:lstStyle/>
          <a:p>
            <a:r>
              <a:rPr lang="en-GB" altLang="en-US" sz="3600" b="1" dirty="0">
                <a:latin typeface="Arial Rounded MT Bold" panose="020F0704030504030204" pitchFamily="34" charset="0"/>
              </a:rPr>
              <a:t>Exercise 1 - Dots</a:t>
            </a:r>
          </a:p>
        </p:txBody>
      </p:sp>
      <p:sp>
        <p:nvSpPr>
          <p:cNvPr id="27650" name="Rectangle 34"/>
          <p:cNvSpPr>
            <a:spLocks noGrp="1" noChangeArrowheads="1"/>
          </p:cNvSpPr>
          <p:nvPr>
            <p:ph type="body" sz="half" idx="1"/>
          </p:nvPr>
        </p:nvSpPr>
        <p:spPr>
          <a:xfrm>
            <a:off x="127000" y="2028826"/>
            <a:ext cx="4292600" cy="3342085"/>
          </a:xfrm>
        </p:spPr>
        <p:txBody>
          <a:bodyPr/>
          <a:lstStyle/>
          <a:p>
            <a:pPr>
              <a:buFontTx/>
              <a:buNone/>
            </a:pPr>
            <a:r>
              <a:rPr lang="en-GB" altLang="en-US" dirty="0">
                <a:latin typeface="Arial" charset="0"/>
                <a:cs typeface="Arial" charset="0"/>
              </a:rPr>
              <a:t>	Spatial and</a:t>
            </a:r>
          </a:p>
          <a:p>
            <a:pPr>
              <a:buFontTx/>
              <a:buNone/>
            </a:pPr>
            <a:r>
              <a:rPr lang="en-GB" altLang="en-US" dirty="0">
                <a:latin typeface="Arial" charset="0"/>
                <a:cs typeface="Arial" charset="0"/>
              </a:rPr>
              <a:t>	creative thinking to solve the</a:t>
            </a:r>
          </a:p>
          <a:p>
            <a:pPr>
              <a:buFontTx/>
              <a:buNone/>
            </a:pPr>
            <a:r>
              <a:rPr lang="en-GB" altLang="en-US" dirty="0">
                <a:latin typeface="Arial" charset="0"/>
                <a:cs typeface="Arial" charset="0"/>
              </a:rPr>
              <a:t>	problem by going</a:t>
            </a:r>
          </a:p>
          <a:p>
            <a:pPr>
              <a:buFontTx/>
              <a:buNone/>
            </a:pPr>
            <a:r>
              <a:rPr lang="en-GB" altLang="en-US" dirty="0">
                <a:latin typeface="Arial" charset="0"/>
                <a:cs typeface="Arial" charset="0"/>
              </a:rPr>
              <a:t>	outside the dots </a:t>
            </a:r>
          </a:p>
          <a:p>
            <a:pPr>
              <a:buFontTx/>
              <a:buNone/>
            </a:pPr>
            <a:r>
              <a:rPr lang="en-GB" altLang="en-US" dirty="0">
                <a:latin typeface="Arial" charset="0"/>
                <a:cs typeface="Arial" charset="0"/>
              </a:rPr>
              <a:t>	to arrive at the</a:t>
            </a:r>
          </a:p>
          <a:p>
            <a:pPr>
              <a:buFontTx/>
              <a:buNone/>
            </a:pPr>
            <a:r>
              <a:rPr lang="en-GB" altLang="en-US" dirty="0">
                <a:latin typeface="Arial" charset="0"/>
                <a:cs typeface="Arial" charset="0"/>
              </a:rPr>
              <a:t>	solution</a:t>
            </a:r>
          </a:p>
        </p:txBody>
      </p:sp>
      <p:graphicFrame>
        <p:nvGraphicFramePr>
          <p:cNvPr id="171084" name="Group 76"/>
          <p:cNvGraphicFramePr>
            <a:graphicFrameLocks noGrp="1"/>
          </p:cNvGraphicFramePr>
          <p:nvPr>
            <p:ph sz="half" idx="2"/>
          </p:nvPr>
        </p:nvGraphicFramePr>
        <p:xfrm>
          <a:off x="4630341" y="2057403"/>
          <a:ext cx="3027760" cy="3342086"/>
        </p:xfrm>
        <a:graphic>
          <a:graphicData uri="http://schemas.openxmlformats.org/drawingml/2006/table">
            <a:tbl>
              <a:tblPr/>
              <a:tblGrid>
                <a:gridCol w="757238">
                  <a:extLst>
                    <a:ext uri="{9D8B030D-6E8A-4147-A177-3AD203B41FA5}">
                      <a16:colId xmlns:a16="http://schemas.microsoft.com/office/drawing/2014/main" xmlns="" val="20000"/>
                    </a:ext>
                  </a:extLst>
                </a:gridCol>
                <a:gridCol w="757238">
                  <a:extLst>
                    <a:ext uri="{9D8B030D-6E8A-4147-A177-3AD203B41FA5}">
                      <a16:colId xmlns:a16="http://schemas.microsoft.com/office/drawing/2014/main" xmlns="" val="20001"/>
                    </a:ext>
                  </a:extLst>
                </a:gridCol>
                <a:gridCol w="763190">
                  <a:extLst>
                    <a:ext uri="{9D8B030D-6E8A-4147-A177-3AD203B41FA5}">
                      <a16:colId xmlns:a16="http://schemas.microsoft.com/office/drawing/2014/main" xmlns="" val="20002"/>
                    </a:ext>
                  </a:extLst>
                </a:gridCol>
                <a:gridCol w="750094">
                  <a:extLst>
                    <a:ext uri="{9D8B030D-6E8A-4147-A177-3AD203B41FA5}">
                      <a16:colId xmlns:a16="http://schemas.microsoft.com/office/drawing/2014/main" xmlns="" val="20003"/>
                    </a:ext>
                  </a:extLst>
                </a:gridCol>
              </a:tblGrid>
              <a:tr h="835819">
                <a:tc>
                  <a:txBody>
                    <a:bodyPr/>
                    <a:lstStyle>
                      <a:lvl1pPr algn="l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1pPr>
                      <a:lvl2pPr marL="471488" indent="-14288" algn="l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2pPr>
                      <a:lvl3pPr marL="909638" indent="4763" algn="l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3pPr>
                      <a:lvl4pPr marL="1306513" indent="65088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4pPr>
                      <a:lvl5pPr marL="1695450" indent="133350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5pPr>
                      <a:lvl6pPr marL="21526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6pPr>
                      <a:lvl7pPr marL="26098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7pPr>
                      <a:lvl8pPr marL="30670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8pPr>
                      <a:lvl9pPr marL="35242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31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sym typeface="Wingdings" pitchFamily="2" charset="2"/>
                        </a:rPr>
                        <a:t></a:t>
                      </a:r>
                    </a:p>
                  </a:txBody>
                  <a:tcPr marL="67500" marR="67500" marT="35100" marB="35100" horzOverflow="overflow">
                    <a:lnL cap="flat"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1pPr>
                      <a:lvl2pPr marL="471488" indent="-14288" algn="l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2pPr>
                      <a:lvl3pPr marL="909638" indent="4763" algn="l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3pPr>
                      <a:lvl4pPr marL="1306513" indent="65088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4pPr>
                      <a:lvl5pPr marL="1695450" indent="133350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5pPr>
                      <a:lvl6pPr marL="21526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6pPr>
                      <a:lvl7pPr marL="26098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7pPr>
                      <a:lvl8pPr marL="30670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8pPr>
                      <a:lvl9pPr marL="35242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31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sym typeface="Wingdings" pitchFamily="2" charset="2"/>
                        </a:rPr>
                        <a:t></a:t>
                      </a:r>
                    </a:p>
                  </a:txBody>
                  <a:tcPr marL="67500" marR="67500" marT="35100" marB="35100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1pPr>
                      <a:lvl2pPr marL="471488" indent="-14288" algn="l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2pPr>
                      <a:lvl3pPr marL="909638" indent="4763" algn="l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3pPr>
                      <a:lvl4pPr marL="1306513" indent="65088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4pPr>
                      <a:lvl5pPr marL="1695450" indent="133350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5pPr>
                      <a:lvl6pPr marL="21526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6pPr>
                      <a:lvl7pPr marL="26098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7pPr>
                      <a:lvl8pPr marL="30670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8pPr>
                      <a:lvl9pPr marL="35242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31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sym typeface="Wingdings" pitchFamily="2" charset="2"/>
                        </a:rPr>
                        <a:t></a:t>
                      </a:r>
                    </a:p>
                  </a:txBody>
                  <a:tcPr marL="67500" marR="67500" marT="35100" marB="35100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1pPr>
                      <a:lvl2pPr marL="471488" indent="-14288" algn="l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2pPr>
                      <a:lvl3pPr marL="909638" indent="4763" algn="l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3pPr>
                      <a:lvl4pPr marL="1306513" indent="65088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4pPr>
                      <a:lvl5pPr marL="1695450" indent="133350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5pPr>
                      <a:lvl6pPr marL="21526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6pPr>
                      <a:lvl7pPr marL="26098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7pPr>
                      <a:lvl8pPr marL="30670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8pPr>
                      <a:lvl9pPr marL="35242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21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L="67500" marR="67500" marT="35100" marB="35100" horzOverflow="overflow">
                    <a:lnL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xmlns="" val="10000"/>
                  </a:ext>
                </a:extLst>
              </a:tr>
              <a:tr h="835819">
                <a:tc>
                  <a:txBody>
                    <a:bodyPr/>
                    <a:lstStyle>
                      <a:lvl1pPr algn="l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1pPr>
                      <a:lvl2pPr marL="471488" indent="-14288" algn="l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2pPr>
                      <a:lvl3pPr marL="909638" indent="4763" algn="l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3pPr>
                      <a:lvl4pPr marL="1306513" indent="65088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4pPr>
                      <a:lvl5pPr marL="1695450" indent="133350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5pPr>
                      <a:lvl6pPr marL="21526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6pPr>
                      <a:lvl7pPr marL="26098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7pPr>
                      <a:lvl8pPr marL="30670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8pPr>
                      <a:lvl9pPr marL="35242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31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sym typeface="Wingdings" pitchFamily="2" charset="2"/>
                        </a:rPr>
                        <a:t></a:t>
                      </a:r>
                    </a:p>
                  </a:txBody>
                  <a:tcPr marL="67500" marR="67500" marT="35100" marB="35100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1pPr>
                      <a:lvl2pPr marL="471488" indent="-14288" algn="l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2pPr>
                      <a:lvl3pPr marL="909638" indent="4763" algn="l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3pPr>
                      <a:lvl4pPr marL="1306513" indent="65088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4pPr>
                      <a:lvl5pPr marL="1695450" indent="133350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5pPr>
                      <a:lvl6pPr marL="21526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6pPr>
                      <a:lvl7pPr marL="26098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7pPr>
                      <a:lvl8pPr marL="30670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8pPr>
                      <a:lvl9pPr marL="35242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31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sym typeface="Wingdings" pitchFamily="2" charset="2"/>
                        </a:rPr>
                        <a:t></a:t>
                      </a:r>
                    </a:p>
                  </a:txBody>
                  <a:tcPr marL="67500" marR="67500" marT="35100" marB="351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1pPr>
                      <a:lvl2pPr marL="471488" indent="-14288" algn="l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2pPr>
                      <a:lvl3pPr marL="909638" indent="4763" algn="l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3pPr>
                      <a:lvl4pPr marL="1306513" indent="65088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4pPr>
                      <a:lvl5pPr marL="1695450" indent="133350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5pPr>
                      <a:lvl6pPr marL="21526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6pPr>
                      <a:lvl7pPr marL="26098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7pPr>
                      <a:lvl8pPr marL="30670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8pPr>
                      <a:lvl9pPr marL="35242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31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sym typeface="Wingdings" pitchFamily="2" charset="2"/>
                        </a:rPr>
                        <a:t></a:t>
                      </a:r>
                    </a:p>
                  </a:txBody>
                  <a:tcPr marL="67500" marR="67500" marT="35100" marB="351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1pPr>
                      <a:lvl2pPr marL="471488" indent="-14288" algn="l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2pPr>
                      <a:lvl3pPr marL="909638" indent="4763" algn="l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3pPr>
                      <a:lvl4pPr marL="1306513" indent="65088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4pPr>
                      <a:lvl5pPr marL="1695450" indent="133350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5pPr>
                      <a:lvl6pPr marL="21526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6pPr>
                      <a:lvl7pPr marL="26098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7pPr>
                      <a:lvl8pPr marL="30670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8pPr>
                      <a:lvl9pPr marL="35242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21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L="67500" marR="67500" marT="35100" marB="35100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xmlns="" val="10001"/>
                  </a:ext>
                </a:extLst>
              </a:tr>
              <a:tr h="834629">
                <a:tc>
                  <a:txBody>
                    <a:bodyPr/>
                    <a:lstStyle>
                      <a:lvl1pPr algn="l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1pPr>
                      <a:lvl2pPr marL="471488" indent="-14288" algn="l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2pPr>
                      <a:lvl3pPr marL="909638" indent="4763" algn="l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3pPr>
                      <a:lvl4pPr marL="1306513" indent="65088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4pPr>
                      <a:lvl5pPr marL="1695450" indent="133350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5pPr>
                      <a:lvl6pPr marL="21526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6pPr>
                      <a:lvl7pPr marL="26098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7pPr>
                      <a:lvl8pPr marL="30670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8pPr>
                      <a:lvl9pPr marL="35242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31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sym typeface="Wingdings" pitchFamily="2" charset="2"/>
                        </a:rPr>
                        <a:t></a:t>
                      </a:r>
                    </a:p>
                  </a:txBody>
                  <a:tcPr marL="67500" marR="67500" marT="35100" marB="35100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1pPr>
                      <a:lvl2pPr marL="471488" indent="-14288" algn="l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2pPr>
                      <a:lvl3pPr marL="909638" indent="4763" algn="l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3pPr>
                      <a:lvl4pPr marL="1306513" indent="65088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4pPr>
                      <a:lvl5pPr marL="1695450" indent="133350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5pPr>
                      <a:lvl6pPr marL="21526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6pPr>
                      <a:lvl7pPr marL="26098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7pPr>
                      <a:lvl8pPr marL="30670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8pPr>
                      <a:lvl9pPr marL="35242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31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sym typeface="Wingdings" pitchFamily="2" charset="2"/>
                        </a:rPr>
                        <a:t></a:t>
                      </a:r>
                    </a:p>
                  </a:txBody>
                  <a:tcPr marL="67500" marR="67500" marT="35100" marB="351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1pPr>
                      <a:lvl2pPr marL="471488" indent="-14288" algn="l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2pPr>
                      <a:lvl3pPr marL="909638" indent="4763" algn="l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3pPr>
                      <a:lvl4pPr marL="1306513" indent="65088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4pPr>
                      <a:lvl5pPr marL="1695450" indent="133350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5pPr>
                      <a:lvl6pPr marL="21526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6pPr>
                      <a:lvl7pPr marL="26098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7pPr>
                      <a:lvl8pPr marL="30670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8pPr>
                      <a:lvl9pPr marL="35242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31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sym typeface="Wingdings" pitchFamily="2" charset="2"/>
                        </a:rPr>
                        <a:t></a:t>
                      </a:r>
                    </a:p>
                  </a:txBody>
                  <a:tcPr marL="67500" marR="67500" marT="35100" marB="351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1pPr>
                      <a:lvl2pPr marL="471488" indent="-14288" algn="l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2pPr>
                      <a:lvl3pPr marL="909638" indent="4763" algn="l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3pPr>
                      <a:lvl4pPr marL="1306513" indent="65088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4pPr>
                      <a:lvl5pPr marL="1695450" indent="133350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5pPr>
                      <a:lvl6pPr marL="21526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6pPr>
                      <a:lvl7pPr marL="26098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7pPr>
                      <a:lvl8pPr marL="30670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8pPr>
                      <a:lvl9pPr marL="35242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21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L="67500" marR="67500" marT="35100" marB="35100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xmlns="" val="10002"/>
                  </a:ext>
                </a:extLst>
              </a:tr>
              <a:tr h="835819">
                <a:tc>
                  <a:txBody>
                    <a:bodyPr/>
                    <a:lstStyle>
                      <a:lvl1pPr algn="l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1pPr>
                      <a:lvl2pPr marL="471488" indent="-14288" algn="l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2pPr>
                      <a:lvl3pPr marL="909638" indent="4763" algn="l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3pPr>
                      <a:lvl4pPr marL="1306513" indent="65088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4pPr>
                      <a:lvl5pPr marL="1695450" indent="133350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5pPr>
                      <a:lvl6pPr marL="21526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6pPr>
                      <a:lvl7pPr marL="26098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7pPr>
                      <a:lvl8pPr marL="30670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8pPr>
                      <a:lvl9pPr marL="35242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21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L="67500" marR="67500" marT="35100" marB="35100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1pPr>
                      <a:lvl2pPr marL="471488" indent="-14288" algn="l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2pPr>
                      <a:lvl3pPr marL="909638" indent="4763" algn="l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3pPr>
                      <a:lvl4pPr marL="1306513" indent="65088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4pPr>
                      <a:lvl5pPr marL="1695450" indent="133350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5pPr>
                      <a:lvl6pPr marL="21526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6pPr>
                      <a:lvl7pPr marL="26098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7pPr>
                      <a:lvl8pPr marL="30670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8pPr>
                      <a:lvl9pPr marL="35242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21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L="67500" marR="67500" marT="35100" marB="351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1pPr>
                      <a:lvl2pPr marL="471488" indent="-14288" algn="l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2pPr>
                      <a:lvl3pPr marL="909638" indent="4763" algn="l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3pPr>
                      <a:lvl4pPr marL="1306513" indent="65088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4pPr>
                      <a:lvl5pPr marL="1695450" indent="133350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5pPr>
                      <a:lvl6pPr marL="21526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6pPr>
                      <a:lvl7pPr marL="26098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7pPr>
                      <a:lvl8pPr marL="30670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8pPr>
                      <a:lvl9pPr marL="35242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21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L="67500" marR="67500" marT="35100" marB="351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1pPr>
                      <a:lvl2pPr marL="471488" indent="-14288" algn="l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2pPr>
                      <a:lvl3pPr marL="909638" indent="4763" algn="l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3pPr>
                      <a:lvl4pPr marL="1306513" indent="65088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4pPr>
                      <a:lvl5pPr marL="1695450" indent="133350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5pPr>
                      <a:lvl6pPr marL="21526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6pPr>
                      <a:lvl7pPr marL="26098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7pPr>
                      <a:lvl8pPr marL="30670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8pPr>
                      <a:lvl9pPr marL="35242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21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L="67500" marR="67500" marT="35100" marB="35100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xmlns="" val="10003"/>
                  </a:ext>
                </a:extLst>
              </a:tr>
            </a:tbl>
          </a:graphicData>
        </a:graphic>
      </p:graphicFrame>
      <p:sp>
        <p:nvSpPr>
          <p:cNvPr id="10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057900" y="5624515"/>
            <a:ext cx="1600200" cy="273844"/>
          </a:xfrm>
        </p:spPr>
        <p:txBody>
          <a:bodyPr/>
          <a:lstStyle/>
          <a:p>
            <a:pPr>
              <a:defRPr/>
            </a:pPr>
            <a:fld id="{2751BE0F-0CA4-44D7-B7B8-E814279CB5D8}" type="slidenum">
              <a:rPr lang="en-GB" smtClean="0"/>
              <a:pPr>
                <a:defRPr/>
              </a:pPr>
              <a:t>14</a:t>
            </a:fld>
            <a:endParaRPr lang="en-GB"/>
          </a:p>
        </p:txBody>
      </p:sp>
      <p:sp>
        <p:nvSpPr>
          <p:cNvPr id="30741" name="Line 67"/>
          <p:cNvSpPr>
            <a:spLocks noChangeShapeType="1"/>
          </p:cNvSpPr>
          <p:nvPr/>
        </p:nvSpPr>
        <p:spPr bwMode="auto">
          <a:xfrm>
            <a:off x="4755356" y="2327672"/>
            <a:ext cx="2301479" cy="0"/>
          </a:xfrm>
          <a:prstGeom prst="line">
            <a:avLst/>
          </a:prstGeom>
          <a:ln>
            <a:headEnd/>
            <a:tailEnd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  <p:txBody>
          <a:bodyPr lIns="67500" tIns="35100" rIns="67500" bIns="35100" anchor="b"/>
          <a:lstStyle/>
          <a:p>
            <a:pPr>
              <a:defRPr/>
            </a:pPr>
            <a:endParaRPr lang="en-GB" sz="1350"/>
          </a:p>
        </p:txBody>
      </p:sp>
      <p:sp>
        <p:nvSpPr>
          <p:cNvPr id="30742" name="Line 68"/>
          <p:cNvSpPr>
            <a:spLocks noChangeShapeType="1"/>
          </p:cNvSpPr>
          <p:nvPr/>
        </p:nvSpPr>
        <p:spPr bwMode="auto">
          <a:xfrm flipH="1">
            <a:off x="4733928" y="2327675"/>
            <a:ext cx="2322910" cy="2559844"/>
          </a:xfrm>
          <a:prstGeom prst="line">
            <a:avLst/>
          </a:prstGeom>
          <a:ln>
            <a:headEnd/>
            <a:tailEnd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  <p:txBody>
          <a:bodyPr lIns="67500" tIns="35100" rIns="67500" bIns="35100" anchor="b"/>
          <a:lstStyle/>
          <a:p>
            <a:pPr>
              <a:defRPr/>
            </a:pPr>
            <a:endParaRPr lang="en-GB" sz="1350"/>
          </a:p>
        </p:txBody>
      </p:sp>
      <p:sp>
        <p:nvSpPr>
          <p:cNvPr id="30743" name="Line 70"/>
          <p:cNvSpPr>
            <a:spLocks noChangeShapeType="1"/>
          </p:cNvSpPr>
          <p:nvPr/>
        </p:nvSpPr>
        <p:spPr bwMode="auto">
          <a:xfrm flipH="1">
            <a:off x="4760121" y="2307434"/>
            <a:ext cx="27385" cy="2580085"/>
          </a:xfrm>
          <a:prstGeom prst="line">
            <a:avLst/>
          </a:prstGeom>
          <a:ln>
            <a:headEnd/>
            <a:tailEnd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  <p:txBody>
          <a:bodyPr lIns="67500" tIns="35100" rIns="67500" bIns="35100" anchor="b"/>
          <a:lstStyle/>
          <a:p>
            <a:pPr>
              <a:defRPr/>
            </a:pPr>
            <a:endParaRPr lang="en-GB" sz="1350"/>
          </a:p>
        </p:txBody>
      </p:sp>
      <p:sp>
        <p:nvSpPr>
          <p:cNvPr id="30744" name="Line 71"/>
          <p:cNvSpPr>
            <a:spLocks noChangeShapeType="1"/>
          </p:cNvSpPr>
          <p:nvPr/>
        </p:nvSpPr>
        <p:spPr bwMode="auto">
          <a:xfrm>
            <a:off x="4787506" y="2327675"/>
            <a:ext cx="2269331" cy="2559844"/>
          </a:xfrm>
          <a:prstGeom prst="line">
            <a:avLst/>
          </a:prstGeom>
          <a:ln>
            <a:headEnd/>
            <a:tailEnd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  <p:txBody>
          <a:bodyPr lIns="67500" tIns="35100" rIns="67500" bIns="35100" anchor="b"/>
          <a:lstStyle/>
          <a:p>
            <a:pPr>
              <a:defRPr/>
            </a:pPr>
            <a:endParaRPr lang="en-GB" sz="1350"/>
          </a:p>
        </p:txBody>
      </p:sp>
    </p:spTree>
    <p:extLst>
      <p:ext uri="{BB962C8B-B14F-4D97-AF65-F5344CB8AC3E}">
        <p14:creationId xmlns:p14="http://schemas.microsoft.com/office/powerpoint/2010/main" val="5783032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4F11A85-8942-4F43-8E62-4B48144035C9}" type="slidenum">
              <a:rPr lang="en-GB" smtClean="0"/>
              <a:pPr>
                <a:defRPr/>
              </a:pPr>
              <a:t>15</a:t>
            </a:fld>
            <a:endParaRPr lang="en-GB"/>
          </a:p>
        </p:txBody>
      </p:sp>
      <p:sp>
        <p:nvSpPr>
          <p:cNvPr id="17408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136521"/>
            <a:ext cx="8229600" cy="857250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At First Glance</a:t>
            </a:r>
          </a:p>
        </p:txBody>
      </p:sp>
      <p:pic>
        <p:nvPicPr>
          <p:cNvPr id="28676" name="Picture 2" descr="http://1.bp.blogspot.com/-exuDsmMp8GE/UE1gIUk9pVI/AAAAAAAAB3U/LWrUJ-YnUH0/s1600/DifferentPerspectives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238"/>
          <a:stretch/>
        </p:blipFill>
        <p:spPr bwMode="auto">
          <a:xfrm>
            <a:off x="1456908" y="2285999"/>
            <a:ext cx="6052212" cy="38754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xmlns="" id="{D8F8B989-ABF6-463B-A79C-06024822683D}"/>
              </a:ext>
            </a:extLst>
          </p:cNvPr>
          <p:cNvSpPr txBox="1"/>
          <p:nvPr/>
        </p:nvSpPr>
        <p:spPr>
          <a:xfrm>
            <a:off x="647700" y="993771"/>
            <a:ext cx="849630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Reality can be so complex that equally valid observations from differing perspectives can appear to be contradictory. </a:t>
            </a:r>
          </a:p>
        </p:txBody>
      </p:sp>
    </p:spTree>
    <p:extLst>
      <p:ext uri="{BB962C8B-B14F-4D97-AF65-F5344CB8AC3E}">
        <p14:creationId xmlns:p14="http://schemas.microsoft.com/office/powerpoint/2010/main" val="412285643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9747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958518"/>
            <a:ext cx="8369300" cy="3240881"/>
          </a:xfrm>
        </p:spPr>
        <p:txBody>
          <a:bodyPr>
            <a:normAutofit lnSpcReduction="10000"/>
          </a:bodyPr>
          <a:lstStyle/>
          <a:p>
            <a:pPr>
              <a:buFontTx/>
              <a:buNone/>
            </a:pPr>
            <a:r>
              <a:rPr lang="en-GB" altLang="en-US" b="1" dirty="0"/>
              <a:t>Exercise 2</a:t>
            </a:r>
            <a:r>
              <a:rPr lang="en-GB" altLang="en-US" dirty="0"/>
              <a:t>:</a:t>
            </a:r>
          </a:p>
          <a:p>
            <a:pPr>
              <a:buFontTx/>
              <a:buNone/>
            </a:pPr>
            <a:endParaRPr lang="en-GB" altLang="en-US" dirty="0"/>
          </a:p>
          <a:p>
            <a:pPr>
              <a:buFontTx/>
              <a:buNone/>
            </a:pPr>
            <a:r>
              <a:rPr lang="en-GB" altLang="en-US" dirty="0"/>
              <a:t>Add one straight line so that:</a:t>
            </a:r>
          </a:p>
          <a:p>
            <a:pPr>
              <a:buFontTx/>
              <a:buNone/>
            </a:pPr>
            <a:endParaRPr lang="en-GB" altLang="en-US" dirty="0"/>
          </a:p>
          <a:p>
            <a:pPr algn="ctr">
              <a:buFontTx/>
              <a:buNone/>
            </a:pPr>
            <a:r>
              <a:rPr lang="en-GB" altLang="en-US" sz="7200" dirty="0"/>
              <a:t>5 </a:t>
            </a:r>
            <a:r>
              <a:rPr lang="en-GB" altLang="en-US" sz="9000" dirty="0"/>
              <a:t>+</a:t>
            </a:r>
            <a:r>
              <a:rPr lang="en-GB" altLang="en-US" sz="7200" dirty="0"/>
              <a:t> 5 </a:t>
            </a:r>
            <a:r>
              <a:rPr lang="en-GB" altLang="en-US" sz="9000" dirty="0"/>
              <a:t>+</a:t>
            </a:r>
            <a:r>
              <a:rPr lang="en-GB" altLang="en-US" sz="7200" dirty="0"/>
              <a:t> 5 = 550</a:t>
            </a:r>
          </a:p>
          <a:p>
            <a:pPr>
              <a:buFontTx/>
              <a:buNone/>
            </a:pPr>
            <a:endParaRPr lang="en-GB" alt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EA13C76-9C5B-4E7A-8204-0E95EA8B39E6}" type="slidenum">
              <a:rPr lang="en-GB" smtClean="0"/>
              <a:pPr>
                <a:defRPr/>
              </a:pPr>
              <a:t>16</a:t>
            </a:fld>
            <a:endParaRPr lang="en-GB"/>
          </a:p>
        </p:txBody>
      </p:sp>
      <p:sp>
        <p:nvSpPr>
          <p:cNvPr id="5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136521"/>
            <a:ext cx="8229600" cy="1143000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Mental Agility</a:t>
            </a:r>
          </a:p>
        </p:txBody>
      </p:sp>
      <p:sp>
        <p:nvSpPr>
          <p:cNvPr id="2" name="TextBox 1"/>
          <p:cNvSpPr txBox="1">
            <a:spLocks noChangeArrowheads="1"/>
          </p:cNvSpPr>
          <p:nvPr/>
        </p:nvSpPr>
        <p:spPr bwMode="auto">
          <a:xfrm>
            <a:off x="2064940" y="2078833"/>
            <a:ext cx="2415619" cy="4154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r>
              <a:rPr lang="en-GB" altLang="en-US" sz="2100" dirty="0" smtClean="0">
                <a:latin typeface="Arial" charset="0"/>
              </a:rPr>
              <a:t>Pairs – 3 minutes </a:t>
            </a:r>
            <a:endParaRPr lang="en-GB" altLang="en-US" sz="2100" dirty="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990528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7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7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7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9747" name="Rectangle 3"/>
          <p:cNvSpPr>
            <a:spLocks noGrp="1" noChangeArrowheads="1"/>
          </p:cNvSpPr>
          <p:nvPr>
            <p:ph idx="1"/>
          </p:nvPr>
        </p:nvSpPr>
        <p:spPr>
          <a:xfrm>
            <a:off x="457201" y="2078834"/>
            <a:ext cx="8445500" cy="3240881"/>
          </a:xfrm>
        </p:spPr>
        <p:txBody>
          <a:bodyPr>
            <a:normAutofit lnSpcReduction="10000"/>
          </a:bodyPr>
          <a:lstStyle/>
          <a:p>
            <a:pPr>
              <a:buFontTx/>
              <a:buNone/>
            </a:pPr>
            <a:r>
              <a:rPr lang="en-GB" altLang="en-US" b="1" dirty="0"/>
              <a:t>Exercise 2</a:t>
            </a:r>
            <a:r>
              <a:rPr lang="en-GB" altLang="en-US" dirty="0" smtClean="0"/>
              <a:t>: Solution</a:t>
            </a:r>
            <a:endParaRPr lang="en-GB" altLang="en-US" dirty="0"/>
          </a:p>
          <a:p>
            <a:pPr>
              <a:buFontTx/>
              <a:buNone/>
            </a:pPr>
            <a:endParaRPr lang="en-GB" altLang="en-US" dirty="0"/>
          </a:p>
          <a:p>
            <a:pPr>
              <a:buFontTx/>
              <a:buNone/>
            </a:pPr>
            <a:r>
              <a:rPr lang="en-GB" altLang="en-US" dirty="0"/>
              <a:t>Add one straight line so that:</a:t>
            </a:r>
          </a:p>
          <a:p>
            <a:pPr>
              <a:buFontTx/>
              <a:buNone/>
            </a:pPr>
            <a:endParaRPr lang="en-GB" altLang="en-US" dirty="0"/>
          </a:p>
          <a:p>
            <a:pPr algn="ctr">
              <a:buFontTx/>
              <a:buNone/>
            </a:pPr>
            <a:r>
              <a:rPr lang="en-GB" altLang="en-US" sz="7200" dirty="0"/>
              <a:t>5 </a:t>
            </a:r>
            <a:r>
              <a:rPr lang="en-GB" altLang="en-US" sz="9000" dirty="0"/>
              <a:t>+</a:t>
            </a:r>
            <a:r>
              <a:rPr lang="en-GB" altLang="en-US" sz="7200" dirty="0"/>
              <a:t> 5 </a:t>
            </a:r>
            <a:r>
              <a:rPr lang="en-GB" altLang="en-US" sz="9000" dirty="0"/>
              <a:t>+</a:t>
            </a:r>
            <a:r>
              <a:rPr lang="en-GB" altLang="en-US" sz="7200" dirty="0"/>
              <a:t> 5 = 550</a:t>
            </a:r>
          </a:p>
          <a:p>
            <a:pPr>
              <a:buFontTx/>
              <a:buNone/>
            </a:pPr>
            <a:endParaRPr lang="en-GB" alt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EA13C76-9C5B-4E7A-8204-0E95EA8B39E6}" type="slidenum">
              <a:rPr lang="en-GB" smtClean="0"/>
              <a:pPr>
                <a:defRPr/>
              </a:pPr>
              <a:t>17</a:t>
            </a:fld>
            <a:endParaRPr lang="en-GB"/>
          </a:p>
        </p:txBody>
      </p:sp>
      <p:sp>
        <p:nvSpPr>
          <p:cNvPr id="5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Mental Agility</a:t>
            </a:r>
          </a:p>
        </p:txBody>
      </p:sp>
      <p:sp>
        <p:nvSpPr>
          <p:cNvPr id="2" name="TextBox 1"/>
          <p:cNvSpPr txBox="1">
            <a:spLocks noChangeArrowheads="1"/>
          </p:cNvSpPr>
          <p:nvPr/>
        </p:nvSpPr>
        <p:spPr bwMode="auto">
          <a:xfrm>
            <a:off x="5963840" y="3375424"/>
            <a:ext cx="2479119" cy="4154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r>
              <a:rPr lang="en-GB" altLang="en-US" sz="2100" dirty="0">
                <a:latin typeface="Arial" charset="0"/>
              </a:rPr>
              <a:t>Pairs – 3 Mins</a:t>
            </a:r>
          </a:p>
        </p:txBody>
      </p:sp>
      <p:cxnSp>
        <p:nvCxnSpPr>
          <p:cNvPr id="4" name="Straight Connector 3"/>
          <p:cNvCxnSpPr>
            <a:cxnSpLocks/>
          </p:cNvCxnSpPr>
          <p:nvPr/>
        </p:nvCxnSpPr>
        <p:spPr>
          <a:xfrm flipH="1">
            <a:off x="4023362" y="4210050"/>
            <a:ext cx="215900" cy="228600"/>
          </a:xfrm>
          <a:prstGeom prst="line">
            <a:avLst/>
          </a:prstGeom>
          <a:ln w="76200"/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831057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7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7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7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9203" name="Rectangle 3"/>
          <p:cNvSpPr>
            <a:spLocks noGrp="1" noChangeArrowheads="1"/>
          </p:cNvSpPr>
          <p:nvPr>
            <p:ph idx="1"/>
          </p:nvPr>
        </p:nvSpPr>
        <p:spPr>
          <a:xfrm>
            <a:off x="368301" y="1920479"/>
            <a:ext cx="8318500" cy="3554016"/>
          </a:xfrm>
        </p:spPr>
        <p:txBody>
          <a:bodyPr/>
          <a:lstStyle/>
          <a:p>
            <a:pPr>
              <a:buFontTx/>
              <a:buNone/>
            </a:pPr>
            <a:endParaRPr lang="en-GB" altLang="en-US" dirty="0">
              <a:latin typeface="Arial" charset="0"/>
              <a:cs typeface="Arial" charset="0"/>
            </a:endParaRPr>
          </a:p>
          <a:p>
            <a:pPr>
              <a:buFontTx/>
              <a:buNone/>
            </a:pPr>
            <a:r>
              <a:rPr lang="en-GB" altLang="en-US" dirty="0">
                <a:latin typeface="Arial" charset="0"/>
                <a:cs typeface="Arial" charset="0"/>
              </a:rPr>
              <a:t>	Problems can often be deceptive –  what appears to be a small problem can sometimes turn out to be a far bigger and possibly different problem.</a:t>
            </a:r>
          </a:p>
        </p:txBody>
      </p:sp>
      <p:sp>
        <p:nvSpPr>
          <p:cNvPr id="5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ED6C08D-3E94-47A2-BC5B-3696B4A060B9}" type="slidenum">
              <a:rPr lang="en-GB" smtClean="0"/>
              <a:pPr>
                <a:defRPr/>
              </a:pPr>
              <a:t>18</a:t>
            </a:fld>
            <a:endParaRPr lang="en-GB"/>
          </a:p>
        </p:txBody>
      </p:sp>
      <p:sp>
        <p:nvSpPr>
          <p:cNvPr id="1792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altLang="en-US" sz="27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The size of the problem</a:t>
            </a:r>
          </a:p>
        </p:txBody>
      </p:sp>
    </p:spTree>
    <p:extLst>
      <p:ext uri="{BB962C8B-B14F-4D97-AF65-F5344CB8AC3E}">
        <p14:creationId xmlns:p14="http://schemas.microsoft.com/office/powerpoint/2010/main" val="42706071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92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920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44E112C-5923-48AD-A0FB-FAB289D6B37F}" type="slidenum">
              <a:rPr lang="en-GB" smtClean="0"/>
              <a:pPr>
                <a:defRPr/>
              </a:pPr>
              <a:t>19</a:t>
            </a:fld>
            <a:endParaRPr lang="en-GB" dirty="0"/>
          </a:p>
        </p:txBody>
      </p:sp>
      <p:sp>
        <p:nvSpPr>
          <p:cNvPr id="33794" name="Rectangle 2"/>
          <p:cNvSpPr>
            <a:spLocks noGrp="1" noChangeArrowheads="1"/>
          </p:cNvSpPr>
          <p:nvPr>
            <p:ph type="title"/>
          </p:nvPr>
        </p:nvSpPr>
        <p:spPr>
          <a:xfrm>
            <a:off x="1398986" y="373675"/>
            <a:ext cx="6172200" cy="727472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GB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Problem Solving Models</a:t>
            </a:r>
            <a:r>
              <a:rPr lang="en-GB" altLang="en-US" sz="3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altLang="en-US" sz="3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altLang="en-US" sz="3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2771" name="Rectangle 4"/>
          <p:cNvSpPr>
            <a:spLocks noChangeArrowheads="1"/>
          </p:cNvSpPr>
          <p:nvPr/>
        </p:nvSpPr>
        <p:spPr bwMode="auto">
          <a:xfrm>
            <a:off x="3358756" y="3320059"/>
            <a:ext cx="2753915" cy="3798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/>
          <a:p>
            <a:pPr algn="ctr">
              <a:lnSpc>
                <a:spcPct val="90000"/>
              </a:lnSpc>
            </a:pPr>
            <a:r>
              <a:rPr lang="en-GB" altLang="en-US" sz="2400" b="1" dirty="0">
                <a:solidFill>
                  <a:srgbClr val="0033CC"/>
                </a:solidFill>
                <a:latin typeface="Gill Sans MT" pitchFamily="34" charset="0"/>
              </a:rPr>
              <a:t>Problem Solving Models</a:t>
            </a:r>
          </a:p>
        </p:txBody>
      </p:sp>
      <p:sp>
        <p:nvSpPr>
          <p:cNvPr id="33806" name="Freeform 14"/>
          <p:cNvSpPr>
            <a:spLocks/>
          </p:cNvSpPr>
          <p:nvPr/>
        </p:nvSpPr>
        <p:spPr bwMode="auto">
          <a:xfrm>
            <a:off x="2303862" y="2824165"/>
            <a:ext cx="2026840" cy="271901"/>
          </a:xfrm>
          <a:custGeom>
            <a:avLst/>
            <a:gdLst>
              <a:gd name="T0" fmla="*/ 2147483647 w 2009"/>
              <a:gd name="T1" fmla="*/ 1281612785 h 597"/>
              <a:gd name="T2" fmla="*/ 2147483647 w 2009"/>
              <a:gd name="T3" fmla="*/ 352068320 h 597"/>
              <a:gd name="T4" fmla="*/ 2147483647 w 2009"/>
              <a:gd name="T5" fmla="*/ 169593225 h 597"/>
              <a:gd name="T6" fmla="*/ 2011517534 w 2009"/>
              <a:gd name="T7" fmla="*/ 47228641 h 597"/>
              <a:gd name="T8" fmla="*/ 1782356810 w 2009"/>
              <a:gd name="T9" fmla="*/ 17173385 h 597"/>
              <a:gd name="T10" fmla="*/ 0 w 2009"/>
              <a:gd name="T11" fmla="*/ 0 h 597"/>
              <a:gd name="T12" fmla="*/ 0 60000 65536"/>
              <a:gd name="T13" fmla="*/ 0 60000 65536"/>
              <a:gd name="T14" fmla="*/ 0 60000 65536"/>
              <a:gd name="T15" fmla="*/ 0 60000 65536"/>
              <a:gd name="T16" fmla="*/ 0 60000 65536"/>
              <a:gd name="T17" fmla="*/ 0 60000 65536"/>
            </a:gdLst>
            <a:ahLst/>
            <a:cxnLst>
              <a:cxn ang="T12">
                <a:pos x="T0" y="T1"/>
              </a:cxn>
              <a:cxn ang="T13">
                <a:pos x="T2" y="T3"/>
              </a:cxn>
              <a:cxn ang="T14">
                <a:pos x="T4" y="T5"/>
              </a:cxn>
              <a:cxn ang="T15">
                <a:pos x="T6" y="T7"/>
              </a:cxn>
              <a:cxn ang="T16">
                <a:pos x="T8" y="T9"/>
              </a:cxn>
              <a:cxn ang="T17">
                <a:pos x="T10" y="T11"/>
              </a:cxn>
            </a:cxnLst>
            <a:rect l="0" t="0" r="r" b="b"/>
            <a:pathLst>
              <a:path w="2009" h="597">
                <a:moveTo>
                  <a:pt x="2009" y="597"/>
                </a:moveTo>
                <a:lnTo>
                  <a:pt x="1785" y="164"/>
                </a:lnTo>
                <a:lnTo>
                  <a:pt x="1686" y="79"/>
                </a:lnTo>
                <a:lnTo>
                  <a:pt x="1501" y="22"/>
                </a:lnTo>
                <a:lnTo>
                  <a:pt x="1330" y="8"/>
                </a:lnTo>
                <a:lnTo>
                  <a:pt x="0" y="0"/>
                </a:lnTo>
              </a:path>
            </a:pathLst>
          </a:custGeom>
          <a:noFill/>
          <a:ln w="38100" cap="flat" cmpd="sng">
            <a:solidFill>
              <a:schemeClr val="tx2">
                <a:lumMod val="60000"/>
                <a:lumOff val="4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pPr>
              <a:defRPr/>
            </a:pPr>
            <a:endParaRPr lang="en-GB" sz="1350"/>
          </a:p>
        </p:txBody>
      </p:sp>
      <p:sp>
        <p:nvSpPr>
          <p:cNvPr id="32774" name="Rectangle 16"/>
          <p:cNvSpPr>
            <a:spLocks noChangeArrowheads="1"/>
          </p:cNvSpPr>
          <p:nvPr/>
        </p:nvSpPr>
        <p:spPr bwMode="auto">
          <a:xfrm rot="2390579">
            <a:off x="3600453" y="4131471"/>
            <a:ext cx="432197" cy="216694"/>
          </a:xfrm>
          <a:prstGeom prst="rect">
            <a:avLst/>
          </a:prstGeom>
          <a:solidFill>
            <a:schemeClr val="bg1"/>
          </a:solidFill>
          <a:ln w="1588">
            <a:solidFill>
              <a:srgbClr val="FFFFFF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 altLang="en-US" sz="1350">
              <a:solidFill>
                <a:srgbClr val="000000"/>
              </a:solidFill>
              <a:latin typeface="Gill Sans MT" pitchFamily="34" charset="0"/>
            </a:endParaRPr>
          </a:p>
        </p:txBody>
      </p:sp>
      <p:sp>
        <p:nvSpPr>
          <p:cNvPr id="33809" name="Freeform 17"/>
          <p:cNvSpPr>
            <a:spLocks/>
          </p:cNvSpPr>
          <p:nvPr/>
        </p:nvSpPr>
        <p:spPr bwMode="auto">
          <a:xfrm>
            <a:off x="2250281" y="3736184"/>
            <a:ext cx="1843088" cy="281993"/>
          </a:xfrm>
          <a:custGeom>
            <a:avLst/>
            <a:gdLst>
              <a:gd name="T0" fmla="*/ 2147483647 w 2030"/>
              <a:gd name="T1" fmla="*/ 0 h 597"/>
              <a:gd name="T2" fmla="*/ 2147483647 w 2030"/>
              <a:gd name="T3" fmla="*/ 1078805760 h 597"/>
              <a:gd name="T4" fmla="*/ 2147483647 w 2030"/>
              <a:gd name="T5" fmla="*/ 1252736089 h 597"/>
              <a:gd name="T6" fmla="*/ 1969592910 w 2030"/>
              <a:gd name="T7" fmla="*/ 1314381793 h 597"/>
              <a:gd name="T8" fmla="*/ 0 w 2030"/>
              <a:gd name="T9" fmla="*/ 1314381793 h 597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0" t="0" r="r" b="b"/>
            <a:pathLst>
              <a:path w="2030" h="597">
                <a:moveTo>
                  <a:pt x="2030" y="0"/>
                </a:moveTo>
                <a:lnTo>
                  <a:pt x="1707" y="490"/>
                </a:lnTo>
                <a:lnTo>
                  <a:pt x="1536" y="569"/>
                </a:lnTo>
                <a:lnTo>
                  <a:pt x="1344" y="597"/>
                </a:lnTo>
                <a:lnTo>
                  <a:pt x="0" y="597"/>
                </a:lnTo>
              </a:path>
            </a:pathLst>
          </a:custGeom>
          <a:noFill/>
          <a:ln w="38100" cap="flat" cmpd="sng">
            <a:solidFill>
              <a:schemeClr val="tx2">
                <a:lumMod val="60000"/>
                <a:lumOff val="4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pPr>
              <a:defRPr/>
            </a:pPr>
            <a:endParaRPr lang="en-GB" sz="1350"/>
          </a:p>
        </p:txBody>
      </p:sp>
      <p:sp>
        <p:nvSpPr>
          <p:cNvPr id="33810" name="Freeform 18"/>
          <p:cNvSpPr>
            <a:spLocks/>
          </p:cNvSpPr>
          <p:nvPr/>
        </p:nvSpPr>
        <p:spPr bwMode="auto">
          <a:xfrm>
            <a:off x="2303863" y="3863580"/>
            <a:ext cx="1877615" cy="920354"/>
          </a:xfrm>
          <a:custGeom>
            <a:avLst/>
            <a:gdLst>
              <a:gd name="T0" fmla="*/ 2147483647 w 2167"/>
              <a:gd name="T1" fmla="*/ 0 h 1403"/>
              <a:gd name="T2" fmla="*/ 2147483647 w 2167"/>
              <a:gd name="T3" fmla="*/ 2147483647 h 1403"/>
              <a:gd name="T4" fmla="*/ 2147483647 w 2167"/>
              <a:gd name="T5" fmla="*/ 2147483647 h 1403"/>
              <a:gd name="T6" fmla="*/ 2147483647 w 2167"/>
              <a:gd name="T7" fmla="*/ 2147483647 h 1403"/>
              <a:gd name="T8" fmla="*/ 2147483647 w 2167"/>
              <a:gd name="T9" fmla="*/ 2147483647 h 1403"/>
              <a:gd name="T10" fmla="*/ 1957956734 w 2167"/>
              <a:gd name="T11" fmla="*/ 2147483647 h 1403"/>
              <a:gd name="T12" fmla="*/ 0 w 2167"/>
              <a:gd name="T13" fmla="*/ 2147483647 h 1403"/>
              <a:gd name="T14" fmla="*/ 0 60000 65536"/>
              <a:gd name="T15" fmla="*/ 0 60000 65536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0" t="0" r="r" b="b"/>
            <a:pathLst>
              <a:path w="2167" h="1403">
                <a:moveTo>
                  <a:pt x="2167" y="0"/>
                </a:moveTo>
                <a:lnTo>
                  <a:pt x="1980" y="1012"/>
                </a:lnTo>
                <a:lnTo>
                  <a:pt x="1916" y="1155"/>
                </a:lnTo>
                <a:lnTo>
                  <a:pt x="1795" y="1283"/>
                </a:lnTo>
                <a:lnTo>
                  <a:pt x="1652" y="1375"/>
                </a:lnTo>
                <a:lnTo>
                  <a:pt x="1467" y="1403"/>
                </a:lnTo>
                <a:lnTo>
                  <a:pt x="0" y="1403"/>
                </a:lnTo>
              </a:path>
            </a:pathLst>
          </a:custGeom>
          <a:noFill/>
          <a:ln w="38100" cap="flat" cmpd="sng">
            <a:solidFill>
              <a:schemeClr val="tx2">
                <a:lumMod val="60000"/>
                <a:lumOff val="4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pPr>
              <a:defRPr/>
            </a:pPr>
            <a:endParaRPr lang="en-GB" sz="1350"/>
          </a:p>
        </p:txBody>
      </p:sp>
      <p:sp>
        <p:nvSpPr>
          <p:cNvPr id="33811" name="Freeform 19"/>
          <p:cNvSpPr>
            <a:spLocks/>
          </p:cNvSpPr>
          <p:nvPr/>
        </p:nvSpPr>
        <p:spPr bwMode="auto">
          <a:xfrm>
            <a:off x="4978006" y="1970488"/>
            <a:ext cx="2594371" cy="1085846"/>
          </a:xfrm>
          <a:custGeom>
            <a:avLst/>
            <a:gdLst>
              <a:gd name="T0" fmla="*/ 0 w 2112"/>
              <a:gd name="T1" fmla="*/ 1628020938 h 646"/>
              <a:gd name="T2" fmla="*/ 985381888 w 2112"/>
              <a:gd name="T3" fmla="*/ 322580000 h 646"/>
              <a:gd name="T4" fmla="*/ 1360884375 w 2112"/>
              <a:gd name="T5" fmla="*/ 105846563 h 646"/>
              <a:gd name="T6" fmla="*/ 1897678450 w 2112"/>
              <a:gd name="T7" fmla="*/ 0 h 646"/>
              <a:gd name="T8" fmla="*/ 2147483647 w 2112"/>
              <a:gd name="T9" fmla="*/ 0 h 646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0" t="0" r="r" b="b"/>
            <a:pathLst>
              <a:path w="2112" h="646">
                <a:moveTo>
                  <a:pt x="0" y="646"/>
                </a:moveTo>
                <a:lnTo>
                  <a:pt x="391" y="128"/>
                </a:lnTo>
                <a:lnTo>
                  <a:pt x="540" y="42"/>
                </a:lnTo>
                <a:lnTo>
                  <a:pt x="753" y="0"/>
                </a:lnTo>
                <a:lnTo>
                  <a:pt x="2112" y="0"/>
                </a:lnTo>
              </a:path>
            </a:pathLst>
          </a:custGeom>
          <a:noFill/>
          <a:ln w="38100" cap="flat" cmpd="sng">
            <a:solidFill>
              <a:schemeClr val="tx2">
                <a:lumMod val="60000"/>
                <a:lumOff val="4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pPr>
              <a:defRPr/>
            </a:pPr>
            <a:endParaRPr lang="en-GB" sz="1350" dirty="0"/>
          </a:p>
        </p:txBody>
      </p:sp>
      <p:sp>
        <p:nvSpPr>
          <p:cNvPr id="33813" name="Freeform 21"/>
          <p:cNvSpPr>
            <a:spLocks/>
          </p:cNvSpPr>
          <p:nvPr/>
        </p:nvSpPr>
        <p:spPr bwMode="auto">
          <a:xfrm>
            <a:off x="5112545" y="3861198"/>
            <a:ext cx="2746164" cy="189311"/>
          </a:xfrm>
          <a:custGeom>
            <a:avLst/>
            <a:gdLst>
              <a:gd name="T0" fmla="*/ 0 w 2146"/>
              <a:gd name="T1" fmla="*/ 0 h 540"/>
              <a:gd name="T2" fmla="*/ 564515000 w 2146"/>
              <a:gd name="T3" fmla="*/ 947578750 h 540"/>
              <a:gd name="T4" fmla="*/ 904736888 w 2146"/>
              <a:gd name="T5" fmla="*/ 1164312188 h 540"/>
              <a:gd name="T6" fmla="*/ 1406247188 w 2146"/>
              <a:gd name="T7" fmla="*/ 1343244075 h 540"/>
              <a:gd name="T8" fmla="*/ 2033766888 w 2146"/>
              <a:gd name="T9" fmla="*/ 1360884375 h 540"/>
              <a:gd name="T10" fmla="*/ 2147483647 w 2146"/>
              <a:gd name="T11" fmla="*/ 1348284388 h 540"/>
              <a:gd name="T12" fmla="*/ 0 60000 65536"/>
              <a:gd name="T13" fmla="*/ 0 60000 65536"/>
              <a:gd name="T14" fmla="*/ 0 60000 65536"/>
              <a:gd name="T15" fmla="*/ 0 60000 65536"/>
              <a:gd name="T16" fmla="*/ 0 60000 65536"/>
              <a:gd name="T17" fmla="*/ 0 60000 65536"/>
            </a:gdLst>
            <a:ahLst/>
            <a:cxnLst>
              <a:cxn ang="T12">
                <a:pos x="T0" y="T1"/>
              </a:cxn>
              <a:cxn ang="T13">
                <a:pos x="T2" y="T3"/>
              </a:cxn>
              <a:cxn ang="T14">
                <a:pos x="T4" y="T5"/>
              </a:cxn>
              <a:cxn ang="T15">
                <a:pos x="T6" y="T7"/>
              </a:cxn>
              <a:cxn ang="T16">
                <a:pos x="T8" y="T9"/>
              </a:cxn>
              <a:cxn ang="T17">
                <a:pos x="T10" y="T11"/>
              </a:cxn>
            </a:cxnLst>
            <a:rect l="0" t="0" r="r" b="b"/>
            <a:pathLst>
              <a:path w="2146" h="540">
                <a:moveTo>
                  <a:pt x="0" y="0"/>
                </a:moveTo>
                <a:lnTo>
                  <a:pt x="224" y="376"/>
                </a:lnTo>
                <a:lnTo>
                  <a:pt x="359" y="462"/>
                </a:lnTo>
                <a:lnTo>
                  <a:pt x="558" y="533"/>
                </a:lnTo>
                <a:lnTo>
                  <a:pt x="807" y="540"/>
                </a:lnTo>
                <a:lnTo>
                  <a:pt x="2146" y="535"/>
                </a:lnTo>
              </a:path>
            </a:pathLst>
          </a:custGeom>
          <a:noFill/>
          <a:ln w="38100" cap="flat" cmpd="sng">
            <a:solidFill>
              <a:schemeClr val="tx2">
                <a:lumMod val="60000"/>
                <a:lumOff val="4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pPr>
              <a:defRPr/>
            </a:pPr>
            <a:endParaRPr lang="en-GB" sz="1350"/>
          </a:p>
        </p:txBody>
      </p:sp>
      <p:sp>
        <p:nvSpPr>
          <p:cNvPr id="33814" name="Freeform 22"/>
          <p:cNvSpPr>
            <a:spLocks/>
          </p:cNvSpPr>
          <p:nvPr/>
        </p:nvSpPr>
        <p:spPr bwMode="auto">
          <a:xfrm>
            <a:off x="4580337" y="3863581"/>
            <a:ext cx="3064669" cy="985834"/>
          </a:xfrm>
          <a:custGeom>
            <a:avLst/>
            <a:gdLst>
              <a:gd name="T0" fmla="*/ 0 w 2574"/>
              <a:gd name="T1" fmla="*/ 0 h 1358"/>
              <a:gd name="T2" fmla="*/ 662801888 w 2574"/>
              <a:gd name="T3" fmla="*/ 1988404075 h 1358"/>
              <a:gd name="T4" fmla="*/ 1146671888 w 2574"/>
              <a:gd name="T5" fmla="*/ 2147483647 h 1358"/>
              <a:gd name="T6" fmla="*/ 1595259700 w 2574"/>
              <a:gd name="T7" fmla="*/ 2147483647 h 1358"/>
              <a:gd name="T8" fmla="*/ 2147483647 w 2574"/>
              <a:gd name="T9" fmla="*/ 2147483647 h 1358"/>
              <a:gd name="T10" fmla="*/ 2147483647 w 2574"/>
              <a:gd name="T11" fmla="*/ 2147483647 h 1358"/>
              <a:gd name="T12" fmla="*/ 2147483647 w 2574"/>
              <a:gd name="T13" fmla="*/ 2147483647 h 1358"/>
              <a:gd name="T14" fmla="*/ 2147483647 w 2574"/>
              <a:gd name="T15" fmla="*/ 2147483647 h 1358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</a:gdLst>
            <a:ahLst/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0" t="0" r="r" b="b"/>
            <a:pathLst>
              <a:path w="2574" h="1358">
                <a:moveTo>
                  <a:pt x="0" y="0"/>
                </a:moveTo>
                <a:lnTo>
                  <a:pt x="263" y="789"/>
                </a:lnTo>
                <a:lnTo>
                  <a:pt x="455" y="1031"/>
                </a:lnTo>
                <a:lnTo>
                  <a:pt x="633" y="1187"/>
                </a:lnTo>
                <a:lnTo>
                  <a:pt x="853" y="1272"/>
                </a:lnTo>
                <a:lnTo>
                  <a:pt x="1003" y="1308"/>
                </a:lnTo>
                <a:lnTo>
                  <a:pt x="1216" y="1351"/>
                </a:lnTo>
                <a:lnTo>
                  <a:pt x="2574" y="1358"/>
                </a:lnTo>
              </a:path>
            </a:pathLst>
          </a:custGeom>
          <a:noFill/>
          <a:ln w="38100" cap="flat" cmpd="sng">
            <a:solidFill>
              <a:schemeClr val="tx2">
                <a:lumMod val="60000"/>
                <a:lumOff val="4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pPr>
              <a:defRPr/>
            </a:pPr>
            <a:endParaRPr lang="en-GB" sz="1350"/>
          </a:p>
        </p:txBody>
      </p:sp>
      <p:sp>
        <p:nvSpPr>
          <p:cNvPr id="33815" name="Text Box 23"/>
          <p:cNvSpPr txBox="1">
            <a:spLocks noChangeArrowheads="1"/>
          </p:cNvSpPr>
          <p:nvPr/>
        </p:nvSpPr>
        <p:spPr bwMode="auto">
          <a:xfrm>
            <a:off x="136922" y="2096691"/>
            <a:ext cx="2719655" cy="10341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000000"/>
                </a:solidFill>
              </a14:hiddenFill>
            </a:ext>
            <a:ext uri="{91240B29-F687-4F45-9708-019B960494DF}">
              <a14:hiddenLine xmlns:a14="http://schemas.microsoft.com/office/drawing/2010/main" w="1588">
                <a:solidFill>
                  <a:srgbClr val="FFFFFF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0" hangingPunct="0">
              <a:spcBef>
                <a:spcPct val="20000"/>
              </a:spcBef>
            </a:pPr>
            <a:r>
              <a:rPr lang="en-GB" altLang="en-US" sz="1800" dirty="0">
                <a:solidFill>
                  <a:srgbClr val="000000"/>
                </a:solidFill>
                <a:latin typeface="Arial" charset="0"/>
              </a:rPr>
              <a:t>Cause &amp; Effect Diagram </a:t>
            </a:r>
          </a:p>
          <a:p>
            <a:pPr eaLnBrk="0" hangingPunct="0">
              <a:spcBef>
                <a:spcPct val="20000"/>
              </a:spcBef>
            </a:pPr>
            <a:r>
              <a:rPr lang="en-GB" altLang="en-US" sz="1800" dirty="0">
                <a:solidFill>
                  <a:srgbClr val="000000"/>
                </a:solidFill>
                <a:latin typeface="Arial" charset="0"/>
              </a:rPr>
              <a:t>Fishbone Diagram </a:t>
            </a:r>
          </a:p>
          <a:p>
            <a:pPr eaLnBrk="0" hangingPunct="0">
              <a:spcBef>
                <a:spcPct val="20000"/>
              </a:spcBef>
            </a:pPr>
            <a:r>
              <a:rPr lang="en-GB" altLang="en-US" sz="1800" dirty="0">
                <a:solidFill>
                  <a:srgbClr val="000000"/>
                </a:solidFill>
                <a:latin typeface="Arial" charset="0"/>
              </a:rPr>
              <a:t>Ishikawa Diagram? </a:t>
            </a:r>
          </a:p>
        </p:txBody>
      </p:sp>
      <p:sp>
        <p:nvSpPr>
          <p:cNvPr id="33816" name="Text Box 24"/>
          <p:cNvSpPr txBox="1">
            <a:spLocks noChangeArrowheads="1"/>
          </p:cNvSpPr>
          <p:nvPr/>
        </p:nvSpPr>
        <p:spPr bwMode="auto">
          <a:xfrm>
            <a:off x="5988846" y="1658541"/>
            <a:ext cx="1970485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000000"/>
                </a:solidFill>
              </a14:hiddenFill>
            </a:ext>
            <a:ext uri="{91240B29-F687-4F45-9708-019B960494DF}">
              <a14:hiddenLine xmlns:a14="http://schemas.microsoft.com/office/drawing/2010/main" w="1588">
                <a:solidFill>
                  <a:srgbClr val="FFFFFF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0" hangingPunct="0">
              <a:spcBef>
                <a:spcPct val="20000"/>
              </a:spcBef>
            </a:pPr>
            <a:r>
              <a:rPr lang="en-GB" altLang="en-US" sz="1800">
                <a:solidFill>
                  <a:srgbClr val="000000"/>
                </a:solidFill>
                <a:latin typeface="Arial" charset="0"/>
              </a:rPr>
              <a:t>Force-field Analysis?</a:t>
            </a:r>
          </a:p>
        </p:txBody>
      </p:sp>
      <p:sp>
        <p:nvSpPr>
          <p:cNvPr id="33817" name="Text Box 25"/>
          <p:cNvSpPr txBox="1">
            <a:spLocks noChangeArrowheads="1"/>
          </p:cNvSpPr>
          <p:nvPr/>
        </p:nvSpPr>
        <p:spPr bwMode="auto">
          <a:xfrm>
            <a:off x="1250754" y="3539348"/>
            <a:ext cx="1782365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000000"/>
                </a:solidFill>
              </a14:hiddenFill>
            </a:ext>
            <a:ext uri="{91240B29-F687-4F45-9708-019B960494DF}">
              <a14:hiddenLine xmlns:a14="http://schemas.microsoft.com/office/drawing/2010/main" w="1588">
                <a:solidFill>
                  <a:srgbClr val="FFFFFF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0" hangingPunct="0">
              <a:spcBef>
                <a:spcPct val="20000"/>
              </a:spcBef>
            </a:pPr>
            <a:r>
              <a:rPr lang="en-GB" altLang="en-US" sz="1800" dirty="0">
                <a:solidFill>
                  <a:srgbClr val="000000"/>
                </a:solidFill>
                <a:latin typeface="Arial" charset="0"/>
              </a:rPr>
              <a:t>Mind Mapping?</a:t>
            </a:r>
          </a:p>
        </p:txBody>
      </p:sp>
      <p:sp>
        <p:nvSpPr>
          <p:cNvPr id="33818" name="Text Box 26"/>
          <p:cNvSpPr txBox="1">
            <a:spLocks noChangeArrowheads="1"/>
          </p:cNvSpPr>
          <p:nvPr/>
        </p:nvSpPr>
        <p:spPr bwMode="auto">
          <a:xfrm>
            <a:off x="1398986" y="4379715"/>
            <a:ext cx="1736373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000000"/>
                </a:solidFill>
              </a14:hiddenFill>
            </a:ext>
            <a:ext uri="{91240B29-F687-4F45-9708-019B960494DF}">
              <a14:hiddenLine xmlns:a14="http://schemas.microsoft.com/office/drawing/2010/main" w="1588">
                <a:solidFill>
                  <a:srgbClr val="FFFFFF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0" hangingPunct="0">
              <a:spcBef>
                <a:spcPct val="20000"/>
              </a:spcBef>
            </a:pPr>
            <a:r>
              <a:rPr lang="en-GB" altLang="en-US" sz="1800" dirty="0">
                <a:solidFill>
                  <a:srgbClr val="000000"/>
                </a:solidFill>
                <a:latin typeface="Arial" charset="0"/>
              </a:rPr>
              <a:t>Brainstorming?</a:t>
            </a:r>
          </a:p>
        </p:txBody>
      </p:sp>
      <p:sp>
        <p:nvSpPr>
          <p:cNvPr id="33819" name="Text Box 27"/>
          <p:cNvSpPr txBox="1">
            <a:spLocks noChangeArrowheads="1"/>
          </p:cNvSpPr>
          <p:nvPr/>
        </p:nvSpPr>
        <p:spPr bwMode="auto">
          <a:xfrm>
            <a:off x="6607375" y="2472135"/>
            <a:ext cx="1975926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000000"/>
                </a:solidFill>
              </a14:hiddenFill>
            </a:ext>
            <a:ext uri="{91240B29-F687-4F45-9708-019B960494DF}">
              <a14:hiddenLine xmlns:a14="http://schemas.microsoft.com/office/drawing/2010/main" w="1588">
                <a:solidFill>
                  <a:srgbClr val="FFFFFF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0" hangingPunct="0">
              <a:spcBef>
                <a:spcPct val="20000"/>
              </a:spcBef>
            </a:pPr>
            <a:r>
              <a:rPr lang="en-GB" altLang="en-US" sz="1800" dirty="0">
                <a:solidFill>
                  <a:srgbClr val="000000"/>
                </a:solidFill>
                <a:latin typeface="Arial" charset="0"/>
              </a:rPr>
              <a:t>SWOT Analysis ?</a:t>
            </a:r>
          </a:p>
        </p:txBody>
      </p:sp>
      <p:sp>
        <p:nvSpPr>
          <p:cNvPr id="33821" name="Text Box 29"/>
          <p:cNvSpPr txBox="1">
            <a:spLocks noChangeArrowheads="1"/>
          </p:cNvSpPr>
          <p:nvPr/>
        </p:nvSpPr>
        <p:spPr bwMode="auto">
          <a:xfrm>
            <a:off x="6434139" y="3602831"/>
            <a:ext cx="1672317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000000"/>
                </a:solidFill>
              </a14:hiddenFill>
            </a:ext>
            <a:ext uri="{91240B29-F687-4F45-9708-019B960494DF}">
              <a14:hiddenLine xmlns:a14="http://schemas.microsoft.com/office/drawing/2010/main" w="1588">
                <a:solidFill>
                  <a:srgbClr val="FFFFFF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0" hangingPunct="0">
              <a:spcBef>
                <a:spcPct val="20000"/>
              </a:spcBef>
            </a:pPr>
            <a:r>
              <a:rPr lang="en-GB" altLang="en-US" sz="1800" dirty="0">
                <a:solidFill>
                  <a:srgbClr val="000000"/>
                </a:solidFill>
                <a:latin typeface="Arial" charset="0"/>
              </a:rPr>
              <a:t>Risk Analysis?</a:t>
            </a:r>
          </a:p>
        </p:txBody>
      </p:sp>
      <p:sp>
        <p:nvSpPr>
          <p:cNvPr id="33822" name="Text Box 30"/>
          <p:cNvSpPr txBox="1">
            <a:spLocks noChangeArrowheads="1"/>
          </p:cNvSpPr>
          <p:nvPr/>
        </p:nvSpPr>
        <p:spPr bwMode="auto">
          <a:xfrm>
            <a:off x="5880897" y="4495800"/>
            <a:ext cx="2172454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000000"/>
                </a:solidFill>
              </a14:hiddenFill>
            </a:ext>
            <a:ext uri="{91240B29-F687-4F45-9708-019B960494DF}">
              <a14:hiddenLine xmlns:a14="http://schemas.microsoft.com/office/drawing/2010/main" w="1588">
                <a:solidFill>
                  <a:srgbClr val="FFFFFF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0" hangingPunct="0">
              <a:spcBef>
                <a:spcPct val="20000"/>
              </a:spcBef>
            </a:pPr>
            <a:r>
              <a:rPr lang="en-GB" altLang="en-US" sz="1800" dirty="0">
                <a:solidFill>
                  <a:srgbClr val="000000"/>
                </a:solidFill>
                <a:latin typeface="Arial" charset="0"/>
              </a:rPr>
              <a:t> PESTLE Analysis?</a:t>
            </a:r>
          </a:p>
        </p:txBody>
      </p:sp>
      <p:sp>
        <p:nvSpPr>
          <p:cNvPr id="23" name="Freeform 19">
            <a:extLst>
              <a:ext uri="{FF2B5EF4-FFF2-40B4-BE49-F238E27FC236}">
                <a16:creationId xmlns:a16="http://schemas.microsoft.com/office/drawing/2014/main" xmlns="" id="{5041FA39-1F47-47FE-AB81-95C8875E0A2D}"/>
              </a:ext>
            </a:extLst>
          </p:cNvPr>
          <p:cNvSpPr>
            <a:spLocks/>
          </p:cNvSpPr>
          <p:nvPr/>
        </p:nvSpPr>
        <p:spPr bwMode="auto">
          <a:xfrm>
            <a:off x="5638802" y="2862266"/>
            <a:ext cx="2563219" cy="296465"/>
          </a:xfrm>
          <a:custGeom>
            <a:avLst/>
            <a:gdLst>
              <a:gd name="T0" fmla="*/ 0 w 2112"/>
              <a:gd name="T1" fmla="*/ 1628020938 h 646"/>
              <a:gd name="T2" fmla="*/ 985381888 w 2112"/>
              <a:gd name="T3" fmla="*/ 322580000 h 646"/>
              <a:gd name="T4" fmla="*/ 1360884375 w 2112"/>
              <a:gd name="T5" fmla="*/ 105846563 h 646"/>
              <a:gd name="T6" fmla="*/ 1897678450 w 2112"/>
              <a:gd name="T7" fmla="*/ 0 h 646"/>
              <a:gd name="T8" fmla="*/ 2147483647 w 2112"/>
              <a:gd name="T9" fmla="*/ 0 h 646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0" t="0" r="r" b="b"/>
            <a:pathLst>
              <a:path w="2112" h="646">
                <a:moveTo>
                  <a:pt x="0" y="646"/>
                </a:moveTo>
                <a:lnTo>
                  <a:pt x="391" y="128"/>
                </a:lnTo>
                <a:lnTo>
                  <a:pt x="540" y="42"/>
                </a:lnTo>
                <a:lnTo>
                  <a:pt x="753" y="0"/>
                </a:lnTo>
                <a:lnTo>
                  <a:pt x="2112" y="0"/>
                </a:lnTo>
              </a:path>
            </a:pathLst>
          </a:custGeom>
          <a:noFill/>
          <a:ln w="38100" cap="flat" cmpd="sng">
            <a:solidFill>
              <a:schemeClr val="tx2">
                <a:lumMod val="60000"/>
                <a:lumOff val="4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pPr>
              <a:defRPr/>
            </a:pPr>
            <a:endParaRPr lang="en-GB" sz="1350" dirty="0"/>
          </a:p>
        </p:txBody>
      </p:sp>
    </p:spTree>
    <p:extLst>
      <p:ext uri="{BB962C8B-B14F-4D97-AF65-F5344CB8AC3E}">
        <p14:creationId xmlns:p14="http://schemas.microsoft.com/office/powerpoint/2010/main" val="966032175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</p:stCondLst>
                      <p:childTnLst>
                        <p:par>
                          <p:cTn id="4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815" grpId="0"/>
      <p:bldP spid="33816" grpId="0"/>
      <p:bldP spid="33817" grpId="0"/>
      <p:bldP spid="33818" grpId="0"/>
      <p:bldP spid="33819" grpId="0"/>
      <p:bldP spid="33821" grpId="0"/>
      <p:bldP spid="33822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7" name="Rectangle 3"/>
          <p:cNvSpPr>
            <a:spLocks noGrp="1" noChangeArrowheads="1"/>
          </p:cNvSpPr>
          <p:nvPr>
            <p:ph idx="1"/>
          </p:nvPr>
        </p:nvSpPr>
        <p:spPr>
          <a:xfrm>
            <a:off x="768270" y="2514600"/>
            <a:ext cx="7390892" cy="3901440"/>
          </a:xfrm>
        </p:spPr>
        <p:txBody>
          <a:bodyPr>
            <a:normAutofit fontScale="92500"/>
          </a:bodyPr>
          <a:lstStyle/>
          <a:p>
            <a:pPr>
              <a:lnSpc>
                <a:spcPct val="90000"/>
              </a:lnSpc>
              <a:spcAft>
                <a:spcPct val="40000"/>
              </a:spcAft>
            </a:pPr>
            <a:r>
              <a:rPr lang="en-GB" altLang="en-US" sz="2100" dirty="0">
                <a:latin typeface="Arial" charset="0"/>
                <a:cs typeface="Arial" charset="0"/>
              </a:rPr>
              <a:t>Simple ways to recognise, investigate and analyse problems.</a:t>
            </a:r>
          </a:p>
          <a:p>
            <a:pPr>
              <a:lnSpc>
                <a:spcPct val="90000"/>
              </a:lnSpc>
              <a:spcAft>
                <a:spcPct val="40000"/>
              </a:spcAft>
            </a:pPr>
            <a:r>
              <a:rPr lang="en-GB" altLang="en-US" sz="2100" dirty="0">
                <a:latin typeface="Arial" charset="0"/>
                <a:cs typeface="Arial" charset="0"/>
              </a:rPr>
              <a:t>Objective setting in relation to problem</a:t>
            </a:r>
          </a:p>
          <a:p>
            <a:pPr>
              <a:lnSpc>
                <a:spcPct val="90000"/>
              </a:lnSpc>
              <a:spcAft>
                <a:spcPct val="40000"/>
              </a:spcAft>
            </a:pPr>
            <a:r>
              <a:rPr lang="en-GB" altLang="en-US" sz="2100" dirty="0">
                <a:latin typeface="Arial" charset="0"/>
                <a:cs typeface="Arial" charset="0"/>
              </a:rPr>
              <a:t>Brainstorming and creative thinking techniques</a:t>
            </a:r>
          </a:p>
          <a:p>
            <a:pPr>
              <a:lnSpc>
                <a:spcPct val="90000"/>
              </a:lnSpc>
              <a:spcAft>
                <a:spcPct val="40000"/>
              </a:spcAft>
            </a:pPr>
            <a:r>
              <a:rPr lang="en-GB" altLang="en-US" sz="2100" dirty="0">
                <a:latin typeface="Arial" charset="0"/>
                <a:cs typeface="Arial" charset="0"/>
              </a:rPr>
              <a:t>How to evaluate options</a:t>
            </a:r>
          </a:p>
          <a:p>
            <a:pPr>
              <a:lnSpc>
                <a:spcPct val="90000"/>
              </a:lnSpc>
              <a:spcAft>
                <a:spcPct val="40000"/>
              </a:spcAft>
            </a:pPr>
            <a:r>
              <a:rPr lang="en-GB" altLang="en-US" sz="2100" dirty="0">
                <a:latin typeface="Arial" charset="0"/>
                <a:cs typeface="Arial" charset="0"/>
              </a:rPr>
              <a:t>Simple decision making techniques</a:t>
            </a:r>
          </a:p>
          <a:p>
            <a:pPr>
              <a:lnSpc>
                <a:spcPct val="90000"/>
              </a:lnSpc>
              <a:spcAft>
                <a:spcPct val="40000"/>
              </a:spcAft>
            </a:pPr>
            <a:r>
              <a:rPr lang="en-GB" altLang="en-US" sz="2100" dirty="0">
                <a:latin typeface="Arial" charset="0"/>
                <a:cs typeface="Arial" charset="0"/>
              </a:rPr>
              <a:t>Effective presentation of a case – i.e. providing facts and evidence, not just opinion</a:t>
            </a:r>
          </a:p>
          <a:p>
            <a:pPr>
              <a:lnSpc>
                <a:spcPct val="90000"/>
              </a:lnSpc>
              <a:spcAft>
                <a:spcPct val="40000"/>
              </a:spcAft>
            </a:pPr>
            <a:r>
              <a:rPr lang="en-GB" altLang="en-US" sz="2100" dirty="0">
                <a:latin typeface="Arial" charset="0"/>
                <a:cs typeface="Arial" charset="0"/>
              </a:rPr>
              <a:t>Monitoring and review techniques to evaluate outcomes of problem solving activities </a:t>
            </a:r>
          </a:p>
          <a:p>
            <a:pPr marL="0" indent="0">
              <a:lnSpc>
                <a:spcPct val="90000"/>
              </a:lnSpc>
              <a:buNone/>
            </a:pPr>
            <a:endParaRPr lang="en-US" altLang="en-US" sz="2100" dirty="0">
              <a:latin typeface="Arial" charset="0"/>
              <a:cs typeface="Arial" charset="0"/>
            </a:endParaRPr>
          </a:p>
        </p:txBody>
      </p:sp>
      <p:sp>
        <p:nvSpPr>
          <p:cNvPr id="5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91D0F62-7BB3-4BC4-9E4A-25B77B722AC8}" type="slidenum">
              <a:rPr lang="en-GB" smtClean="0"/>
              <a:pPr>
                <a:defRPr/>
              </a:pPr>
              <a:t>20</a:t>
            </a:fld>
            <a:endParaRPr lang="en-GB"/>
          </a:p>
        </p:txBody>
      </p:sp>
      <p:sp>
        <p:nvSpPr>
          <p:cNvPr id="40962" name="Rectangle 2"/>
          <p:cNvSpPr>
            <a:spLocks noGrp="1" noChangeArrowheads="1"/>
          </p:cNvSpPr>
          <p:nvPr>
            <p:ph type="title"/>
          </p:nvPr>
        </p:nvSpPr>
        <p:spPr>
          <a:xfrm>
            <a:off x="348916" y="136521"/>
            <a:ext cx="8229600" cy="1143000"/>
          </a:xfrm>
        </p:spPr>
        <p:txBody>
          <a:bodyPr/>
          <a:lstStyle/>
          <a:p>
            <a:pPr>
              <a:defRPr/>
            </a:pPr>
            <a:r>
              <a:rPr lang="en-GB" altLang="en-US" sz="27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Problem Solving Skills</a:t>
            </a:r>
            <a:endParaRPr lang="en-US" altLang="en-US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39368687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24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24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24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24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24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24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246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2467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9" name="Rectangle 3"/>
          <p:cNvSpPr>
            <a:spLocks noGrp="1" noChangeArrowheads="1"/>
          </p:cNvSpPr>
          <p:nvPr>
            <p:ph idx="1"/>
          </p:nvPr>
        </p:nvSpPr>
        <p:spPr>
          <a:xfrm>
            <a:off x="1040731" y="2636519"/>
            <a:ext cx="7110663" cy="2674545"/>
          </a:xfrm>
        </p:spPr>
        <p:txBody>
          <a:bodyPr>
            <a:normAutofit lnSpcReduction="10000"/>
          </a:bodyPr>
          <a:lstStyle/>
          <a:p>
            <a:pPr marL="457200" indent="-457200">
              <a:buFont typeface="+mj-lt"/>
              <a:buAutoNum type="arabicPeriod"/>
              <a:defRPr/>
            </a:pPr>
            <a:r>
              <a:rPr lang="en-GB" altLang="en-US" sz="2100" dirty="0">
                <a:latin typeface="Arial" panose="020B0604020202020204" pitchFamily="34" charset="0"/>
                <a:cs typeface="Arial" panose="020B0604020202020204" pitchFamily="34" charset="0"/>
              </a:rPr>
              <a:t>Identify the problem</a:t>
            </a:r>
          </a:p>
          <a:p>
            <a:pPr marL="457200" indent="-457200">
              <a:buFont typeface="+mj-lt"/>
              <a:buAutoNum type="arabicPeriod"/>
              <a:defRPr/>
            </a:pPr>
            <a:endParaRPr lang="en-GB" altLang="en-US" sz="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+mj-lt"/>
              <a:buAutoNum type="arabicPeriod"/>
              <a:defRPr/>
            </a:pPr>
            <a:r>
              <a:rPr lang="en-GB" altLang="en-US" sz="2100" dirty="0">
                <a:latin typeface="Arial" panose="020B0604020202020204" pitchFamily="34" charset="0"/>
                <a:cs typeface="Arial" panose="020B0604020202020204" pitchFamily="34" charset="0"/>
              </a:rPr>
              <a:t>Specify the cause, the reasons and the effects</a:t>
            </a:r>
          </a:p>
          <a:p>
            <a:pPr marL="342900" indent="-342900">
              <a:buFont typeface="+mj-lt"/>
              <a:buAutoNum type="arabicPeriod"/>
              <a:defRPr/>
            </a:pPr>
            <a:endParaRPr lang="en-GB" altLang="en-US" sz="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+mj-lt"/>
              <a:buAutoNum type="arabicPeriod"/>
              <a:defRPr/>
            </a:pPr>
            <a:r>
              <a:rPr lang="en-GB" altLang="en-US" sz="2100" dirty="0">
                <a:latin typeface="Arial" panose="020B0604020202020204" pitchFamily="34" charset="0"/>
                <a:cs typeface="Arial" panose="020B0604020202020204" pitchFamily="34" charset="0"/>
              </a:rPr>
              <a:t>Identify possible solutions</a:t>
            </a:r>
          </a:p>
          <a:p>
            <a:pPr marL="457200" indent="-457200">
              <a:buFont typeface="+mj-lt"/>
              <a:buAutoNum type="arabicPeriod"/>
              <a:defRPr/>
            </a:pPr>
            <a:endParaRPr lang="en-GB" altLang="en-US" sz="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+mj-lt"/>
              <a:buAutoNum type="arabicPeriod"/>
              <a:defRPr/>
            </a:pPr>
            <a:r>
              <a:rPr lang="en-GB" altLang="en-US" sz="2100" dirty="0">
                <a:latin typeface="Arial" panose="020B0604020202020204" pitchFamily="34" charset="0"/>
                <a:cs typeface="Arial" panose="020B0604020202020204" pitchFamily="34" charset="0"/>
              </a:rPr>
              <a:t>Evaluate and select the most promising solutions</a:t>
            </a:r>
          </a:p>
          <a:p>
            <a:pPr marL="457200" indent="-457200">
              <a:buFont typeface="+mj-lt"/>
              <a:buAutoNum type="arabicPeriod"/>
              <a:defRPr/>
            </a:pPr>
            <a:endParaRPr lang="en-GB" altLang="en-US" sz="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+mj-lt"/>
              <a:buAutoNum type="arabicPeriod"/>
              <a:defRPr/>
            </a:pPr>
            <a:r>
              <a:rPr lang="en-GB" altLang="en-US" sz="2100" dirty="0">
                <a:latin typeface="Arial" panose="020B0604020202020204" pitchFamily="34" charset="0"/>
                <a:cs typeface="Arial" panose="020B0604020202020204" pitchFamily="34" charset="0"/>
              </a:rPr>
              <a:t>Plan the action and</a:t>
            </a:r>
          </a:p>
          <a:p>
            <a:pPr marL="457200" indent="-457200">
              <a:buFont typeface="+mj-lt"/>
              <a:buAutoNum type="arabicPeriod"/>
              <a:defRPr/>
            </a:pPr>
            <a:endParaRPr lang="en-GB" altLang="en-US" sz="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+mj-lt"/>
              <a:buAutoNum type="arabicPeriod"/>
              <a:defRPr/>
            </a:pPr>
            <a:r>
              <a:rPr lang="en-GB" altLang="en-US" sz="2100" dirty="0">
                <a:latin typeface="Arial" panose="020B0604020202020204" pitchFamily="34" charset="0"/>
                <a:cs typeface="Arial" panose="020B0604020202020204" pitchFamily="34" charset="0"/>
              </a:rPr>
              <a:t>Action the plan and……monitor</a:t>
            </a:r>
          </a:p>
          <a:p>
            <a:pPr marL="457200" indent="-457200">
              <a:buNone/>
              <a:defRPr/>
            </a:pPr>
            <a:endParaRPr lang="en-GB" altLang="en-US" sz="2100" b="1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4820" name="Slide Number Placeholder 4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 sz="2400">
                <a:solidFill>
                  <a:schemeClr val="tx1"/>
                </a:solidFill>
                <a:latin typeface="Calibri" pitchFamily="34" charset="0"/>
              </a:defRPr>
            </a:lvl1pPr>
            <a:lvl2pPr>
              <a:defRPr sz="2100">
                <a:solidFill>
                  <a:schemeClr val="tx1"/>
                </a:solidFill>
                <a:latin typeface="Calibri" pitchFamily="34" charset="0"/>
              </a:defRPr>
            </a:lvl2pPr>
            <a:lvl3pPr>
              <a:defRPr sz="1800">
                <a:solidFill>
                  <a:schemeClr val="tx1"/>
                </a:solidFill>
                <a:latin typeface="Calibri" pitchFamily="34" charset="0"/>
              </a:defRPr>
            </a:lvl3pPr>
            <a:lvl4pPr>
              <a:defRPr sz="1500">
                <a:solidFill>
                  <a:schemeClr val="tx1"/>
                </a:solidFill>
                <a:latin typeface="Calibri" pitchFamily="34" charset="0"/>
              </a:defRPr>
            </a:lvl4pPr>
            <a:lvl5pPr>
              <a:defRPr sz="1500">
                <a:solidFill>
                  <a:schemeClr val="tx1"/>
                </a:solidFill>
                <a:latin typeface="Calibri" pitchFamily="34" charset="0"/>
              </a:defRPr>
            </a:lvl5pPr>
            <a:lvl6pPr eaLnBrk="0" fontAlgn="base" hangingPunct="0">
              <a:spcAft>
                <a:spcPct val="0"/>
              </a:spcAft>
              <a:buFont typeface="Arial" charset="0"/>
              <a:buChar char="»"/>
              <a:defRPr sz="1500">
                <a:solidFill>
                  <a:schemeClr val="tx1"/>
                </a:solidFill>
                <a:latin typeface="Calibri" pitchFamily="34" charset="0"/>
              </a:defRPr>
            </a:lvl6pPr>
            <a:lvl7pPr eaLnBrk="0" fontAlgn="base" hangingPunct="0">
              <a:spcAft>
                <a:spcPct val="0"/>
              </a:spcAft>
              <a:buFont typeface="Arial" charset="0"/>
              <a:buChar char="»"/>
              <a:defRPr sz="1500">
                <a:solidFill>
                  <a:schemeClr val="tx1"/>
                </a:solidFill>
                <a:latin typeface="Calibri" pitchFamily="34" charset="0"/>
              </a:defRPr>
            </a:lvl7pPr>
            <a:lvl8pPr eaLnBrk="0" fontAlgn="base" hangingPunct="0">
              <a:spcAft>
                <a:spcPct val="0"/>
              </a:spcAft>
              <a:buFont typeface="Arial" charset="0"/>
              <a:buChar char="»"/>
              <a:defRPr sz="1500">
                <a:solidFill>
                  <a:schemeClr val="tx1"/>
                </a:solidFill>
                <a:latin typeface="Calibri" pitchFamily="34" charset="0"/>
              </a:defRPr>
            </a:lvl8pPr>
            <a:lvl9pPr eaLnBrk="0" fontAlgn="base" hangingPunct="0">
              <a:spcAft>
                <a:spcPct val="0"/>
              </a:spcAft>
              <a:buFont typeface="Arial" charset="0"/>
              <a:buChar char="»"/>
              <a:defRPr sz="15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777F3F79-FC97-4383-A36A-31ECB07D6726}" type="slidenum">
              <a:rPr lang="en-GB" altLang="en-US" sz="900">
                <a:latin typeface="Arial" charset="0"/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21</a:t>
            </a:fld>
            <a:endParaRPr lang="en-GB" altLang="en-US" sz="900">
              <a:latin typeface="Arial" charset="0"/>
              <a:cs typeface="Arial" charset="0"/>
            </a:endParaRPr>
          </a:p>
        </p:txBody>
      </p:sp>
      <p:sp>
        <p:nvSpPr>
          <p:cNvPr id="35842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661737" y="136521"/>
            <a:ext cx="7868652" cy="1068264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Six steps to effective problem solving</a:t>
            </a:r>
          </a:p>
        </p:txBody>
      </p:sp>
    </p:spTree>
    <p:extLst>
      <p:ext uri="{BB962C8B-B14F-4D97-AF65-F5344CB8AC3E}">
        <p14:creationId xmlns:p14="http://schemas.microsoft.com/office/powerpoint/2010/main" val="17062140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55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55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55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3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553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3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553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3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553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5539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3DFA2487-2796-4C1B-AE8B-227A67D494A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altLang="en-US" b="1" dirty="0"/>
              <a:t>Exercise 3</a:t>
            </a:r>
            <a:r>
              <a:rPr lang="en-GB" altLang="en-US" dirty="0"/>
              <a:t>:  </a:t>
            </a:r>
            <a:r>
              <a:rPr lang="en-GB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Pairs 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– 5 mins</a:t>
            </a:r>
          </a:p>
          <a:p>
            <a:pPr>
              <a:buFontTx/>
              <a:buNone/>
              <a:defRPr/>
            </a:pPr>
            <a:endParaRPr lang="en-GB" alt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Tx/>
              <a:buNone/>
              <a:defRPr/>
            </a:pP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	Think up a sentence of more than 15 words all beginning with the letter ‘</a:t>
            </a:r>
            <a:r>
              <a:rPr lang="en-GB" alt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T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’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Rectangle 2">
            <a:extLst>
              <a:ext uri="{FF2B5EF4-FFF2-40B4-BE49-F238E27FC236}">
                <a16:creationId xmlns:a16="http://schemas.microsoft.com/office/drawing/2014/main" xmlns="" id="{49316B4D-128B-4FE2-BE18-E1657A9998F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Mental Agility</a:t>
            </a:r>
          </a:p>
        </p:txBody>
      </p:sp>
    </p:spTree>
    <p:extLst>
      <p:ext uri="{BB962C8B-B14F-4D97-AF65-F5344CB8AC3E}">
        <p14:creationId xmlns:p14="http://schemas.microsoft.com/office/powerpoint/2010/main" val="344546259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3"/>
          <p:cNvSpPr>
            <a:spLocks noGrp="1" noChangeArrowheads="1"/>
          </p:cNvSpPr>
          <p:nvPr>
            <p:ph idx="1"/>
          </p:nvPr>
        </p:nvSpPr>
        <p:spPr>
          <a:xfrm>
            <a:off x="292101" y="2349105"/>
            <a:ext cx="8394700" cy="3125390"/>
          </a:xfrm>
        </p:spPr>
        <p:txBody>
          <a:bodyPr/>
          <a:lstStyle/>
          <a:p>
            <a:pPr>
              <a:buFontTx/>
              <a:buNone/>
            </a:pPr>
            <a:r>
              <a:rPr lang="en-GB" altLang="en-US" sz="2775" dirty="0">
                <a:latin typeface="Arial" charset="0"/>
                <a:cs typeface="Arial" charset="0"/>
              </a:rPr>
              <a:t>	</a:t>
            </a:r>
            <a:r>
              <a:rPr lang="en-GB" altLang="en-US" sz="2775" b="1" dirty="0">
                <a:latin typeface="Arial" charset="0"/>
                <a:cs typeface="Arial" charset="0"/>
              </a:rPr>
              <a:t>T</a:t>
            </a:r>
            <a:r>
              <a:rPr lang="en-GB" altLang="en-US" sz="2775" dirty="0">
                <a:latin typeface="Arial" charset="0"/>
                <a:cs typeface="Arial" charset="0"/>
              </a:rPr>
              <a:t>revor </a:t>
            </a:r>
            <a:r>
              <a:rPr lang="en-GB" altLang="en-US" sz="2775" b="1" dirty="0">
                <a:latin typeface="Arial" charset="0"/>
                <a:cs typeface="Arial" charset="0"/>
              </a:rPr>
              <a:t>t</a:t>
            </a:r>
            <a:r>
              <a:rPr lang="en-GB" altLang="en-US" sz="2775" dirty="0">
                <a:latin typeface="Arial" charset="0"/>
                <a:cs typeface="Arial" charset="0"/>
              </a:rPr>
              <a:t>ook </a:t>
            </a:r>
            <a:r>
              <a:rPr lang="en-GB" altLang="en-US" sz="2775" b="1" dirty="0">
                <a:latin typeface="Arial" charset="0"/>
                <a:cs typeface="Arial" charset="0"/>
              </a:rPr>
              <a:t>t</a:t>
            </a:r>
            <a:r>
              <a:rPr lang="en-GB" altLang="en-US" sz="2775" dirty="0">
                <a:latin typeface="Arial" charset="0"/>
                <a:cs typeface="Arial" charset="0"/>
              </a:rPr>
              <a:t>he </a:t>
            </a:r>
            <a:r>
              <a:rPr lang="en-GB" altLang="en-US" sz="2775" b="1" dirty="0">
                <a:latin typeface="Arial" charset="0"/>
                <a:cs typeface="Arial" charset="0"/>
              </a:rPr>
              <a:t>t</a:t>
            </a:r>
            <a:r>
              <a:rPr lang="en-GB" altLang="en-US" sz="2775" dirty="0">
                <a:latin typeface="Arial" charset="0"/>
                <a:cs typeface="Arial" charset="0"/>
              </a:rPr>
              <a:t>rouble </a:t>
            </a:r>
            <a:r>
              <a:rPr lang="en-GB" altLang="en-US" sz="2775" b="1" dirty="0">
                <a:latin typeface="Arial" charset="0"/>
                <a:cs typeface="Arial" charset="0"/>
              </a:rPr>
              <a:t>t</a:t>
            </a:r>
            <a:r>
              <a:rPr lang="en-GB" altLang="en-US" sz="2775" dirty="0">
                <a:latin typeface="Arial" charset="0"/>
                <a:cs typeface="Arial" charset="0"/>
              </a:rPr>
              <a:t>o </a:t>
            </a:r>
            <a:r>
              <a:rPr lang="en-GB" altLang="en-US" sz="2775" b="1" dirty="0">
                <a:latin typeface="Arial" charset="0"/>
                <a:cs typeface="Arial" charset="0"/>
              </a:rPr>
              <a:t>t</a:t>
            </a:r>
            <a:r>
              <a:rPr lang="en-GB" altLang="en-US" sz="2775" dirty="0">
                <a:latin typeface="Arial" charset="0"/>
                <a:cs typeface="Arial" charset="0"/>
              </a:rPr>
              <a:t>ake </a:t>
            </a:r>
            <a:r>
              <a:rPr lang="en-GB" altLang="en-US" sz="2775" b="1" dirty="0">
                <a:latin typeface="Arial" charset="0"/>
                <a:cs typeface="Arial" charset="0"/>
              </a:rPr>
              <a:t>t</a:t>
            </a:r>
            <a:r>
              <a:rPr lang="en-GB" altLang="en-US" sz="2775" dirty="0">
                <a:latin typeface="Arial" charset="0"/>
                <a:cs typeface="Arial" charset="0"/>
              </a:rPr>
              <a:t>he </a:t>
            </a:r>
            <a:r>
              <a:rPr lang="en-GB" altLang="en-US" sz="2775" b="1" dirty="0">
                <a:latin typeface="Arial" charset="0"/>
                <a:cs typeface="Arial" charset="0"/>
              </a:rPr>
              <a:t>t</a:t>
            </a:r>
            <a:r>
              <a:rPr lang="en-GB" altLang="en-US" sz="2775" dirty="0">
                <a:latin typeface="Arial" charset="0"/>
                <a:cs typeface="Arial" charset="0"/>
              </a:rPr>
              <a:t>rain </a:t>
            </a:r>
            <a:r>
              <a:rPr lang="en-GB" altLang="en-US" sz="2775" b="1" dirty="0">
                <a:latin typeface="Arial" charset="0"/>
                <a:cs typeface="Arial" charset="0"/>
              </a:rPr>
              <a:t>t</a:t>
            </a:r>
            <a:r>
              <a:rPr lang="en-GB" altLang="en-US" sz="2775" dirty="0">
                <a:latin typeface="Arial" charset="0"/>
                <a:cs typeface="Arial" charset="0"/>
              </a:rPr>
              <a:t>icket </a:t>
            </a:r>
            <a:r>
              <a:rPr lang="en-GB" altLang="en-US" sz="2775" b="1" dirty="0">
                <a:latin typeface="Arial" charset="0"/>
                <a:cs typeface="Arial" charset="0"/>
              </a:rPr>
              <a:t>t</a:t>
            </a:r>
            <a:r>
              <a:rPr lang="en-GB" altLang="en-US" sz="2775" dirty="0">
                <a:latin typeface="Arial" charset="0"/>
                <a:cs typeface="Arial" charset="0"/>
              </a:rPr>
              <a:t>o </a:t>
            </a:r>
            <a:r>
              <a:rPr lang="en-GB" altLang="en-US" sz="2775" b="1" dirty="0">
                <a:latin typeface="Arial" charset="0"/>
                <a:cs typeface="Arial" charset="0"/>
              </a:rPr>
              <a:t>t</a:t>
            </a:r>
            <a:r>
              <a:rPr lang="en-GB" altLang="en-US" sz="2775" dirty="0">
                <a:latin typeface="Arial" charset="0"/>
                <a:cs typeface="Arial" charset="0"/>
              </a:rPr>
              <a:t>he </a:t>
            </a:r>
            <a:r>
              <a:rPr lang="en-GB" altLang="en-US" sz="2775" b="1" dirty="0">
                <a:latin typeface="Arial" charset="0"/>
                <a:cs typeface="Arial" charset="0"/>
              </a:rPr>
              <a:t>t</a:t>
            </a:r>
            <a:r>
              <a:rPr lang="en-GB" altLang="en-US" sz="2775" dirty="0">
                <a:latin typeface="Arial" charset="0"/>
                <a:cs typeface="Arial" charset="0"/>
              </a:rPr>
              <a:t>erminus </a:t>
            </a:r>
            <a:r>
              <a:rPr lang="en-GB" altLang="en-US" sz="2775" b="1" dirty="0">
                <a:latin typeface="Arial" charset="0"/>
                <a:cs typeface="Arial" charset="0"/>
              </a:rPr>
              <a:t>t</a:t>
            </a:r>
            <a:r>
              <a:rPr lang="en-GB" altLang="en-US" sz="2775" dirty="0">
                <a:latin typeface="Arial" charset="0"/>
                <a:cs typeface="Arial" charset="0"/>
              </a:rPr>
              <a:t>o </a:t>
            </a:r>
            <a:r>
              <a:rPr lang="en-GB" altLang="en-US" sz="2775" b="1" dirty="0">
                <a:latin typeface="Arial" charset="0"/>
                <a:cs typeface="Arial" charset="0"/>
              </a:rPr>
              <a:t>t</a:t>
            </a:r>
            <a:r>
              <a:rPr lang="en-GB" altLang="en-US" sz="2775" dirty="0">
                <a:latin typeface="Arial" charset="0"/>
                <a:cs typeface="Arial" charset="0"/>
              </a:rPr>
              <a:t>ransfer </a:t>
            </a:r>
            <a:r>
              <a:rPr lang="en-GB" altLang="en-US" sz="2775" b="1" dirty="0">
                <a:latin typeface="Arial" charset="0"/>
                <a:cs typeface="Arial" charset="0"/>
              </a:rPr>
              <a:t>t</a:t>
            </a:r>
            <a:r>
              <a:rPr lang="en-GB" altLang="en-US" sz="2775" dirty="0">
                <a:latin typeface="Arial" charset="0"/>
                <a:cs typeface="Arial" charset="0"/>
              </a:rPr>
              <a:t>he </a:t>
            </a:r>
            <a:r>
              <a:rPr lang="en-GB" altLang="en-US" sz="2775" b="1" dirty="0">
                <a:latin typeface="Arial" charset="0"/>
                <a:cs typeface="Arial" charset="0"/>
              </a:rPr>
              <a:t>t</a:t>
            </a:r>
            <a:r>
              <a:rPr lang="en-GB" altLang="en-US" sz="2775" dirty="0">
                <a:latin typeface="Arial" charset="0"/>
                <a:cs typeface="Arial" charset="0"/>
              </a:rPr>
              <a:t>rain </a:t>
            </a:r>
            <a:r>
              <a:rPr lang="en-GB" altLang="en-US" sz="2775" b="1" dirty="0">
                <a:latin typeface="Arial" charset="0"/>
                <a:cs typeface="Arial" charset="0"/>
              </a:rPr>
              <a:t>t</a:t>
            </a:r>
            <a:r>
              <a:rPr lang="en-GB" altLang="en-US" sz="2775" dirty="0">
                <a:latin typeface="Arial" charset="0"/>
                <a:cs typeface="Arial" charset="0"/>
              </a:rPr>
              <a:t>ime </a:t>
            </a:r>
            <a:r>
              <a:rPr lang="en-GB" altLang="en-US" sz="2775" b="1" dirty="0">
                <a:latin typeface="Arial" charset="0"/>
                <a:cs typeface="Arial" charset="0"/>
              </a:rPr>
              <a:t>t</a:t>
            </a:r>
            <a:r>
              <a:rPr lang="en-GB" altLang="en-US" sz="2775" dirty="0">
                <a:latin typeface="Arial" charset="0"/>
                <a:cs typeface="Arial" charset="0"/>
              </a:rPr>
              <a:t>o </a:t>
            </a:r>
            <a:r>
              <a:rPr lang="en-GB" altLang="en-US" sz="2775" b="1" dirty="0">
                <a:latin typeface="Arial" charset="0"/>
                <a:cs typeface="Arial" charset="0"/>
              </a:rPr>
              <a:t>t</a:t>
            </a:r>
            <a:r>
              <a:rPr lang="en-GB" altLang="en-US" sz="2775" dirty="0">
                <a:latin typeface="Arial" charset="0"/>
                <a:cs typeface="Arial" charset="0"/>
              </a:rPr>
              <a:t>en </a:t>
            </a:r>
            <a:r>
              <a:rPr lang="en-GB" altLang="en-US" sz="2775" b="1" dirty="0">
                <a:latin typeface="Arial" charset="0"/>
                <a:cs typeface="Arial" charset="0"/>
              </a:rPr>
              <a:t>t</a:t>
            </a:r>
            <a:r>
              <a:rPr lang="en-GB" altLang="en-US" sz="2775" dirty="0">
                <a:latin typeface="Arial" charset="0"/>
                <a:cs typeface="Arial" charset="0"/>
              </a:rPr>
              <a:t>omorrow.</a:t>
            </a:r>
          </a:p>
          <a:p>
            <a:pPr>
              <a:buFontTx/>
              <a:buNone/>
            </a:pPr>
            <a:endParaRPr lang="en-GB" altLang="en-US" sz="2775" dirty="0">
              <a:latin typeface="Arial" charset="0"/>
              <a:cs typeface="Arial" charset="0"/>
            </a:endParaRPr>
          </a:p>
        </p:txBody>
      </p:sp>
      <p:sp>
        <p:nvSpPr>
          <p:cNvPr id="5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Mental Agility</a:t>
            </a:r>
            <a:r>
              <a:rPr lang="en-GB" altLang="en-US" sz="3600" dirty="0">
                <a:latin typeface="Arial" panose="020B0604020202020204" pitchFamily="34" charset="0"/>
                <a:cs typeface="Arial" panose="020B0604020202020204" pitchFamily="34" charset="0"/>
              </a:rPr>
              <a:t> – Exercise </a:t>
            </a:r>
            <a:r>
              <a:rPr lang="en-GB" altLang="en-US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3 Solution</a:t>
            </a:r>
            <a:endParaRPr lang="en-GB" altLang="en-US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1122288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41A544F1-7940-4938-986F-7F731EA1408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altLang="en-US" sz="3600" dirty="0"/>
              <a:t>Scope &amp; Impact</a:t>
            </a:r>
          </a:p>
          <a:p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8665BCC8-4AF2-49D1-8B70-8D7BF4DDAD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97767"/>
            <a:ext cx="8229600" cy="1143000"/>
          </a:xfrm>
        </p:spPr>
        <p:txBody>
          <a:bodyPr>
            <a:normAutofit/>
          </a:bodyPr>
          <a:lstStyle/>
          <a:p>
            <a: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Problem Solving</a:t>
            </a:r>
            <a:endParaRPr lang="en-GB" sz="3600" dirty="0"/>
          </a:p>
        </p:txBody>
      </p:sp>
      <p:pic>
        <p:nvPicPr>
          <p:cNvPr id="4" name="Picture 2" descr="http://barry-overstreet.com/wp-content/uploads/2013/03/Problem-Solving-Skills.jpg">
            <a:extLst>
              <a:ext uri="{FF2B5EF4-FFF2-40B4-BE49-F238E27FC236}">
                <a16:creationId xmlns:a16="http://schemas.microsoft.com/office/drawing/2014/main" xmlns="" id="{0294B3C6-CE9C-4D15-824C-EBAEC12992C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44842" y="1997885"/>
            <a:ext cx="3396790" cy="33967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2548634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011286DE-DA08-44C5-8840-63271ECCDC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5600" y="2453639"/>
            <a:ext cx="8788400" cy="1699325"/>
          </a:xfrm>
        </p:spPr>
        <p:txBody>
          <a:bodyPr/>
          <a:lstStyle/>
          <a:p>
            <a:r>
              <a:rPr lang="en-GB" dirty="0"/>
              <a:t>Scope – How wide does the problem reach? Who is affected?</a:t>
            </a:r>
          </a:p>
          <a:p>
            <a:r>
              <a:rPr lang="en-GB" dirty="0"/>
              <a:t>Impact – How are they affected?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D89030B5-F457-417D-B19C-2C8A7DAF08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341335"/>
            <a:ext cx="8229600" cy="733822"/>
          </a:xfrm>
        </p:spPr>
        <p:txBody>
          <a:bodyPr>
            <a:normAutofit fontScale="90000"/>
          </a:bodyPr>
          <a:lstStyle/>
          <a:p>
            <a:r>
              <a:rPr lang="en-GB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Scope &amp; Impact</a:t>
            </a:r>
            <a:r>
              <a:rPr lang="en-GB" altLang="en-US" dirty="0"/>
              <a:t/>
            </a:r>
            <a:br>
              <a:rPr lang="en-GB" altLang="en-US" dirty="0"/>
            </a:br>
            <a:endParaRPr lang="en-GB" dirty="0"/>
          </a:p>
        </p:txBody>
      </p:sp>
      <p:pic>
        <p:nvPicPr>
          <p:cNvPr id="1026" name="Picture 2" descr="Image result for ripples on the pond">
            <a:extLst>
              <a:ext uri="{FF2B5EF4-FFF2-40B4-BE49-F238E27FC236}">
                <a16:creationId xmlns:a16="http://schemas.microsoft.com/office/drawing/2014/main" xmlns="" id="{8FB0D227-7F17-4CE1-B993-8298C72FA56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26638" y="3633439"/>
            <a:ext cx="4886156" cy="32245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1929481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19485" y="3178018"/>
            <a:ext cx="8521700" cy="3556793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altLang="en-US" dirty="0">
                <a:latin typeface="Arial" charset="0"/>
                <a:cs typeface="Arial" charset="0"/>
              </a:rPr>
              <a:t>£18,000  Annual Salary</a:t>
            </a:r>
          </a:p>
          <a:p>
            <a:pPr marL="0" indent="0">
              <a:buNone/>
            </a:pPr>
            <a:r>
              <a:rPr lang="en-GB" altLang="en-US" dirty="0">
                <a:latin typeface="Arial" charset="0"/>
                <a:cs typeface="Arial" charset="0"/>
              </a:rPr>
              <a:t>48 working weeks/year</a:t>
            </a:r>
          </a:p>
          <a:p>
            <a:pPr marL="0" indent="0">
              <a:buNone/>
            </a:pPr>
            <a:r>
              <a:rPr lang="en-GB" altLang="en-US" dirty="0">
                <a:latin typeface="Arial" charset="0"/>
                <a:cs typeface="Arial" charset="0"/>
              </a:rPr>
              <a:t>37.5 paid working hours/per week</a:t>
            </a:r>
          </a:p>
          <a:p>
            <a:pPr marL="0" indent="0">
              <a:buNone/>
            </a:pPr>
            <a:r>
              <a:rPr lang="en-GB" altLang="en-US" dirty="0">
                <a:latin typeface="Arial" charset="0"/>
                <a:cs typeface="Arial" charset="0"/>
              </a:rPr>
              <a:t>= £10/hour +10% employers NI, etc                                         </a:t>
            </a:r>
            <a:r>
              <a:rPr lang="en-GB" altLang="en-US" dirty="0">
                <a:solidFill>
                  <a:srgbClr val="FF0000"/>
                </a:solidFill>
                <a:latin typeface="Arial" charset="0"/>
                <a:cs typeface="Arial" charset="0"/>
              </a:rPr>
              <a:t>=</a:t>
            </a:r>
            <a:r>
              <a:rPr lang="en-GB" altLang="en-US" dirty="0">
                <a:latin typeface="Arial" charset="0"/>
                <a:cs typeface="Arial" charset="0"/>
              </a:rPr>
              <a:t> </a:t>
            </a:r>
            <a:r>
              <a:rPr lang="en-GB" altLang="en-US" b="1" dirty="0">
                <a:solidFill>
                  <a:srgbClr val="FF0000"/>
                </a:solidFill>
                <a:latin typeface="Arial" charset="0"/>
                <a:cs typeface="Arial" charset="0"/>
              </a:rPr>
              <a:t>£14/paid hour</a:t>
            </a:r>
          </a:p>
          <a:p>
            <a:pPr marL="0" indent="0">
              <a:buNone/>
            </a:pPr>
            <a:r>
              <a:rPr lang="en-GB" altLang="en-US" b="1" dirty="0">
                <a:solidFill>
                  <a:srgbClr val="FF0000"/>
                </a:solidFill>
                <a:latin typeface="Arial" charset="0"/>
                <a:cs typeface="Arial" charset="0"/>
              </a:rPr>
              <a:t>= £0.23 pence per minute of paid employment</a:t>
            </a:r>
          </a:p>
          <a:p>
            <a:pPr marL="0" indent="0">
              <a:buNone/>
            </a:pPr>
            <a:r>
              <a:rPr lang="en-GB" altLang="en-US" dirty="0">
                <a:latin typeface="Arial" charset="0"/>
                <a:cs typeface="Arial" charset="0"/>
              </a:rPr>
              <a:t>How many were late ( </a:t>
            </a:r>
            <a:r>
              <a:rPr lang="en-GB" altLang="en-US" b="1" dirty="0">
                <a:latin typeface="Arial" charset="0"/>
                <a:cs typeface="Arial" charset="0"/>
              </a:rPr>
              <a:t>The Scope </a:t>
            </a:r>
            <a:r>
              <a:rPr lang="en-GB" altLang="en-US" dirty="0">
                <a:latin typeface="Arial" charset="0"/>
                <a:cs typeface="Arial" charset="0"/>
              </a:rPr>
              <a:t>)</a:t>
            </a:r>
          </a:p>
          <a:p>
            <a:pPr marL="0" indent="0">
              <a:buNone/>
            </a:pPr>
            <a:r>
              <a:rPr lang="en-GB" altLang="en-US" dirty="0">
                <a:latin typeface="Arial" charset="0"/>
                <a:cs typeface="Arial" charset="0"/>
              </a:rPr>
              <a:t>No of people late x No. of mins x cost/min.</a:t>
            </a:r>
          </a:p>
          <a:p>
            <a:pPr marL="0" indent="0">
              <a:buNone/>
            </a:pPr>
            <a:r>
              <a:rPr lang="en-GB" altLang="en-US" dirty="0">
                <a:latin typeface="Arial" charset="0"/>
                <a:cs typeface="Arial" charset="0"/>
              </a:rPr>
              <a:t>= £                 (</a:t>
            </a:r>
            <a:r>
              <a:rPr lang="en-GB" altLang="en-US" b="1" dirty="0">
                <a:latin typeface="Arial" charset="0"/>
                <a:cs typeface="Arial" charset="0"/>
              </a:rPr>
              <a:t>The</a:t>
            </a:r>
            <a:r>
              <a:rPr lang="en-GB" altLang="en-US" dirty="0">
                <a:latin typeface="Arial" charset="0"/>
                <a:cs typeface="Arial" charset="0"/>
              </a:rPr>
              <a:t> </a:t>
            </a:r>
            <a:r>
              <a:rPr lang="en-GB" altLang="en-US" b="1" dirty="0">
                <a:latin typeface="Arial" charset="0"/>
                <a:cs typeface="Arial" charset="0"/>
              </a:rPr>
              <a:t>Impact</a:t>
            </a:r>
            <a:r>
              <a:rPr lang="en-GB" altLang="en-US" dirty="0">
                <a:latin typeface="Arial" charset="0"/>
                <a:cs typeface="Arial" charset="0"/>
              </a:rPr>
              <a:t>) </a:t>
            </a:r>
          </a:p>
          <a:p>
            <a:pPr marL="0" indent="0">
              <a:buNone/>
            </a:pPr>
            <a:endParaRPr lang="en-GB" altLang="en-US" b="1" dirty="0">
              <a:solidFill>
                <a:srgbClr val="FF0000"/>
              </a:solidFill>
              <a:latin typeface="Arial" charset="0"/>
              <a:cs typeface="Arial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94235" y="940594"/>
            <a:ext cx="6172200" cy="857250"/>
          </a:xfrm>
        </p:spPr>
        <p:txBody>
          <a:bodyPr/>
          <a:lstStyle/>
          <a:p>
            <a:pPr>
              <a:defRPr/>
            </a:pPr>
            <a:r>
              <a:rPr lang="en-GB" sz="27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Cost of employment</a:t>
            </a:r>
          </a:p>
        </p:txBody>
      </p:sp>
      <p:sp>
        <p:nvSpPr>
          <p:cNvPr id="4" name="TextBox 3"/>
          <p:cNvSpPr txBox="1">
            <a:spLocks noChangeArrowheads="1"/>
          </p:cNvSpPr>
          <p:nvPr/>
        </p:nvSpPr>
        <p:spPr bwMode="auto">
          <a:xfrm>
            <a:off x="152400" y="2111308"/>
            <a:ext cx="8351520" cy="738664"/>
          </a:xfrm>
          <a:prstGeom prst="rect">
            <a:avLst/>
          </a:prstGeom>
          <a:solidFill>
            <a:schemeClr val="bg1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 wrap="square">
            <a:spAutoFit/>
          </a:bodyPr>
          <a:lstStyle>
            <a:lvl1pPr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r>
              <a:rPr lang="en-GB" altLang="en-US" sz="2100" b="1" dirty="0">
                <a:solidFill>
                  <a:srgbClr val="FF0000"/>
                </a:solidFill>
                <a:latin typeface="Arial" charset="0"/>
              </a:rPr>
              <a:t>Use this formulae on the time wasted on today’s breaks, chats, delays…etc</a:t>
            </a:r>
          </a:p>
        </p:txBody>
      </p:sp>
    </p:spTree>
    <p:extLst>
      <p:ext uri="{BB962C8B-B14F-4D97-AF65-F5344CB8AC3E}">
        <p14:creationId xmlns:p14="http://schemas.microsoft.com/office/powerpoint/2010/main" val="16600703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2852936"/>
            <a:ext cx="8640960" cy="3273227"/>
          </a:xfrm>
        </p:spPr>
        <p:txBody>
          <a:bodyPr/>
          <a:lstStyle/>
          <a:p>
            <a:r>
              <a:rPr lang="cy-GB" dirty="0" smtClean="0"/>
              <a:t>The NHS is a </a:t>
            </a:r>
            <a:r>
              <a:rPr lang="cy-GB" b="1" dirty="0" smtClean="0"/>
              <a:t>public sector organisation</a:t>
            </a:r>
            <a:r>
              <a:rPr lang="cy-GB" dirty="0" smtClean="0"/>
              <a:t>.</a:t>
            </a:r>
          </a:p>
          <a:p>
            <a:pPr>
              <a:buNone/>
            </a:pPr>
            <a:endParaRPr lang="cy-GB" sz="1600" dirty="0" smtClean="0"/>
          </a:p>
          <a:p>
            <a:r>
              <a:rPr lang="cy-GB" dirty="0" smtClean="0"/>
              <a:t>Its main principle is that it provides healthcare to all British citizens, </a:t>
            </a:r>
            <a:r>
              <a:rPr lang="cy-GB" b="1" dirty="0" smtClean="0"/>
              <a:t>free at the point of use</a:t>
            </a:r>
            <a:r>
              <a:rPr lang="cy-GB" dirty="0" smtClean="0"/>
              <a:t>, based on need.</a:t>
            </a:r>
          </a:p>
          <a:p>
            <a:endParaRPr lang="cy-GB" sz="1600" dirty="0" smtClean="0"/>
          </a:p>
          <a:p>
            <a:r>
              <a:rPr lang="cy-GB" dirty="0" smtClean="0"/>
              <a:t>It was founded in 1948 by a Welshman and Labour Health Minister, </a:t>
            </a:r>
            <a:r>
              <a:rPr lang="cy-GB" b="1" dirty="0" smtClean="0"/>
              <a:t>Aneurin Bevan</a:t>
            </a:r>
            <a:r>
              <a:rPr lang="cy-GB" dirty="0" smtClean="0"/>
              <a:t>.</a:t>
            </a:r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57A23-F046-44D7-AC1D-38111E7AC05F}" type="slidenum">
              <a:rPr lang="en-US" smtClean="0"/>
              <a:pPr/>
              <a:t>27</a:t>
            </a:fld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sz="4000" dirty="0" smtClean="0"/>
              <a:t>Back to the </a:t>
            </a:r>
            <a:r>
              <a:rPr lang="cy-GB" sz="4000" dirty="0" smtClean="0"/>
              <a:t>NHS:  Principles and Inception</a:t>
            </a:r>
            <a:endParaRPr lang="cy-GB" sz="4000" dirty="0"/>
          </a:p>
        </p:txBody>
      </p:sp>
    </p:spTree>
    <p:extLst>
      <p:ext uri="{BB962C8B-B14F-4D97-AF65-F5344CB8AC3E}">
        <p14:creationId xmlns:p14="http://schemas.microsoft.com/office/powerpoint/2010/main" val="12768089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dirty="0" smtClean="0">
                <a:hlinkClick r:id="rId2"/>
              </a:rPr>
              <a:t>http://www.bbc.co.uk/archive/nhs/5150.shtml</a:t>
            </a:r>
            <a:r>
              <a:rPr lang="cy-GB" dirty="0" smtClean="0"/>
              <a:t> </a:t>
            </a:r>
          </a:p>
          <a:p>
            <a:endParaRPr lang="cy-GB" dirty="0" smtClean="0"/>
          </a:p>
          <a:p>
            <a:r>
              <a:rPr lang="cy-GB" dirty="0" smtClean="0"/>
              <a:t>Please listen to the audio:  are the issues raised similar or different to current issues?</a:t>
            </a:r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57A23-F046-44D7-AC1D-38111E7AC05F}" type="slidenum">
              <a:rPr lang="en-US" smtClean="0"/>
              <a:pPr/>
              <a:t>28</a:t>
            </a:fld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z="3600" dirty="0" smtClean="0"/>
              <a:t>The NHS:   1 Year After Foundation</a:t>
            </a:r>
            <a:endParaRPr lang="cy-GB" sz="3600" dirty="0"/>
          </a:p>
        </p:txBody>
      </p:sp>
    </p:spTree>
    <p:extLst>
      <p:ext uri="{BB962C8B-B14F-4D97-AF65-F5344CB8AC3E}">
        <p14:creationId xmlns:p14="http://schemas.microsoft.com/office/powerpoint/2010/main" val="251246876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hlinkClick r:id="rId2"/>
              </a:rPr>
              <a:t>http://news.bbc.co.uk/1/hi/health/7462013.stm</a:t>
            </a:r>
            <a:endParaRPr lang="en-GB" dirty="0" smtClean="0"/>
          </a:p>
          <a:p>
            <a:pPr>
              <a:buNone/>
            </a:pPr>
            <a:endParaRPr lang="en-GB" dirty="0" smtClean="0"/>
          </a:p>
          <a:p>
            <a:r>
              <a:rPr lang="en-GB" dirty="0" smtClean="0"/>
              <a:t>Please consider the main headings and their impact particularly on women and the post-war working class.</a:t>
            </a:r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57A23-F046-44D7-AC1D-38111E7AC05F}" type="slidenum">
              <a:rPr lang="en-US" smtClean="0"/>
              <a:pPr/>
              <a:t>29</a:t>
            </a:fld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 smtClean="0"/>
              <a:t>The NHS:  Key Milestones</a:t>
            </a: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9677158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>
                <a:hlinkClick r:id="rId2"/>
              </a:rPr>
              <a:t>https://www.nuffieldtrust.org.uk/resource/nhs-in-numbers#finance</a:t>
            </a:r>
            <a:r>
              <a:rPr lang="en-GB" dirty="0" smtClean="0"/>
              <a:t>  </a:t>
            </a:r>
          </a:p>
          <a:p>
            <a:endParaRPr lang="en-GB" dirty="0" smtClean="0"/>
          </a:p>
          <a:p>
            <a:r>
              <a:rPr lang="en-GB" dirty="0" smtClean="0"/>
              <a:t>Please discuss a selection of the charts.  This is an excellent resource!</a:t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57A23-F046-44D7-AC1D-38111E7AC05F}" type="slidenum">
              <a:rPr lang="en-US" smtClean="0"/>
              <a:pPr/>
              <a:t>30</a:t>
            </a:fld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 smtClean="0"/>
              <a:t>The NHS:  Figures</a:t>
            </a: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3996245141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dirty="0" smtClean="0"/>
              <a:t>Read chapter 9 of Maund, Schriek &amp; Tinkler (2017).</a:t>
            </a:r>
          </a:p>
          <a:p>
            <a:pPr>
              <a:buNone/>
            </a:pPr>
            <a:endParaRPr lang="cy-GB" sz="1600" dirty="0" smtClean="0"/>
          </a:p>
          <a:p>
            <a:r>
              <a:rPr lang="cy-GB" dirty="0" smtClean="0"/>
              <a:t>Read Chapter 14 Morgan ( 2017).</a:t>
            </a:r>
          </a:p>
          <a:p>
            <a:pPr>
              <a:buNone/>
            </a:pPr>
            <a:endParaRPr lang="cy-GB" sz="1600" dirty="0" smtClean="0"/>
          </a:p>
          <a:p>
            <a:r>
              <a:rPr lang="cy-GB" dirty="0" smtClean="0"/>
              <a:t>You will be asked questions about these next week.</a:t>
            </a:r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57A23-F046-44D7-AC1D-38111E7AC05F}" type="slidenum">
              <a:rPr lang="en-US" smtClean="0"/>
              <a:pPr/>
              <a:t>31</a:t>
            </a:fld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 smtClean="0"/>
              <a:t>Homework</a:t>
            </a: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394232695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Hardcover">
  <a:themeElements>
    <a:clrScheme name="Hardcover">
      <a:dk1>
        <a:sysClr val="windowText" lastClr="000000"/>
      </a:dk1>
      <a:lt1>
        <a:sysClr val="window" lastClr="FFFFFF"/>
      </a:lt1>
      <a:dk2>
        <a:srgbClr val="895D1D"/>
      </a:dk2>
      <a:lt2>
        <a:srgbClr val="ECE9C6"/>
      </a:lt2>
      <a:accent1>
        <a:srgbClr val="873624"/>
      </a:accent1>
      <a:accent2>
        <a:srgbClr val="D6862D"/>
      </a:accent2>
      <a:accent3>
        <a:srgbClr val="D0BE40"/>
      </a:accent3>
      <a:accent4>
        <a:srgbClr val="877F6C"/>
      </a:accent4>
      <a:accent5>
        <a:srgbClr val="972109"/>
      </a:accent5>
      <a:accent6>
        <a:srgbClr val="AEB795"/>
      </a:accent6>
      <a:hlink>
        <a:srgbClr val="CC9900"/>
      </a:hlink>
      <a:folHlink>
        <a:srgbClr val="B2B2B2"/>
      </a:folHlink>
    </a:clrScheme>
    <a:fontScheme name="Hardcover">
      <a:maj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궁서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Hardcover">
      <a:fillStyleLst>
        <a:solidFill>
          <a:schemeClr val="phClr"/>
        </a:solidFill>
        <a:solidFill>
          <a:schemeClr val="phClr">
            <a:tint val="68000"/>
            <a:shade val="94000"/>
            <a:satMod val="300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80000"/>
                <a:lumMod val="98000"/>
              </a:schemeClr>
            </a:gs>
            <a:gs pos="100000">
              <a:schemeClr val="phClr">
                <a:satMod val="130000"/>
              </a:schemeClr>
            </a:gs>
          </a:gsLst>
          <a:lin ang="5160000" scaled="0"/>
        </a:gradFill>
      </a:fillStyleLst>
      <a:lnStyleLst>
        <a:ln w="12700" cap="flat" cmpd="sng" algn="ctr">
          <a:solidFill>
            <a:schemeClr val="phClr">
              <a:shade val="90000"/>
              <a:lumMod val="90000"/>
            </a:schemeClr>
          </a:solidFill>
          <a:prstDash val="solid"/>
        </a:ln>
        <a:ln w="19050" cap="flat" cmpd="sng" algn="ctr">
          <a:solidFill>
            <a:schemeClr val="phClr">
              <a:shade val="75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12700" dir="5400000" rotWithShape="0">
              <a:srgbClr val="000000">
                <a:alpha val="1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6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400000"/>
            </a:lightRig>
          </a:scene3d>
          <a:sp3d>
            <a:bevelT w="25400" h="25400"/>
          </a:sp3d>
        </a:effectStyle>
      </a:effectStyleLst>
      <a:bgFillStyleLst>
        <a:solidFill>
          <a:schemeClr val="phClr">
            <a:tint val="96000"/>
            <a:lumMod val="11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3000"/>
                <a:shade val="20000"/>
              </a:schemeClr>
              <a:schemeClr val="phClr">
                <a:tint val="90000"/>
                <a:shade val="85000"/>
                <a:satMod val="115000"/>
              </a:schemeClr>
            </a:duotone>
          </a:blip>
          <a:tile tx="0" ty="0" sx="60000" sy="6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shade val="50000"/>
                <a:satMod val="340000"/>
                <a:lumMod val="40000"/>
              </a:schemeClr>
              <a:schemeClr val="phClr">
                <a:tint val="92000"/>
                <a:shade val="94000"/>
                <a:hueMod val="110000"/>
                <a:satMod val="236000"/>
                <a:lum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Books of Prime Entry (1)</Template>
  <TotalTime>198</TotalTime>
  <Words>834</Words>
  <Application>Microsoft Office PowerPoint</Application>
  <PresentationFormat>On-screen Show (4:3)</PresentationFormat>
  <Paragraphs>223</Paragraphs>
  <Slides>31</Slides>
  <Notes>7</Notes>
  <HiddenSlides>3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39" baseType="lpstr">
      <vt:lpstr>Arial</vt:lpstr>
      <vt:lpstr>Arial Rounded MT Bold</vt:lpstr>
      <vt:lpstr>Book Antiqua</vt:lpstr>
      <vt:lpstr>Calibri</vt:lpstr>
      <vt:lpstr>Gill Sans MT</vt:lpstr>
      <vt:lpstr>Verdana</vt:lpstr>
      <vt:lpstr>Wingdings</vt:lpstr>
      <vt:lpstr>Hardcover</vt:lpstr>
      <vt:lpstr>   Problem Solving and Decision Making  Session 2  </vt:lpstr>
      <vt:lpstr>Last Time ……….</vt:lpstr>
      <vt:lpstr>This week</vt:lpstr>
      <vt:lpstr>Creative Problem Solving</vt:lpstr>
      <vt:lpstr>Creative Problem Solving</vt:lpstr>
      <vt:lpstr>Creative Problem Solving</vt:lpstr>
      <vt:lpstr>Creative Problem Solving</vt:lpstr>
      <vt:lpstr>Problem types</vt:lpstr>
      <vt:lpstr>Problem Categories</vt:lpstr>
      <vt:lpstr>Stages of Creative Problem Solving</vt:lpstr>
      <vt:lpstr>PowerPoint Presentation</vt:lpstr>
      <vt:lpstr>Creative and Analytical Skills</vt:lpstr>
      <vt:lpstr>Exercise 1 - Dots</vt:lpstr>
      <vt:lpstr>Exercise 1 - Dots</vt:lpstr>
      <vt:lpstr>At First Glance</vt:lpstr>
      <vt:lpstr>Mental Agility</vt:lpstr>
      <vt:lpstr>Mental Agility</vt:lpstr>
      <vt:lpstr>The size of the problem</vt:lpstr>
      <vt:lpstr>Problem Solving Models </vt:lpstr>
      <vt:lpstr> Problem Solving Skills</vt:lpstr>
      <vt:lpstr>Six steps to effective problem solving</vt:lpstr>
      <vt:lpstr>Mental Agility</vt:lpstr>
      <vt:lpstr>Mental Agility – Exercise 3 Solution</vt:lpstr>
      <vt:lpstr>Problem Solving</vt:lpstr>
      <vt:lpstr>Scope &amp; Impact </vt:lpstr>
      <vt:lpstr>Cost of employment</vt:lpstr>
      <vt:lpstr>Back to the NHS:  Principles and Inception</vt:lpstr>
      <vt:lpstr>The NHS:   1 Year After Foundation</vt:lpstr>
      <vt:lpstr>The NHS:  Key Milestones</vt:lpstr>
      <vt:lpstr>The NHS:  Figures</vt:lpstr>
      <vt:lpstr>Homework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CertHE Skills for the Workplace Module: BMSK4004</dc:title>
  <dc:creator>Michaela Schriek</dc:creator>
  <cp:lastModifiedBy>Marie Pitson</cp:lastModifiedBy>
  <cp:revision>27</cp:revision>
  <dcterms:created xsi:type="dcterms:W3CDTF">2017-12-11T18:00:04Z</dcterms:created>
  <dcterms:modified xsi:type="dcterms:W3CDTF">2018-01-17T10:00:09Z</dcterms:modified>
</cp:coreProperties>
</file>