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15"/>
  </p:notesMasterIdLst>
  <p:sldIdLst>
    <p:sldId id="256" r:id="rId5"/>
    <p:sldId id="274" r:id="rId6"/>
    <p:sldId id="275" r:id="rId7"/>
    <p:sldId id="280" r:id="rId8"/>
    <p:sldId id="277" r:id="rId9"/>
    <p:sldId id="278" r:id="rId10"/>
    <p:sldId id="284" r:id="rId11"/>
    <p:sldId id="281" r:id="rId12"/>
    <p:sldId id="282"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64435-1A43-43E2-83AD-380FC46DDCAB}" type="datetimeFigureOut">
              <a:rPr lang="en-GB" smtClean="0"/>
              <a:t>03/08/2022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19E61-3571-40E4-B2FF-48D80FA87F32}" type="slidenum">
              <a:rPr lang="en-GB" smtClean="0"/>
              <a:t>‹#›</a:t>
            </a:fld>
            <a:endParaRPr lang="en-GB"/>
          </a:p>
        </p:txBody>
      </p:sp>
    </p:spTree>
    <p:extLst>
      <p:ext uri="{BB962C8B-B14F-4D97-AF65-F5344CB8AC3E}">
        <p14:creationId xmlns:p14="http://schemas.microsoft.com/office/powerpoint/2010/main" val="13337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419E61-3571-40E4-B2FF-48D80FA87F32}" type="slidenum">
              <a:rPr lang="en-GB" smtClean="0"/>
              <a:t>4</a:t>
            </a:fld>
            <a:endParaRPr lang="en-GB"/>
          </a:p>
        </p:txBody>
      </p:sp>
    </p:spTree>
    <p:extLst>
      <p:ext uri="{BB962C8B-B14F-4D97-AF65-F5344CB8AC3E}">
        <p14:creationId xmlns:p14="http://schemas.microsoft.com/office/powerpoint/2010/main" val="1281764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A3C285-8061-404E-A84C-12B48256430A}" type="datetimeFigureOut">
              <a:rPr lang="en-GB" smtClean="0"/>
              <a:t>03/08/2022</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2244398-CEF6-4C8B-BE11-262B0CC978F7}"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5077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3C285-8061-404E-A84C-12B48256430A}"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4398-CEF6-4C8B-BE11-262B0CC978F7}"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3984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3C285-8061-404E-A84C-12B48256430A}"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4398-CEF6-4C8B-BE11-262B0CC978F7}"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8669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3C285-8061-404E-A84C-12B48256430A}"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44398-CEF6-4C8B-BE11-262B0CC978F7}"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555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3C285-8061-404E-A84C-12B48256430A}" type="datetimeFigureOut">
              <a:rPr lang="en-GB" smtClean="0"/>
              <a:t>03/08/2022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244398-CEF6-4C8B-BE11-262B0CC978F7}"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404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3C285-8061-404E-A84C-12B48256430A}" type="datetimeFigureOut">
              <a:rPr lang="en-GB" smtClean="0"/>
              <a:t>03/08/2022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244398-CEF6-4C8B-BE11-262B0CC978F7}"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13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3C285-8061-404E-A84C-12B48256430A}" type="datetimeFigureOut">
              <a:rPr lang="en-GB" smtClean="0"/>
              <a:t>03/08/2022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244398-CEF6-4C8B-BE11-262B0CC978F7}" type="slidenum">
              <a:rPr lang="en-GB" smtClean="0"/>
              <a:t>‹#›</a:t>
            </a:fld>
            <a:endParaRPr lang="en-GB"/>
          </a:p>
        </p:txBody>
      </p:sp>
    </p:spTree>
    <p:extLst>
      <p:ext uri="{BB962C8B-B14F-4D97-AF65-F5344CB8AC3E}">
        <p14:creationId xmlns:p14="http://schemas.microsoft.com/office/powerpoint/2010/main" val="1447893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A3C285-8061-404E-A84C-12B48256430A}"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44398-CEF6-4C8B-BE11-262B0CC978F7}"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2010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E5A3C285-8061-404E-A84C-12B48256430A}" type="datetimeFigureOut">
              <a:rPr lang="en-GB" smtClean="0"/>
              <a:t>03/08/2022</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02244398-CEF6-4C8B-BE11-262B0CC978F7}"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13177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3C285-8061-404E-A84C-12B48256430A}"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4398-CEF6-4C8B-BE11-262B0CC978F7}"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968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3C285-8061-404E-A84C-12B48256430A}"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4398-CEF6-4C8B-BE11-262B0CC978F7}"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087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5A3C285-8061-404E-A84C-12B48256430A}" type="datetimeFigureOut">
              <a:rPr lang="en-GB" smtClean="0"/>
              <a:t>03/08/2022</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2244398-CEF6-4C8B-BE11-262B0CC978F7}"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36613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n.wikipedia.org/wiki/Academic_writ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itle 6">
            <a:extLst>
              <a:ext uri="{FF2B5EF4-FFF2-40B4-BE49-F238E27FC236}">
                <a16:creationId xmlns:a16="http://schemas.microsoft.com/office/drawing/2014/main" id="{D281D558-E674-B691-0E1F-A0FC0D47238A}"/>
              </a:ext>
            </a:extLst>
          </p:cNvPr>
          <p:cNvSpPr>
            <a:spLocks noGrp="1"/>
          </p:cNvSpPr>
          <p:nvPr>
            <p:ph type="ctrTitle"/>
          </p:nvPr>
        </p:nvSpPr>
        <p:spPr>
          <a:xfrm>
            <a:off x="1964987" y="802299"/>
            <a:ext cx="9089865" cy="3703960"/>
          </a:xfrm>
        </p:spPr>
        <p:txBody>
          <a:bodyPr>
            <a:normAutofit/>
          </a:bodyPr>
          <a:lstStyle/>
          <a:p>
            <a:r>
              <a:rPr lang="en-GB" sz="2100" dirty="0"/>
              <a:t>               Module           :    Academic and </a:t>
            </a:r>
            <a:r>
              <a:rPr lang="en-GB" sz="2200" dirty="0"/>
              <a:t>Employability</a:t>
            </a:r>
            <a:r>
              <a:rPr lang="en-GB" sz="2100" dirty="0"/>
              <a:t> Skills </a:t>
            </a:r>
            <a:br>
              <a:rPr lang="en-GB" sz="2100" dirty="0"/>
            </a:br>
            <a:r>
              <a:rPr lang="en-GB" sz="2100" dirty="0"/>
              <a:t>               Module code  :  LCHS 4001</a:t>
            </a:r>
            <a:br>
              <a:rPr lang="en-GB" sz="2100" dirty="0"/>
            </a:br>
            <a:r>
              <a:rPr lang="en-GB" sz="2100" dirty="0"/>
              <a:t>               Lecture Name: Anita Nan   </a:t>
            </a:r>
            <a:br>
              <a:rPr lang="en-GB" sz="2100" dirty="0"/>
            </a:br>
            <a:r>
              <a:rPr lang="en-GB" sz="2100" dirty="0"/>
              <a:t>               Student Name: Alda Costa</a:t>
            </a:r>
            <a:br>
              <a:rPr lang="en-GB" sz="2100" dirty="0"/>
            </a:br>
            <a:r>
              <a:rPr lang="en-GB" sz="2100" dirty="0"/>
              <a:t>                               ID     : 2133758</a:t>
            </a:r>
            <a:br>
              <a:rPr lang="en-GB" sz="2100" dirty="0"/>
            </a:br>
            <a:br>
              <a:rPr lang="en-GB" sz="2100" dirty="0"/>
            </a:br>
            <a:br>
              <a:rPr lang="en-GB" sz="2100" dirty="0"/>
            </a:br>
            <a:br>
              <a:rPr lang="en-GB" sz="2100" dirty="0"/>
            </a:br>
            <a:br>
              <a:rPr lang="en-GB" sz="2100" dirty="0"/>
            </a:br>
            <a:br>
              <a:rPr lang="en-GB" sz="2100" dirty="0"/>
            </a:br>
            <a:br>
              <a:rPr lang="en-GB" sz="2100" dirty="0"/>
            </a:br>
            <a:r>
              <a:rPr lang="en-GB" sz="2100" dirty="0"/>
              <a:t> </a:t>
            </a:r>
          </a:p>
        </p:txBody>
      </p:sp>
      <p:cxnSp>
        <p:nvCxnSpPr>
          <p:cNvPr id="16" name="Straight Connector 15">
            <a:extLst>
              <a:ext uri="{FF2B5EF4-FFF2-40B4-BE49-F238E27FC236}">
                <a16:creationId xmlns:a16="http://schemas.microsoft.com/office/drawing/2014/main" id="{7AE5065C-30A9-480A-9E93-74CC149029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8" name="Picture 17">
            <a:extLst>
              <a:ext uri="{FF2B5EF4-FFF2-40B4-BE49-F238E27FC236}">
                <a16:creationId xmlns:a16="http://schemas.microsoft.com/office/drawing/2014/main" id="{D5165267-B23F-4016-85F9-10FFB347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63810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F81C-A041-3CB9-6652-5BA54A46E873}"/>
              </a:ext>
            </a:extLst>
          </p:cNvPr>
          <p:cNvSpPr>
            <a:spLocks noGrp="1"/>
          </p:cNvSpPr>
          <p:nvPr>
            <p:ph type="title"/>
          </p:nvPr>
        </p:nvSpPr>
        <p:spPr/>
        <p:txBody>
          <a:bodyPr/>
          <a:lstStyle/>
          <a:p>
            <a:r>
              <a:rPr lang="en-GB" dirty="0"/>
              <a:t>       </a:t>
            </a:r>
            <a:br>
              <a:rPr lang="en-GB" dirty="0"/>
            </a:br>
            <a:r>
              <a:rPr lang="en-GB" dirty="0"/>
              <a:t>Overview</a:t>
            </a:r>
          </a:p>
        </p:txBody>
      </p:sp>
      <p:sp>
        <p:nvSpPr>
          <p:cNvPr id="3" name="Content Placeholder 2">
            <a:extLst>
              <a:ext uri="{FF2B5EF4-FFF2-40B4-BE49-F238E27FC236}">
                <a16:creationId xmlns:a16="http://schemas.microsoft.com/office/drawing/2014/main" id="{C9710A8A-38B5-F670-F540-434D981282E6}"/>
              </a:ext>
            </a:extLst>
          </p:cNvPr>
          <p:cNvSpPr>
            <a:spLocks noGrp="1"/>
          </p:cNvSpPr>
          <p:nvPr>
            <p:ph idx="1"/>
          </p:nvPr>
        </p:nvSpPr>
        <p:spPr/>
        <p:txBody>
          <a:bodyPr>
            <a:normAutofit fontScale="70000" lnSpcReduction="20000"/>
          </a:bodyPr>
          <a:lstStyle/>
          <a:p>
            <a:r>
              <a:rPr lang="en-GB" dirty="0"/>
              <a:t>SOCIAL WOORKER</a:t>
            </a:r>
          </a:p>
          <a:p>
            <a:r>
              <a:rPr lang="en-GB" dirty="0"/>
              <a:t>SWOT analysis</a:t>
            </a:r>
          </a:p>
          <a:p>
            <a:r>
              <a:rPr lang="en-GB" dirty="0"/>
              <a:t>Punctuality</a:t>
            </a:r>
          </a:p>
          <a:p>
            <a:r>
              <a:rPr lang="en-GB" dirty="0"/>
              <a:t>Problem solving</a:t>
            </a:r>
          </a:p>
          <a:p>
            <a:r>
              <a:rPr lang="en-GB" dirty="0"/>
              <a:t>Academic writing</a:t>
            </a:r>
          </a:p>
          <a:p>
            <a:r>
              <a:rPr lang="en-GB" dirty="0"/>
              <a:t>Personal development plan</a:t>
            </a:r>
          </a:p>
          <a:p>
            <a:r>
              <a:rPr lang="en-GB" dirty="0"/>
              <a:t>Conclusion</a:t>
            </a:r>
          </a:p>
          <a:p>
            <a:r>
              <a:rPr lang="en-GB" dirty="0"/>
              <a:t>References</a:t>
            </a:r>
          </a:p>
          <a:p>
            <a:endParaRPr lang="en-GB" dirty="0"/>
          </a:p>
          <a:p>
            <a:pPr marL="0" indent="0">
              <a:buNone/>
            </a:pPr>
            <a:r>
              <a:rPr lang="en-GB" dirty="0"/>
              <a:t> </a:t>
            </a:r>
          </a:p>
        </p:txBody>
      </p:sp>
    </p:spTree>
    <p:extLst>
      <p:ext uri="{BB962C8B-B14F-4D97-AF65-F5344CB8AC3E}">
        <p14:creationId xmlns:p14="http://schemas.microsoft.com/office/powerpoint/2010/main" val="868651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3ADDF-5B6C-5EE4-13B6-8D165786D108}"/>
              </a:ext>
            </a:extLst>
          </p:cNvPr>
          <p:cNvSpPr>
            <a:spLocks noGrp="1"/>
          </p:cNvSpPr>
          <p:nvPr>
            <p:ph type="title"/>
          </p:nvPr>
        </p:nvSpPr>
        <p:spPr/>
        <p:txBody>
          <a:bodyPr>
            <a:normAutofit/>
          </a:bodyPr>
          <a:lstStyle/>
          <a:p>
            <a:r>
              <a:rPr lang="en-GB" dirty="0"/>
              <a:t>my intended care WORKER</a:t>
            </a:r>
          </a:p>
        </p:txBody>
      </p:sp>
      <p:sp>
        <p:nvSpPr>
          <p:cNvPr id="3" name="Content Placeholder 2">
            <a:extLst>
              <a:ext uri="{FF2B5EF4-FFF2-40B4-BE49-F238E27FC236}">
                <a16:creationId xmlns:a16="http://schemas.microsoft.com/office/drawing/2014/main" id="{889D0F35-D32F-C0ED-499F-57062E8F1EFC}"/>
              </a:ext>
            </a:extLst>
          </p:cNvPr>
          <p:cNvSpPr>
            <a:spLocks noGrp="1"/>
          </p:cNvSpPr>
          <p:nvPr>
            <p:ph idx="1"/>
          </p:nvPr>
        </p:nvSpPr>
        <p:spPr/>
        <p:txBody>
          <a:bodyPr>
            <a:normAutofit fontScale="55000" lnSpcReduction="20000"/>
          </a:bodyPr>
          <a:lstStyle/>
          <a:p>
            <a:pPr marL="0" indent="0">
              <a:buNone/>
            </a:pPr>
            <a:r>
              <a:rPr lang="en-GB" dirty="0"/>
              <a:t>Responsibility</a:t>
            </a:r>
          </a:p>
          <a:p>
            <a:r>
              <a:rPr lang="en-GB" dirty="0"/>
              <a:t>Preparing and serving meal</a:t>
            </a:r>
          </a:p>
          <a:p>
            <a:r>
              <a:rPr lang="en-GB" dirty="0"/>
              <a:t>Assisting the patients</a:t>
            </a:r>
          </a:p>
          <a:p>
            <a:r>
              <a:rPr lang="en-GB" dirty="0"/>
              <a:t>Give patient medicine when needed  </a:t>
            </a:r>
          </a:p>
          <a:p>
            <a:endParaRPr lang="en-GB" dirty="0"/>
          </a:p>
          <a:p>
            <a:pPr marL="0" indent="0">
              <a:buNone/>
            </a:pPr>
            <a:endParaRPr lang="en-GB" dirty="0"/>
          </a:p>
          <a:p>
            <a:pPr marL="0" indent="0">
              <a:buNone/>
            </a:pPr>
            <a:endParaRPr lang="en-GB" dirty="0"/>
          </a:p>
          <a:p>
            <a:pPr marL="0" indent="0">
              <a:buNone/>
            </a:pPr>
            <a:r>
              <a:rPr lang="en-GB" dirty="0"/>
              <a:t>Skills</a:t>
            </a:r>
          </a:p>
          <a:p>
            <a:r>
              <a:rPr lang="en-GB" dirty="0"/>
              <a:t>Academic writing</a:t>
            </a:r>
          </a:p>
          <a:p>
            <a:r>
              <a:rPr lang="en-GB" dirty="0"/>
              <a:t>Problem solving</a:t>
            </a:r>
          </a:p>
          <a:p>
            <a:r>
              <a:rPr lang="en-GB" dirty="0"/>
              <a:t>punctuality</a:t>
            </a:r>
          </a:p>
          <a:p>
            <a:endParaRPr lang="en-GB" dirty="0"/>
          </a:p>
          <a:p>
            <a:pPr marL="0" indent="0">
              <a:buNone/>
            </a:pPr>
            <a:endParaRPr lang="en-GB" dirty="0"/>
          </a:p>
        </p:txBody>
      </p:sp>
    </p:spTree>
    <p:extLst>
      <p:ext uri="{BB962C8B-B14F-4D97-AF65-F5344CB8AC3E}">
        <p14:creationId xmlns:p14="http://schemas.microsoft.com/office/powerpoint/2010/main" val="2909246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624F-56E1-D026-7CDE-F671B5EB1091}"/>
              </a:ext>
            </a:extLst>
          </p:cNvPr>
          <p:cNvSpPr>
            <a:spLocks noGrp="1"/>
          </p:cNvSpPr>
          <p:nvPr>
            <p:ph type="title"/>
          </p:nvPr>
        </p:nvSpPr>
        <p:spPr>
          <a:xfrm>
            <a:off x="1462775" y="194143"/>
            <a:ext cx="9520157" cy="1059305"/>
          </a:xfrm>
        </p:spPr>
        <p:txBody>
          <a:bodyPr/>
          <a:lstStyle/>
          <a:p>
            <a:r>
              <a:rPr lang="en-GB" dirty="0"/>
              <a:t>Swot analysis</a:t>
            </a:r>
          </a:p>
        </p:txBody>
      </p:sp>
      <p:sp>
        <p:nvSpPr>
          <p:cNvPr id="3" name="Content Placeholder 2">
            <a:extLst>
              <a:ext uri="{FF2B5EF4-FFF2-40B4-BE49-F238E27FC236}">
                <a16:creationId xmlns:a16="http://schemas.microsoft.com/office/drawing/2014/main" id="{ED452653-3053-2E2C-C1A7-0BD458115B20}"/>
              </a:ext>
            </a:extLst>
          </p:cNvPr>
          <p:cNvSpPr>
            <a:spLocks noGrp="1"/>
          </p:cNvSpPr>
          <p:nvPr>
            <p:ph sz="half" idx="1"/>
          </p:nvPr>
        </p:nvSpPr>
        <p:spPr>
          <a:xfrm>
            <a:off x="96834" y="1661555"/>
            <a:ext cx="5715054" cy="4174166"/>
          </a:xfrm>
        </p:spPr>
        <p:txBody>
          <a:bodyPr>
            <a:noAutofit/>
          </a:bodyPr>
          <a:lstStyle/>
          <a:p>
            <a:pPr marL="0" indent="0">
              <a:buNone/>
            </a:pPr>
            <a:r>
              <a:rPr lang="en-GB" dirty="0"/>
              <a:t>Strength</a:t>
            </a:r>
          </a:p>
          <a:p>
            <a:r>
              <a:rPr lang="en-GB" dirty="0"/>
              <a:t>Likes working with others</a:t>
            </a:r>
          </a:p>
          <a:p>
            <a:r>
              <a:rPr lang="en-GB" dirty="0"/>
              <a:t>Punctuality </a:t>
            </a:r>
          </a:p>
          <a:p>
            <a:r>
              <a:rPr lang="en-GB" dirty="0"/>
              <a:t>Good communication</a:t>
            </a:r>
          </a:p>
          <a:p>
            <a:pPr marL="0" indent="0">
              <a:buNone/>
            </a:pPr>
            <a:endParaRPr lang="en-GB" dirty="0"/>
          </a:p>
          <a:p>
            <a:pPr marL="0" indent="0">
              <a:buNone/>
            </a:pPr>
            <a:endParaRPr lang="en-GB" dirty="0"/>
          </a:p>
          <a:p>
            <a:pPr marL="0" indent="0">
              <a:buNone/>
            </a:pPr>
            <a:r>
              <a:rPr lang="en-GB" dirty="0"/>
              <a:t>Threats</a:t>
            </a:r>
          </a:p>
          <a:p>
            <a:r>
              <a:rPr lang="en-GB" dirty="0"/>
              <a:t>I must remain calm. I react badly when I’m stressed, so my teammates will think I’m rude.</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BBCF801-F517-AF71-9D07-CDE5792A999B}"/>
              </a:ext>
            </a:extLst>
          </p:cNvPr>
          <p:cNvSpPr>
            <a:spLocks noGrp="1"/>
          </p:cNvSpPr>
          <p:nvPr>
            <p:ph sz="half" idx="2"/>
          </p:nvPr>
        </p:nvSpPr>
        <p:spPr>
          <a:xfrm>
            <a:off x="6294773" y="1864194"/>
            <a:ext cx="3719265" cy="3768888"/>
          </a:xfrm>
        </p:spPr>
        <p:txBody>
          <a:bodyPr>
            <a:noAutofit/>
          </a:bodyPr>
          <a:lstStyle/>
          <a:p>
            <a:r>
              <a:rPr lang="en-GB" sz="1800" dirty="0"/>
              <a:t>Weakness</a:t>
            </a:r>
          </a:p>
          <a:p>
            <a:r>
              <a:rPr lang="en-GB" sz="1800" dirty="0"/>
              <a:t>Not being patient</a:t>
            </a:r>
          </a:p>
          <a:p>
            <a:r>
              <a:rPr lang="en-GB" sz="1800" dirty="0"/>
              <a:t>Critical thinking</a:t>
            </a:r>
          </a:p>
          <a:p>
            <a:r>
              <a:rPr lang="en-GB" sz="1800" dirty="0"/>
              <a:t>Stressed out easily</a:t>
            </a:r>
          </a:p>
          <a:p>
            <a:pPr marL="0" indent="0">
              <a:buNone/>
            </a:pPr>
            <a:endParaRPr lang="en-GB" sz="1800" dirty="0"/>
          </a:p>
          <a:p>
            <a:pPr marL="0" indent="0">
              <a:buNone/>
            </a:pPr>
            <a:r>
              <a:rPr lang="en-GB" sz="1800" dirty="0"/>
              <a:t>Opportunity</a:t>
            </a:r>
          </a:p>
          <a:p>
            <a:r>
              <a:rPr lang="en-GB" sz="1800" dirty="0"/>
              <a:t>Good career</a:t>
            </a:r>
          </a:p>
          <a:p>
            <a:r>
              <a:rPr lang="en-GB" sz="1800" dirty="0"/>
              <a:t>Meeting background</a:t>
            </a:r>
          </a:p>
          <a:p>
            <a:r>
              <a:rPr lang="en-GB" sz="1800" dirty="0"/>
              <a:t>Knowledge about people’s body</a:t>
            </a:r>
          </a:p>
        </p:txBody>
      </p:sp>
    </p:spTree>
    <p:extLst>
      <p:ext uri="{BB962C8B-B14F-4D97-AF65-F5344CB8AC3E}">
        <p14:creationId xmlns:p14="http://schemas.microsoft.com/office/powerpoint/2010/main" val="2587508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6B97B-EBC4-61AB-29F5-5D48420463EA}"/>
              </a:ext>
            </a:extLst>
          </p:cNvPr>
          <p:cNvSpPr>
            <a:spLocks noGrp="1"/>
          </p:cNvSpPr>
          <p:nvPr>
            <p:ph type="title"/>
          </p:nvPr>
        </p:nvSpPr>
        <p:spPr/>
        <p:txBody>
          <a:bodyPr/>
          <a:lstStyle/>
          <a:p>
            <a:r>
              <a:rPr lang="en-GB" dirty="0"/>
              <a:t> Communication</a:t>
            </a:r>
          </a:p>
        </p:txBody>
      </p:sp>
      <p:sp>
        <p:nvSpPr>
          <p:cNvPr id="3" name="Content Placeholder 2">
            <a:extLst>
              <a:ext uri="{FF2B5EF4-FFF2-40B4-BE49-F238E27FC236}">
                <a16:creationId xmlns:a16="http://schemas.microsoft.com/office/drawing/2014/main" id="{5CB3EF0A-FC82-4FD3-3F0A-21135681EF57}"/>
              </a:ext>
            </a:extLst>
          </p:cNvPr>
          <p:cNvSpPr>
            <a:spLocks noGrp="1"/>
          </p:cNvSpPr>
          <p:nvPr>
            <p:ph idx="1"/>
          </p:nvPr>
        </p:nvSpPr>
        <p:spPr/>
        <p:txBody>
          <a:bodyPr/>
          <a:lstStyle/>
          <a:p>
            <a:r>
              <a:rPr lang="en-GB" dirty="0"/>
              <a:t>It is important to have good communication in order to compare ideas, support others, and get help when needed. It can make difficult tasks easier as communication is needed to make a good team. Communication can also build self confidence and strong relationships with co-worker.</a:t>
            </a:r>
          </a:p>
        </p:txBody>
      </p:sp>
    </p:spTree>
    <p:extLst>
      <p:ext uri="{BB962C8B-B14F-4D97-AF65-F5344CB8AC3E}">
        <p14:creationId xmlns:p14="http://schemas.microsoft.com/office/powerpoint/2010/main" val="3668656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F6C6-90BA-511F-216A-A87D9FD9C113}"/>
              </a:ext>
            </a:extLst>
          </p:cNvPr>
          <p:cNvSpPr>
            <a:spLocks noGrp="1"/>
          </p:cNvSpPr>
          <p:nvPr>
            <p:ph type="title"/>
          </p:nvPr>
        </p:nvSpPr>
        <p:spPr/>
        <p:txBody>
          <a:bodyPr/>
          <a:lstStyle/>
          <a:p>
            <a:r>
              <a:rPr lang="en-GB" dirty="0"/>
              <a:t>Academic writing </a:t>
            </a:r>
          </a:p>
        </p:txBody>
      </p:sp>
      <p:sp>
        <p:nvSpPr>
          <p:cNvPr id="3" name="Content Placeholder 2">
            <a:extLst>
              <a:ext uri="{FF2B5EF4-FFF2-40B4-BE49-F238E27FC236}">
                <a16:creationId xmlns:a16="http://schemas.microsoft.com/office/drawing/2014/main" id="{B240E155-E024-8F14-45C6-B759C77FE9BB}"/>
              </a:ext>
            </a:extLst>
          </p:cNvPr>
          <p:cNvSpPr>
            <a:spLocks noGrp="1"/>
          </p:cNvSpPr>
          <p:nvPr>
            <p:ph idx="1"/>
          </p:nvPr>
        </p:nvSpPr>
        <p:spPr/>
        <p:txBody>
          <a:bodyPr/>
          <a:lstStyle/>
          <a:p>
            <a:r>
              <a:rPr lang="en-GB" dirty="0"/>
              <a:t>Writing is very important as it can improve my speech, spelling and grammar. It can also expand my vocabulary and support me in completing essays. Writing can also help me express myself and give others an idea of who I am as a person. Writing academically has also made me learn how to ask insightful questions.</a:t>
            </a:r>
          </a:p>
        </p:txBody>
      </p:sp>
    </p:spTree>
    <p:extLst>
      <p:ext uri="{BB962C8B-B14F-4D97-AF65-F5344CB8AC3E}">
        <p14:creationId xmlns:p14="http://schemas.microsoft.com/office/powerpoint/2010/main" val="2818305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6BDD-355C-1CE5-7CAE-6EC0CA95C57F}"/>
              </a:ext>
            </a:extLst>
          </p:cNvPr>
          <p:cNvSpPr>
            <a:spLocks noGrp="1"/>
          </p:cNvSpPr>
          <p:nvPr>
            <p:ph type="title"/>
          </p:nvPr>
        </p:nvSpPr>
        <p:spPr/>
        <p:txBody>
          <a:bodyPr/>
          <a:lstStyle/>
          <a:p>
            <a:r>
              <a:rPr lang="en-GB" dirty="0"/>
              <a:t>Personal development plan</a:t>
            </a:r>
          </a:p>
        </p:txBody>
      </p:sp>
      <p:sp>
        <p:nvSpPr>
          <p:cNvPr id="9" name="Content Placeholder 8">
            <a:extLst>
              <a:ext uri="{FF2B5EF4-FFF2-40B4-BE49-F238E27FC236}">
                <a16:creationId xmlns:a16="http://schemas.microsoft.com/office/drawing/2014/main" id="{5A99411F-C9D4-5DE8-A58F-BEDE14F81A98}"/>
              </a:ext>
            </a:extLst>
          </p:cNvPr>
          <p:cNvSpPr>
            <a:spLocks noGrp="1"/>
          </p:cNvSpPr>
          <p:nvPr>
            <p:ph idx="1"/>
          </p:nvPr>
        </p:nvSpPr>
        <p:spPr/>
        <p:txBody>
          <a:bodyPr/>
          <a:lstStyle/>
          <a:p>
            <a:r>
              <a:rPr lang="en-GB" u="sng" dirty="0"/>
              <a:t>Team work</a:t>
            </a:r>
          </a:p>
          <a:p>
            <a:r>
              <a:rPr lang="en-GB" dirty="0"/>
              <a:t>I will improve my team work by not just asking others for help and support but also doing the same for others. I will be there for my mates the same way they are for me.</a:t>
            </a:r>
          </a:p>
          <a:p>
            <a:r>
              <a:rPr lang="en-GB" u="sng" dirty="0"/>
              <a:t>Leadership</a:t>
            </a:r>
          </a:p>
          <a:p>
            <a:r>
              <a:rPr lang="en-GB" dirty="0"/>
              <a:t>I will improve my leadership skills by learning how lead a team and guide others. I need to get tasks done quickly and correctly so I can show my mates how to do it.</a:t>
            </a:r>
          </a:p>
        </p:txBody>
      </p:sp>
    </p:spTree>
    <p:extLst>
      <p:ext uri="{BB962C8B-B14F-4D97-AF65-F5344CB8AC3E}">
        <p14:creationId xmlns:p14="http://schemas.microsoft.com/office/powerpoint/2010/main" val="32376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E8A00-7150-AD16-2BB4-EC8FEF3FB16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A5BA569-07F1-10DA-B535-3942902E5D95}"/>
              </a:ext>
            </a:extLst>
          </p:cNvPr>
          <p:cNvSpPr>
            <a:spLocks noGrp="1"/>
          </p:cNvSpPr>
          <p:nvPr>
            <p:ph idx="1"/>
          </p:nvPr>
        </p:nvSpPr>
        <p:spPr/>
        <p:txBody>
          <a:bodyPr/>
          <a:lstStyle/>
          <a:p>
            <a:r>
              <a:rPr lang="en-GB" dirty="0"/>
              <a:t>Academic writing can improve a person’s career as it helps with writing emails, communicating better and enhancing one’s writing and technology if writing on a computer for example. </a:t>
            </a:r>
          </a:p>
          <a:p>
            <a:r>
              <a:rPr lang="en-GB" dirty="0"/>
              <a:t>Communication can help people with their speech and gaining confidence which is needed in the workplace. </a:t>
            </a:r>
          </a:p>
          <a:p>
            <a:r>
              <a:rPr lang="en-GB" dirty="0"/>
              <a:t>I have took into consideration that this has also improved my talents.</a:t>
            </a:r>
          </a:p>
        </p:txBody>
      </p:sp>
    </p:spTree>
    <p:extLst>
      <p:ext uri="{BB962C8B-B14F-4D97-AF65-F5344CB8AC3E}">
        <p14:creationId xmlns:p14="http://schemas.microsoft.com/office/powerpoint/2010/main" val="740854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670F-AE5E-4EA5-E530-5C113CF38957}"/>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E6760496-A835-CEEB-3B0C-D70BF33D255C}"/>
              </a:ext>
            </a:extLst>
          </p:cNvPr>
          <p:cNvSpPr>
            <a:spLocks noGrp="1"/>
          </p:cNvSpPr>
          <p:nvPr>
            <p:ph idx="1"/>
          </p:nvPr>
        </p:nvSpPr>
        <p:spPr>
          <a:xfrm>
            <a:off x="1534695" y="2015732"/>
            <a:ext cx="10270311" cy="3676151"/>
          </a:xfrm>
        </p:spPr>
        <p:txBody>
          <a:bodyPr>
            <a:normAutofit/>
          </a:bodyPr>
          <a:lstStyle/>
          <a:p>
            <a:r>
              <a:rPr lang="en-GB" sz="3200" b="0" i="1" dirty="0" err="1">
                <a:solidFill>
                  <a:srgbClr val="202122"/>
                </a:solidFill>
                <a:effectLst/>
                <a:latin typeface="Arial" panose="020B0604020202020204" pitchFamily="34" charset="0"/>
              </a:rPr>
              <a:t>Wikepedia</a:t>
            </a:r>
            <a:r>
              <a:rPr lang="en-GB" sz="3200" b="0" i="1" dirty="0">
                <a:solidFill>
                  <a:srgbClr val="202122"/>
                </a:solidFill>
                <a:effectLst/>
                <a:latin typeface="Arial" panose="020B0604020202020204" pitchFamily="34" charset="0"/>
              </a:rPr>
              <a:t>(October 2014</a:t>
            </a:r>
            <a:r>
              <a:rPr lang="en-GB" sz="3200" i="1" dirty="0">
                <a:solidFill>
                  <a:srgbClr val="202122"/>
                </a:solidFill>
                <a:latin typeface="Arial" panose="020B0604020202020204" pitchFamily="34" charset="0"/>
              </a:rPr>
              <a:t>) </a:t>
            </a:r>
            <a:r>
              <a:rPr lang="en-GB" sz="3200" dirty="0">
                <a:solidFill>
                  <a:srgbClr val="202122"/>
                </a:solidFill>
                <a:latin typeface="Arial" panose="020B0604020202020204" pitchFamily="34" charset="0"/>
              </a:rPr>
              <a:t>Available at: </a:t>
            </a:r>
            <a:r>
              <a:rPr lang="en-GB" sz="3200" dirty="0">
                <a:hlinkClick r:id="rId2"/>
              </a:rPr>
              <a:t>Academic writing – Wikipedia</a:t>
            </a:r>
            <a:endParaRPr lang="en-GB" sz="3200" dirty="0"/>
          </a:p>
          <a:p>
            <a:r>
              <a:rPr lang="en-GB" sz="3200" i="1" dirty="0">
                <a:solidFill>
                  <a:srgbClr val="202122"/>
                </a:solidFill>
                <a:latin typeface="Arial" panose="020B0604020202020204" pitchFamily="34" charset="0"/>
              </a:rPr>
              <a:t>Tony </a:t>
            </a:r>
            <a:r>
              <a:rPr lang="en-GB" sz="3200" i="1" dirty="0" err="1">
                <a:solidFill>
                  <a:srgbClr val="202122"/>
                </a:solidFill>
                <a:latin typeface="Arial" panose="020B0604020202020204" pitchFamily="34" charset="0"/>
              </a:rPr>
              <a:t>Robbis</a:t>
            </a:r>
            <a:r>
              <a:rPr lang="en-GB" sz="3200" i="1" dirty="0">
                <a:solidFill>
                  <a:srgbClr val="202122"/>
                </a:solidFill>
                <a:latin typeface="Arial" panose="020B0604020202020204" pitchFamily="34" charset="0"/>
              </a:rPr>
              <a:t> (December 2021) </a:t>
            </a:r>
            <a:r>
              <a:rPr lang="en-GB" sz="3200" dirty="0">
                <a:solidFill>
                  <a:srgbClr val="202122"/>
                </a:solidFill>
                <a:latin typeface="Arial" panose="020B0604020202020204" pitchFamily="34" charset="0"/>
              </a:rPr>
              <a:t>Available at: </a:t>
            </a:r>
            <a:r>
              <a:rPr lang="en-GB" sz="3200" b="0" i="0" dirty="0">
                <a:solidFill>
                  <a:srgbClr val="006621"/>
                </a:solidFill>
                <a:effectLst/>
                <a:latin typeface="Roboto" panose="020B0604020202020204" pitchFamily="2" charset="0"/>
              </a:rPr>
              <a:t>https://www.tonyrobbins.com/what-is-leadership</a:t>
            </a:r>
            <a:endParaRPr lang="en-GB" sz="3200" i="1" dirty="0">
              <a:solidFill>
                <a:srgbClr val="202122"/>
              </a:solidFill>
              <a:latin typeface="Arial" panose="020B0604020202020204" pitchFamily="34" charset="0"/>
            </a:endParaRPr>
          </a:p>
        </p:txBody>
      </p:sp>
    </p:spTree>
    <p:extLst>
      <p:ext uri="{BB962C8B-B14F-4D97-AF65-F5344CB8AC3E}">
        <p14:creationId xmlns:p14="http://schemas.microsoft.com/office/powerpoint/2010/main" val="3424686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See the source image">
            <a:extLst>
              <a:ext uri="{FF2B5EF4-FFF2-40B4-BE49-F238E27FC236}">
                <a16:creationId xmlns:a16="http://schemas.microsoft.com/office/drawing/2014/main" id="{57E84FDE-EDEF-57D9-12E6-6AA4272280A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41659" y="0"/>
            <a:ext cx="7884683" cy="6313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94149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7" ma:contentTypeDescription="Create a new document." ma:contentTypeScope="" ma:versionID="f33b7096d83c01dc2681266413a2fc12">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97bb9376b91d2c8c68992364072e39ba"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2B460F-AB3D-44FC-AF4A-59BAB925516A}">
  <ds:schemaRefs>
    <ds:schemaRef ds:uri="http://schemas.microsoft.com/office/2006/metadata/properties"/>
    <ds:schemaRef ds:uri="http://schemas.openxmlformats.org/package/2006/metadata/core-properties"/>
    <ds:schemaRef ds:uri="http://purl.org/dc/term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ab0404f2-73f1-4c8b-8b8f-e15f0c5ca697"/>
    <ds:schemaRef ds:uri="ec64fcab-bbc9-4804-8cc6-0a77e40cec50"/>
  </ds:schemaRefs>
</ds:datastoreItem>
</file>

<file path=customXml/itemProps2.xml><?xml version="1.0" encoding="utf-8"?>
<ds:datastoreItem xmlns:ds="http://schemas.openxmlformats.org/officeDocument/2006/customXml" ds:itemID="{F44B0753-224D-4955-909E-7A2F38FE28FB}">
  <ds:schemaRefs>
    <ds:schemaRef ds:uri="http://schemas.microsoft.com/sharepoint/v3/contenttype/forms"/>
  </ds:schemaRefs>
</ds:datastoreItem>
</file>

<file path=customXml/itemProps3.xml><?xml version="1.0" encoding="utf-8"?>
<ds:datastoreItem xmlns:ds="http://schemas.openxmlformats.org/officeDocument/2006/customXml" ds:itemID="{3BC0D058-8733-4BB5-8ED0-DBAE46546C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419</Words>
  <Application>Microsoft Office PowerPoint</Application>
  <PresentationFormat>Widescreen</PresentationFormat>
  <Paragraphs>60</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Palatino Linotype</vt:lpstr>
      <vt:lpstr>Roboto</vt:lpstr>
      <vt:lpstr>Gallery</vt:lpstr>
      <vt:lpstr>               Module           :    Academic and Employability Skills                 Module code  :  LCHS 4001                Lecture Name: Anita Nan                   Student Name: Alda Costa                                ID     : 2133758        </vt:lpstr>
      <vt:lpstr>        Overview</vt:lpstr>
      <vt:lpstr>my intended care WORKER</vt:lpstr>
      <vt:lpstr>Swot analysis</vt:lpstr>
      <vt:lpstr> Communication</vt:lpstr>
      <vt:lpstr>Academic writing </vt:lpstr>
      <vt:lpstr>Personal development plan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Name:Alda  Module name:Academic and Employability skills  Module code: LCSH4001  Lectures:Anita6</dc:title>
  <dc:creator>Alda</dc:creator>
  <cp:lastModifiedBy>aldacosta605@gmail.com</cp:lastModifiedBy>
  <cp:revision>9</cp:revision>
  <dcterms:created xsi:type="dcterms:W3CDTF">2022-07-28T10:11:44Z</dcterms:created>
  <dcterms:modified xsi:type="dcterms:W3CDTF">2022-08-04T19:14:53Z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