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6" r:id="rId4"/>
  </p:sldMasterIdLst>
  <p:notesMasterIdLst>
    <p:notesMasterId r:id="rId22"/>
  </p:notesMasterIdLst>
  <p:sldIdLst>
    <p:sldId id="256" r:id="rId5"/>
    <p:sldId id="257" r:id="rId6"/>
    <p:sldId id="292" r:id="rId7"/>
    <p:sldId id="264" r:id="rId8"/>
    <p:sldId id="262" r:id="rId9"/>
    <p:sldId id="283" r:id="rId10"/>
    <p:sldId id="278" r:id="rId11"/>
    <p:sldId id="284" r:id="rId12"/>
    <p:sldId id="285" r:id="rId13"/>
    <p:sldId id="286" r:id="rId14"/>
    <p:sldId id="291" r:id="rId15"/>
    <p:sldId id="289" r:id="rId16"/>
    <p:sldId id="299" r:id="rId17"/>
    <p:sldId id="298" r:id="rId18"/>
    <p:sldId id="296" r:id="rId19"/>
    <p:sldId id="295" r:id="rId20"/>
    <p:sldId id="265" r:id="rId21"/>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Introductions - Ruth" id="{749A7740-9504-4F45-A8C5-41ABE2105FE5}">
          <p14:sldIdLst>
            <p14:sldId id="256"/>
            <p14:sldId id="257"/>
            <p14:sldId id="292"/>
            <p14:sldId id="264"/>
            <p14:sldId id="262"/>
            <p14:sldId id="283"/>
          </p14:sldIdLst>
        </p14:section>
        <p14:section name="Child Criminal Exploitation - Ruth" id="{CA4C9323-5BC5-41E6-819A-784A48C60CDA}">
          <p14:sldIdLst>
            <p14:sldId id="278"/>
            <p14:sldId id="284"/>
          </p14:sldIdLst>
        </p14:section>
        <p14:section name="Child Sexual Exploitation - Adam" id="{D9F265D5-D83D-4DC0-803E-79FE2AEF0B46}">
          <p14:sldIdLst/>
        </p14:section>
        <p14:section name="Healthy Relationships &amp; Wellbeing - Adam" id="{A1141BAA-72DF-4552-99BC-D104E5389D9E}">
          <p14:sldIdLst/>
        </p14:section>
        <p14:section name="County Lines - Ruth" id="{EB1F169D-6E9F-4785-B491-3AD5021CA84C}">
          <p14:sldIdLst>
            <p14:sldId id="285"/>
            <p14:sldId id="286"/>
            <p14:sldId id="291"/>
            <p14:sldId id="289"/>
            <p14:sldId id="299"/>
            <p14:sldId id="298"/>
            <p14:sldId id="296"/>
            <p14:sldId id="295"/>
          </p14:sldIdLst>
        </p14:section>
        <p14:section name="Exploitation in a Digital Context - Rachael" id="{28B1DBA5-436E-4567-AFED-9AC4A88C4BF2}">
          <p14:sldIdLst/>
        </p14:section>
        <p14:section name="Signposting - Rachael" id="{85EFF35D-F104-4645-9DB6-1C68B647FA00}">
          <p14:sldIdLst/>
        </p14:section>
        <p14:section name="Untitled Section" id="{538B42AF-9413-4EDB-9B52-DD76BB0997BC}">
          <p14:sldIdLst>
            <p14:sldId id="265"/>
          </p14:sldIdLst>
        </p14:section>
        <p14:section name="Untitled Section" id="{EB714E7F-4D25-46BE-98D8-F109FBF659C0}">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85EFAEF-CAF8-4CBF-B9FF-E0A473A04AD8}" v="90" dt="2022-03-17T08:10:49.387"/>
    <p1510:client id="{2DC9E334-21C9-4DF0-8487-BFC91590E6B7}" v="272" dt="2022-03-16T10:26:00.954"/>
    <p1510:client id="{509C9959-420D-4A36-8C68-A8A179634B2E}" v="414" dt="2022-03-09T11:58:32.648"/>
    <p1510:client id="{6222DA3E-3192-4314-BB5F-2868A3C49C6A}" v="1415" dt="2022-03-09T14:22:58.248"/>
    <p1510:client id="{6C011062-5832-45C9-8524-F52B4E93167E}" v="667" dt="2022-03-10T10:30:40.862"/>
    <p1510:client id="{B014BC56-ECB2-4034-B8D2-3147A460B7EF}" v="1345" dt="2022-03-09T23:07:34.572"/>
    <p1510:client id="{EB4EFE03-91DA-46D3-99B5-9212929B1A7B}" v="46" vWet="48" dt="2022-03-10T09:57:31.30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2" d="100"/>
          <a:sy n="62" d="100"/>
        </p:scale>
        <p:origin x="804" y="5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ableStyles" Target="tableStyle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notesMaster" Target="notesMasters/notesMaster1.xml"/><Relationship Id="rId27" Type="http://schemas.microsoft.com/office/2015/10/relationships/revisionInfo" Target="revisionInfo.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229F8C2-1A1C-40A3-AE6F-6663EFED8846}" type="doc">
      <dgm:prSet loTypeId="urn:microsoft.com/office/officeart/2005/8/layout/cycle1" loCatId="cycle" qsTypeId="urn:microsoft.com/office/officeart/2005/8/quickstyle/simple1" qsCatId="simple" csTypeId="urn:microsoft.com/office/officeart/2005/8/colors/accent1_2" csCatId="accent1"/>
      <dgm:spPr/>
      <dgm:t>
        <a:bodyPr/>
        <a:lstStyle/>
        <a:p>
          <a:endParaRPr lang="en-US"/>
        </a:p>
      </dgm:t>
    </dgm:pt>
    <dgm:pt modelId="{EDFCBD34-374D-4C5F-9402-34788C69454A}">
      <dgm:prSet/>
      <dgm:spPr/>
      <dgm:t>
        <a:bodyPr/>
        <a:lstStyle/>
        <a:p>
          <a:r>
            <a:rPr lang="en-GB"/>
            <a:t>The COVID 19 Pandemic</a:t>
          </a:r>
          <a:endParaRPr lang="en-US"/>
        </a:p>
      </dgm:t>
    </dgm:pt>
    <dgm:pt modelId="{CAC93A60-6D15-4B51-9A9C-33091075FEEC}" type="parTrans" cxnId="{0EAC776A-F5C6-4BF8-A95E-AEF8CBC0A7ED}">
      <dgm:prSet/>
      <dgm:spPr/>
      <dgm:t>
        <a:bodyPr/>
        <a:lstStyle/>
        <a:p>
          <a:endParaRPr lang="en-US"/>
        </a:p>
      </dgm:t>
    </dgm:pt>
    <dgm:pt modelId="{9CE584CE-663F-4E0D-8776-78AFFA34121D}" type="sibTrans" cxnId="{0EAC776A-F5C6-4BF8-A95E-AEF8CBC0A7ED}">
      <dgm:prSet/>
      <dgm:spPr/>
      <dgm:t>
        <a:bodyPr/>
        <a:lstStyle/>
        <a:p>
          <a:endParaRPr lang="en-US"/>
        </a:p>
      </dgm:t>
    </dgm:pt>
    <dgm:pt modelId="{CD1EFBDC-5D3B-4483-AC24-09803FF743E5}">
      <dgm:prSet/>
      <dgm:spPr/>
      <dgm:t>
        <a:bodyPr/>
        <a:lstStyle/>
        <a:p>
          <a:r>
            <a:rPr lang="en-GB"/>
            <a:t>Rise in online activity</a:t>
          </a:r>
          <a:endParaRPr lang="en-US"/>
        </a:p>
      </dgm:t>
    </dgm:pt>
    <dgm:pt modelId="{755A920D-68B0-454E-B084-6B9A5C19FA36}" type="parTrans" cxnId="{1545E18E-55FC-40A7-90F6-8F9C066A7D12}">
      <dgm:prSet/>
      <dgm:spPr/>
      <dgm:t>
        <a:bodyPr/>
        <a:lstStyle/>
        <a:p>
          <a:endParaRPr lang="en-US"/>
        </a:p>
      </dgm:t>
    </dgm:pt>
    <dgm:pt modelId="{25BEDC20-DCE2-471C-8B74-F789A125B2FD}" type="sibTrans" cxnId="{1545E18E-55FC-40A7-90F6-8F9C066A7D12}">
      <dgm:prSet/>
      <dgm:spPr/>
      <dgm:t>
        <a:bodyPr/>
        <a:lstStyle/>
        <a:p>
          <a:endParaRPr lang="en-US"/>
        </a:p>
      </dgm:t>
    </dgm:pt>
    <dgm:pt modelId="{511105CF-78C6-4AAF-A5B4-C308B6C6D870}">
      <dgm:prSet/>
      <dgm:spPr/>
      <dgm:t>
        <a:bodyPr/>
        <a:lstStyle/>
        <a:p>
          <a:r>
            <a:rPr lang="en-GB"/>
            <a:t>Auaterity</a:t>
          </a:r>
          <a:endParaRPr lang="en-US"/>
        </a:p>
      </dgm:t>
    </dgm:pt>
    <dgm:pt modelId="{10C525EB-8226-4052-8CF0-C06488067567}" type="parTrans" cxnId="{E90AFC43-CC17-4BBC-9D18-55284C0DD608}">
      <dgm:prSet/>
      <dgm:spPr/>
      <dgm:t>
        <a:bodyPr/>
        <a:lstStyle/>
        <a:p>
          <a:endParaRPr lang="en-US"/>
        </a:p>
      </dgm:t>
    </dgm:pt>
    <dgm:pt modelId="{FC7F5E1F-6200-4C64-BC68-4630D6F0C957}" type="sibTrans" cxnId="{E90AFC43-CC17-4BBC-9D18-55284C0DD608}">
      <dgm:prSet/>
      <dgm:spPr/>
      <dgm:t>
        <a:bodyPr/>
        <a:lstStyle/>
        <a:p>
          <a:endParaRPr lang="en-US"/>
        </a:p>
      </dgm:t>
    </dgm:pt>
    <dgm:pt modelId="{48C33771-D807-4B04-AB63-CE4EE2A42D9A}" type="pres">
      <dgm:prSet presAssocID="{E229F8C2-1A1C-40A3-AE6F-6663EFED8846}" presName="cycle" presStyleCnt="0">
        <dgm:presLayoutVars>
          <dgm:dir/>
          <dgm:resizeHandles val="exact"/>
        </dgm:presLayoutVars>
      </dgm:prSet>
      <dgm:spPr/>
    </dgm:pt>
    <dgm:pt modelId="{59D5B6CE-07AB-458D-95D2-39340E4BA2E9}" type="pres">
      <dgm:prSet presAssocID="{EDFCBD34-374D-4C5F-9402-34788C69454A}" presName="dummy" presStyleCnt="0"/>
      <dgm:spPr/>
    </dgm:pt>
    <dgm:pt modelId="{E9E76FEE-B0FA-4D18-A6CC-7B5207D22223}" type="pres">
      <dgm:prSet presAssocID="{EDFCBD34-374D-4C5F-9402-34788C69454A}" presName="node" presStyleLbl="revTx" presStyleIdx="0" presStyleCnt="3">
        <dgm:presLayoutVars>
          <dgm:bulletEnabled val="1"/>
        </dgm:presLayoutVars>
      </dgm:prSet>
      <dgm:spPr/>
    </dgm:pt>
    <dgm:pt modelId="{34769B2F-FFB0-4266-B2B9-0934C0824A57}" type="pres">
      <dgm:prSet presAssocID="{9CE584CE-663F-4E0D-8776-78AFFA34121D}" presName="sibTrans" presStyleLbl="node1" presStyleIdx="0" presStyleCnt="3"/>
      <dgm:spPr/>
    </dgm:pt>
    <dgm:pt modelId="{49119A3D-127D-4DB8-B918-DEEF857AAB10}" type="pres">
      <dgm:prSet presAssocID="{CD1EFBDC-5D3B-4483-AC24-09803FF743E5}" presName="dummy" presStyleCnt="0"/>
      <dgm:spPr/>
    </dgm:pt>
    <dgm:pt modelId="{BA67F182-3FF8-4274-874F-3C99D5A92B08}" type="pres">
      <dgm:prSet presAssocID="{CD1EFBDC-5D3B-4483-AC24-09803FF743E5}" presName="node" presStyleLbl="revTx" presStyleIdx="1" presStyleCnt="3">
        <dgm:presLayoutVars>
          <dgm:bulletEnabled val="1"/>
        </dgm:presLayoutVars>
      </dgm:prSet>
      <dgm:spPr/>
    </dgm:pt>
    <dgm:pt modelId="{1881041C-D572-45E5-948F-C56381897869}" type="pres">
      <dgm:prSet presAssocID="{25BEDC20-DCE2-471C-8B74-F789A125B2FD}" presName="sibTrans" presStyleLbl="node1" presStyleIdx="1" presStyleCnt="3"/>
      <dgm:spPr/>
    </dgm:pt>
    <dgm:pt modelId="{75301C15-0FED-469C-A7A4-2FE9E19D933C}" type="pres">
      <dgm:prSet presAssocID="{511105CF-78C6-4AAF-A5B4-C308B6C6D870}" presName="dummy" presStyleCnt="0"/>
      <dgm:spPr/>
    </dgm:pt>
    <dgm:pt modelId="{E322035A-F934-48A1-8EAB-E72C4263F5B0}" type="pres">
      <dgm:prSet presAssocID="{511105CF-78C6-4AAF-A5B4-C308B6C6D870}" presName="node" presStyleLbl="revTx" presStyleIdx="2" presStyleCnt="3">
        <dgm:presLayoutVars>
          <dgm:bulletEnabled val="1"/>
        </dgm:presLayoutVars>
      </dgm:prSet>
      <dgm:spPr/>
    </dgm:pt>
    <dgm:pt modelId="{029A14DF-9144-432D-851C-8A67E8E2858F}" type="pres">
      <dgm:prSet presAssocID="{FC7F5E1F-6200-4C64-BC68-4630D6F0C957}" presName="sibTrans" presStyleLbl="node1" presStyleIdx="2" presStyleCnt="3"/>
      <dgm:spPr/>
    </dgm:pt>
  </dgm:ptLst>
  <dgm:cxnLst>
    <dgm:cxn modelId="{DE232E1C-4E7E-4BC2-B07C-B9C63EF49101}" type="presOf" srcId="{E229F8C2-1A1C-40A3-AE6F-6663EFED8846}" destId="{48C33771-D807-4B04-AB63-CE4EE2A42D9A}" srcOrd="0" destOrd="0" presId="urn:microsoft.com/office/officeart/2005/8/layout/cycle1"/>
    <dgm:cxn modelId="{3A070226-3337-4901-B55C-0589E3E26F2D}" type="presOf" srcId="{511105CF-78C6-4AAF-A5B4-C308B6C6D870}" destId="{E322035A-F934-48A1-8EAB-E72C4263F5B0}" srcOrd="0" destOrd="0" presId="urn:microsoft.com/office/officeart/2005/8/layout/cycle1"/>
    <dgm:cxn modelId="{C4FAB261-07E9-479B-AC9F-56A021F75AA1}" type="presOf" srcId="{CD1EFBDC-5D3B-4483-AC24-09803FF743E5}" destId="{BA67F182-3FF8-4274-874F-3C99D5A92B08}" srcOrd="0" destOrd="0" presId="urn:microsoft.com/office/officeart/2005/8/layout/cycle1"/>
    <dgm:cxn modelId="{E90AFC43-CC17-4BBC-9D18-55284C0DD608}" srcId="{E229F8C2-1A1C-40A3-AE6F-6663EFED8846}" destId="{511105CF-78C6-4AAF-A5B4-C308B6C6D870}" srcOrd="2" destOrd="0" parTransId="{10C525EB-8226-4052-8CF0-C06488067567}" sibTransId="{FC7F5E1F-6200-4C64-BC68-4630D6F0C957}"/>
    <dgm:cxn modelId="{AF2BD469-8C07-42C7-84E6-E41EDC243877}" type="presOf" srcId="{EDFCBD34-374D-4C5F-9402-34788C69454A}" destId="{E9E76FEE-B0FA-4D18-A6CC-7B5207D22223}" srcOrd="0" destOrd="0" presId="urn:microsoft.com/office/officeart/2005/8/layout/cycle1"/>
    <dgm:cxn modelId="{0EAC776A-F5C6-4BF8-A95E-AEF8CBC0A7ED}" srcId="{E229F8C2-1A1C-40A3-AE6F-6663EFED8846}" destId="{EDFCBD34-374D-4C5F-9402-34788C69454A}" srcOrd="0" destOrd="0" parTransId="{CAC93A60-6D15-4B51-9A9C-33091075FEEC}" sibTransId="{9CE584CE-663F-4E0D-8776-78AFFA34121D}"/>
    <dgm:cxn modelId="{EFE0DD75-12D3-4894-9DE8-B9FA78C151A0}" type="presOf" srcId="{9CE584CE-663F-4E0D-8776-78AFFA34121D}" destId="{34769B2F-FFB0-4266-B2B9-0934C0824A57}" srcOrd="0" destOrd="0" presId="urn:microsoft.com/office/officeart/2005/8/layout/cycle1"/>
    <dgm:cxn modelId="{0B3CC78D-D90B-4251-A701-6C7483967903}" type="presOf" srcId="{FC7F5E1F-6200-4C64-BC68-4630D6F0C957}" destId="{029A14DF-9144-432D-851C-8A67E8E2858F}" srcOrd="0" destOrd="0" presId="urn:microsoft.com/office/officeart/2005/8/layout/cycle1"/>
    <dgm:cxn modelId="{1545E18E-55FC-40A7-90F6-8F9C066A7D12}" srcId="{E229F8C2-1A1C-40A3-AE6F-6663EFED8846}" destId="{CD1EFBDC-5D3B-4483-AC24-09803FF743E5}" srcOrd="1" destOrd="0" parTransId="{755A920D-68B0-454E-B084-6B9A5C19FA36}" sibTransId="{25BEDC20-DCE2-471C-8B74-F789A125B2FD}"/>
    <dgm:cxn modelId="{BA80ECE0-0030-4DD3-8D9D-787E557FEBA4}" type="presOf" srcId="{25BEDC20-DCE2-471C-8B74-F789A125B2FD}" destId="{1881041C-D572-45E5-948F-C56381897869}" srcOrd="0" destOrd="0" presId="urn:microsoft.com/office/officeart/2005/8/layout/cycle1"/>
    <dgm:cxn modelId="{E1BC4A3D-9613-493B-AE91-DD3929A2FCF3}" type="presParOf" srcId="{48C33771-D807-4B04-AB63-CE4EE2A42D9A}" destId="{59D5B6CE-07AB-458D-95D2-39340E4BA2E9}" srcOrd="0" destOrd="0" presId="urn:microsoft.com/office/officeart/2005/8/layout/cycle1"/>
    <dgm:cxn modelId="{321E4325-6C6E-4E65-A31B-8C84AB4CD35B}" type="presParOf" srcId="{48C33771-D807-4B04-AB63-CE4EE2A42D9A}" destId="{E9E76FEE-B0FA-4D18-A6CC-7B5207D22223}" srcOrd="1" destOrd="0" presId="urn:microsoft.com/office/officeart/2005/8/layout/cycle1"/>
    <dgm:cxn modelId="{173945B8-4E05-4EDF-98EF-1C5D4DA041AC}" type="presParOf" srcId="{48C33771-D807-4B04-AB63-CE4EE2A42D9A}" destId="{34769B2F-FFB0-4266-B2B9-0934C0824A57}" srcOrd="2" destOrd="0" presId="urn:microsoft.com/office/officeart/2005/8/layout/cycle1"/>
    <dgm:cxn modelId="{826ABE2C-7364-4893-8056-229A903AEC7F}" type="presParOf" srcId="{48C33771-D807-4B04-AB63-CE4EE2A42D9A}" destId="{49119A3D-127D-4DB8-B918-DEEF857AAB10}" srcOrd="3" destOrd="0" presId="urn:microsoft.com/office/officeart/2005/8/layout/cycle1"/>
    <dgm:cxn modelId="{1398D7E5-CF65-4C9A-BE3A-FFF186C9A999}" type="presParOf" srcId="{48C33771-D807-4B04-AB63-CE4EE2A42D9A}" destId="{BA67F182-3FF8-4274-874F-3C99D5A92B08}" srcOrd="4" destOrd="0" presId="urn:microsoft.com/office/officeart/2005/8/layout/cycle1"/>
    <dgm:cxn modelId="{C7259895-782E-4D34-972B-0B35B383D408}" type="presParOf" srcId="{48C33771-D807-4B04-AB63-CE4EE2A42D9A}" destId="{1881041C-D572-45E5-948F-C56381897869}" srcOrd="5" destOrd="0" presId="urn:microsoft.com/office/officeart/2005/8/layout/cycle1"/>
    <dgm:cxn modelId="{181711D2-DACF-4BEB-B255-E60703D9F4FC}" type="presParOf" srcId="{48C33771-D807-4B04-AB63-CE4EE2A42D9A}" destId="{75301C15-0FED-469C-A7A4-2FE9E19D933C}" srcOrd="6" destOrd="0" presId="urn:microsoft.com/office/officeart/2005/8/layout/cycle1"/>
    <dgm:cxn modelId="{81522E79-3918-4C9D-A9EB-B090554FCB21}" type="presParOf" srcId="{48C33771-D807-4B04-AB63-CE4EE2A42D9A}" destId="{E322035A-F934-48A1-8EAB-E72C4263F5B0}" srcOrd="7" destOrd="0" presId="urn:microsoft.com/office/officeart/2005/8/layout/cycle1"/>
    <dgm:cxn modelId="{CC7EAA9D-DFA3-4C4A-BF53-370A885F8FEC}" type="presParOf" srcId="{48C33771-D807-4B04-AB63-CE4EE2A42D9A}" destId="{029A14DF-9144-432D-851C-8A67E8E2858F}" srcOrd="8" destOrd="0" presId="urn:microsoft.com/office/officeart/2005/8/layout/cycle1"/>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9E76FEE-B0FA-4D18-A6CC-7B5207D22223}">
      <dsp:nvSpPr>
        <dsp:cNvPr id="0" name=""/>
        <dsp:cNvSpPr/>
      </dsp:nvSpPr>
      <dsp:spPr>
        <a:xfrm>
          <a:off x="2694882" y="590558"/>
          <a:ext cx="1600494" cy="160049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GB" sz="2800" kern="1200"/>
            <a:t>The COVID 19 Pandemic</a:t>
          </a:r>
          <a:endParaRPr lang="en-US" sz="2800" kern="1200"/>
        </a:p>
      </dsp:txBody>
      <dsp:txXfrm>
        <a:off x="2694882" y="590558"/>
        <a:ext cx="1600494" cy="1600494"/>
      </dsp:txXfrm>
    </dsp:sp>
    <dsp:sp modelId="{34769B2F-FFB0-4266-B2B9-0934C0824A57}">
      <dsp:nvSpPr>
        <dsp:cNvPr id="0" name=""/>
        <dsp:cNvSpPr/>
      </dsp:nvSpPr>
      <dsp:spPr>
        <a:xfrm>
          <a:off x="254313" y="274922"/>
          <a:ext cx="3787326" cy="3787326"/>
        </a:xfrm>
        <a:prstGeom prst="circularArrow">
          <a:avLst>
            <a:gd name="adj1" fmla="val 8241"/>
            <a:gd name="adj2" fmla="val 575443"/>
            <a:gd name="adj3" fmla="val 2966940"/>
            <a:gd name="adj4" fmla="val 49655"/>
            <a:gd name="adj5" fmla="val 9614"/>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A67F182-3FF8-4274-874F-3C99D5A92B08}">
      <dsp:nvSpPr>
        <dsp:cNvPr id="0" name=""/>
        <dsp:cNvSpPr/>
      </dsp:nvSpPr>
      <dsp:spPr>
        <a:xfrm>
          <a:off x="1347729" y="2923896"/>
          <a:ext cx="1600494" cy="160049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GB" sz="2800" kern="1200"/>
            <a:t>Rise in online activity</a:t>
          </a:r>
          <a:endParaRPr lang="en-US" sz="2800" kern="1200"/>
        </a:p>
      </dsp:txBody>
      <dsp:txXfrm>
        <a:off x="1347729" y="2923896"/>
        <a:ext cx="1600494" cy="1600494"/>
      </dsp:txXfrm>
    </dsp:sp>
    <dsp:sp modelId="{1881041C-D572-45E5-948F-C56381897869}">
      <dsp:nvSpPr>
        <dsp:cNvPr id="0" name=""/>
        <dsp:cNvSpPr/>
      </dsp:nvSpPr>
      <dsp:spPr>
        <a:xfrm>
          <a:off x="254313" y="274922"/>
          <a:ext cx="3787326" cy="3787326"/>
        </a:xfrm>
        <a:prstGeom prst="circularArrow">
          <a:avLst>
            <a:gd name="adj1" fmla="val 8241"/>
            <a:gd name="adj2" fmla="val 575443"/>
            <a:gd name="adj3" fmla="val 10174902"/>
            <a:gd name="adj4" fmla="val 7257617"/>
            <a:gd name="adj5" fmla="val 9614"/>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322035A-F934-48A1-8EAB-E72C4263F5B0}">
      <dsp:nvSpPr>
        <dsp:cNvPr id="0" name=""/>
        <dsp:cNvSpPr/>
      </dsp:nvSpPr>
      <dsp:spPr>
        <a:xfrm>
          <a:off x="576" y="590558"/>
          <a:ext cx="1600494" cy="160049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GB" sz="2800" kern="1200"/>
            <a:t>Auaterity</a:t>
          </a:r>
          <a:endParaRPr lang="en-US" sz="2800" kern="1200"/>
        </a:p>
      </dsp:txBody>
      <dsp:txXfrm>
        <a:off x="576" y="590558"/>
        <a:ext cx="1600494" cy="1600494"/>
      </dsp:txXfrm>
    </dsp:sp>
    <dsp:sp modelId="{029A14DF-9144-432D-851C-8A67E8E2858F}">
      <dsp:nvSpPr>
        <dsp:cNvPr id="0" name=""/>
        <dsp:cNvSpPr/>
      </dsp:nvSpPr>
      <dsp:spPr>
        <a:xfrm>
          <a:off x="254313" y="274922"/>
          <a:ext cx="3787326" cy="3787326"/>
        </a:xfrm>
        <a:prstGeom prst="circularArrow">
          <a:avLst>
            <a:gd name="adj1" fmla="val 8241"/>
            <a:gd name="adj2" fmla="val 575443"/>
            <a:gd name="adj3" fmla="val 16859603"/>
            <a:gd name="adj4" fmla="val 14964955"/>
            <a:gd name="adj5" fmla="val 9614"/>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Tree>
</dsp:drawing>
</file>

<file path=ppt/diagrams/layout1.xml><?xml version="1.0" encoding="utf-8"?>
<dgm:layoutDef xmlns:dgm="http://schemas.openxmlformats.org/drawingml/2006/diagram" xmlns:a="http://schemas.openxmlformats.org/drawingml/2006/main" uniqueId="urn:microsoft.com/office/officeart/2005/8/layout/cycle1">
  <dgm:title val=""/>
  <dgm:desc val=""/>
  <dgm:catLst>
    <dgm:cat type="cycle" pri="2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alg type="cycle">
          <dgm:param type="stAng" val="0"/>
          <dgm:param type="spanAng" val="360"/>
        </dgm:alg>
      </dgm:if>
      <dgm:else name="Name2">
        <dgm:alg type="cycle">
          <dgm:param type="stAng" val="0"/>
          <dgm:param type="spanAng" val="-360"/>
        </dgm:alg>
      </dgm:else>
    </dgm:choose>
    <dgm:shape xmlns:r="http://schemas.openxmlformats.org/officeDocument/2006/relationships" r:blip="">
      <dgm:adjLst/>
    </dgm:shape>
    <dgm:presOf/>
    <dgm:choose name="Name3">
      <dgm:if name="Name4" func="var" arg="dir" op="equ" val="norm">
        <dgm:constrLst>
          <dgm:constr type="diam" val="1"/>
          <dgm:constr type="w" for="ch" forName="node" refType="w"/>
          <dgm:constr type="w" for="ch" ptType="sibTrans" refType="w" refFor="ch" refForName="node" fact="0.5"/>
          <dgm:constr type="h" for="ch" ptType="sibTrans" op="equ"/>
          <dgm:constr type="diam" for="ch" ptType="sibTrans" refType="diam" op="equ"/>
          <dgm:constr type="sibSp" refType="w" refFor="ch" refForName="node" fact="0.15"/>
          <dgm:constr type="w" for="ch" forName="dummy" refType="sibSp" fact="2.8"/>
          <dgm:constr type="primFontSz" for="ch" forName="node" op="equ" val="65"/>
        </dgm:constrLst>
      </dgm:if>
      <dgm:else name="Name5">
        <dgm:constrLst>
          <dgm:constr type="diam" val="1"/>
          <dgm:constr type="w" for="ch" forName="node" refType="w"/>
          <dgm:constr type="w" for="ch" ptType="sibTrans" refType="w" refFor="ch" refForName="node" fact="0.5"/>
          <dgm:constr type="h" for="ch" ptType="sibTrans" op="equ"/>
          <dgm:constr type="diam" for="ch" ptType="sibTrans" refType="diam" op="equ" fact="-1"/>
          <dgm:constr type="sibSp" refType="w" refFor="ch" refForName="node" fact="0.15"/>
          <dgm:constr type="w" for="ch" forName="dummy" refType="sibSp" fact="2.8"/>
          <dgm:constr type="primFontSz" for="ch" forName="node" op="equ" val="65"/>
        </dgm:constrLst>
      </dgm:else>
    </dgm:choose>
    <dgm:ruleLst>
      <dgm:rule type="diam" val="INF" fact="NaN" max="NaN"/>
    </dgm:ruleLst>
    <dgm:forEach name="nodesForEach" axis="ch" ptType="node">
      <dgm:choose name="Name6">
        <dgm:if name="Name7" axis="par ch" ptType="doc node" func="cnt" op="gt" val="1">
          <dgm:layoutNode name="dummy">
            <dgm:alg type="sp"/>
            <dgm:shape xmlns:r="http://schemas.openxmlformats.org/officeDocument/2006/relationships" r:blip="">
              <dgm:adjLst/>
            </dgm:shape>
            <dgm:presOf/>
            <dgm:constrLst>
              <dgm:constr type="h" refType="w"/>
            </dgm:constrLst>
            <dgm:ruleLst/>
          </dgm:layoutNode>
        </dgm:if>
        <dgm:else name="Name8"/>
      </dgm:choose>
      <dgm:layoutNode name="node" styleLbl="revTx">
        <dgm:varLst>
          <dgm:bulletEnabled val="1"/>
        </dgm:varLst>
        <dgm:alg type="tx">
          <dgm:param type="txAnchorVertCh" val="mid"/>
        </dgm:alg>
        <dgm:shape xmlns:r="http://schemas.openxmlformats.org/officeDocument/2006/relationships" type="rect"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Name11" axis="followSib" ptType="sibTrans" hideLastTrans="0" cnt="1">
            <dgm:layoutNode name="sibTrans" styleLbl="node1">
              <dgm:alg type="conn">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begPad"/>
                <dgm:constr type="endPad"/>
              </dgm:constrLst>
              <dgm:ruleLst/>
            </dgm:layoutNode>
          </dgm:forEach>
        </dgm:if>
        <dgm:else name="Name12"/>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4B88E4A-5353-492F-AAF3-4A53FBF500F6}" type="datetimeFigureOut">
              <a:rPr lang="en-GB" smtClean="0"/>
              <a:t>01/04/2022</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E2CD3C0-CE1C-4DC9-8514-196A55298804}" type="slidenum">
              <a:rPr lang="en-GB" smtClean="0"/>
              <a:t>‹#›</a:t>
            </a:fld>
            <a:endParaRPr lang="en-GB"/>
          </a:p>
        </p:txBody>
      </p:sp>
    </p:spTree>
    <p:extLst>
      <p:ext uri="{BB962C8B-B14F-4D97-AF65-F5344CB8AC3E}">
        <p14:creationId xmlns:p14="http://schemas.microsoft.com/office/powerpoint/2010/main" val="93788660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Add – For the purpose of this seminar I will firstly discuss Child criminal exploitation.</a:t>
            </a:r>
          </a:p>
        </p:txBody>
      </p:sp>
      <p:sp>
        <p:nvSpPr>
          <p:cNvPr id="4" name="Slide Number Placeholder 3"/>
          <p:cNvSpPr>
            <a:spLocks noGrp="1"/>
          </p:cNvSpPr>
          <p:nvPr>
            <p:ph type="sldNum" sz="quarter" idx="5"/>
          </p:nvPr>
        </p:nvSpPr>
        <p:spPr/>
        <p:txBody>
          <a:bodyPr/>
          <a:lstStyle/>
          <a:p>
            <a:fld id="{6E2CD3C0-CE1C-4DC9-8514-196A55298804}" type="slidenum">
              <a:rPr lang="en-GB" smtClean="0"/>
              <a:t>5</a:t>
            </a:fld>
            <a:endParaRPr lang="en-GB"/>
          </a:p>
        </p:txBody>
      </p:sp>
    </p:spTree>
    <p:extLst>
      <p:ext uri="{BB962C8B-B14F-4D97-AF65-F5344CB8AC3E}">
        <p14:creationId xmlns:p14="http://schemas.microsoft.com/office/powerpoint/2010/main" val="330506972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B61BEF0D-F0BB-DE4B-95CE-6DB70DBA9567}" type="datetimeFigureOut">
              <a:rPr lang="en-US" dirty="0"/>
              <a:pPr/>
              <a:t>4/1/2022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3506022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61BEF0D-F0BB-DE4B-95CE-6DB70DBA9567}" type="datetimeFigureOut">
              <a:rPr lang="en-US" dirty="0"/>
              <a:pPr/>
              <a:t>4/1/2022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239798799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4/1/2022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415078373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EB712588-04B1-427B-82EE-E8DB90309F08}" type="datetimeFigureOut">
              <a:rPr lang="en-US" dirty="0"/>
              <a:t>4/1/2022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FF9F0C5-380F-41C2-899A-BAC0F0927E16}" type="slidenum">
              <a:rPr lang="en-US" dirty="0"/>
              <a:t>‹#›</a:t>
            </a:fld>
            <a:endParaRPr lang="en-US"/>
          </a:p>
        </p:txBody>
      </p:sp>
    </p:spTree>
    <p:extLst>
      <p:ext uri="{BB962C8B-B14F-4D97-AF65-F5344CB8AC3E}">
        <p14:creationId xmlns:p14="http://schemas.microsoft.com/office/powerpoint/2010/main" val="29470046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B61BEF0D-F0BB-DE4B-95CE-6DB70DBA9567}" type="datetimeFigureOut">
              <a:rPr lang="en-US" dirty="0"/>
              <a:pPr/>
              <a:t>4/1/2022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14902160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p>
        </p:txBody>
      </p:sp>
      <p:sp>
        <p:nvSpPr>
          <p:cNvPr id="3" name="Date Placeholder 2"/>
          <p:cNvSpPr>
            <a:spLocks noGrp="1"/>
          </p:cNvSpPr>
          <p:nvPr>
            <p:ph type="dt" sz="half" idx="10"/>
          </p:nvPr>
        </p:nvSpPr>
        <p:spPr/>
        <p:txBody>
          <a:bodyPr/>
          <a:lstStyle/>
          <a:p>
            <a:fld id="{B61BEF0D-F0BB-DE4B-95CE-6DB70DBA9567}" type="datetimeFigureOut">
              <a:rPr lang="en-US" dirty="0"/>
              <a:pPr/>
              <a:t>4/1/2022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11376724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4/1/2022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349203146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2A54C80-263E-416B-A8E0-580EDEADCBDC}" type="datetimeFigureOut">
              <a:rPr lang="en-US" dirty="0"/>
              <a:t>4/1/2022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a:p>
        </p:txBody>
      </p:sp>
    </p:spTree>
    <p:extLst>
      <p:ext uri="{BB962C8B-B14F-4D97-AF65-F5344CB8AC3E}">
        <p14:creationId xmlns:p14="http://schemas.microsoft.com/office/powerpoint/2010/main" val="34991418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4/1/2022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35742330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4/1/2022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213340320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4/1/2022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lumMod val="60000"/>
                    <a:lumOff val="40000"/>
                  </a:schemeClr>
                </a:solidFill>
                <a:latin typeface="Arial"/>
              </a:rPr>
              <a:t>”</a:t>
            </a:r>
            <a:endParaRPr lang="en-US">
              <a:solidFill>
                <a:schemeClr val="accent1">
                  <a:lumMod val="60000"/>
                  <a:lumOff val="40000"/>
                </a:schemeClr>
              </a:solidFill>
              <a:latin typeface="Arial"/>
            </a:endParaRPr>
          </a:p>
        </p:txBody>
      </p:sp>
    </p:spTree>
    <p:extLst>
      <p:ext uri="{BB962C8B-B14F-4D97-AF65-F5344CB8AC3E}">
        <p14:creationId xmlns:p14="http://schemas.microsoft.com/office/powerpoint/2010/main" val="165297638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4/1/2022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135679826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4/1/2022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11352744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4/1/2022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333389305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5C6B4A9-1611-4792-9094-5F34BCA07E0B}" type="datetimeFigureOut">
              <a:rPr lang="en-US" dirty="0"/>
              <a:t>4/1/2022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9333C77-0158-454C-844F-B7AB9BD7DAD4}" type="slidenum">
              <a:rPr lang="en-US" dirty="0"/>
              <a:t>‹#›</a:t>
            </a:fld>
            <a:endParaRPr lang="en-US"/>
          </a:p>
        </p:txBody>
      </p:sp>
    </p:spTree>
    <p:extLst>
      <p:ext uri="{BB962C8B-B14F-4D97-AF65-F5344CB8AC3E}">
        <p14:creationId xmlns:p14="http://schemas.microsoft.com/office/powerpoint/2010/main" val="193291415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61BEF0D-F0BB-DE4B-95CE-6DB70DBA9567}" type="datetimeFigureOut">
              <a:rPr lang="en-US" dirty="0"/>
              <a:pPr/>
              <a:t>4/1/2022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197396169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4/1/2022</a:t>
            </a:fld>
            <a:endParaRPr lang="en-US"/>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dirty="0"/>
              <a:pPr/>
              <a:t>‹#›</a:t>
            </a:fld>
            <a:endParaRPr lang="en-US"/>
          </a:p>
        </p:txBody>
      </p:sp>
    </p:spTree>
    <p:extLst>
      <p:ext uri="{BB962C8B-B14F-4D97-AF65-F5344CB8AC3E}">
        <p14:creationId xmlns:p14="http://schemas.microsoft.com/office/powerpoint/2010/main" val="1596214660"/>
      </p:ext>
    </p:extLst>
  </p:cSld>
  <p:clrMap bg1="lt1" tx1="dk1" bg2="lt2" tx2="dk2" accent1="accent1" accent2="accent2" accent3="accent3" accent4="accent4" accent5="accent5" accent6="accent6" hlink="hlink" folHlink="folHlink"/>
  <p:sldLayoutIdLst>
    <p:sldLayoutId id="2147483707" r:id="rId1"/>
    <p:sldLayoutId id="2147483708" r:id="rId2"/>
    <p:sldLayoutId id="2147483709" r:id="rId3"/>
    <p:sldLayoutId id="2147483710" r:id="rId4"/>
    <p:sldLayoutId id="2147483711" r:id="rId5"/>
    <p:sldLayoutId id="2147483712" r:id="rId6"/>
    <p:sldLayoutId id="2147483713" r:id="rId7"/>
    <p:sldLayoutId id="2147483714" r:id="rId8"/>
    <p:sldLayoutId id="2147483715" r:id="rId9"/>
    <p:sldLayoutId id="2147483716" r:id="rId10"/>
    <p:sldLayoutId id="2147483717" r:id="rId11"/>
    <p:sldLayoutId id="2147483718" r:id="rId12"/>
    <p:sldLayoutId id="2147483719" r:id="rId13"/>
    <p:sldLayoutId id="2147483720" r:id="rId14"/>
    <p:sldLayoutId id="2147483721" r:id="rId15"/>
    <p:sldLayoutId id="2147483722"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hyperlink" Target="http://www.adamrichardkaps.co.uk/"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11.png"/><Relationship Id="rId7" Type="http://schemas.openxmlformats.org/officeDocument/2006/relationships/image" Target="../media/image15.png"/><Relationship Id="rId2" Type="http://schemas.openxmlformats.org/officeDocument/2006/relationships/image" Target="../media/image10.png"/><Relationship Id="rId1" Type="http://schemas.openxmlformats.org/officeDocument/2006/relationships/slideLayout" Target="../slideLayouts/slideLayout2.xml"/><Relationship Id="rId6" Type="http://schemas.openxmlformats.org/officeDocument/2006/relationships/image" Target="../media/image14.png"/><Relationship Id="rId5" Type="http://schemas.openxmlformats.org/officeDocument/2006/relationships/image" Target="../media/image13.png"/><Relationship Id="rId10" Type="http://schemas.openxmlformats.org/officeDocument/2006/relationships/image" Target="../media/image18.png"/><Relationship Id="rId4" Type="http://schemas.openxmlformats.org/officeDocument/2006/relationships/image" Target="../media/image12.png"/><Relationship Id="rId9" Type="http://schemas.openxmlformats.org/officeDocument/2006/relationships/image" Target="../media/image17.png"/></Relationships>
</file>

<file path=ppt/slides/_rels/slide9.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2.xml"/><Relationship Id="rId4" Type="http://schemas.openxmlformats.org/officeDocument/2006/relationships/image" Target="../media/image24.png"/></Relationships>
</file>

<file path=ppt/slides/_rels/slide13.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slideLayout" Target="../slideLayouts/slideLayout2.xml"/><Relationship Id="rId1" Type="http://schemas.openxmlformats.org/officeDocument/2006/relationships/video" Target="https://www.youtube.com/embed/S_Ny_aOWI-k?feature=oembed" TargetMode="External"/></Relationships>
</file>

<file path=ppt/slides/_rels/slide14.xml.rels><?xml version="1.0" encoding="UTF-8" standalone="yes"?>
<Relationships xmlns="http://schemas.openxmlformats.org/package/2006/relationships"><Relationship Id="rId8" Type="http://schemas.openxmlformats.org/officeDocument/2006/relationships/diagramColors" Target="../diagrams/colors1.xml"/><Relationship Id="rId3" Type="http://schemas.openxmlformats.org/officeDocument/2006/relationships/image" Target="../media/image27.png"/><Relationship Id="rId7" Type="http://schemas.openxmlformats.org/officeDocument/2006/relationships/diagramQuickStyle" Target="../diagrams/quickStyle1.xml"/><Relationship Id="rId2" Type="http://schemas.openxmlformats.org/officeDocument/2006/relationships/image" Target="../media/image26.png"/><Relationship Id="rId1" Type="http://schemas.openxmlformats.org/officeDocument/2006/relationships/slideLayout" Target="../slideLayouts/slideLayout2.xml"/><Relationship Id="rId6" Type="http://schemas.openxmlformats.org/officeDocument/2006/relationships/diagramLayout" Target="../diagrams/layout1.xml"/><Relationship Id="rId5" Type="http://schemas.openxmlformats.org/officeDocument/2006/relationships/diagramData" Target="../diagrams/data1.xml"/><Relationship Id="rId4" Type="http://schemas.openxmlformats.org/officeDocument/2006/relationships/image" Target="../media/image28.png"/><Relationship Id="rId9" Type="http://schemas.microsoft.com/office/2007/relationships/diagramDrawing" Target="../diagrams/drawing1.xml"/></Relationships>
</file>

<file path=ppt/slides/_rels/slide15.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31.png"/><Relationship Id="rId7" Type="http://schemas.openxmlformats.org/officeDocument/2006/relationships/image" Target="../media/image35.jpeg"/><Relationship Id="rId2" Type="http://schemas.openxmlformats.org/officeDocument/2006/relationships/image" Target="../media/image30.jpeg"/><Relationship Id="rId1" Type="http://schemas.openxmlformats.org/officeDocument/2006/relationships/slideLayout" Target="../slideLayouts/slideLayout2.xml"/><Relationship Id="rId6" Type="http://schemas.openxmlformats.org/officeDocument/2006/relationships/image" Target="../media/image34.png"/><Relationship Id="rId5" Type="http://schemas.openxmlformats.org/officeDocument/2006/relationships/image" Target="../media/image33.jpeg"/><Relationship Id="rId4" Type="http://schemas.openxmlformats.org/officeDocument/2006/relationships/image" Target="../media/image32.jpeg"/></Relationships>
</file>

<file path=ppt/slides/_rels/slide17.xml.rels><?xml version="1.0" encoding="UTF-8" standalone="yes"?>
<Relationships xmlns="http://schemas.openxmlformats.org/package/2006/relationships"><Relationship Id="rId8" Type="http://schemas.openxmlformats.org/officeDocument/2006/relationships/hyperlink" Target="https://www.youtube.com/watch?v=auoICT45nac" TargetMode="External"/><Relationship Id="rId3" Type="http://schemas.openxmlformats.org/officeDocument/2006/relationships/hyperlink" Target="https://www.nspcc.org.uk/what-is-child-abuse/types-of-abuse/gangs-criminal-exploitation/" TargetMode="External"/><Relationship Id="rId7" Type="http://schemas.openxmlformats.org/officeDocument/2006/relationships/hyperlink" Target="https://doi.org/10.15406/frcij.2019.07.00293" TargetMode="External"/><Relationship Id="rId2" Type="http://schemas.openxmlformats.org/officeDocument/2006/relationships/hyperlink" Target="https://www.familyfriendpoems.com/poems/teen/abuse/" TargetMode="External"/><Relationship Id="rId1" Type="http://schemas.openxmlformats.org/officeDocument/2006/relationships/slideLayout" Target="../slideLayouts/slideLayout2.xml"/><Relationship Id="rId6" Type="http://schemas.openxmlformats.org/officeDocument/2006/relationships/hyperlink" Target="https://twitter.com/centrepointuk/status/1197123499720159233" TargetMode="External"/><Relationship Id="rId5" Type="http://schemas.openxmlformats.org/officeDocument/2006/relationships/hyperlink" Target="https://www.nationalcrimeagency.gov.uk/what-we-do/crime-threats/drug-trafficking/county-lines" TargetMode="External"/><Relationship Id="rId4" Type="http://schemas.openxmlformats.org/officeDocument/2006/relationships/hyperlink" Target="http://&#160;https:/www.safeguarding.wales/chi/c6/c6.p1.html"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a:t>Child Exploitation</a:t>
            </a:r>
          </a:p>
        </p:txBody>
      </p:sp>
      <p:sp>
        <p:nvSpPr>
          <p:cNvPr id="3" name="Subtitle 2"/>
          <p:cNvSpPr>
            <a:spLocks noGrp="1"/>
          </p:cNvSpPr>
          <p:nvPr>
            <p:ph type="subTitle" idx="1"/>
          </p:nvPr>
        </p:nvSpPr>
        <p:spPr/>
        <p:txBody>
          <a:bodyPr/>
          <a:lstStyle/>
          <a:p>
            <a:r>
              <a:rPr lang="en-GB"/>
              <a:t>By Adam, Rachael, Ruth, Toby.</a:t>
            </a:r>
          </a:p>
        </p:txBody>
      </p: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4">
            <a:extLst>
              <a:ext uri="{FF2B5EF4-FFF2-40B4-BE49-F238E27FC236}">
                <a16:creationId xmlns:a16="http://schemas.microsoft.com/office/drawing/2014/main" id="{B03F06E3-3180-4B23-A9F5-C53FAA907DA0}"/>
              </a:ext>
            </a:extLst>
          </p:cNvPr>
          <p:cNvPicPr>
            <a:picLocks noChangeAspect="1"/>
          </p:cNvPicPr>
          <p:nvPr/>
        </p:nvPicPr>
        <p:blipFill rotWithShape="1">
          <a:blip r:embed="rId2"/>
          <a:srcRect l="16759" r="14508"/>
          <a:stretch/>
        </p:blipFill>
        <p:spPr>
          <a:xfrm>
            <a:off x="4269854" y="-1"/>
            <a:ext cx="7922146" cy="6858001"/>
          </a:xfrm>
          <a:custGeom>
            <a:avLst/>
            <a:gdLst/>
            <a:ahLst/>
            <a:cxnLst/>
            <a:rect l="l" t="t" r="r" b="b"/>
            <a:pathLst>
              <a:path w="7922146" h="6858001">
                <a:moveTo>
                  <a:pt x="379987" y="0"/>
                </a:moveTo>
                <a:lnTo>
                  <a:pt x="5304971" y="0"/>
                </a:lnTo>
                <a:lnTo>
                  <a:pt x="7065281" y="0"/>
                </a:lnTo>
                <a:lnTo>
                  <a:pt x="7397540" y="0"/>
                </a:lnTo>
                <a:lnTo>
                  <a:pt x="7397540" y="1"/>
                </a:lnTo>
                <a:lnTo>
                  <a:pt x="7922146" y="1"/>
                </a:lnTo>
                <a:lnTo>
                  <a:pt x="7922146" y="6858001"/>
                </a:lnTo>
                <a:lnTo>
                  <a:pt x="7065281" y="6858001"/>
                </a:lnTo>
                <a:lnTo>
                  <a:pt x="7065281" y="6858000"/>
                </a:lnTo>
                <a:lnTo>
                  <a:pt x="5932989" y="6858000"/>
                </a:lnTo>
                <a:lnTo>
                  <a:pt x="5932989" y="6858001"/>
                </a:lnTo>
                <a:lnTo>
                  <a:pt x="27809" y="6858001"/>
                </a:lnTo>
                <a:lnTo>
                  <a:pt x="1803228" y="4521201"/>
                </a:lnTo>
                <a:close/>
                <a:moveTo>
                  <a:pt x="0" y="0"/>
                </a:moveTo>
                <a:lnTo>
                  <a:pt x="379987" y="0"/>
                </a:lnTo>
                <a:lnTo>
                  <a:pt x="0" y="407"/>
                </a:lnTo>
                <a:close/>
              </a:path>
            </a:pathLst>
          </a:custGeom>
        </p:spPr>
      </p:pic>
      <p:sp>
        <p:nvSpPr>
          <p:cNvPr id="2" name="Title 1">
            <a:extLst>
              <a:ext uri="{FF2B5EF4-FFF2-40B4-BE49-F238E27FC236}">
                <a16:creationId xmlns:a16="http://schemas.microsoft.com/office/drawing/2014/main" id="{04B2683F-E974-4E35-97F3-A679FBD3F180}"/>
              </a:ext>
            </a:extLst>
          </p:cNvPr>
          <p:cNvSpPr>
            <a:spLocks noGrp="1"/>
          </p:cNvSpPr>
          <p:nvPr>
            <p:ph type="title"/>
          </p:nvPr>
        </p:nvSpPr>
        <p:spPr>
          <a:xfrm>
            <a:off x="677333" y="609600"/>
            <a:ext cx="3851123" cy="1320800"/>
          </a:xfrm>
        </p:spPr>
        <p:txBody>
          <a:bodyPr>
            <a:normAutofit/>
          </a:bodyPr>
          <a:lstStyle/>
          <a:p>
            <a:pPr>
              <a:lnSpc>
                <a:spcPct val="90000"/>
              </a:lnSpc>
            </a:pPr>
            <a:r>
              <a:rPr lang="en-GB" sz="2800"/>
              <a:t>Hello and Welcome to our Presentation Where we will be.....</a:t>
            </a:r>
          </a:p>
        </p:txBody>
      </p:sp>
      <p:sp>
        <p:nvSpPr>
          <p:cNvPr id="3" name="Content Placeholder 2">
            <a:extLst>
              <a:ext uri="{FF2B5EF4-FFF2-40B4-BE49-F238E27FC236}">
                <a16:creationId xmlns:a16="http://schemas.microsoft.com/office/drawing/2014/main" id="{5885C34D-642C-4EFC-BEE5-8CCED0079C70}"/>
              </a:ext>
            </a:extLst>
          </p:cNvPr>
          <p:cNvSpPr>
            <a:spLocks noGrp="1"/>
          </p:cNvSpPr>
          <p:nvPr>
            <p:ph idx="1"/>
          </p:nvPr>
        </p:nvSpPr>
        <p:spPr>
          <a:xfrm>
            <a:off x="677334" y="2160589"/>
            <a:ext cx="3851122" cy="3880773"/>
          </a:xfrm>
        </p:spPr>
        <p:txBody>
          <a:bodyPr vert="horz" lIns="91440" tIns="45720" rIns="91440" bIns="45720" rtlCol="0">
            <a:normAutofit/>
          </a:bodyPr>
          <a:lstStyle/>
          <a:p>
            <a:pPr marL="0" indent="0">
              <a:lnSpc>
                <a:spcPct val="90000"/>
              </a:lnSpc>
              <a:buNone/>
            </a:pPr>
            <a:r>
              <a:rPr lang="en-GB">
                <a:ea typeface="+mn-lt"/>
                <a:cs typeface="+mn-lt"/>
              </a:rPr>
              <a:t>Presenting an advisory leaflet for parents and guardians, specifically focusing on issue that young people maybe facing in contemporary society. </a:t>
            </a:r>
            <a:endParaRPr lang="en-US"/>
          </a:p>
          <a:p>
            <a:pPr marL="0" indent="0">
              <a:lnSpc>
                <a:spcPct val="90000"/>
              </a:lnSpc>
              <a:buNone/>
            </a:pPr>
            <a:r>
              <a:rPr lang="en-GB">
                <a:ea typeface="+mn-lt"/>
                <a:cs typeface="+mn-lt"/>
              </a:rPr>
              <a:t>We will be discussing child exploitation, giving examples, signs of exploitation and abuse, what to do, and where to go for help.</a:t>
            </a:r>
          </a:p>
          <a:p>
            <a:pPr marL="0" indent="0">
              <a:lnSpc>
                <a:spcPct val="90000"/>
              </a:lnSpc>
              <a:buNone/>
            </a:pPr>
            <a:endParaRPr lang="en-GB">
              <a:ea typeface="+mn-lt"/>
              <a:cs typeface="+mn-lt"/>
            </a:endParaRPr>
          </a:p>
          <a:p>
            <a:pPr marL="0" indent="0">
              <a:lnSpc>
                <a:spcPct val="90000"/>
              </a:lnSpc>
              <a:buNone/>
            </a:pPr>
            <a:r>
              <a:rPr lang="en-GB">
                <a:ea typeface="+mn-lt"/>
                <a:cs typeface="+mn-lt"/>
              </a:rPr>
              <a:t>Also, we will demonstrate how youth workers can best support at risk young people. </a:t>
            </a:r>
            <a:endParaRPr lang="en-GB"/>
          </a:p>
        </p:txBody>
      </p:sp>
    </p:spTree>
    <p:extLst>
      <p:ext uri="{BB962C8B-B14F-4D97-AF65-F5344CB8AC3E}">
        <p14:creationId xmlns:p14="http://schemas.microsoft.com/office/powerpoint/2010/main" val="368423278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1DDC6B-E479-4CEF-B09F-5A0FB603672C}"/>
              </a:ext>
            </a:extLst>
          </p:cNvPr>
          <p:cNvSpPr>
            <a:spLocks noGrp="1"/>
          </p:cNvSpPr>
          <p:nvPr>
            <p:ph type="title"/>
          </p:nvPr>
        </p:nvSpPr>
        <p:spPr/>
        <p:txBody>
          <a:bodyPr/>
          <a:lstStyle/>
          <a:p>
            <a:pPr algn="ctr"/>
            <a:r>
              <a:rPr lang="en-GB"/>
              <a:t>Who are we?</a:t>
            </a:r>
            <a:endParaRPr lang="en-US"/>
          </a:p>
        </p:txBody>
      </p:sp>
      <p:sp>
        <p:nvSpPr>
          <p:cNvPr id="3" name="Content Placeholder 2">
            <a:extLst>
              <a:ext uri="{FF2B5EF4-FFF2-40B4-BE49-F238E27FC236}">
                <a16:creationId xmlns:a16="http://schemas.microsoft.com/office/drawing/2014/main" id="{FCB9A6E6-308A-4C09-B9AC-0705649A92AD}"/>
              </a:ext>
            </a:extLst>
          </p:cNvPr>
          <p:cNvSpPr>
            <a:spLocks noGrp="1"/>
          </p:cNvSpPr>
          <p:nvPr>
            <p:ph idx="1"/>
          </p:nvPr>
        </p:nvSpPr>
        <p:spPr>
          <a:xfrm>
            <a:off x="677334" y="1336431"/>
            <a:ext cx="8596668" cy="4704931"/>
          </a:xfrm>
        </p:spPr>
        <p:txBody>
          <a:bodyPr vert="horz" lIns="91440" tIns="45720" rIns="91440" bIns="45720" rtlCol="0" anchor="t">
            <a:normAutofit/>
          </a:bodyPr>
          <a:lstStyle/>
          <a:p>
            <a:r>
              <a:rPr lang="en-GB"/>
              <a:t>Ruth James – Today I will be covering child exploitation and what it is and county lines further along the presentation. I am currently on placement at The </a:t>
            </a:r>
            <a:r>
              <a:rPr lang="en-GB" err="1"/>
              <a:t>Wallich</a:t>
            </a:r>
            <a:r>
              <a:rPr lang="en-GB"/>
              <a:t> in Llanelli which is a young person's homeless accommodation project.</a:t>
            </a:r>
          </a:p>
          <a:p>
            <a:r>
              <a:rPr lang="en-GB"/>
              <a:t>Adam Kaps – Student Youth Worker on placement with </a:t>
            </a:r>
            <a:r>
              <a:rPr lang="en-GB" err="1"/>
              <a:t>Barnardos</a:t>
            </a:r>
            <a:r>
              <a:rPr lang="en-GB"/>
              <a:t> Better Futures Cymru, a servicer for young people with sexualised histories (including victims of CSE and those who may display Harmful Sexual Behaviour) and had an input into the review of the Welsh Statutory Guidance tackling for Child Sexual Exploitation. For more information on Adam look at </a:t>
            </a:r>
            <a:r>
              <a:rPr lang="en-GB">
                <a:hlinkClick r:id="rId2"/>
              </a:rPr>
              <a:t>www.adamrichardkaps.co.uk</a:t>
            </a:r>
            <a:r>
              <a:rPr lang="en-GB"/>
              <a:t> </a:t>
            </a:r>
          </a:p>
          <a:p>
            <a:r>
              <a:rPr lang="en-GB"/>
              <a:t>Toby</a:t>
            </a:r>
          </a:p>
          <a:p>
            <a:r>
              <a:rPr lang="en-GB"/>
              <a:t>Rachel</a:t>
            </a:r>
          </a:p>
        </p:txBody>
      </p:sp>
    </p:spTree>
    <p:extLst>
      <p:ext uri="{BB962C8B-B14F-4D97-AF65-F5344CB8AC3E}">
        <p14:creationId xmlns:p14="http://schemas.microsoft.com/office/powerpoint/2010/main" val="159552883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750DD1-42C2-4343-8019-AFC62FA43B36}"/>
              </a:ext>
            </a:extLst>
          </p:cNvPr>
          <p:cNvSpPr>
            <a:spLocks noGrp="1"/>
          </p:cNvSpPr>
          <p:nvPr>
            <p:ph type="title"/>
          </p:nvPr>
        </p:nvSpPr>
        <p:spPr>
          <a:xfrm>
            <a:off x="4159225" y="609600"/>
            <a:ext cx="5114776" cy="1320800"/>
          </a:xfrm>
        </p:spPr>
        <p:txBody>
          <a:bodyPr>
            <a:normAutofit/>
          </a:bodyPr>
          <a:lstStyle/>
          <a:p>
            <a:r>
              <a:rPr lang="en-GB"/>
              <a:t>Child Exploitation.</a:t>
            </a:r>
          </a:p>
        </p:txBody>
      </p:sp>
      <p:sp>
        <p:nvSpPr>
          <p:cNvPr id="3" name="Content Placeholder 2">
            <a:extLst>
              <a:ext uri="{FF2B5EF4-FFF2-40B4-BE49-F238E27FC236}">
                <a16:creationId xmlns:a16="http://schemas.microsoft.com/office/drawing/2014/main" id="{1B2B2772-D0FB-45FC-B0B0-81F4B40F2009}"/>
              </a:ext>
            </a:extLst>
          </p:cNvPr>
          <p:cNvSpPr>
            <a:spLocks noGrp="1"/>
          </p:cNvSpPr>
          <p:nvPr>
            <p:ph idx="1"/>
          </p:nvPr>
        </p:nvSpPr>
        <p:spPr>
          <a:xfrm>
            <a:off x="4159225" y="2160589"/>
            <a:ext cx="5114776" cy="4497630"/>
          </a:xfrm>
        </p:spPr>
        <p:txBody>
          <a:bodyPr vert="horz" lIns="91440" tIns="45720" rIns="91440" bIns="45720" rtlCol="0" anchor="t">
            <a:normAutofit fontScale="92500" lnSpcReduction="20000"/>
          </a:bodyPr>
          <a:lstStyle/>
          <a:p>
            <a:r>
              <a:rPr lang="en-GB"/>
              <a:t>It is a type of abuse faced by a child or young person.</a:t>
            </a:r>
          </a:p>
          <a:p>
            <a:r>
              <a:rPr lang="en-GB"/>
              <a:t>It can happen at any age.</a:t>
            </a:r>
          </a:p>
          <a:p>
            <a:r>
              <a:rPr lang="en-GB"/>
              <a:t>Regardless of sexual orientation, gender, background, race, or family situation anyone can be targeted. </a:t>
            </a:r>
          </a:p>
          <a:p>
            <a:r>
              <a:rPr lang="en-GB"/>
              <a:t>Similarly, the same applies for perpetrators, they can also come from a variety of backgrounds, but will typically target those who are easily influenced or vulnerable (NSPCC, No date).  </a:t>
            </a:r>
          </a:p>
          <a:p>
            <a:r>
              <a:rPr lang="en-GB"/>
              <a:t>Child exploitation has been around for many years and comes in many forms.</a:t>
            </a:r>
          </a:p>
          <a:p>
            <a:r>
              <a:rPr lang="en-GB">
                <a:ea typeface="+mn-lt"/>
                <a:cs typeface="+mn-lt"/>
              </a:rPr>
              <a:t>CHILDREN CAN BE PERPERTRATORS AS WELL AS VICTIMS. </a:t>
            </a:r>
          </a:p>
          <a:p>
            <a:pPr marL="0" indent="0" algn="r">
              <a:buNone/>
            </a:pPr>
            <a:r>
              <a:rPr lang="en-GB">
                <a:ea typeface="+mn-lt"/>
                <a:cs typeface="+mn-lt"/>
              </a:rPr>
              <a:t>(Dyfed Powys Police. 2022)</a:t>
            </a:r>
            <a:endParaRPr lang="en-GB"/>
          </a:p>
          <a:p>
            <a:endParaRPr lang="en-GB"/>
          </a:p>
          <a:p>
            <a:endParaRPr lang="en-GB"/>
          </a:p>
          <a:p>
            <a:endParaRPr lang="en-GB"/>
          </a:p>
        </p:txBody>
      </p:sp>
      <p:pic>
        <p:nvPicPr>
          <p:cNvPr id="7" name="Picture 7" descr="A picture containing text, indoor, athletic game, basketball&#10;&#10;Description automatically generated">
            <a:extLst>
              <a:ext uri="{FF2B5EF4-FFF2-40B4-BE49-F238E27FC236}">
                <a16:creationId xmlns:a16="http://schemas.microsoft.com/office/drawing/2014/main" id="{FE226D63-88BF-439F-833D-6776CC149E50}"/>
              </a:ext>
            </a:extLst>
          </p:cNvPr>
          <p:cNvPicPr>
            <a:picLocks noChangeAspect="1"/>
          </p:cNvPicPr>
          <p:nvPr/>
        </p:nvPicPr>
        <p:blipFill rotWithShape="1">
          <a:blip r:embed="rId2">
            <a:alphaModFix/>
          </a:blip>
          <a:srcRect r="-3" b="3226"/>
          <a:stretch/>
        </p:blipFill>
        <p:spPr>
          <a:xfrm>
            <a:off x="593649" y="10"/>
            <a:ext cx="3433363" cy="1714490"/>
          </a:xfrm>
          <a:custGeom>
            <a:avLst/>
            <a:gdLst/>
            <a:ahLst/>
            <a:cxnLst/>
            <a:rect l="l" t="t" r="r" b="b"/>
            <a:pathLst>
              <a:path w="3433363" h="1714500">
                <a:moveTo>
                  <a:pt x="254958" y="0"/>
                </a:moveTo>
                <a:lnTo>
                  <a:pt x="3433363" y="0"/>
                </a:lnTo>
                <a:lnTo>
                  <a:pt x="3386734" y="312174"/>
                </a:lnTo>
                <a:lnTo>
                  <a:pt x="3386620" y="312174"/>
                </a:lnTo>
                <a:lnTo>
                  <a:pt x="3177155" y="1714500"/>
                </a:lnTo>
                <a:lnTo>
                  <a:pt x="0" y="1714500"/>
                </a:lnTo>
                <a:close/>
              </a:path>
            </a:pathLst>
          </a:custGeom>
        </p:spPr>
      </p:pic>
      <p:pic>
        <p:nvPicPr>
          <p:cNvPr id="6" name="Picture 6" descr="A picture containing black, silhouette&#10;&#10;Description automatically generated">
            <a:extLst>
              <a:ext uri="{FF2B5EF4-FFF2-40B4-BE49-F238E27FC236}">
                <a16:creationId xmlns:a16="http://schemas.microsoft.com/office/drawing/2014/main" id="{1ABE0ED3-B676-4508-B518-40E203E83B56}"/>
              </a:ext>
            </a:extLst>
          </p:cNvPr>
          <p:cNvPicPr>
            <a:picLocks noChangeAspect="1"/>
          </p:cNvPicPr>
          <p:nvPr/>
        </p:nvPicPr>
        <p:blipFill rotWithShape="1">
          <a:blip r:embed="rId3">
            <a:alphaModFix/>
          </a:blip>
          <a:srcRect t="10242" r="-2" b="33173"/>
          <a:stretch/>
        </p:blipFill>
        <p:spPr>
          <a:xfrm>
            <a:off x="338691" y="1714500"/>
            <a:ext cx="3432113" cy="1714500"/>
          </a:xfrm>
          <a:custGeom>
            <a:avLst/>
            <a:gdLst/>
            <a:ahLst/>
            <a:cxnLst/>
            <a:rect l="l" t="t" r="r" b="b"/>
            <a:pathLst>
              <a:path w="3432113" h="1714500">
                <a:moveTo>
                  <a:pt x="254958" y="0"/>
                </a:moveTo>
                <a:lnTo>
                  <a:pt x="3432113" y="0"/>
                </a:lnTo>
                <a:lnTo>
                  <a:pt x="3176018" y="1714500"/>
                </a:lnTo>
                <a:lnTo>
                  <a:pt x="0" y="1714500"/>
                </a:lnTo>
                <a:close/>
              </a:path>
            </a:pathLst>
          </a:custGeom>
        </p:spPr>
      </p:pic>
      <p:pic>
        <p:nvPicPr>
          <p:cNvPr id="4" name="Picture 7" descr="A picture containing text&#10;&#10;Description automatically generated">
            <a:extLst>
              <a:ext uri="{FF2B5EF4-FFF2-40B4-BE49-F238E27FC236}">
                <a16:creationId xmlns:a16="http://schemas.microsoft.com/office/drawing/2014/main" id="{47575DAF-F7BE-4730-9E4D-A5AE8E07DCE1}"/>
              </a:ext>
            </a:extLst>
          </p:cNvPr>
          <p:cNvPicPr>
            <a:picLocks noChangeAspect="1"/>
          </p:cNvPicPr>
          <p:nvPr/>
        </p:nvPicPr>
        <p:blipFill rotWithShape="1">
          <a:blip r:embed="rId4">
            <a:alphaModFix/>
          </a:blip>
          <a:srcRect t="25138" r="-5" b="-5"/>
          <a:stretch/>
        </p:blipFill>
        <p:spPr>
          <a:xfrm>
            <a:off x="83733" y="3429000"/>
            <a:ext cx="3430976" cy="1714500"/>
          </a:xfrm>
          <a:custGeom>
            <a:avLst/>
            <a:gdLst/>
            <a:ahLst/>
            <a:cxnLst/>
            <a:rect l="l" t="t" r="r" b="b"/>
            <a:pathLst>
              <a:path w="3430976" h="1714500">
                <a:moveTo>
                  <a:pt x="254958" y="0"/>
                </a:moveTo>
                <a:lnTo>
                  <a:pt x="3430976" y="0"/>
                </a:lnTo>
                <a:lnTo>
                  <a:pt x="3174882" y="1714500"/>
                </a:lnTo>
                <a:lnTo>
                  <a:pt x="0" y="1714500"/>
                </a:lnTo>
                <a:close/>
              </a:path>
            </a:pathLst>
          </a:custGeom>
        </p:spPr>
      </p:pic>
      <p:pic>
        <p:nvPicPr>
          <p:cNvPr id="5" name="Picture 5" descr="A picture containing indoor, monitor, screen, dark&#10;&#10;Description automatically generated">
            <a:extLst>
              <a:ext uri="{FF2B5EF4-FFF2-40B4-BE49-F238E27FC236}">
                <a16:creationId xmlns:a16="http://schemas.microsoft.com/office/drawing/2014/main" id="{3EA34E72-BE1E-4755-B6A3-C3969D8E298B}"/>
              </a:ext>
            </a:extLst>
          </p:cNvPr>
          <p:cNvPicPr>
            <a:picLocks noChangeAspect="1"/>
          </p:cNvPicPr>
          <p:nvPr/>
        </p:nvPicPr>
        <p:blipFill rotWithShape="1">
          <a:blip r:embed="rId5">
            <a:alphaModFix/>
          </a:blip>
          <a:srcRect r="-2" b="5569"/>
          <a:stretch/>
        </p:blipFill>
        <p:spPr>
          <a:xfrm>
            <a:off x="-10633" y="5127992"/>
            <a:ext cx="3271564" cy="1730008"/>
          </a:xfrm>
          <a:custGeom>
            <a:avLst/>
            <a:gdLst/>
            <a:ahLst/>
            <a:cxnLst/>
            <a:rect l="l" t="t" r="r" b="b"/>
            <a:pathLst>
              <a:path w="3271564" h="1730008">
                <a:moveTo>
                  <a:pt x="96673" y="0"/>
                </a:moveTo>
                <a:lnTo>
                  <a:pt x="3271564" y="0"/>
                </a:lnTo>
                <a:lnTo>
                  <a:pt x="3013153" y="1730008"/>
                </a:lnTo>
                <a:lnTo>
                  <a:pt x="0" y="1730008"/>
                </a:lnTo>
                <a:lnTo>
                  <a:pt x="0" y="650088"/>
                </a:lnTo>
                <a:close/>
              </a:path>
            </a:pathLst>
          </a:custGeom>
        </p:spPr>
      </p:pic>
    </p:spTree>
    <p:extLst>
      <p:ext uri="{BB962C8B-B14F-4D97-AF65-F5344CB8AC3E}">
        <p14:creationId xmlns:p14="http://schemas.microsoft.com/office/powerpoint/2010/main" val="178963177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086854-001A-4398-BCB5-78160B44D0E4}"/>
              </a:ext>
            </a:extLst>
          </p:cNvPr>
          <p:cNvSpPr>
            <a:spLocks noGrp="1"/>
          </p:cNvSpPr>
          <p:nvPr>
            <p:ph type="title"/>
          </p:nvPr>
        </p:nvSpPr>
        <p:spPr/>
        <p:txBody>
          <a:bodyPr>
            <a:normAutofit fontScale="90000"/>
          </a:bodyPr>
          <a:lstStyle/>
          <a:p>
            <a:pPr algn="ctr"/>
            <a:r>
              <a:rPr lang="en-GB"/>
              <a:t>Some Common Types of Child Exploitation.</a:t>
            </a:r>
            <a:br>
              <a:rPr lang="en-GB"/>
            </a:br>
            <a:endParaRPr lang="en-GB"/>
          </a:p>
        </p:txBody>
      </p:sp>
      <p:sp>
        <p:nvSpPr>
          <p:cNvPr id="3" name="Content Placeholder 2">
            <a:extLst>
              <a:ext uri="{FF2B5EF4-FFF2-40B4-BE49-F238E27FC236}">
                <a16:creationId xmlns:a16="http://schemas.microsoft.com/office/drawing/2014/main" id="{C3B4B5C5-F938-48F9-8A0D-4B958F055BCF}"/>
              </a:ext>
            </a:extLst>
          </p:cNvPr>
          <p:cNvSpPr>
            <a:spLocks noGrp="1"/>
          </p:cNvSpPr>
          <p:nvPr>
            <p:ph idx="1"/>
          </p:nvPr>
        </p:nvSpPr>
        <p:spPr>
          <a:xfrm>
            <a:off x="4863283" y="1600295"/>
            <a:ext cx="4410718" cy="4441067"/>
          </a:xfrm>
        </p:spPr>
        <p:txBody>
          <a:bodyPr vert="horz" lIns="91440" tIns="45720" rIns="91440" bIns="45720" rtlCol="0" anchor="t">
            <a:noAutofit/>
          </a:bodyPr>
          <a:lstStyle/>
          <a:p>
            <a:r>
              <a:rPr lang="en-GB" sz="2800">
                <a:latin typeface="Arial"/>
                <a:cs typeface="Arial"/>
              </a:rPr>
              <a:t>Modern Slavery.</a:t>
            </a:r>
          </a:p>
          <a:p>
            <a:r>
              <a:rPr lang="en-GB" sz="2800">
                <a:latin typeface="Arial"/>
                <a:cs typeface="Arial"/>
              </a:rPr>
              <a:t>Child Criminal Exploitation (CCE). County Lines</a:t>
            </a:r>
          </a:p>
          <a:p>
            <a:r>
              <a:rPr lang="en-GB" sz="2800">
                <a:latin typeface="Arial"/>
                <a:cs typeface="Arial"/>
              </a:rPr>
              <a:t>Child Sexual Exploitation (CSE).</a:t>
            </a:r>
          </a:p>
          <a:p>
            <a:r>
              <a:rPr lang="en-GB" sz="2800">
                <a:latin typeface="Arial"/>
                <a:cs typeface="Arial"/>
              </a:rPr>
              <a:t>Child Exploitation Through a digital Context</a:t>
            </a:r>
          </a:p>
          <a:p>
            <a:endParaRPr lang="en-GB">
              <a:latin typeface="Arial"/>
              <a:cs typeface="Arial"/>
            </a:endParaRPr>
          </a:p>
        </p:txBody>
      </p:sp>
      <p:pic>
        <p:nvPicPr>
          <p:cNvPr id="4" name="Picture 4" descr="A picture containing text, scale&#10;&#10;Description automatically generated">
            <a:extLst>
              <a:ext uri="{FF2B5EF4-FFF2-40B4-BE49-F238E27FC236}">
                <a16:creationId xmlns:a16="http://schemas.microsoft.com/office/drawing/2014/main" id="{1DE8E9D1-5E78-4761-A954-EA137B9A5D07}"/>
              </a:ext>
            </a:extLst>
          </p:cNvPr>
          <p:cNvPicPr>
            <a:picLocks noChangeAspect="1"/>
          </p:cNvPicPr>
          <p:nvPr/>
        </p:nvPicPr>
        <p:blipFill>
          <a:blip r:embed="rId3"/>
          <a:stretch>
            <a:fillRect/>
          </a:stretch>
        </p:blipFill>
        <p:spPr>
          <a:xfrm>
            <a:off x="518008" y="1466048"/>
            <a:ext cx="4272967" cy="2393164"/>
          </a:xfrm>
          <a:prstGeom prst="rect">
            <a:avLst/>
          </a:prstGeom>
        </p:spPr>
      </p:pic>
      <p:pic>
        <p:nvPicPr>
          <p:cNvPr id="5" name="Picture 5" descr="Text, logo&#10;&#10;Description automatically generated">
            <a:extLst>
              <a:ext uri="{FF2B5EF4-FFF2-40B4-BE49-F238E27FC236}">
                <a16:creationId xmlns:a16="http://schemas.microsoft.com/office/drawing/2014/main" id="{2E285F73-468D-49D5-8AD3-089AD7768B36}"/>
              </a:ext>
            </a:extLst>
          </p:cNvPr>
          <p:cNvPicPr>
            <a:picLocks noChangeAspect="1"/>
          </p:cNvPicPr>
          <p:nvPr/>
        </p:nvPicPr>
        <p:blipFill>
          <a:blip r:embed="rId4"/>
          <a:stretch>
            <a:fillRect/>
          </a:stretch>
        </p:blipFill>
        <p:spPr>
          <a:xfrm>
            <a:off x="677334" y="4339177"/>
            <a:ext cx="3944549" cy="1577819"/>
          </a:xfrm>
          <a:prstGeom prst="rect">
            <a:avLst/>
          </a:prstGeom>
        </p:spPr>
      </p:pic>
    </p:spTree>
    <p:extLst>
      <p:ext uri="{BB962C8B-B14F-4D97-AF65-F5344CB8AC3E}">
        <p14:creationId xmlns:p14="http://schemas.microsoft.com/office/powerpoint/2010/main" val="356695937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64DAB7-B44A-44B6-9DF4-F5893FF30738}"/>
              </a:ext>
            </a:extLst>
          </p:cNvPr>
          <p:cNvSpPr>
            <a:spLocks noGrp="1"/>
          </p:cNvSpPr>
          <p:nvPr>
            <p:ph type="title"/>
          </p:nvPr>
        </p:nvSpPr>
        <p:spPr/>
        <p:txBody>
          <a:bodyPr/>
          <a:lstStyle/>
          <a:p>
            <a:pPr algn="ctr"/>
            <a:r>
              <a:rPr lang="en-GB"/>
              <a:t>Examples of Historical </a:t>
            </a:r>
            <a:br>
              <a:rPr lang="en-GB"/>
            </a:br>
            <a:r>
              <a:rPr lang="en-GB"/>
              <a:t>Child Exploitation</a:t>
            </a:r>
          </a:p>
        </p:txBody>
      </p:sp>
      <p:sp>
        <p:nvSpPr>
          <p:cNvPr id="3" name="Content Placeholder 2">
            <a:extLst>
              <a:ext uri="{FF2B5EF4-FFF2-40B4-BE49-F238E27FC236}">
                <a16:creationId xmlns:a16="http://schemas.microsoft.com/office/drawing/2014/main" id="{F2B022DB-D0FA-4EBF-B1E5-851A537A1A6F}"/>
              </a:ext>
            </a:extLst>
          </p:cNvPr>
          <p:cNvSpPr>
            <a:spLocks noGrp="1"/>
          </p:cNvSpPr>
          <p:nvPr>
            <p:ph idx="1"/>
          </p:nvPr>
        </p:nvSpPr>
        <p:spPr/>
        <p:txBody>
          <a:bodyPr vert="horz" lIns="91440" tIns="45720" rIns="91440" bIns="45720" rtlCol="0" anchor="t">
            <a:noAutofit/>
          </a:bodyPr>
          <a:lstStyle/>
          <a:p>
            <a:r>
              <a:rPr lang="en-GB" sz="3200" b="1">
                <a:ea typeface="+mn-lt"/>
                <a:cs typeface="+mn-lt"/>
              </a:rPr>
              <a:t> The Rotherham child sexual </a:t>
            </a:r>
            <a:endParaRPr lang="en-US" sz="3200">
              <a:ea typeface="+mn-lt"/>
              <a:cs typeface="+mn-lt"/>
            </a:endParaRPr>
          </a:p>
          <a:p>
            <a:pPr marL="0" indent="0">
              <a:buNone/>
            </a:pPr>
            <a:r>
              <a:rPr lang="en-GB" sz="3200" b="1">
                <a:ea typeface="+mn-lt"/>
                <a:cs typeface="+mn-lt"/>
              </a:rPr>
              <a:t>    exploitation cases.</a:t>
            </a:r>
            <a:endParaRPr lang="en-US" sz="3200"/>
          </a:p>
          <a:p>
            <a:pPr marL="0" indent="0">
              <a:buNone/>
            </a:pPr>
            <a:endParaRPr lang="en-GB" sz="3200"/>
          </a:p>
          <a:p>
            <a:r>
              <a:rPr lang="en-GB" sz="3200" b="1">
                <a:ea typeface="+mn-lt"/>
                <a:cs typeface="+mn-lt"/>
              </a:rPr>
              <a:t>Jeffrey Epstein </a:t>
            </a:r>
          </a:p>
          <a:p>
            <a:pPr marL="0" indent="0">
              <a:buNone/>
            </a:pPr>
            <a:r>
              <a:rPr lang="en-GB" sz="3200" b="1">
                <a:ea typeface="+mn-lt"/>
                <a:cs typeface="+mn-lt"/>
              </a:rPr>
              <a:t>   Ghislaine Maxwell </a:t>
            </a:r>
          </a:p>
          <a:p>
            <a:pPr marL="0" indent="0">
              <a:buNone/>
            </a:pPr>
            <a:r>
              <a:rPr lang="en-GB" sz="3200" b="1">
                <a:ea typeface="+mn-lt"/>
                <a:cs typeface="+mn-lt"/>
              </a:rPr>
              <a:t>   Prince Andrew scandal.</a:t>
            </a:r>
            <a:endParaRPr lang="en-GB" sz="3200" b="1"/>
          </a:p>
          <a:p>
            <a:endParaRPr lang="en-GB"/>
          </a:p>
          <a:p>
            <a:endParaRPr lang="en-GB" b="1"/>
          </a:p>
        </p:txBody>
      </p:sp>
      <p:pic>
        <p:nvPicPr>
          <p:cNvPr id="4" name="Picture 4" descr="A picture containing text, newspaper&#10;&#10;Description automatically generated">
            <a:extLst>
              <a:ext uri="{FF2B5EF4-FFF2-40B4-BE49-F238E27FC236}">
                <a16:creationId xmlns:a16="http://schemas.microsoft.com/office/drawing/2014/main" id="{E336D79E-A29A-4E9E-A549-4C7D51B5E341}"/>
              </a:ext>
            </a:extLst>
          </p:cNvPr>
          <p:cNvPicPr>
            <a:picLocks noChangeAspect="1"/>
          </p:cNvPicPr>
          <p:nvPr/>
        </p:nvPicPr>
        <p:blipFill>
          <a:blip r:embed="rId2"/>
          <a:stretch>
            <a:fillRect/>
          </a:stretch>
        </p:blipFill>
        <p:spPr>
          <a:xfrm>
            <a:off x="7207582" y="1796524"/>
            <a:ext cx="3745832" cy="1828801"/>
          </a:xfrm>
          <a:prstGeom prst="rect">
            <a:avLst/>
          </a:prstGeom>
        </p:spPr>
      </p:pic>
      <p:sp>
        <p:nvSpPr>
          <p:cNvPr id="5" name="TextBox 4">
            <a:extLst>
              <a:ext uri="{FF2B5EF4-FFF2-40B4-BE49-F238E27FC236}">
                <a16:creationId xmlns:a16="http://schemas.microsoft.com/office/drawing/2014/main" id="{45FDCB93-57AC-4A8F-991D-1A7BC1EEE46F}"/>
              </a:ext>
            </a:extLst>
          </p:cNvPr>
          <p:cNvSpPr txBox="1"/>
          <p:nvPr/>
        </p:nvSpPr>
        <p:spPr>
          <a:xfrm rot="-10800000" flipV="1">
            <a:off x="8521032" y="3730154"/>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t>(Socialist Worker. 2020)</a:t>
            </a:r>
          </a:p>
        </p:txBody>
      </p:sp>
      <p:pic>
        <p:nvPicPr>
          <p:cNvPr id="6" name="Picture 6" descr="A group of people posing for the camera&#10;&#10;Description automatically generated">
            <a:extLst>
              <a:ext uri="{FF2B5EF4-FFF2-40B4-BE49-F238E27FC236}">
                <a16:creationId xmlns:a16="http://schemas.microsoft.com/office/drawing/2014/main" id="{33485339-8525-4DCF-A9DD-56D23D907924}"/>
              </a:ext>
            </a:extLst>
          </p:cNvPr>
          <p:cNvPicPr>
            <a:picLocks noChangeAspect="1"/>
          </p:cNvPicPr>
          <p:nvPr/>
        </p:nvPicPr>
        <p:blipFill>
          <a:blip r:embed="rId3"/>
          <a:stretch>
            <a:fillRect/>
          </a:stretch>
        </p:blipFill>
        <p:spPr>
          <a:xfrm>
            <a:off x="7206000" y="4108200"/>
            <a:ext cx="3742321" cy="2144127"/>
          </a:xfrm>
          <a:prstGeom prst="rect">
            <a:avLst/>
          </a:prstGeom>
        </p:spPr>
      </p:pic>
      <p:sp>
        <p:nvSpPr>
          <p:cNvPr id="7" name="TextBox 6">
            <a:extLst>
              <a:ext uri="{FF2B5EF4-FFF2-40B4-BE49-F238E27FC236}">
                <a16:creationId xmlns:a16="http://schemas.microsoft.com/office/drawing/2014/main" id="{1ABC3A56-0011-40DA-9CA8-96801BD3D773}"/>
              </a:ext>
            </a:extLst>
          </p:cNvPr>
          <p:cNvSpPr txBox="1"/>
          <p:nvPr/>
        </p:nvSpPr>
        <p:spPr>
          <a:xfrm>
            <a:off x="8597064" y="6351170"/>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t>(Rolling Stones. 2021)</a:t>
            </a:r>
          </a:p>
        </p:txBody>
      </p:sp>
    </p:spTree>
    <p:extLst>
      <p:ext uri="{BB962C8B-B14F-4D97-AF65-F5344CB8AC3E}">
        <p14:creationId xmlns:p14="http://schemas.microsoft.com/office/powerpoint/2010/main" val="86557791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68079D-4BA9-493A-88E5-C25D8FD6D276}"/>
              </a:ext>
            </a:extLst>
          </p:cNvPr>
          <p:cNvSpPr>
            <a:spLocks noGrp="1"/>
          </p:cNvSpPr>
          <p:nvPr>
            <p:ph type="title"/>
          </p:nvPr>
        </p:nvSpPr>
        <p:spPr/>
        <p:txBody>
          <a:bodyPr/>
          <a:lstStyle/>
          <a:p>
            <a:pPr algn="ctr"/>
            <a:r>
              <a:rPr lang="en-GB"/>
              <a:t>Child Criminal Exploitation</a:t>
            </a:r>
            <a:br>
              <a:rPr lang="en-GB"/>
            </a:br>
            <a:r>
              <a:rPr lang="en-GB"/>
              <a:t>What is it?</a:t>
            </a:r>
            <a:endParaRPr lang="en-US"/>
          </a:p>
        </p:txBody>
      </p:sp>
      <p:sp>
        <p:nvSpPr>
          <p:cNvPr id="3" name="Content Placeholder 2">
            <a:extLst>
              <a:ext uri="{FF2B5EF4-FFF2-40B4-BE49-F238E27FC236}">
                <a16:creationId xmlns:a16="http://schemas.microsoft.com/office/drawing/2014/main" id="{B5D3C6EE-89A4-4B01-9003-3F56554E24F4}"/>
              </a:ext>
            </a:extLst>
          </p:cNvPr>
          <p:cNvSpPr>
            <a:spLocks noGrp="1"/>
          </p:cNvSpPr>
          <p:nvPr>
            <p:ph idx="1"/>
          </p:nvPr>
        </p:nvSpPr>
        <p:spPr>
          <a:xfrm>
            <a:off x="677334" y="2016656"/>
            <a:ext cx="8596668" cy="4024706"/>
          </a:xfrm>
        </p:spPr>
        <p:txBody>
          <a:bodyPr vert="horz" lIns="91440" tIns="45720" rIns="91440" bIns="45720" rtlCol="0" anchor="t">
            <a:normAutofit/>
          </a:bodyPr>
          <a:lstStyle/>
          <a:p>
            <a:pPr marL="0" indent="0">
              <a:buNone/>
            </a:pPr>
            <a:r>
              <a:rPr lang="en-GB" sz="2000">
                <a:latin typeface="Arial"/>
                <a:cs typeface="Arial"/>
              </a:rPr>
              <a:t>According to the Welsh Government, child criminal exploitation is:</a:t>
            </a:r>
          </a:p>
          <a:p>
            <a:pPr>
              <a:buAutoNum type="arabicPeriod"/>
            </a:pPr>
            <a:r>
              <a:rPr lang="en-GB">
                <a:latin typeface="Arial"/>
                <a:ea typeface="+mn-lt"/>
                <a:cs typeface="+mn-lt"/>
              </a:rPr>
              <a:t>'Is a form of child abuse which involves criminal exploitation and requires a safeguarding response </a:t>
            </a:r>
            <a:endParaRPr lang="en-GB">
              <a:latin typeface="Arial"/>
              <a:ea typeface="+mn-lt"/>
              <a:cs typeface="Arial"/>
            </a:endParaRPr>
          </a:p>
          <a:p>
            <a:pPr>
              <a:buAutoNum type="arabicPeriod"/>
            </a:pPr>
            <a:r>
              <a:rPr lang="en-GB">
                <a:latin typeface="Arial"/>
                <a:ea typeface="+mn-lt"/>
                <a:cs typeface="+mn-lt"/>
              </a:rPr>
              <a:t>Involves a child</a:t>
            </a:r>
          </a:p>
          <a:p>
            <a:pPr>
              <a:buAutoNum type="arabicPeriod"/>
            </a:pPr>
            <a:r>
              <a:rPr lang="en-GB">
                <a:latin typeface="Arial"/>
                <a:ea typeface="+mn-lt"/>
                <a:cs typeface="+mn-lt"/>
              </a:rPr>
              <a:t>Involves enticement and/or force'</a:t>
            </a:r>
          </a:p>
          <a:p>
            <a:pPr algn="r">
              <a:buNone/>
            </a:pPr>
            <a:r>
              <a:rPr lang="en-GB" sz="1400">
                <a:latin typeface="Arial"/>
                <a:ea typeface="+mn-lt"/>
                <a:cs typeface="+mn-lt"/>
              </a:rPr>
              <a:t>(Welsh Government, No Date).</a:t>
            </a:r>
            <a:endParaRPr lang="en-GB" sz="1400">
              <a:latin typeface="Arial"/>
              <a:cs typeface="Arial"/>
            </a:endParaRPr>
          </a:p>
          <a:p>
            <a:pPr marL="0" indent="0" algn="just">
              <a:buNone/>
            </a:pPr>
            <a:r>
              <a:rPr lang="en-GB">
                <a:latin typeface="Arial"/>
                <a:cs typeface="Arial"/>
              </a:rPr>
              <a:t>Also, the Logal Government Association defines it as:</a:t>
            </a:r>
          </a:p>
          <a:p>
            <a:pPr algn="just"/>
            <a:r>
              <a:rPr lang="en-GB">
                <a:solidFill>
                  <a:schemeClr val="tx1"/>
                </a:solidFill>
                <a:latin typeface="Arial"/>
                <a:cs typeface="Arial"/>
              </a:rPr>
              <a:t>'</a:t>
            </a:r>
            <a:r>
              <a:rPr lang="en-GB">
                <a:solidFill>
                  <a:schemeClr val="tx1"/>
                </a:solidFill>
                <a:latin typeface="Arial"/>
                <a:ea typeface="+mn-lt"/>
                <a:cs typeface="+mn-lt"/>
              </a:rPr>
              <a:t>CCE activity can include children being forced to work in cannabis factories, being coerced into moving drugs or money across the country, forced to shoplift or pickpocket, or to threaten other young people'.</a:t>
            </a:r>
            <a:endParaRPr lang="en-GB">
              <a:solidFill>
                <a:schemeClr val="tx1"/>
              </a:solidFill>
              <a:latin typeface="Arial"/>
              <a:cs typeface="Arial"/>
            </a:endParaRPr>
          </a:p>
          <a:p>
            <a:pPr marL="0" indent="0" algn="r">
              <a:buNone/>
            </a:pPr>
            <a:r>
              <a:rPr lang="en-GB" sz="1400">
                <a:solidFill>
                  <a:schemeClr val="tx1"/>
                </a:solidFill>
                <a:latin typeface="Arial"/>
                <a:cs typeface="Arial"/>
              </a:rPr>
              <a:t>(Local Government Association. 2021)</a:t>
            </a:r>
          </a:p>
          <a:p>
            <a:pPr marL="0" indent="0" algn="just">
              <a:buNone/>
            </a:pPr>
            <a:endParaRPr lang="en-GB">
              <a:latin typeface="Arial"/>
              <a:cs typeface="Arial"/>
            </a:endParaRPr>
          </a:p>
        </p:txBody>
      </p:sp>
    </p:spTree>
    <p:extLst>
      <p:ext uri="{BB962C8B-B14F-4D97-AF65-F5344CB8AC3E}">
        <p14:creationId xmlns:p14="http://schemas.microsoft.com/office/powerpoint/2010/main" val="333560065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F9A3AD-7E6E-48F4-91C3-82245378DC83}"/>
              </a:ext>
            </a:extLst>
          </p:cNvPr>
          <p:cNvSpPr>
            <a:spLocks noGrp="1"/>
          </p:cNvSpPr>
          <p:nvPr>
            <p:ph type="title"/>
          </p:nvPr>
        </p:nvSpPr>
        <p:spPr>
          <a:xfrm>
            <a:off x="677334" y="609600"/>
            <a:ext cx="10481615" cy="973222"/>
          </a:xfrm>
        </p:spPr>
        <p:txBody>
          <a:bodyPr>
            <a:normAutofit/>
          </a:bodyPr>
          <a:lstStyle/>
          <a:p>
            <a:pPr algn="ctr"/>
            <a:r>
              <a:rPr lang="en-GB"/>
              <a:t>SIGNS YOUR CHILD IS BEING EXPLOITED</a:t>
            </a:r>
            <a:endParaRPr lang="en-US"/>
          </a:p>
        </p:txBody>
      </p:sp>
      <p:pic>
        <p:nvPicPr>
          <p:cNvPr id="4" name="Picture 4" descr="Text&#10;&#10;Description automatically generated">
            <a:extLst>
              <a:ext uri="{FF2B5EF4-FFF2-40B4-BE49-F238E27FC236}">
                <a16:creationId xmlns:a16="http://schemas.microsoft.com/office/drawing/2014/main" id="{6FCF7CF4-4236-4F64-92C1-7ED5503C222C}"/>
              </a:ext>
            </a:extLst>
          </p:cNvPr>
          <p:cNvPicPr>
            <a:picLocks noGrp="1" noChangeAspect="1"/>
          </p:cNvPicPr>
          <p:nvPr>
            <p:ph idx="1"/>
          </p:nvPr>
        </p:nvPicPr>
        <p:blipFill rotWithShape="1">
          <a:blip r:embed="rId2"/>
          <a:srcRect t="21538" b="32308"/>
          <a:stretch/>
        </p:blipFill>
        <p:spPr>
          <a:xfrm>
            <a:off x="3032" y="1718807"/>
            <a:ext cx="2458954" cy="2408709"/>
          </a:xfrm>
        </p:spPr>
      </p:pic>
      <p:pic>
        <p:nvPicPr>
          <p:cNvPr id="5" name="Picture 5">
            <a:extLst>
              <a:ext uri="{FF2B5EF4-FFF2-40B4-BE49-F238E27FC236}">
                <a16:creationId xmlns:a16="http://schemas.microsoft.com/office/drawing/2014/main" id="{AD795972-5DAC-4A15-9238-863B49E6A191}"/>
              </a:ext>
            </a:extLst>
          </p:cNvPr>
          <p:cNvPicPr>
            <a:picLocks noChangeAspect="1"/>
          </p:cNvPicPr>
          <p:nvPr/>
        </p:nvPicPr>
        <p:blipFill rotWithShape="1">
          <a:blip r:embed="rId3"/>
          <a:srcRect r="34634" b="422"/>
          <a:stretch/>
        </p:blipFill>
        <p:spPr>
          <a:xfrm>
            <a:off x="5272506" y="1736333"/>
            <a:ext cx="2728906" cy="2422852"/>
          </a:xfrm>
          <a:prstGeom prst="rect">
            <a:avLst/>
          </a:prstGeom>
        </p:spPr>
      </p:pic>
      <p:pic>
        <p:nvPicPr>
          <p:cNvPr id="6" name="Picture 6" descr="Graphical user interface, text, application, chat or text message&#10;&#10;Description automatically generated">
            <a:extLst>
              <a:ext uri="{FF2B5EF4-FFF2-40B4-BE49-F238E27FC236}">
                <a16:creationId xmlns:a16="http://schemas.microsoft.com/office/drawing/2014/main" id="{81BC3651-0961-4A3F-A4DE-F665C480D79E}"/>
              </a:ext>
            </a:extLst>
          </p:cNvPr>
          <p:cNvPicPr>
            <a:picLocks noChangeAspect="1"/>
          </p:cNvPicPr>
          <p:nvPr/>
        </p:nvPicPr>
        <p:blipFill>
          <a:blip r:embed="rId4"/>
          <a:stretch>
            <a:fillRect/>
          </a:stretch>
        </p:blipFill>
        <p:spPr>
          <a:xfrm>
            <a:off x="8210884" y="1729121"/>
            <a:ext cx="2695073" cy="2343651"/>
          </a:xfrm>
          <a:prstGeom prst="rect">
            <a:avLst/>
          </a:prstGeom>
        </p:spPr>
      </p:pic>
      <p:pic>
        <p:nvPicPr>
          <p:cNvPr id="8" name="Picture 8">
            <a:extLst>
              <a:ext uri="{FF2B5EF4-FFF2-40B4-BE49-F238E27FC236}">
                <a16:creationId xmlns:a16="http://schemas.microsoft.com/office/drawing/2014/main" id="{C5CEED5F-670E-47C4-A0FE-6477D1232C3E}"/>
              </a:ext>
            </a:extLst>
          </p:cNvPr>
          <p:cNvPicPr>
            <a:picLocks noChangeAspect="1"/>
          </p:cNvPicPr>
          <p:nvPr/>
        </p:nvPicPr>
        <p:blipFill>
          <a:blip r:embed="rId5"/>
          <a:stretch>
            <a:fillRect/>
          </a:stretch>
        </p:blipFill>
        <p:spPr>
          <a:xfrm>
            <a:off x="17685670" y="7004635"/>
            <a:ext cx="1685925" cy="2714625"/>
          </a:xfrm>
          <a:prstGeom prst="rect">
            <a:avLst/>
          </a:prstGeom>
        </p:spPr>
      </p:pic>
      <p:pic>
        <p:nvPicPr>
          <p:cNvPr id="18" name="Picture 18">
            <a:extLst>
              <a:ext uri="{FF2B5EF4-FFF2-40B4-BE49-F238E27FC236}">
                <a16:creationId xmlns:a16="http://schemas.microsoft.com/office/drawing/2014/main" id="{412E5242-F757-4DA1-92C8-12D60D1023A3}"/>
              </a:ext>
            </a:extLst>
          </p:cNvPr>
          <p:cNvPicPr>
            <a:picLocks noChangeAspect="1"/>
          </p:cNvPicPr>
          <p:nvPr/>
        </p:nvPicPr>
        <p:blipFill>
          <a:blip r:embed="rId6"/>
          <a:stretch>
            <a:fillRect/>
          </a:stretch>
        </p:blipFill>
        <p:spPr>
          <a:xfrm>
            <a:off x="2732505" y="4467178"/>
            <a:ext cx="2462463" cy="2107959"/>
          </a:xfrm>
          <a:prstGeom prst="rect">
            <a:avLst/>
          </a:prstGeom>
        </p:spPr>
      </p:pic>
      <p:pic>
        <p:nvPicPr>
          <p:cNvPr id="19" name="Picture 19">
            <a:extLst>
              <a:ext uri="{FF2B5EF4-FFF2-40B4-BE49-F238E27FC236}">
                <a16:creationId xmlns:a16="http://schemas.microsoft.com/office/drawing/2014/main" id="{A1E6EF04-B6A6-4091-9F88-C8BDA4ADD889}"/>
              </a:ext>
            </a:extLst>
          </p:cNvPr>
          <p:cNvPicPr>
            <a:picLocks noChangeAspect="1"/>
          </p:cNvPicPr>
          <p:nvPr/>
        </p:nvPicPr>
        <p:blipFill>
          <a:blip r:embed="rId7"/>
          <a:stretch>
            <a:fillRect/>
          </a:stretch>
        </p:blipFill>
        <p:spPr>
          <a:xfrm>
            <a:off x="-88232" y="4557829"/>
            <a:ext cx="2743200" cy="2113814"/>
          </a:xfrm>
          <a:prstGeom prst="rect">
            <a:avLst/>
          </a:prstGeom>
        </p:spPr>
      </p:pic>
      <p:pic>
        <p:nvPicPr>
          <p:cNvPr id="20" name="Picture 20">
            <a:extLst>
              <a:ext uri="{FF2B5EF4-FFF2-40B4-BE49-F238E27FC236}">
                <a16:creationId xmlns:a16="http://schemas.microsoft.com/office/drawing/2014/main" id="{174F19FF-509A-4566-BA3D-762CA303F0E7}"/>
              </a:ext>
            </a:extLst>
          </p:cNvPr>
          <p:cNvPicPr>
            <a:picLocks noChangeAspect="1"/>
          </p:cNvPicPr>
          <p:nvPr/>
        </p:nvPicPr>
        <p:blipFill>
          <a:blip r:embed="rId8"/>
          <a:stretch>
            <a:fillRect/>
          </a:stretch>
        </p:blipFill>
        <p:spPr>
          <a:xfrm>
            <a:off x="2732506" y="1725115"/>
            <a:ext cx="2462464" cy="2405138"/>
          </a:xfrm>
          <a:prstGeom prst="rect">
            <a:avLst/>
          </a:prstGeom>
        </p:spPr>
      </p:pic>
      <p:pic>
        <p:nvPicPr>
          <p:cNvPr id="21" name="Picture 21">
            <a:extLst>
              <a:ext uri="{FF2B5EF4-FFF2-40B4-BE49-F238E27FC236}">
                <a16:creationId xmlns:a16="http://schemas.microsoft.com/office/drawing/2014/main" id="{C9A257F6-A00B-4FDF-8189-241923A14D45}"/>
              </a:ext>
            </a:extLst>
          </p:cNvPr>
          <p:cNvPicPr>
            <a:picLocks noChangeAspect="1"/>
          </p:cNvPicPr>
          <p:nvPr/>
        </p:nvPicPr>
        <p:blipFill>
          <a:blip r:embed="rId9"/>
          <a:stretch>
            <a:fillRect/>
          </a:stretch>
        </p:blipFill>
        <p:spPr>
          <a:xfrm>
            <a:off x="5387892" y="4469147"/>
            <a:ext cx="2619375" cy="2104022"/>
          </a:xfrm>
          <a:prstGeom prst="rect">
            <a:avLst/>
          </a:prstGeom>
        </p:spPr>
      </p:pic>
      <p:pic>
        <p:nvPicPr>
          <p:cNvPr id="23" name="Picture 23">
            <a:extLst>
              <a:ext uri="{FF2B5EF4-FFF2-40B4-BE49-F238E27FC236}">
                <a16:creationId xmlns:a16="http://schemas.microsoft.com/office/drawing/2014/main" id="{A98A8F1A-F220-4FC3-B2B9-782A832EE063}"/>
              </a:ext>
            </a:extLst>
          </p:cNvPr>
          <p:cNvPicPr>
            <a:picLocks noChangeAspect="1"/>
          </p:cNvPicPr>
          <p:nvPr/>
        </p:nvPicPr>
        <p:blipFill>
          <a:blip r:embed="rId10"/>
          <a:stretch>
            <a:fillRect/>
          </a:stretch>
        </p:blipFill>
        <p:spPr>
          <a:xfrm>
            <a:off x="8200189" y="4470066"/>
            <a:ext cx="2703095" cy="2182394"/>
          </a:xfrm>
          <a:prstGeom prst="rect">
            <a:avLst/>
          </a:prstGeom>
        </p:spPr>
      </p:pic>
    </p:spTree>
    <p:extLst>
      <p:ext uri="{BB962C8B-B14F-4D97-AF65-F5344CB8AC3E}">
        <p14:creationId xmlns:p14="http://schemas.microsoft.com/office/powerpoint/2010/main" val="394902368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F20D6C-E456-482B-86CF-28428EFE2847}"/>
              </a:ext>
            </a:extLst>
          </p:cNvPr>
          <p:cNvSpPr>
            <a:spLocks noGrp="1"/>
          </p:cNvSpPr>
          <p:nvPr>
            <p:ph type="title"/>
          </p:nvPr>
        </p:nvSpPr>
        <p:spPr/>
        <p:txBody>
          <a:bodyPr>
            <a:normAutofit/>
          </a:bodyPr>
          <a:lstStyle/>
          <a:p>
            <a:pPr algn="ctr"/>
            <a:r>
              <a:rPr lang="en-GB" sz="5400"/>
              <a:t>County Lines</a:t>
            </a:r>
          </a:p>
        </p:txBody>
      </p:sp>
      <p:pic>
        <p:nvPicPr>
          <p:cNvPr id="4" name="Picture 4" descr="Map&#10;&#10;Description automatically generated">
            <a:extLst>
              <a:ext uri="{FF2B5EF4-FFF2-40B4-BE49-F238E27FC236}">
                <a16:creationId xmlns:a16="http://schemas.microsoft.com/office/drawing/2014/main" id="{0B465577-1979-4416-B342-2C94B1FE277E}"/>
              </a:ext>
            </a:extLst>
          </p:cNvPr>
          <p:cNvPicPr>
            <a:picLocks noGrp="1" noChangeAspect="1"/>
          </p:cNvPicPr>
          <p:nvPr>
            <p:ph idx="1"/>
          </p:nvPr>
        </p:nvPicPr>
        <p:blipFill>
          <a:blip r:embed="rId2"/>
          <a:stretch>
            <a:fillRect/>
          </a:stretch>
        </p:blipFill>
        <p:spPr>
          <a:xfrm>
            <a:off x="253471" y="1919957"/>
            <a:ext cx="5607659" cy="3920878"/>
          </a:xfrm>
        </p:spPr>
      </p:pic>
      <p:sp>
        <p:nvSpPr>
          <p:cNvPr id="5" name="TextBox 4">
            <a:extLst>
              <a:ext uri="{FF2B5EF4-FFF2-40B4-BE49-F238E27FC236}">
                <a16:creationId xmlns:a16="http://schemas.microsoft.com/office/drawing/2014/main" id="{93CBB187-AA21-42BF-A70B-48023CF6A023}"/>
              </a:ext>
            </a:extLst>
          </p:cNvPr>
          <p:cNvSpPr txBox="1"/>
          <p:nvPr/>
        </p:nvSpPr>
        <p:spPr>
          <a:xfrm>
            <a:off x="4243137" y="5874084"/>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t>(Turner. 2019)</a:t>
            </a:r>
          </a:p>
        </p:txBody>
      </p:sp>
      <p:sp>
        <p:nvSpPr>
          <p:cNvPr id="6" name="TextBox 5">
            <a:extLst>
              <a:ext uri="{FF2B5EF4-FFF2-40B4-BE49-F238E27FC236}">
                <a16:creationId xmlns:a16="http://schemas.microsoft.com/office/drawing/2014/main" id="{73125EDE-BBC6-4E09-951D-0CBE5B109007}"/>
              </a:ext>
            </a:extLst>
          </p:cNvPr>
          <p:cNvSpPr txBox="1"/>
          <p:nvPr/>
        </p:nvSpPr>
        <p:spPr>
          <a:xfrm>
            <a:off x="6097170" y="1926223"/>
            <a:ext cx="4507831" cy="452431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b="1"/>
              <a:t>NPCC definition of a County Line</a:t>
            </a:r>
            <a:endParaRPr lang="en-US"/>
          </a:p>
          <a:p>
            <a:r>
              <a:rPr lang="en-GB">
                <a:ea typeface="+mn-lt"/>
                <a:cs typeface="+mn-lt"/>
              </a:rPr>
              <a:t>The 2018 Home Office Serious Crime Strategy states the NPCC definition of a County Line is a term used to describe gangs and organised criminal networks involved in exporting illegal drugs into one or more importing areas [within the UK], using dedicated mobile phone lines or other form of “deal line”. They are likely to exploit children and vulnerable adults to move [and store] the drugs and money and they will often use coercion, intimidation, violence (including sexual violence) and weapons.</a:t>
            </a:r>
            <a:endParaRPr lang="en-GB"/>
          </a:p>
          <a:p>
            <a:r>
              <a:rPr lang="en-GB"/>
              <a:t>                       (</a:t>
            </a:r>
            <a:r>
              <a:rPr lang="en-GB" sz="1400"/>
              <a:t>National Crime Agency. No Date)</a:t>
            </a:r>
          </a:p>
          <a:p>
            <a:endParaRPr lang="en-GB"/>
          </a:p>
        </p:txBody>
      </p:sp>
    </p:spTree>
    <p:extLst>
      <p:ext uri="{BB962C8B-B14F-4D97-AF65-F5344CB8AC3E}">
        <p14:creationId xmlns:p14="http://schemas.microsoft.com/office/powerpoint/2010/main" val="366168434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A65AC7D1-EAA9-48F5-B509-60A7F50BF7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1" name="Rectangle 10">
            <a:extLst>
              <a:ext uri="{FF2B5EF4-FFF2-40B4-BE49-F238E27FC236}">
                <a16:creationId xmlns:a16="http://schemas.microsoft.com/office/drawing/2014/main" id="{D6320AF9-619A-4175-865B-5663E1AEF4C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3" name="Straight Connector 12">
            <a:extLst>
              <a:ext uri="{FF2B5EF4-FFF2-40B4-BE49-F238E27FC236}">
                <a16:creationId xmlns:a16="http://schemas.microsoft.com/office/drawing/2014/main" id="{063B6EC6-D752-4EE7-908B-F8F19E8C7FE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111313" y="0"/>
            <a:ext cx="1219200" cy="6858000"/>
          </a:xfrm>
          <a:prstGeom prst="line">
            <a:avLst/>
          </a:prstGeom>
          <a:ln w="9525">
            <a:solidFill>
              <a:schemeClr val="accent1">
                <a:lumMod val="75000"/>
              </a:schemeClr>
            </a:solidFill>
          </a:ln>
        </p:spPr>
        <p:style>
          <a:lnRef idx="2">
            <a:schemeClr val="accent1"/>
          </a:lnRef>
          <a:fillRef idx="0">
            <a:schemeClr val="accent1"/>
          </a:fillRef>
          <a:effectRef idx="1">
            <a:schemeClr val="accent1"/>
          </a:effectRef>
          <a:fontRef idx="minor">
            <a:schemeClr val="tx1"/>
          </a:fontRef>
        </p:style>
      </p:cxnSp>
      <p:cxnSp>
        <p:nvCxnSpPr>
          <p:cNvPr id="15" name="Straight Connector 14">
            <a:extLst>
              <a:ext uri="{FF2B5EF4-FFF2-40B4-BE49-F238E27FC236}">
                <a16:creationId xmlns:a16="http://schemas.microsoft.com/office/drawing/2014/main" id="{EFECD4E8-AD3E-4228-82A2-9461958EA94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3290979" y="3681413"/>
            <a:ext cx="4763558" cy="3176587"/>
          </a:xfrm>
          <a:prstGeom prst="line">
            <a:avLst/>
          </a:prstGeom>
          <a:ln w="9525">
            <a:solidFill>
              <a:schemeClr val="tx1">
                <a:lumMod val="50000"/>
                <a:lumOff val="50000"/>
                <a:alpha val="80000"/>
              </a:schemeClr>
            </a:solidFill>
          </a:ln>
        </p:spPr>
        <p:style>
          <a:lnRef idx="2">
            <a:schemeClr val="accent1"/>
          </a:lnRef>
          <a:fillRef idx="0">
            <a:schemeClr val="accent1"/>
          </a:fillRef>
          <a:effectRef idx="1">
            <a:schemeClr val="accent1"/>
          </a:effectRef>
          <a:fontRef idx="minor">
            <a:schemeClr val="tx1"/>
          </a:fontRef>
        </p:style>
      </p:cxnSp>
      <p:sp>
        <p:nvSpPr>
          <p:cNvPr id="17" name="Rectangle 23">
            <a:extLst>
              <a:ext uri="{FF2B5EF4-FFF2-40B4-BE49-F238E27FC236}">
                <a16:creationId xmlns:a16="http://schemas.microsoft.com/office/drawing/2014/main" id="{7E018740-5C2B-4A41-AC1A-7E68D1EC19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82568"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Rectangle 25">
            <a:extLst>
              <a:ext uri="{FF2B5EF4-FFF2-40B4-BE49-F238E27FC236}">
                <a16:creationId xmlns:a16="http://schemas.microsoft.com/office/drawing/2014/main" id="{166F75A4-C475-4941-8EE2-B80A06A2C1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04534"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1" name="Isosceles Triangle 20">
            <a:extLst>
              <a:ext uri="{FF2B5EF4-FFF2-40B4-BE49-F238E27FC236}">
                <a16:creationId xmlns:a16="http://schemas.microsoft.com/office/drawing/2014/main" id="{A032553A-72E8-4B0D-8405-FF9771C9AF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33425"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7">
            <a:extLst>
              <a:ext uri="{FF2B5EF4-FFF2-40B4-BE49-F238E27FC236}">
                <a16:creationId xmlns:a16="http://schemas.microsoft.com/office/drawing/2014/main" id="{765800AC-C3B9-498E-87BC-29FAE4C76B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35592"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Isosceles Triangle 24">
            <a:extLst>
              <a:ext uri="{FF2B5EF4-FFF2-40B4-BE49-F238E27FC236}">
                <a16:creationId xmlns:a16="http://schemas.microsoft.com/office/drawing/2014/main" id="{1F9D6ACB-2FF4-49F9-978A-E0D5327FC6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72758"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Freeform: Shape 26">
            <a:extLst>
              <a:ext uri="{FF2B5EF4-FFF2-40B4-BE49-F238E27FC236}">
                <a16:creationId xmlns:a16="http://schemas.microsoft.com/office/drawing/2014/main" id="{A5EC319D-0FEA-4B95-A3EA-01E35672C9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197631" y="-8467"/>
            <a:ext cx="5994369" cy="6866467"/>
          </a:xfrm>
          <a:custGeom>
            <a:avLst/>
            <a:gdLst>
              <a:gd name="connsiteX0" fmla="*/ 0 w 5994369"/>
              <a:gd name="connsiteY0" fmla="*/ 0 h 6866467"/>
              <a:gd name="connsiteX1" fmla="*/ 1249825 w 5994369"/>
              <a:gd name="connsiteY1" fmla="*/ 0 h 6866467"/>
              <a:gd name="connsiteX2" fmla="*/ 1249825 w 5994369"/>
              <a:gd name="connsiteY2" fmla="*/ 8467 h 6866467"/>
              <a:gd name="connsiteX3" fmla="*/ 5994369 w 5994369"/>
              <a:gd name="connsiteY3" fmla="*/ 8467 h 6866467"/>
              <a:gd name="connsiteX4" fmla="*/ 5994369 w 5994369"/>
              <a:gd name="connsiteY4" fmla="*/ 6866467 h 6866467"/>
              <a:gd name="connsiteX5" fmla="*/ 1249825 w 5994369"/>
              <a:gd name="connsiteY5" fmla="*/ 6866467 h 6866467"/>
              <a:gd name="connsiteX6" fmla="*/ 1109382 w 5994369"/>
              <a:gd name="connsiteY6" fmla="*/ 6866467 h 6866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994369" h="6866467">
                <a:moveTo>
                  <a:pt x="0" y="0"/>
                </a:moveTo>
                <a:lnTo>
                  <a:pt x="1249825" y="0"/>
                </a:lnTo>
                <a:lnTo>
                  <a:pt x="1249825" y="8467"/>
                </a:lnTo>
                <a:lnTo>
                  <a:pt x="5994369" y="8467"/>
                </a:lnTo>
                <a:lnTo>
                  <a:pt x="5994369" y="6866467"/>
                </a:lnTo>
                <a:lnTo>
                  <a:pt x="1249825" y="6866467"/>
                </a:lnTo>
                <a:lnTo>
                  <a:pt x="1109382" y="6866467"/>
                </a:ln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49594939-59A7-4EFA-8701-2817B7194478}"/>
              </a:ext>
            </a:extLst>
          </p:cNvPr>
          <p:cNvSpPr>
            <a:spLocks noGrp="1"/>
          </p:cNvSpPr>
          <p:nvPr>
            <p:ph type="title"/>
          </p:nvPr>
        </p:nvSpPr>
        <p:spPr>
          <a:xfrm>
            <a:off x="7261934" y="-499979"/>
            <a:ext cx="4512989" cy="2227730"/>
          </a:xfrm>
        </p:spPr>
        <p:txBody>
          <a:bodyPr anchor="ctr">
            <a:normAutofit/>
          </a:bodyPr>
          <a:lstStyle/>
          <a:p>
            <a:r>
              <a:rPr lang="en-GB">
                <a:solidFill>
                  <a:srgbClr val="FFFFFF"/>
                </a:solidFill>
              </a:rPr>
              <a:t>Why Young People ?</a:t>
            </a:r>
          </a:p>
        </p:txBody>
      </p:sp>
      <p:pic>
        <p:nvPicPr>
          <p:cNvPr id="4" name="Picture 4" descr="A picture containing building, person, outdoor, brick&#10;&#10;Description automatically generated">
            <a:extLst>
              <a:ext uri="{FF2B5EF4-FFF2-40B4-BE49-F238E27FC236}">
                <a16:creationId xmlns:a16="http://schemas.microsoft.com/office/drawing/2014/main" id="{7AD4F7A3-60BF-4758-9303-69301355EF9B}"/>
              </a:ext>
            </a:extLst>
          </p:cNvPr>
          <p:cNvPicPr>
            <a:picLocks noChangeAspect="1"/>
          </p:cNvPicPr>
          <p:nvPr/>
        </p:nvPicPr>
        <p:blipFill>
          <a:blip r:embed="rId2"/>
          <a:stretch>
            <a:fillRect/>
          </a:stretch>
        </p:blipFill>
        <p:spPr>
          <a:xfrm>
            <a:off x="476514" y="1123553"/>
            <a:ext cx="3883510" cy="4927056"/>
          </a:xfrm>
          <a:prstGeom prst="rect">
            <a:avLst/>
          </a:prstGeom>
        </p:spPr>
      </p:pic>
      <p:sp>
        <p:nvSpPr>
          <p:cNvPr id="3" name="Content Placeholder 2">
            <a:extLst>
              <a:ext uri="{FF2B5EF4-FFF2-40B4-BE49-F238E27FC236}">
                <a16:creationId xmlns:a16="http://schemas.microsoft.com/office/drawing/2014/main" id="{4814D78C-FEEC-4B89-8C13-F234E163206D}"/>
              </a:ext>
            </a:extLst>
          </p:cNvPr>
          <p:cNvSpPr>
            <a:spLocks noGrp="1"/>
          </p:cNvSpPr>
          <p:nvPr>
            <p:ph idx="1"/>
          </p:nvPr>
        </p:nvSpPr>
        <p:spPr>
          <a:xfrm>
            <a:off x="7128251" y="1152908"/>
            <a:ext cx="4512988" cy="3799201"/>
          </a:xfrm>
        </p:spPr>
        <p:txBody>
          <a:bodyPr vert="horz" lIns="91440" tIns="45720" rIns="91440" bIns="45720" rtlCol="0" anchor="t">
            <a:noAutofit/>
          </a:bodyPr>
          <a:lstStyle/>
          <a:p>
            <a:pPr marL="0" indent="0">
              <a:lnSpc>
                <a:spcPct val="90000"/>
              </a:lnSpc>
              <a:buNone/>
            </a:pPr>
            <a:r>
              <a:rPr lang="en-GB" sz="2400">
                <a:solidFill>
                  <a:srgbClr val="FFFFFF"/>
                </a:solidFill>
              </a:rPr>
              <a:t>An article in Youth and Policy states that:</a:t>
            </a:r>
          </a:p>
          <a:p>
            <a:pPr marL="0" indent="0">
              <a:lnSpc>
                <a:spcPct val="90000"/>
              </a:lnSpc>
              <a:buNone/>
            </a:pPr>
            <a:r>
              <a:rPr lang="en-GB" sz="2400">
                <a:solidFill>
                  <a:srgbClr val="FFFFFF"/>
                </a:solidFill>
                <a:ea typeface="+mn-lt"/>
                <a:cs typeface="+mn-lt"/>
              </a:rPr>
              <a:t>The young people who deliver the drugs are typically aged between 12 and 17. These youngsters are often known to Children’s Services and Youth Offending Teams (…) The gangs use children and younger adolescents because they are easier to control and, being young and having few, or no, previous convictions, they are less likely to be known to the police.              </a:t>
            </a:r>
          </a:p>
          <a:p>
            <a:pPr marL="0" indent="0">
              <a:lnSpc>
                <a:spcPct val="90000"/>
              </a:lnSpc>
              <a:buNone/>
            </a:pPr>
            <a:r>
              <a:rPr lang="en-GB" sz="2400">
                <a:solidFill>
                  <a:srgbClr val="FFFFFF"/>
                </a:solidFill>
                <a:ea typeface="+mn-lt"/>
                <a:cs typeface="+mn-lt"/>
              </a:rPr>
              <a:t>                  </a:t>
            </a:r>
            <a:r>
              <a:rPr lang="en-GB" sz="1600">
                <a:solidFill>
                  <a:srgbClr val="FFFFFF"/>
                </a:solidFill>
                <a:ea typeface="+mn-lt"/>
                <a:cs typeface="+mn-lt"/>
              </a:rPr>
              <a:t> (Andell and Pitts. No Date).</a:t>
            </a:r>
            <a:endParaRPr lang="en-GB" sz="1600">
              <a:solidFill>
                <a:srgbClr val="FFFFFF"/>
              </a:solidFill>
            </a:endParaRPr>
          </a:p>
        </p:txBody>
      </p:sp>
    </p:spTree>
    <p:extLst>
      <p:ext uri="{BB962C8B-B14F-4D97-AF65-F5344CB8AC3E}">
        <p14:creationId xmlns:p14="http://schemas.microsoft.com/office/powerpoint/2010/main" val="111465719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DBCDCC-CBB6-4AF6-B73C-7BEE52E417FB}"/>
              </a:ext>
            </a:extLst>
          </p:cNvPr>
          <p:cNvSpPr>
            <a:spLocks noGrp="1"/>
          </p:cNvSpPr>
          <p:nvPr>
            <p:ph type="title"/>
          </p:nvPr>
        </p:nvSpPr>
        <p:spPr/>
        <p:txBody>
          <a:bodyPr/>
          <a:lstStyle/>
          <a:p>
            <a:pPr algn="ctr"/>
            <a:r>
              <a:rPr lang="en-GB">
                <a:ea typeface="+mj-lt"/>
                <a:cs typeface="+mj-lt"/>
              </a:rPr>
              <a:t>County Line- Easy Targets!</a:t>
            </a:r>
            <a:endParaRPr lang="en-US"/>
          </a:p>
        </p:txBody>
      </p:sp>
      <p:pic>
        <p:nvPicPr>
          <p:cNvPr id="4" name="Picture 4" descr="Graphical user interface, application&#10;&#10;Description automatically generated">
            <a:extLst>
              <a:ext uri="{FF2B5EF4-FFF2-40B4-BE49-F238E27FC236}">
                <a16:creationId xmlns:a16="http://schemas.microsoft.com/office/drawing/2014/main" id="{490D60B4-8D3A-4190-A103-0E157E579B26}"/>
              </a:ext>
            </a:extLst>
          </p:cNvPr>
          <p:cNvPicPr>
            <a:picLocks noGrp="1" noChangeAspect="1"/>
          </p:cNvPicPr>
          <p:nvPr>
            <p:ph idx="1"/>
          </p:nvPr>
        </p:nvPicPr>
        <p:blipFill rotWithShape="1">
          <a:blip r:embed="rId2"/>
          <a:srcRect l="21907" t="26049" r="49758" b="32127"/>
          <a:stretch/>
        </p:blipFill>
        <p:spPr>
          <a:xfrm>
            <a:off x="964621" y="1264906"/>
            <a:ext cx="8148167" cy="5344862"/>
          </a:xfrm>
        </p:spPr>
      </p:pic>
      <p:sp>
        <p:nvSpPr>
          <p:cNvPr id="5" name="TextBox 4">
            <a:extLst>
              <a:ext uri="{FF2B5EF4-FFF2-40B4-BE49-F238E27FC236}">
                <a16:creationId xmlns:a16="http://schemas.microsoft.com/office/drawing/2014/main" id="{A5012AD5-DDF1-4443-BA38-A3B6E2A80B67}"/>
              </a:ext>
            </a:extLst>
          </p:cNvPr>
          <p:cNvSpPr txBox="1"/>
          <p:nvPr/>
        </p:nvSpPr>
        <p:spPr>
          <a:xfrm>
            <a:off x="7237663" y="6034505"/>
            <a:ext cx="2743200"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t>(O’Hagan. Et.al. 2019)</a:t>
            </a:r>
            <a:endParaRPr lang="en-US"/>
          </a:p>
          <a:p>
            <a:pPr algn="l"/>
            <a:endParaRPr lang="en-GB"/>
          </a:p>
        </p:txBody>
      </p:sp>
    </p:spTree>
    <p:extLst>
      <p:ext uri="{BB962C8B-B14F-4D97-AF65-F5344CB8AC3E}">
        <p14:creationId xmlns:p14="http://schemas.microsoft.com/office/powerpoint/2010/main" val="82916708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DCD876-6C48-4B53-99EC-C3494FC27DAC}"/>
              </a:ext>
            </a:extLst>
          </p:cNvPr>
          <p:cNvSpPr>
            <a:spLocks noGrp="1"/>
          </p:cNvSpPr>
          <p:nvPr>
            <p:ph type="title"/>
          </p:nvPr>
        </p:nvSpPr>
        <p:spPr/>
        <p:txBody>
          <a:bodyPr/>
          <a:lstStyle/>
          <a:p>
            <a:pPr algn="ctr"/>
            <a:r>
              <a:rPr lang="en-GB"/>
              <a:t>EASY TARGETS</a:t>
            </a:r>
          </a:p>
        </p:txBody>
      </p:sp>
      <p:sp>
        <p:nvSpPr>
          <p:cNvPr id="3" name="Content Placeholder 2">
            <a:extLst>
              <a:ext uri="{FF2B5EF4-FFF2-40B4-BE49-F238E27FC236}">
                <a16:creationId xmlns:a16="http://schemas.microsoft.com/office/drawing/2014/main" id="{895ECD9F-A60C-478B-B6B9-56EBA3EE4EB1}"/>
              </a:ext>
            </a:extLst>
          </p:cNvPr>
          <p:cNvSpPr>
            <a:spLocks noGrp="1"/>
          </p:cNvSpPr>
          <p:nvPr>
            <p:ph idx="1"/>
          </p:nvPr>
        </p:nvSpPr>
        <p:spPr/>
        <p:txBody>
          <a:bodyPr vert="horz" lIns="91440" tIns="45720" rIns="91440" bIns="45720" rtlCol="0" anchor="t">
            <a:normAutofit/>
          </a:bodyPr>
          <a:lstStyle/>
          <a:p>
            <a:r>
              <a:rPr lang="en-GB" sz="2400">
                <a:ea typeface="+mn-lt"/>
                <a:cs typeface="+mn-lt"/>
              </a:rPr>
              <a:t>'Factors affecting the vulnerability of children include poverty, family breakdown, social care intervention, frequent missing episodes, behavioural and development disorders and exclusion from main-stream schooling'</a:t>
            </a:r>
          </a:p>
          <a:p>
            <a:pPr marL="0" indent="0" algn="r">
              <a:buNone/>
            </a:pPr>
            <a:r>
              <a:rPr lang="en-GB"/>
              <a:t>(</a:t>
            </a:r>
            <a:r>
              <a:rPr lang="en-GB">
                <a:ea typeface="+mn-lt"/>
                <a:cs typeface="+mn-lt"/>
              </a:rPr>
              <a:t>O’Hagan. &amp; Edmundson. 2021).</a:t>
            </a:r>
          </a:p>
          <a:p>
            <a:pPr marL="0" indent="0" algn="just">
              <a:buNone/>
            </a:pPr>
            <a:endParaRPr lang="en-GB"/>
          </a:p>
        </p:txBody>
      </p:sp>
      <p:pic>
        <p:nvPicPr>
          <p:cNvPr id="4" name="Picture 4">
            <a:extLst>
              <a:ext uri="{FF2B5EF4-FFF2-40B4-BE49-F238E27FC236}">
                <a16:creationId xmlns:a16="http://schemas.microsoft.com/office/drawing/2014/main" id="{C160ACE3-B373-4686-9930-7BF1C8C6B685}"/>
              </a:ext>
            </a:extLst>
          </p:cNvPr>
          <p:cNvPicPr>
            <a:picLocks noChangeAspect="1"/>
          </p:cNvPicPr>
          <p:nvPr/>
        </p:nvPicPr>
        <p:blipFill>
          <a:blip r:embed="rId2"/>
          <a:stretch>
            <a:fillRect/>
          </a:stretch>
        </p:blipFill>
        <p:spPr>
          <a:xfrm>
            <a:off x="558466" y="4255169"/>
            <a:ext cx="3083593" cy="2084804"/>
          </a:xfrm>
          <a:prstGeom prst="rect">
            <a:avLst/>
          </a:prstGeom>
        </p:spPr>
      </p:pic>
      <p:pic>
        <p:nvPicPr>
          <p:cNvPr id="5" name="Picture 5" descr="A picture containing text, outdoor&#10;&#10;Description automatically generated">
            <a:extLst>
              <a:ext uri="{FF2B5EF4-FFF2-40B4-BE49-F238E27FC236}">
                <a16:creationId xmlns:a16="http://schemas.microsoft.com/office/drawing/2014/main" id="{2F271709-46E4-4290-9200-55722D11B2C0}"/>
              </a:ext>
            </a:extLst>
          </p:cNvPr>
          <p:cNvPicPr>
            <a:picLocks noChangeAspect="1"/>
          </p:cNvPicPr>
          <p:nvPr/>
        </p:nvPicPr>
        <p:blipFill rotWithShape="1">
          <a:blip r:embed="rId3"/>
          <a:srcRect l="58049" r="-488" b="-877"/>
          <a:stretch/>
        </p:blipFill>
        <p:spPr>
          <a:xfrm>
            <a:off x="8507663" y="4251747"/>
            <a:ext cx="3156086" cy="2084403"/>
          </a:xfrm>
          <a:prstGeom prst="rect">
            <a:avLst/>
          </a:prstGeom>
        </p:spPr>
      </p:pic>
      <p:pic>
        <p:nvPicPr>
          <p:cNvPr id="6" name="Picture 6" descr="Text&#10;&#10;Description automatically generated">
            <a:extLst>
              <a:ext uri="{FF2B5EF4-FFF2-40B4-BE49-F238E27FC236}">
                <a16:creationId xmlns:a16="http://schemas.microsoft.com/office/drawing/2014/main" id="{EF5FD9F4-016D-459E-B1E7-37847A0A4629}"/>
              </a:ext>
            </a:extLst>
          </p:cNvPr>
          <p:cNvPicPr>
            <a:picLocks noChangeAspect="1"/>
          </p:cNvPicPr>
          <p:nvPr/>
        </p:nvPicPr>
        <p:blipFill>
          <a:blip r:embed="rId4"/>
          <a:stretch>
            <a:fillRect/>
          </a:stretch>
        </p:blipFill>
        <p:spPr>
          <a:xfrm>
            <a:off x="3788611" y="4251746"/>
            <a:ext cx="4521199" cy="2084297"/>
          </a:xfrm>
          <a:prstGeom prst="rect">
            <a:avLst/>
          </a:prstGeom>
        </p:spPr>
      </p:pic>
      <p:sp>
        <p:nvSpPr>
          <p:cNvPr id="7" name="TextBox 6">
            <a:extLst>
              <a:ext uri="{FF2B5EF4-FFF2-40B4-BE49-F238E27FC236}">
                <a16:creationId xmlns:a16="http://schemas.microsoft.com/office/drawing/2014/main" id="{CF9E89C7-B87F-4291-ACFB-63C8589A154D}"/>
              </a:ext>
            </a:extLst>
          </p:cNvPr>
          <p:cNvSpPr txBox="1"/>
          <p:nvPr/>
        </p:nvSpPr>
        <p:spPr>
          <a:xfrm>
            <a:off x="9443452" y="6422189"/>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t>(Centre Point. 2021).</a:t>
            </a:r>
          </a:p>
        </p:txBody>
      </p:sp>
    </p:spTree>
    <p:extLst>
      <p:ext uri="{BB962C8B-B14F-4D97-AF65-F5344CB8AC3E}">
        <p14:creationId xmlns:p14="http://schemas.microsoft.com/office/powerpoint/2010/main" val="145276533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Online Media 6" title="Are You Listening?">
            <a:hlinkClick r:id="" action="ppaction://media"/>
            <a:extLst>
              <a:ext uri="{FF2B5EF4-FFF2-40B4-BE49-F238E27FC236}">
                <a16:creationId xmlns:a16="http://schemas.microsoft.com/office/drawing/2014/main" id="{DA09C7F0-594D-4132-A568-C1801E7E3D1F}"/>
              </a:ext>
            </a:extLst>
          </p:cNvPr>
          <p:cNvPicPr>
            <a:picLocks noRot="1" noChangeAspect="1"/>
          </p:cNvPicPr>
          <p:nvPr>
            <a:videoFile r:link="rId1"/>
          </p:nvPr>
        </p:nvPicPr>
        <p:blipFill>
          <a:blip r:embed="rId3"/>
          <a:stretch>
            <a:fillRect/>
          </a:stretch>
        </p:blipFill>
        <p:spPr>
          <a:xfrm>
            <a:off x="353786" y="443593"/>
            <a:ext cx="11448142" cy="5952671"/>
          </a:xfrm>
          <a:prstGeom prst="rect">
            <a:avLst/>
          </a:prstGeom>
        </p:spPr>
      </p:pic>
      <p:sp>
        <p:nvSpPr>
          <p:cNvPr id="8" name="TextBox 7">
            <a:extLst>
              <a:ext uri="{FF2B5EF4-FFF2-40B4-BE49-F238E27FC236}">
                <a16:creationId xmlns:a16="http://schemas.microsoft.com/office/drawing/2014/main" id="{9832B964-A9C1-4FC7-84E0-317AB0DE3783}"/>
              </a:ext>
            </a:extLst>
          </p:cNvPr>
          <p:cNvSpPr txBox="1"/>
          <p:nvPr/>
        </p:nvSpPr>
        <p:spPr>
          <a:xfrm>
            <a:off x="7817758" y="6438899"/>
            <a:ext cx="3668484"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t>(</a:t>
            </a:r>
            <a:r>
              <a:rPr lang="en-GB">
                <a:ea typeface="+mn-lt"/>
                <a:cs typeface="+mn-lt"/>
              </a:rPr>
              <a:t>Leicestershire Police, 2020)</a:t>
            </a:r>
            <a:endParaRPr lang="en-GB"/>
          </a:p>
        </p:txBody>
      </p:sp>
    </p:spTree>
    <p:extLst>
      <p:ext uri="{BB962C8B-B14F-4D97-AF65-F5344CB8AC3E}">
        <p14:creationId xmlns:p14="http://schemas.microsoft.com/office/powerpoint/2010/main" val="363829451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6070EE-7587-4046-B9F1-BCCB9755C764}"/>
              </a:ext>
            </a:extLst>
          </p:cNvPr>
          <p:cNvSpPr>
            <a:spLocks noGrp="1"/>
          </p:cNvSpPr>
          <p:nvPr>
            <p:ph type="title"/>
          </p:nvPr>
        </p:nvSpPr>
        <p:spPr/>
        <p:txBody>
          <a:bodyPr/>
          <a:lstStyle/>
          <a:p>
            <a:pPr algn="ctr"/>
            <a:r>
              <a:rPr lang="en-GB"/>
              <a:t>The Face of Contemporary Society</a:t>
            </a:r>
            <a:br>
              <a:rPr lang="en-GB"/>
            </a:br>
            <a:endParaRPr lang="en-GB"/>
          </a:p>
        </p:txBody>
      </p:sp>
      <p:pic>
        <p:nvPicPr>
          <p:cNvPr id="4" name="Picture 4" descr="Graphical user interface, application&#10;&#10;Description automatically generated">
            <a:extLst>
              <a:ext uri="{FF2B5EF4-FFF2-40B4-BE49-F238E27FC236}">
                <a16:creationId xmlns:a16="http://schemas.microsoft.com/office/drawing/2014/main" id="{F2C1A8DA-A8E8-41AC-BC74-71A17D1D66A9}"/>
              </a:ext>
            </a:extLst>
          </p:cNvPr>
          <p:cNvPicPr>
            <a:picLocks noGrp="1" noChangeAspect="1"/>
          </p:cNvPicPr>
          <p:nvPr>
            <p:ph idx="1"/>
          </p:nvPr>
        </p:nvPicPr>
        <p:blipFill rotWithShape="1">
          <a:blip r:embed="rId2"/>
          <a:srcRect r="599" b="18045"/>
          <a:stretch/>
        </p:blipFill>
        <p:spPr>
          <a:xfrm>
            <a:off x="7863451" y="1389675"/>
            <a:ext cx="2376459" cy="1569047"/>
          </a:xfrm>
        </p:spPr>
      </p:pic>
      <p:pic>
        <p:nvPicPr>
          <p:cNvPr id="6" name="Picture 6" descr="Graphical user interface, application&#10;&#10;Description automatically generated">
            <a:extLst>
              <a:ext uri="{FF2B5EF4-FFF2-40B4-BE49-F238E27FC236}">
                <a16:creationId xmlns:a16="http://schemas.microsoft.com/office/drawing/2014/main" id="{0ABC341C-8818-4590-A69A-4C221FEEDD18}"/>
              </a:ext>
            </a:extLst>
          </p:cNvPr>
          <p:cNvPicPr>
            <a:picLocks noChangeAspect="1"/>
          </p:cNvPicPr>
          <p:nvPr/>
        </p:nvPicPr>
        <p:blipFill>
          <a:blip r:embed="rId3"/>
          <a:stretch>
            <a:fillRect/>
          </a:stretch>
        </p:blipFill>
        <p:spPr>
          <a:xfrm>
            <a:off x="7864210" y="3147403"/>
            <a:ext cx="2424340" cy="1743529"/>
          </a:xfrm>
          <a:prstGeom prst="rect">
            <a:avLst/>
          </a:prstGeom>
        </p:spPr>
      </p:pic>
      <p:pic>
        <p:nvPicPr>
          <p:cNvPr id="3" name="Picture 6">
            <a:extLst>
              <a:ext uri="{FF2B5EF4-FFF2-40B4-BE49-F238E27FC236}">
                <a16:creationId xmlns:a16="http://schemas.microsoft.com/office/drawing/2014/main" id="{AC96584B-43AE-4C63-8A30-0969BF9FC906}"/>
              </a:ext>
            </a:extLst>
          </p:cNvPr>
          <p:cNvPicPr>
            <a:picLocks noChangeAspect="1"/>
          </p:cNvPicPr>
          <p:nvPr/>
        </p:nvPicPr>
        <p:blipFill>
          <a:blip r:embed="rId4"/>
          <a:stretch>
            <a:fillRect/>
          </a:stretch>
        </p:blipFill>
        <p:spPr>
          <a:xfrm>
            <a:off x="7839242" y="5046632"/>
            <a:ext cx="2422358" cy="1563999"/>
          </a:xfrm>
          <a:prstGeom prst="rect">
            <a:avLst/>
          </a:prstGeom>
        </p:spPr>
      </p:pic>
      <p:graphicFrame>
        <p:nvGraphicFramePr>
          <p:cNvPr id="15" name="TextBox 4">
            <a:extLst>
              <a:ext uri="{FF2B5EF4-FFF2-40B4-BE49-F238E27FC236}">
                <a16:creationId xmlns:a16="http://schemas.microsoft.com/office/drawing/2014/main" id="{579CC703-8A31-4828-9479-EDBA6DC20C13}"/>
              </a:ext>
            </a:extLst>
          </p:cNvPr>
          <p:cNvGraphicFramePr/>
          <p:nvPr/>
        </p:nvGraphicFramePr>
        <p:xfrm>
          <a:off x="1201948" y="1705155"/>
          <a:ext cx="4295954" cy="4801314"/>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extLst>
      <p:ext uri="{BB962C8B-B14F-4D97-AF65-F5344CB8AC3E}">
        <p14:creationId xmlns:p14="http://schemas.microsoft.com/office/powerpoint/2010/main" val="241544713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2F2F4C-7D3A-4988-9FAC-C8405404C419}"/>
              </a:ext>
            </a:extLst>
          </p:cNvPr>
          <p:cNvSpPr>
            <a:spLocks noGrp="1"/>
          </p:cNvSpPr>
          <p:nvPr>
            <p:ph type="title"/>
          </p:nvPr>
        </p:nvSpPr>
        <p:spPr/>
        <p:txBody>
          <a:bodyPr/>
          <a:lstStyle/>
          <a:p>
            <a:pPr algn="ctr"/>
            <a:r>
              <a:rPr lang="en-GB"/>
              <a:t>How Can Youth Workers Help?</a:t>
            </a:r>
            <a:br>
              <a:rPr lang="en-GB"/>
            </a:br>
            <a:endParaRPr lang="en-GB"/>
          </a:p>
        </p:txBody>
      </p:sp>
      <p:sp>
        <p:nvSpPr>
          <p:cNvPr id="3" name="Content Placeholder 2">
            <a:extLst>
              <a:ext uri="{FF2B5EF4-FFF2-40B4-BE49-F238E27FC236}">
                <a16:creationId xmlns:a16="http://schemas.microsoft.com/office/drawing/2014/main" id="{54D852E1-44C2-4D31-8887-BFEAD27BD5D4}"/>
              </a:ext>
            </a:extLst>
          </p:cNvPr>
          <p:cNvSpPr>
            <a:spLocks noGrp="1"/>
          </p:cNvSpPr>
          <p:nvPr>
            <p:ph idx="1"/>
          </p:nvPr>
        </p:nvSpPr>
        <p:spPr/>
        <p:txBody>
          <a:bodyPr vert="horz" lIns="91440" tIns="45720" rIns="91440" bIns="45720" rtlCol="0" anchor="t">
            <a:normAutofit fontScale="92500"/>
          </a:bodyPr>
          <a:lstStyle/>
          <a:p>
            <a:r>
              <a:rPr lang="en-GB"/>
              <a:t>The National Occupational Standards states: </a:t>
            </a:r>
            <a:endParaRPr lang="en-US"/>
          </a:p>
          <a:p>
            <a:r>
              <a:rPr lang="en-GB"/>
              <a:t>'Building purposeful</a:t>
            </a:r>
            <a:r>
              <a:rPr lang="en-GB">
                <a:ea typeface="+mn-lt"/>
                <a:cs typeface="+mn-lt"/>
              </a:rPr>
              <a:t> relationships with young people is at the heart of good youth work. It is important to know how to initiate such relationships and also the ways in which they can be maintained in order for young people to learn and develop' </a:t>
            </a:r>
          </a:p>
          <a:p>
            <a:pPr marL="0" indent="0" algn="ctr">
              <a:buNone/>
            </a:pPr>
            <a:r>
              <a:rPr lang="en-GB"/>
              <a:t>                                                 (CLD, Standards Council Scotland. 2019)</a:t>
            </a:r>
          </a:p>
          <a:p>
            <a:pPr marL="0" indent="0" algn="ctr">
              <a:buNone/>
            </a:pPr>
            <a:endParaRPr lang="en-GB"/>
          </a:p>
          <a:p>
            <a:pPr marL="0" indent="0" algn="just">
              <a:buNone/>
            </a:pPr>
            <a:r>
              <a:rPr lang="en-GB"/>
              <a:t>Outreach work can also enable youth workers to work with young people in their territory. The youth worker can assess the environment and initiate support based on their findings. This can include access to key multidisciplinary teams and services. Having a positive trusting relationship can buffer them from high risk factors that can affect their wellbeing and mental health.</a:t>
            </a:r>
          </a:p>
          <a:p>
            <a:pPr marL="0" indent="0" algn="r">
              <a:buNone/>
            </a:pPr>
            <a:r>
              <a:rPr lang="en-GB"/>
              <a:t>(</a:t>
            </a:r>
            <a:r>
              <a:rPr lang="en-GB" err="1"/>
              <a:t>Sharma,et.al</a:t>
            </a:r>
            <a:r>
              <a:rPr lang="en-GB"/>
              <a:t>. 2019).</a:t>
            </a:r>
          </a:p>
        </p:txBody>
      </p:sp>
      <p:pic>
        <p:nvPicPr>
          <p:cNvPr id="4" name="Picture 4" descr="A picture containing text&#10;&#10;Description automatically generated">
            <a:extLst>
              <a:ext uri="{FF2B5EF4-FFF2-40B4-BE49-F238E27FC236}">
                <a16:creationId xmlns:a16="http://schemas.microsoft.com/office/drawing/2014/main" id="{88E40C11-DBB3-4985-AECA-2DC53ABC3FE9}"/>
              </a:ext>
            </a:extLst>
          </p:cNvPr>
          <p:cNvPicPr>
            <a:picLocks noChangeAspect="1"/>
          </p:cNvPicPr>
          <p:nvPr/>
        </p:nvPicPr>
        <p:blipFill>
          <a:blip r:embed="rId2"/>
          <a:stretch>
            <a:fillRect/>
          </a:stretch>
        </p:blipFill>
        <p:spPr>
          <a:xfrm>
            <a:off x="9433091" y="2565733"/>
            <a:ext cx="2619375" cy="1743075"/>
          </a:xfrm>
          <a:prstGeom prst="rect">
            <a:avLst/>
          </a:prstGeom>
        </p:spPr>
      </p:pic>
    </p:spTree>
    <p:extLst>
      <p:ext uri="{BB962C8B-B14F-4D97-AF65-F5344CB8AC3E}">
        <p14:creationId xmlns:p14="http://schemas.microsoft.com/office/powerpoint/2010/main" val="52289388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3A906B-6F58-49B7-82E5-74593929C472}"/>
              </a:ext>
            </a:extLst>
          </p:cNvPr>
          <p:cNvSpPr>
            <a:spLocks noGrp="1"/>
          </p:cNvSpPr>
          <p:nvPr>
            <p:ph type="title"/>
          </p:nvPr>
        </p:nvSpPr>
        <p:spPr>
          <a:xfrm>
            <a:off x="3502214" y="622968"/>
            <a:ext cx="5771788" cy="839538"/>
          </a:xfrm>
        </p:spPr>
        <p:txBody>
          <a:bodyPr>
            <a:normAutofit fontScale="90000"/>
          </a:bodyPr>
          <a:lstStyle/>
          <a:p>
            <a:r>
              <a:rPr lang="en-GB"/>
              <a:t>WHAT CAN YOU DO AS A PARENT?</a:t>
            </a:r>
          </a:p>
        </p:txBody>
      </p:sp>
      <p:pic>
        <p:nvPicPr>
          <p:cNvPr id="5" name="Picture 5" descr="A picture containing text, toy&#10;&#10;Description automatically generated">
            <a:extLst>
              <a:ext uri="{FF2B5EF4-FFF2-40B4-BE49-F238E27FC236}">
                <a16:creationId xmlns:a16="http://schemas.microsoft.com/office/drawing/2014/main" id="{D583409E-9746-4E47-9D1A-857958948F74}"/>
              </a:ext>
            </a:extLst>
          </p:cNvPr>
          <p:cNvPicPr>
            <a:picLocks noChangeAspect="1"/>
          </p:cNvPicPr>
          <p:nvPr/>
        </p:nvPicPr>
        <p:blipFill>
          <a:blip r:embed="rId2"/>
          <a:stretch>
            <a:fillRect/>
          </a:stretch>
        </p:blipFill>
        <p:spPr>
          <a:xfrm>
            <a:off x="677333" y="629451"/>
            <a:ext cx="2596281" cy="1618104"/>
          </a:xfrm>
          <a:prstGeom prst="rect">
            <a:avLst/>
          </a:prstGeom>
        </p:spPr>
      </p:pic>
      <p:pic>
        <p:nvPicPr>
          <p:cNvPr id="4" name="Picture 4">
            <a:extLst>
              <a:ext uri="{FF2B5EF4-FFF2-40B4-BE49-F238E27FC236}">
                <a16:creationId xmlns:a16="http://schemas.microsoft.com/office/drawing/2014/main" id="{8D6398D3-6CAD-444E-B8C8-19F269538DD0}"/>
              </a:ext>
            </a:extLst>
          </p:cNvPr>
          <p:cNvPicPr>
            <a:picLocks noChangeAspect="1"/>
          </p:cNvPicPr>
          <p:nvPr/>
        </p:nvPicPr>
        <p:blipFill>
          <a:blip r:embed="rId3"/>
          <a:stretch>
            <a:fillRect/>
          </a:stretch>
        </p:blipFill>
        <p:spPr>
          <a:xfrm>
            <a:off x="1146001" y="2496007"/>
            <a:ext cx="1658947" cy="1658947"/>
          </a:xfrm>
          <a:prstGeom prst="rect">
            <a:avLst/>
          </a:prstGeom>
        </p:spPr>
      </p:pic>
      <p:sp>
        <p:nvSpPr>
          <p:cNvPr id="3" name="Content Placeholder 2">
            <a:extLst>
              <a:ext uri="{FF2B5EF4-FFF2-40B4-BE49-F238E27FC236}">
                <a16:creationId xmlns:a16="http://schemas.microsoft.com/office/drawing/2014/main" id="{D3B2C721-0BA0-4612-89BF-C4C2C96A1919}"/>
              </a:ext>
            </a:extLst>
          </p:cNvPr>
          <p:cNvSpPr>
            <a:spLocks noGrp="1"/>
          </p:cNvSpPr>
          <p:nvPr>
            <p:ph idx="1"/>
          </p:nvPr>
        </p:nvSpPr>
        <p:spPr>
          <a:xfrm>
            <a:off x="3502214" y="1706063"/>
            <a:ext cx="5771787" cy="4335299"/>
          </a:xfrm>
        </p:spPr>
        <p:txBody>
          <a:bodyPr vert="horz" lIns="91440" tIns="45720" rIns="91440" bIns="45720" rtlCol="0" anchor="t">
            <a:noAutofit/>
          </a:bodyPr>
          <a:lstStyle/>
          <a:p>
            <a:pPr>
              <a:lnSpc>
                <a:spcPct val="90000"/>
              </a:lnSpc>
            </a:pPr>
            <a:r>
              <a:rPr lang="en-GB" sz="2000"/>
              <a:t>Remember you are not to blame.</a:t>
            </a:r>
          </a:p>
          <a:p>
            <a:pPr>
              <a:lnSpc>
                <a:spcPct val="90000"/>
              </a:lnSpc>
            </a:pPr>
            <a:r>
              <a:rPr lang="en-GB" sz="2000"/>
              <a:t>Talk to your child or young person you are concerned about.</a:t>
            </a:r>
          </a:p>
          <a:p>
            <a:pPr>
              <a:lnSpc>
                <a:spcPct val="90000"/>
              </a:lnSpc>
            </a:pPr>
            <a:r>
              <a:rPr lang="en-GB" sz="2000"/>
              <a:t>Gather evidence such as car number plate, descriptions of the people they are meeting or train and bus receipts.</a:t>
            </a:r>
          </a:p>
          <a:p>
            <a:pPr>
              <a:lnSpc>
                <a:spcPct val="90000"/>
              </a:lnSpc>
            </a:pPr>
            <a:r>
              <a:rPr lang="en-GB" sz="2000"/>
              <a:t>Report any concerns you have to 101, 999 or speak to your local safeguarding team. In Carmarthenshire it is </a:t>
            </a:r>
            <a:r>
              <a:rPr lang="en-GB" sz="2000">
                <a:ea typeface="+mn-lt"/>
                <a:cs typeface="+mn-lt"/>
              </a:rPr>
              <a:t>Call Delta Wellbeing on 0300 333 2222 (available 24hrs, 7 days a week).</a:t>
            </a:r>
          </a:p>
          <a:p>
            <a:pPr>
              <a:lnSpc>
                <a:spcPct val="90000"/>
              </a:lnSpc>
            </a:pPr>
            <a:r>
              <a:rPr lang="en-GB" sz="2000"/>
              <a:t>If you are worried your child or young person will be facing criminal charges, get legal advice</a:t>
            </a:r>
            <a:r>
              <a:rPr lang="en-GB" sz="2000">
                <a:ea typeface="+mn-lt"/>
                <a:cs typeface="+mn-lt"/>
              </a:rPr>
              <a:t>, they may have a legal defence to those charges under the Modern Slavery Act.</a:t>
            </a:r>
          </a:p>
        </p:txBody>
      </p:sp>
      <p:pic>
        <p:nvPicPr>
          <p:cNvPr id="6" name="Picture 6" descr="A picture containing person, outdoor&#10;&#10;Description automatically generated">
            <a:extLst>
              <a:ext uri="{FF2B5EF4-FFF2-40B4-BE49-F238E27FC236}">
                <a16:creationId xmlns:a16="http://schemas.microsoft.com/office/drawing/2014/main" id="{967CFFB0-2DBE-490A-B7A7-EA4CC4E80143}"/>
              </a:ext>
            </a:extLst>
          </p:cNvPr>
          <p:cNvPicPr>
            <a:picLocks noChangeAspect="1"/>
          </p:cNvPicPr>
          <p:nvPr/>
        </p:nvPicPr>
        <p:blipFill>
          <a:blip r:embed="rId4"/>
          <a:stretch>
            <a:fillRect/>
          </a:stretch>
        </p:blipFill>
        <p:spPr>
          <a:xfrm>
            <a:off x="9461158" y="2498607"/>
            <a:ext cx="2113473" cy="1658947"/>
          </a:xfrm>
          <a:prstGeom prst="rect">
            <a:avLst/>
          </a:prstGeom>
        </p:spPr>
      </p:pic>
      <p:pic>
        <p:nvPicPr>
          <p:cNvPr id="7" name="Picture 7" descr="Text&#10;&#10;Description automatically generated">
            <a:extLst>
              <a:ext uri="{FF2B5EF4-FFF2-40B4-BE49-F238E27FC236}">
                <a16:creationId xmlns:a16="http://schemas.microsoft.com/office/drawing/2014/main" id="{75471C33-EBD3-4DD6-9449-442438306E66}"/>
              </a:ext>
            </a:extLst>
          </p:cNvPr>
          <p:cNvPicPr>
            <a:picLocks noChangeAspect="1"/>
          </p:cNvPicPr>
          <p:nvPr/>
        </p:nvPicPr>
        <p:blipFill>
          <a:blip r:embed="rId5"/>
          <a:stretch>
            <a:fillRect/>
          </a:stretch>
        </p:blipFill>
        <p:spPr>
          <a:xfrm>
            <a:off x="9202821" y="635699"/>
            <a:ext cx="2743200" cy="1629549"/>
          </a:xfrm>
          <a:prstGeom prst="rect">
            <a:avLst/>
          </a:prstGeom>
        </p:spPr>
      </p:pic>
      <p:pic>
        <p:nvPicPr>
          <p:cNvPr id="8" name="Picture 8" descr="A picture containing text, clipart&#10;&#10;Description automatically generated">
            <a:extLst>
              <a:ext uri="{FF2B5EF4-FFF2-40B4-BE49-F238E27FC236}">
                <a16:creationId xmlns:a16="http://schemas.microsoft.com/office/drawing/2014/main" id="{F1FB3C2D-5044-4B7B-A585-76AF98D0FF7A}"/>
              </a:ext>
            </a:extLst>
          </p:cNvPr>
          <p:cNvPicPr>
            <a:picLocks noChangeAspect="1"/>
          </p:cNvPicPr>
          <p:nvPr/>
        </p:nvPicPr>
        <p:blipFill>
          <a:blip r:embed="rId6"/>
          <a:stretch>
            <a:fillRect/>
          </a:stretch>
        </p:blipFill>
        <p:spPr>
          <a:xfrm>
            <a:off x="673768" y="4646325"/>
            <a:ext cx="2743200" cy="1562509"/>
          </a:xfrm>
          <a:prstGeom prst="rect">
            <a:avLst/>
          </a:prstGeom>
        </p:spPr>
      </p:pic>
      <p:pic>
        <p:nvPicPr>
          <p:cNvPr id="9" name="Picture 9" descr="A picture containing text, sign, sky, outdoor&#10;&#10;Description automatically generated">
            <a:extLst>
              <a:ext uri="{FF2B5EF4-FFF2-40B4-BE49-F238E27FC236}">
                <a16:creationId xmlns:a16="http://schemas.microsoft.com/office/drawing/2014/main" id="{76ACF97F-2605-4AE4-A7E5-FA32B63824C8}"/>
              </a:ext>
            </a:extLst>
          </p:cNvPr>
          <p:cNvPicPr>
            <a:picLocks noChangeAspect="1"/>
          </p:cNvPicPr>
          <p:nvPr/>
        </p:nvPicPr>
        <p:blipFill>
          <a:blip r:embed="rId7"/>
          <a:stretch>
            <a:fillRect/>
          </a:stretch>
        </p:blipFill>
        <p:spPr>
          <a:xfrm>
            <a:off x="9275930" y="4794000"/>
            <a:ext cx="2891088" cy="1628108"/>
          </a:xfrm>
          <a:prstGeom prst="rect">
            <a:avLst/>
          </a:prstGeom>
        </p:spPr>
      </p:pic>
    </p:spTree>
    <p:extLst>
      <p:ext uri="{BB962C8B-B14F-4D97-AF65-F5344CB8AC3E}">
        <p14:creationId xmlns:p14="http://schemas.microsoft.com/office/powerpoint/2010/main" val="182305346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25" name="Rectangle 7">
            <a:extLst>
              <a:ext uri="{FF2B5EF4-FFF2-40B4-BE49-F238E27FC236}">
                <a16:creationId xmlns:a16="http://schemas.microsoft.com/office/drawing/2014/main" id="{86C16C40-7C29-4ACC-B851-7E08E459B5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6" name="Group 9">
            <a:extLst>
              <a:ext uri="{FF2B5EF4-FFF2-40B4-BE49-F238E27FC236}">
                <a16:creationId xmlns:a16="http://schemas.microsoft.com/office/drawing/2014/main" id="{CDD733AE-DD5E-4C77-8BCD-72BF12A06BB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11" name="Straight Connector 10">
              <a:extLst>
                <a:ext uri="{FF2B5EF4-FFF2-40B4-BE49-F238E27FC236}">
                  <a16:creationId xmlns:a16="http://schemas.microsoft.com/office/drawing/2014/main" id="{51DE90A4-932E-4370-BA07-30F43254C01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rgbClr val="FFFFFF"/>
              </a:solidFill>
            </a:ln>
          </p:spPr>
          <p:style>
            <a:lnRef idx="2">
              <a:schemeClr val="accent1"/>
            </a:lnRef>
            <a:fillRef idx="0">
              <a:schemeClr val="accent1"/>
            </a:fillRef>
            <a:effectRef idx="1">
              <a:schemeClr val="accent1"/>
            </a:effectRef>
            <a:fontRef idx="minor">
              <a:schemeClr val="tx1"/>
            </a:fontRef>
          </p:style>
        </p:cxnSp>
        <p:cxnSp>
          <p:nvCxnSpPr>
            <p:cNvPr id="27" name="Straight Connector 11">
              <a:extLst>
                <a:ext uri="{FF2B5EF4-FFF2-40B4-BE49-F238E27FC236}">
                  <a16:creationId xmlns:a16="http://schemas.microsoft.com/office/drawing/2014/main" id="{6A19CA4A-B208-452A-8BE4-BC6940D33D40}"/>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rgbClr val="FFFFFF"/>
              </a:solidFill>
            </a:ln>
          </p:spPr>
          <p:style>
            <a:lnRef idx="2">
              <a:schemeClr val="accent1"/>
            </a:lnRef>
            <a:fillRef idx="0">
              <a:schemeClr val="accent1"/>
            </a:fillRef>
            <a:effectRef idx="1">
              <a:schemeClr val="accent1"/>
            </a:effectRef>
            <a:fontRef idx="minor">
              <a:schemeClr val="tx1"/>
            </a:fontRef>
          </p:style>
        </p:cxnSp>
        <p:sp>
          <p:nvSpPr>
            <p:cNvPr id="13" name="Rectangle 23">
              <a:extLst>
                <a:ext uri="{FF2B5EF4-FFF2-40B4-BE49-F238E27FC236}">
                  <a16:creationId xmlns:a16="http://schemas.microsoft.com/office/drawing/2014/main" id="{B74F8D3E-E618-4DE3-A0CC-B4904BB5D5A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5">
              <a:extLst>
                <a:ext uri="{FF2B5EF4-FFF2-40B4-BE49-F238E27FC236}">
                  <a16:creationId xmlns:a16="http://schemas.microsoft.com/office/drawing/2014/main" id="{299DA406-C54B-4E31-867D-FAF8DCE7045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Isosceles Triangle 14">
              <a:extLst>
                <a:ext uri="{FF2B5EF4-FFF2-40B4-BE49-F238E27FC236}">
                  <a16:creationId xmlns:a16="http://schemas.microsoft.com/office/drawing/2014/main" id="{A1E16883-5140-47C4-A9AD-AD6598AC3EE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Rectangle 27">
              <a:extLst>
                <a:ext uri="{FF2B5EF4-FFF2-40B4-BE49-F238E27FC236}">
                  <a16:creationId xmlns:a16="http://schemas.microsoft.com/office/drawing/2014/main" id="{4CD848DC-8A2A-4093-9BDD-7AF4B6A2781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7" name="Rectangle 28">
              <a:extLst>
                <a:ext uri="{FF2B5EF4-FFF2-40B4-BE49-F238E27FC236}">
                  <a16:creationId xmlns:a16="http://schemas.microsoft.com/office/drawing/2014/main" id="{34635A4D-E9CE-4B78-912A-479EA4512B1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8" name="Rectangle 29">
              <a:extLst>
                <a:ext uri="{FF2B5EF4-FFF2-40B4-BE49-F238E27FC236}">
                  <a16:creationId xmlns:a16="http://schemas.microsoft.com/office/drawing/2014/main" id="{D663A5EE-5581-44F3-8F98-688755F63EA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a:extLst>
                <a:ext uri="{FF2B5EF4-FFF2-40B4-BE49-F238E27FC236}">
                  <a16:creationId xmlns:a16="http://schemas.microsoft.com/office/drawing/2014/main" id="{B1E84E6A-F5AE-4F4D-98F2-82FE4FCC26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0" name="Isosceles Triangle 19">
              <a:extLst>
                <a:ext uri="{FF2B5EF4-FFF2-40B4-BE49-F238E27FC236}">
                  <a16:creationId xmlns:a16="http://schemas.microsoft.com/office/drawing/2014/main" id="{DDE7DDC9-17D4-4686-833D-48F8733B49E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a:extLst>
              <a:ext uri="{FF2B5EF4-FFF2-40B4-BE49-F238E27FC236}">
                <a16:creationId xmlns:a16="http://schemas.microsoft.com/office/drawing/2014/main" id="{4C8ADCFB-7623-4812-A2E0-702AE6496E82}"/>
              </a:ext>
            </a:extLst>
          </p:cNvPr>
          <p:cNvSpPr>
            <a:spLocks noGrp="1"/>
          </p:cNvSpPr>
          <p:nvPr>
            <p:ph type="title"/>
          </p:nvPr>
        </p:nvSpPr>
        <p:spPr>
          <a:xfrm>
            <a:off x="677334" y="609600"/>
            <a:ext cx="8596668" cy="1320800"/>
          </a:xfrm>
        </p:spPr>
        <p:txBody>
          <a:bodyPr>
            <a:normAutofit/>
          </a:bodyPr>
          <a:lstStyle/>
          <a:p>
            <a:pPr algn="ctr"/>
            <a:r>
              <a:rPr lang="en-GB" b="1"/>
              <a:t>References</a:t>
            </a:r>
            <a:r>
              <a:rPr lang="en-GB"/>
              <a:t>.</a:t>
            </a:r>
            <a:br>
              <a:rPr lang="en-GB"/>
            </a:br>
            <a:endParaRPr lang="en-GB"/>
          </a:p>
        </p:txBody>
      </p:sp>
      <p:sp>
        <p:nvSpPr>
          <p:cNvPr id="3" name="Content Placeholder 2">
            <a:extLst>
              <a:ext uri="{FF2B5EF4-FFF2-40B4-BE49-F238E27FC236}">
                <a16:creationId xmlns:a16="http://schemas.microsoft.com/office/drawing/2014/main" id="{DA236D15-48EE-4F02-9FDD-765366AD863E}"/>
              </a:ext>
            </a:extLst>
          </p:cNvPr>
          <p:cNvSpPr>
            <a:spLocks noGrp="1"/>
          </p:cNvSpPr>
          <p:nvPr>
            <p:ph idx="1"/>
          </p:nvPr>
        </p:nvSpPr>
        <p:spPr>
          <a:xfrm>
            <a:off x="677334" y="2160589"/>
            <a:ext cx="8596668" cy="3880773"/>
          </a:xfrm>
        </p:spPr>
        <p:txBody>
          <a:bodyPr vert="horz" lIns="91440" tIns="45720" rIns="91440" bIns="45720" rtlCol="0" anchor="t">
            <a:normAutofit fontScale="77500" lnSpcReduction="20000"/>
          </a:bodyPr>
          <a:lstStyle/>
          <a:p>
            <a:r>
              <a:rPr lang="en-GB" err="1">
                <a:latin typeface="Arial"/>
                <a:cs typeface="Arial"/>
              </a:rPr>
              <a:t>Familyfriendspoems</a:t>
            </a:r>
            <a:r>
              <a:rPr lang="en-GB">
                <a:latin typeface="Arial"/>
                <a:cs typeface="Arial"/>
              </a:rPr>
              <a:t>. (2022) </a:t>
            </a:r>
            <a:r>
              <a:rPr lang="en-GB" i="1">
                <a:latin typeface="Arial"/>
                <a:cs typeface="Arial"/>
              </a:rPr>
              <a:t>Abuse Poems by Teens</a:t>
            </a:r>
            <a:r>
              <a:rPr lang="en-GB">
                <a:latin typeface="Arial"/>
                <a:cs typeface="Arial"/>
              </a:rPr>
              <a:t>. Available at: </a:t>
            </a:r>
            <a:r>
              <a:rPr lang="en-GB">
                <a:latin typeface="Arial"/>
                <a:ea typeface="+mn-lt"/>
                <a:cs typeface="+mn-lt"/>
                <a:hlinkClick r:id="rId2"/>
              </a:rPr>
              <a:t>https://www.familyfriendpoems.com/poems/teen/abuse/</a:t>
            </a:r>
            <a:r>
              <a:rPr lang="en-GB">
                <a:latin typeface="Arial"/>
                <a:ea typeface="+mn-lt"/>
                <a:cs typeface="+mn-lt"/>
              </a:rPr>
              <a:t> (Accessed on 22nd February 2022).</a:t>
            </a:r>
          </a:p>
          <a:p>
            <a:pPr>
              <a:spcBef>
                <a:spcPts val="0"/>
              </a:spcBef>
            </a:pPr>
            <a:r>
              <a:rPr lang="en-GB">
                <a:latin typeface="Arial"/>
                <a:ea typeface="+mn-lt"/>
                <a:cs typeface="+mn-lt"/>
              </a:rPr>
              <a:t>NSPCC. (No Date). </a:t>
            </a:r>
            <a:r>
              <a:rPr lang="en-GB" i="1">
                <a:latin typeface="Arial"/>
                <a:ea typeface="+mn-lt"/>
                <a:cs typeface="+mn-lt"/>
              </a:rPr>
              <a:t>Criminal exploitation and gangs. </a:t>
            </a:r>
            <a:r>
              <a:rPr lang="en-GB">
                <a:latin typeface="Arial"/>
                <a:ea typeface="+mn-lt"/>
                <a:cs typeface="+mn-lt"/>
              </a:rPr>
              <a:t>Available at: </a:t>
            </a:r>
            <a:r>
              <a:rPr lang="en-GB">
                <a:latin typeface="Arial"/>
                <a:cs typeface="Arial"/>
                <a:hlinkClick r:id="rId3"/>
              </a:rPr>
              <a:t>https://www.nspcc.org.uk/what-is-child-abuse/types-of-abuse/gangs-criminal-exploitation/</a:t>
            </a:r>
            <a:r>
              <a:rPr lang="en-GB">
                <a:latin typeface="Arial"/>
                <a:cs typeface="Arial"/>
              </a:rPr>
              <a:t> (Accessed on 22nd February 2022). </a:t>
            </a:r>
            <a:endParaRPr lang="en-GB">
              <a:latin typeface="Arial"/>
              <a:ea typeface="+mn-lt"/>
              <a:cs typeface="Arial"/>
            </a:endParaRPr>
          </a:p>
          <a:p>
            <a:pPr>
              <a:spcBef>
                <a:spcPts val="0"/>
              </a:spcBef>
            </a:pPr>
            <a:r>
              <a:rPr lang="en-GB">
                <a:latin typeface="Arial"/>
                <a:cs typeface="Arial"/>
              </a:rPr>
              <a:t>Welsh Government. (No Date) (All Wales Practice Guide) Safeguarding children from Child Criminal Exploitation (CCE)</a:t>
            </a:r>
            <a:r>
              <a:rPr lang="en-GB">
                <a:latin typeface="Arial"/>
                <a:ea typeface="+mn-lt"/>
                <a:cs typeface="Arial"/>
              </a:rPr>
              <a:t> Available at: </a:t>
            </a:r>
            <a:r>
              <a:rPr lang="en-GB">
                <a:latin typeface="Arial"/>
                <a:ea typeface="+mn-lt"/>
                <a:cs typeface="+mn-lt"/>
                <a:hlinkClick r:id="rId4"/>
              </a:rPr>
              <a:t>https://www.safeguarding.wales/chi/c6/c6.p1.html</a:t>
            </a:r>
            <a:r>
              <a:rPr lang="en-GB">
                <a:latin typeface="Arial"/>
                <a:ea typeface="+mn-lt"/>
                <a:cs typeface="+mn-lt"/>
              </a:rPr>
              <a:t> (Accessed on 22nd February 2022).</a:t>
            </a:r>
          </a:p>
          <a:p>
            <a:pPr>
              <a:spcBef>
                <a:spcPts val="0"/>
              </a:spcBef>
            </a:pPr>
            <a:r>
              <a:rPr lang="en-GB">
                <a:latin typeface="Arial"/>
                <a:cs typeface="Arial"/>
              </a:rPr>
              <a:t>National Crime Agency (No Date). Available at: </a:t>
            </a:r>
            <a:r>
              <a:rPr lang="en-GB">
                <a:ea typeface="+mn-lt"/>
                <a:cs typeface="+mn-lt"/>
                <a:hlinkClick r:id="rId5"/>
              </a:rPr>
              <a:t>https://www.nationalcrimeagency.gov.uk/what-we-do/crime-threats/drug-trafficking/county-lines</a:t>
            </a:r>
            <a:r>
              <a:rPr lang="en-GB">
                <a:ea typeface="+mn-lt"/>
                <a:cs typeface="+mn-lt"/>
              </a:rPr>
              <a:t> (</a:t>
            </a:r>
            <a:r>
              <a:rPr lang="en-GB" err="1">
                <a:ea typeface="+mn-lt"/>
                <a:cs typeface="+mn-lt"/>
              </a:rPr>
              <a:t>Aceessed</a:t>
            </a:r>
            <a:r>
              <a:rPr lang="en-GB">
                <a:ea typeface="+mn-lt"/>
                <a:cs typeface="+mn-lt"/>
              </a:rPr>
              <a:t> on 7th March 2022).</a:t>
            </a:r>
            <a:endParaRPr lang="en-GB">
              <a:latin typeface="Trebuchet MS"/>
              <a:cs typeface="Arial"/>
            </a:endParaRPr>
          </a:p>
          <a:p>
            <a:pPr>
              <a:spcBef>
                <a:spcPts val="0"/>
              </a:spcBef>
            </a:pPr>
            <a:r>
              <a:rPr lang="en-GB">
                <a:ea typeface="+mn-lt"/>
                <a:cs typeface="+mn-lt"/>
              </a:rPr>
              <a:t>O’Hagan A, Edmundson CJ. County lines: The exploitation of vulnerable members of society. Forensic Res </a:t>
            </a:r>
            <a:r>
              <a:rPr lang="en-GB" err="1">
                <a:ea typeface="+mn-lt"/>
                <a:cs typeface="+mn-lt"/>
              </a:rPr>
              <a:t>Criminol</a:t>
            </a:r>
            <a:r>
              <a:rPr lang="en-GB">
                <a:ea typeface="+mn-lt"/>
                <a:cs typeface="+mn-lt"/>
              </a:rPr>
              <a:t> Int J. 2021;9(2):47‒57. DOI: 10.15406/frcij.2021.09.00340</a:t>
            </a:r>
            <a:endParaRPr lang="en-GB">
              <a:latin typeface="Trebuchet MS"/>
              <a:cs typeface="Arial"/>
            </a:endParaRPr>
          </a:p>
          <a:p>
            <a:pPr>
              <a:spcBef>
                <a:spcPts val="0"/>
              </a:spcBef>
            </a:pPr>
            <a:r>
              <a:rPr lang="en-GB">
                <a:latin typeface="Trebuchet MS"/>
                <a:cs typeface="Arial"/>
              </a:rPr>
              <a:t>Centre Point. (2021). </a:t>
            </a:r>
            <a:r>
              <a:rPr lang="en-GB">
                <a:ea typeface="+mn-lt"/>
                <a:cs typeface="+mn-lt"/>
              </a:rPr>
              <a:t>Young people didn’t cause this housing crisis. </a:t>
            </a:r>
            <a:r>
              <a:rPr lang="en-GB">
                <a:latin typeface="Trebuchet MS"/>
                <a:cs typeface="Arial"/>
              </a:rPr>
              <a:t>Available at: </a:t>
            </a:r>
            <a:r>
              <a:rPr lang="en-GB">
                <a:ea typeface="+mn-lt"/>
                <a:cs typeface="+mn-lt"/>
                <a:hlinkClick r:id="rId6"/>
              </a:rPr>
              <a:t>https://twitter.com/centrepointuk/status/1197123499720159233</a:t>
            </a:r>
            <a:r>
              <a:rPr lang="en-GB">
                <a:latin typeface="Trebuchet MS"/>
                <a:cs typeface="Arial"/>
              </a:rPr>
              <a:t> (Accessed on 7th March 2022). </a:t>
            </a:r>
          </a:p>
          <a:p>
            <a:pPr>
              <a:spcBef>
                <a:spcPts val="0"/>
              </a:spcBef>
            </a:pPr>
            <a:r>
              <a:rPr lang="en-GB">
                <a:ea typeface="+mn-lt"/>
                <a:cs typeface="+mn-lt"/>
              </a:rPr>
              <a:t>O’Hagan A, Long A. The socioeconomic effects of organised crimes county lines on the United Kingdom community. Forensic Res </a:t>
            </a:r>
            <a:r>
              <a:rPr lang="en-GB" err="1">
                <a:ea typeface="+mn-lt"/>
                <a:cs typeface="+mn-lt"/>
              </a:rPr>
              <a:t>Criminol</a:t>
            </a:r>
            <a:r>
              <a:rPr lang="en-GB">
                <a:ea typeface="+mn-lt"/>
                <a:cs typeface="+mn-lt"/>
              </a:rPr>
              <a:t> Int J.2019;7(5):274-280. DOI: </a:t>
            </a:r>
            <a:r>
              <a:rPr lang="en-GB">
                <a:ea typeface="+mn-lt"/>
                <a:cs typeface="+mn-lt"/>
                <a:hlinkClick r:id="rId7"/>
              </a:rPr>
              <a:t>10.15406/frcij.2019.07.00293</a:t>
            </a:r>
            <a:endParaRPr lang="en-GB">
              <a:latin typeface="Trebuchet MS"/>
              <a:cs typeface="Arial"/>
            </a:endParaRPr>
          </a:p>
          <a:p>
            <a:pPr>
              <a:spcBef>
                <a:spcPts val="0"/>
              </a:spcBef>
            </a:pPr>
            <a:r>
              <a:rPr lang="en-GB" err="1">
                <a:latin typeface="Trebuchet MS"/>
                <a:cs typeface="Arial"/>
              </a:rPr>
              <a:t>Crowshaw</a:t>
            </a:r>
            <a:r>
              <a:rPr lang="en-GB">
                <a:latin typeface="Trebuchet MS"/>
                <a:cs typeface="Arial"/>
              </a:rPr>
              <a:t>. S (2020). YOUTUBE</a:t>
            </a:r>
            <a:r>
              <a:rPr lang="en-GB">
                <a:cs typeface="Arial"/>
              </a:rPr>
              <a:t>. </a:t>
            </a:r>
            <a:r>
              <a:rPr lang="en-GB"/>
              <a:t>County Lines - basic awareness film by PC 1942. Available at: </a:t>
            </a:r>
            <a:r>
              <a:rPr lang="en-GB">
                <a:ea typeface="+mn-lt"/>
                <a:cs typeface="+mn-lt"/>
                <a:hlinkClick r:id="rId8"/>
              </a:rPr>
              <a:t>https://www.youtube.com/watch?v=auoICT45nac</a:t>
            </a:r>
            <a:r>
              <a:rPr lang="en-GB">
                <a:ea typeface="+mn-lt"/>
                <a:cs typeface="+mn-lt"/>
              </a:rPr>
              <a:t> (Accessed on. 9th March 2022).</a:t>
            </a:r>
          </a:p>
          <a:p>
            <a:pPr>
              <a:spcBef>
                <a:spcPts val="0"/>
              </a:spcBef>
            </a:pPr>
            <a:r>
              <a:rPr lang="en-GB">
                <a:ea typeface="+mn-lt"/>
                <a:cs typeface="+mn-lt"/>
              </a:rPr>
              <a:t>Sharma, S., </a:t>
            </a:r>
            <a:r>
              <a:rPr lang="en-GB" err="1">
                <a:ea typeface="+mn-lt"/>
                <a:cs typeface="+mn-lt"/>
              </a:rPr>
              <a:t>Mustanski</a:t>
            </a:r>
            <a:r>
              <a:rPr lang="en-GB">
                <a:ea typeface="+mn-lt"/>
                <a:cs typeface="+mn-lt"/>
              </a:rPr>
              <a:t>, B., Dick, D. </a:t>
            </a:r>
            <a:r>
              <a:rPr lang="en-GB" i="1">
                <a:ea typeface="+mn-lt"/>
                <a:cs typeface="+mn-lt"/>
              </a:rPr>
              <a:t>et al.</a:t>
            </a:r>
            <a:r>
              <a:rPr lang="en-GB">
                <a:ea typeface="+mn-lt"/>
                <a:cs typeface="+mn-lt"/>
              </a:rPr>
              <a:t> Protective Factors Buffer Life Stress and </a:t>
            </a:r>
            <a:r>
              <a:rPr lang="en-GB" err="1">
                <a:ea typeface="+mn-lt"/>
                <a:cs typeface="+mn-lt"/>
              </a:rPr>
              <a:t>Behavioral</a:t>
            </a:r>
            <a:r>
              <a:rPr lang="en-GB">
                <a:ea typeface="+mn-lt"/>
                <a:cs typeface="+mn-lt"/>
              </a:rPr>
              <a:t> Health Outcomes among High-Risk Youth. </a:t>
            </a:r>
            <a:r>
              <a:rPr lang="en-GB" i="1">
                <a:ea typeface="+mn-lt"/>
                <a:cs typeface="+mn-lt"/>
              </a:rPr>
              <a:t>J </a:t>
            </a:r>
            <a:r>
              <a:rPr lang="en-GB" i="1" err="1">
                <a:ea typeface="+mn-lt"/>
                <a:cs typeface="+mn-lt"/>
              </a:rPr>
              <a:t>Abnorm</a:t>
            </a:r>
            <a:r>
              <a:rPr lang="en-GB" i="1">
                <a:ea typeface="+mn-lt"/>
                <a:cs typeface="+mn-lt"/>
              </a:rPr>
              <a:t> Child </a:t>
            </a:r>
            <a:r>
              <a:rPr lang="en-GB" i="1" err="1">
                <a:ea typeface="+mn-lt"/>
                <a:cs typeface="+mn-lt"/>
              </a:rPr>
              <a:t>Psychol</a:t>
            </a:r>
            <a:r>
              <a:rPr lang="en-GB">
                <a:ea typeface="+mn-lt"/>
                <a:cs typeface="+mn-lt"/>
              </a:rPr>
              <a:t> </a:t>
            </a:r>
            <a:r>
              <a:rPr lang="en-GB" b="1">
                <a:ea typeface="+mn-lt"/>
                <a:cs typeface="+mn-lt"/>
              </a:rPr>
              <a:t>47, </a:t>
            </a:r>
            <a:r>
              <a:rPr lang="en-GB">
                <a:ea typeface="+mn-lt"/>
                <a:cs typeface="+mn-lt"/>
              </a:rPr>
              <a:t>1289–1301 (2019). https://doi.org/10.1007/s10802-019-00515-8</a:t>
            </a:r>
            <a:endParaRPr lang="en-GB">
              <a:latin typeface="Trebuchet MS"/>
              <a:cs typeface="Arial"/>
            </a:endParaRPr>
          </a:p>
          <a:p>
            <a:pPr>
              <a:spcBef>
                <a:spcPts val="0"/>
              </a:spcBef>
            </a:pPr>
            <a:endParaRPr lang="en-GB">
              <a:latin typeface="Arial"/>
              <a:cs typeface="Arial"/>
            </a:endParaRPr>
          </a:p>
          <a:p>
            <a:pPr>
              <a:spcBef>
                <a:spcPts val="0"/>
              </a:spcBef>
            </a:pPr>
            <a:endParaRPr lang="en-GB">
              <a:latin typeface="Arial"/>
              <a:cs typeface="Arial"/>
            </a:endParaRPr>
          </a:p>
          <a:p>
            <a:pPr>
              <a:spcBef>
                <a:spcPts val="0"/>
              </a:spcBef>
            </a:pPr>
            <a:endParaRPr lang="en-GB">
              <a:latin typeface="Arial"/>
              <a:cs typeface="Arial"/>
            </a:endParaRPr>
          </a:p>
        </p:txBody>
      </p:sp>
    </p:spTree>
    <p:extLst>
      <p:ext uri="{BB962C8B-B14F-4D97-AF65-F5344CB8AC3E}">
        <p14:creationId xmlns:p14="http://schemas.microsoft.com/office/powerpoint/2010/main" val="2351854666"/>
      </p:ext>
    </p:extLst>
  </p:cSld>
  <p:clrMapOvr>
    <a:overrideClrMapping bg1="dk1" tx1="lt1" bg2="dk2" tx2="lt2" accent1="accent1" accent2="accent2" accent3="accent3" accent4="accent4" accent5="accent5" accent6="accent6" hlink="hlink" folHlink="folHlink"/>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FD7AA9211839BE4A98E84508561A1038" ma:contentTypeVersion="2" ma:contentTypeDescription="Create a new document." ma:contentTypeScope="" ma:versionID="ca56e996208f9a99b8e5939a119b7b54">
  <xsd:schema xmlns:xsd="http://www.w3.org/2001/XMLSchema" xmlns:xs="http://www.w3.org/2001/XMLSchema" xmlns:p="http://schemas.microsoft.com/office/2006/metadata/properties" xmlns:ns2="b622e6b6-be37-4c19-996c-e7128692fbab" targetNamespace="http://schemas.microsoft.com/office/2006/metadata/properties" ma:root="true" ma:fieldsID="0cd687faed8df5665ba4327138a5c687" ns2:_="">
    <xsd:import namespace="b622e6b6-be37-4c19-996c-e7128692fbab"/>
    <xsd:element name="properties">
      <xsd:complexType>
        <xsd:sequence>
          <xsd:element name="documentManagement">
            <xsd:complexType>
              <xsd:all>
                <xsd:element ref="ns2:MediaServiceMetadata" minOccurs="0"/>
                <xsd:element ref="ns2:MediaServiceFast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622e6b6-be37-4c19-996c-e7128692fba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2A9BAA5D-6742-4095-963E-4E6E7FFEB192}">
  <ds:schemaRefs>
    <ds:schemaRef ds:uri="http://schemas.microsoft.com/sharepoint/v3/contenttype/forms"/>
  </ds:schemaRefs>
</ds:datastoreItem>
</file>

<file path=customXml/itemProps2.xml><?xml version="1.0" encoding="utf-8"?>
<ds:datastoreItem xmlns:ds="http://schemas.openxmlformats.org/officeDocument/2006/customXml" ds:itemID="{2E515846-0B7E-488B-9DAD-87B3E3D187C5}">
  <ds:schemaRefs>
    <ds:schemaRef ds:uri="b622e6b6-be37-4c19-996c-e7128692fbab"/>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3.xml><?xml version="1.0" encoding="utf-8"?>
<ds:datastoreItem xmlns:ds="http://schemas.openxmlformats.org/officeDocument/2006/customXml" ds:itemID="{C1DAEE24-7D95-4E34-BF04-BAA4199E48FA}">
  <ds:schemaRefs>
    <ds:schemaRef ds:uri="b622e6b6-be37-4c19-996c-e7128692fbab"/>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emplate>office theme</Template>
  <TotalTime>0</TotalTime>
  <Words>1400</Words>
  <Application>Microsoft Office PowerPoint</Application>
  <PresentationFormat>Widescreen</PresentationFormat>
  <Paragraphs>91</Paragraphs>
  <Slides>17</Slides>
  <Notes>1</Notes>
  <HiddenSlides>0</HiddenSlides>
  <MMClips>1</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17</vt:i4>
      </vt:variant>
    </vt:vector>
  </HeadingPairs>
  <TitlesOfParts>
    <vt:vector size="22" baseType="lpstr">
      <vt:lpstr>Arial</vt:lpstr>
      <vt:lpstr>Calibri</vt:lpstr>
      <vt:lpstr>Trebuchet MS</vt:lpstr>
      <vt:lpstr>Wingdings 3</vt:lpstr>
      <vt:lpstr>Facet</vt:lpstr>
      <vt:lpstr>Child Exploitation</vt:lpstr>
      <vt:lpstr>Hello and Welcome to our Presentation Where we will be.....</vt:lpstr>
      <vt:lpstr>Who are we?</vt:lpstr>
      <vt:lpstr>Child Exploitation.</vt:lpstr>
      <vt:lpstr>Some Common Types of Child Exploitation. </vt:lpstr>
      <vt:lpstr>Examples of Historical  Child Exploitation</vt:lpstr>
      <vt:lpstr>Child Criminal Exploitation What is it?</vt:lpstr>
      <vt:lpstr>SIGNS YOUR CHILD IS BEING EXPLOITED</vt:lpstr>
      <vt:lpstr>County Lines</vt:lpstr>
      <vt:lpstr>Why Young People ?</vt:lpstr>
      <vt:lpstr>County Line- Easy Targets!</vt:lpstr>
      <vt:lpstr>EASY TARGETS</vt:lpstr>
      <vt:lpstr>PowerPoint Presentation</vt:lpstr>
      <vt:lpstr>The Face of Contemporary Society </vt:lpstr>
      <vt:lpstr>How Can Youth Workers Help? </vt:lpstr>
      <vt:lpstr>WHAT CAN YOU DO AS A PARENT?</vt:lpstr>
      <vt:lpstr>References.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Ruth James</dc:creator>
  <cp:lastModifiedBy>Ruth James</cp:lastModifiedBy>
  <cp:revision>2</cp:revision>
  <dcterms:created xsi:type="dcterms:W3CDTF">2022-02-22T10:19:13Z</dcterms:created>
  <dcterms:modified xsi:type="dcterms:W3CDTF">2022-04-01T14:05:34Z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0x010100FD7AA9211839BE4A98E84508561A1038</vt:lpwstr>
  </property>
</Properties>
</file>