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7" r:id="rId32"/>
    <p:sldId id="288" r:id="rId33"/>
    <p:sldId id="289" r:id="rId34"/>
    <p:sldId id="29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10D8-F4E8-28A4-A6A6-BBB9B79E17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C78F8D-62F4-FD83-25B5-EB6D8E008D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496CE-8825-4044-5189-D7E17064B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658EA-0380-43D0-CFFE-2A81C75DD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551CE-2B0E-3B60-DF50-38FE9A981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294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AA705-03FE-A24B-FCB7-004897816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D0C8F-B4B0-09B5-EADB-9AC4F2BB2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09E67-12EE-5082-57E3-185224C6F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99288-7EAE-C785-9A6C-BF28C7A5F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6E958-3F60-F44F-4F73-178A5048D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932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BDAFA-08D0-3C63-57FA-CA13239D8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2609D-F664-27C5-D318-02B3BDEDCB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4FD68-DBC1-64F9-C0ED-FFAA792D8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60627-CC1D-C18D-1392-E76A3E779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B2A66-8209-6DCA-02CF-A54ED4620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65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9C92A-A911-BACC-FC58-AC4757D15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8DF2B-A6FE-7428-7937-11CFACDA3F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BBC08-D79F-C579-B591-FB6EFE4623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A97DF8-727F-95D2-032C-164E820D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B7CC5-C239-9D06-FB57-709242B48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9558B-426F-5A83-BF4B-0458C7D7A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63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0B98E-4481-671A-0FC7-5DAB9E5D7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95F58-B384-55A2-9762-83FE82A94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27711-F6CD-D5F8-DB10-9802ACD012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566B8-5EA4-A49C-9653-BDB50920CD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E3F771-F383-A99E-8567-32951A0FF5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1353B2-964A-D194-6FB4-488822023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397373-542E-3071-E543-F4EF1CB78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99A42-9306-73B0-7EA0-B5BACACCF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5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FB851-432E-918D-2244-18A9DC3AC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8C927E-E3DE-B58A-B9CE-42FDF5F86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267DDA-AE94-7113-7FA7-CDBA39279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3B6FFA-4A2D-8DE2-A9BF-F46086ACF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908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B9AB7-CE58-F846-11DB-CC7FCC5A5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D237B4-1650-053F-AC77-D26C2800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5A85F1-608E-A11A-A6D6-8FF99CE1E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992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A4F82-652F-C918-D642-2CFAB905D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48C41-DD08-8F25-5AEB-1FE316247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9958C1-B668-251B-280D-E364E6CA03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0444F-D0D4-EDEE-2A7C-BEB3D4FAD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972F42-F45E-CE58-C6E0-E5D691974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87650-460B-2879-9EA7-13D648DF9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03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EEB5A-2F73-AA3B-AC72-757676D09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CFBCF9-CB78-6D31-65D6-A3ED6A53F1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6B4D8C-5CB6-B189-D597-DA8FD8A767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CA404-BCED-0BCC-07FD-67CF0F20A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0FAB02-FB1F-04A1-36F8-62C81CF15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1F7D2-1BDE-9645-E393-683B26FA0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22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1AB61-C76E-BBC9-C8E1-023241AE6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2E0FFC-2938-522B-F992-C93577767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24624-1896-00FC-7323-789596F34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65759-339F-7663-0AFB-23ED1812E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5FBE5-329A-245A-D2A3-5FFC01B4E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20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C886-C25E-EE0B-CD83-DEDF574FD8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44A3FB-FC78-D6F1-A6A0-2CE2F8E828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0352D-7F34-1CDC-9BCD-3203090ED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2740A-DBB6-630B-B75F-1F3E36589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1BB52-DDA1-72E7-CEC2-99B8210A4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33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CAE005-B764-807A-D081-46CD15E0A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937C3-F75D-F086-008F-360DA76CFD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CFBCC-F0D3-AE01-D55C-65E51A8292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DDCB1-A62A-4B73-A5E3-36C38026A904}" type="datetimeFigureOut">
              <a:rPr lang="en-GB" smtClean="0"/>
              <a:t>02/09/2024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4841F-166E-0203-6BB2-C0B813387A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1E3F6-956D-E272-CBEB-BA8ED36CDA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31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9511-47CC-A3EB-8EE5-07638EF29D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Project Management Issues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B0170-DC97-7CF8-11EA-21BB25F78F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By</a:t>
            </a:r>
          </a:p>
          <a:p>
            <a:r>
              <a:rPr lang="en-GB" sz="44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1714486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4A621-B6E9-C495-ECD5-640718B40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14 Principles of Project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D673C-4A58-AD06-B25D-F4A625315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Focus on three dimensions of success (cost, quality and time)</a:t>
            </a:r>
          </a:p>
          <a:p>
            <a:pPr marL="514350" indent="-514350">
              <a:buAutoNum type="arabicPeriod"/>
            </a:pPr>
            <a:r>
              <a:rPr lang="en-GB" sz="3200" dirty="0"/>
              <a:t>Planning is everything</a:t>
            </a:r>
          </a:p>
          <a:p>
            <a:pPr marL="514350" indent="-514350">
              <a:buAutoNum type="arabicPeriod"/>
            </a:pPr>
            <a:r>
              <a:rPr lang="en-GB" sz="3200" dirty="0"/>
              <a:t>Managers must transmit a sense of urgency</a:t>
            </a:r>
          </a:p>
          <a:p>
            <a:pPr marL="514350" indent="-514350">
              <a:buAutoNum type="arabicPeriod"/>
            </a:pPr>
            <a:r>
              <a:rPr lang="en-GB" sz="3200" dirty="0"/>
              <a:t>Use a proven project lifecycle</a:t>
            </a:r>
          </a:p>
          <a:p>
            <a:pPr marL="514350" indent="-514350">
              <a:buAutoNum type="arabicPeriod"/>
            </a:pPr>
            <a:r>
              <a:rPr lang="en-GB" sz="3200" dirty="0"/>
              <a:t>Communicate in vivid detail</a:t>
            </a:r>
          </a:p>
        </p:txBody>
      </p:sp>
    </p:spTree>
    <p:extLst>
      <p:ext uri="{BB962C8B-B14F-4D97-AF65-F5344CB8AC3E}">
        <p14:creationId xmlns:p14="http://schemas.microsoft.com/office/powerpoint/2010/main" val="3838022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2D31-3260-2D11-DB30-BDEBE5335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14 Principles of Project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F013-A906-2636-93FA-0F09400E6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6"/>
            </a:pPr>
            <a:r>
              <a:rPr lang="en-GB" sz="3200" dirty="0"/>
              <a:t>Deliverables must evolve gradually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Obtain clear sign-offs from sponsors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Insist on a documented business need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Fight for time to do things right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 Match responsibility with authority</a:t>
            </a:r>
          </a:p>
        </p:txBody>
      </p:sp>
    </p:spTree>
    <p:extLst>
      <p:ext uri="{BB962C8B-B14F-4D97-AF65-F5344CB8AC3E}">
        <p14:creationId xmlns:p14="http://schemas.microsoft.com/office/powerpoint/2010/main" val="797708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1F9B5-3881-DFF4-FC32-A47D1DADA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14 Principles of Project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BAC3F-8253-B059-0CCB-295348437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11"/>
            </a:pPr>
            <a:r>
              <a:rPr lang="en-GB" sz="3200" dirty="0"/>
              <a:t> Involve the sponsors and stakeholders</a:t>
            </a:r>
          </a:p>
          <a:p>
            <a:pPr marL="514350" indent="-514350">
              <a:buAutoNum type="arabicPeriod" startAt="11"/>
            </a:pPr>
            <a:r>
              <a:rPr lang="en-GB" sz="3200" dirty="0"/>
              <a:t> Sell and re-sell the project</a:t>
            </a:r>
          </a:p>
          <a:p>
            <a:pPr marL="514350" indent="-514350">
              <a:buAutoNum type="arabicPeriod" startAt="11"/>
            </a:pPr>
            <a:r>
              <a:rPr lang="en-GB" sz="3200" dirty="0"/>
              <a:t> Acquire the best people possible</a:t>
            </a:r>
          </a:p>
          <a:p>
            <a:pPr marL="514350" indent="-514350">
              <a:buAutoNum type="arabicPeriod" startAt="11"/>
            </a:pPr>
            <a:r>
              <a:rPr lang="en-GB" sz="3200" dirty="0"/>
              <a:t> Top management must actively set priorities</a:t>
            </a:r>
          </a:p>
        </p:txBody>
      </p:sp>
    </p:spTree>
    <p:extLst>
      <p:ext uri="{BB962C8B-B14F-4D97-AF65-F5344CB8AC3E}">
        <p14:creationId xmlns:p14="http://schemas.microsoft.com/office/powerpoint/2010/main" val="2902302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5CF79-73B9-1372-D513-6A42E2F20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Pinto and </a:t>
            </a:r>
            <a:r>
              <a:rPr lang="en-GB" b="1" i="1" dirty="0" err="1"/>
              <a:t>Slevin’s</a:t>
            </a:r>
            <a:r>
              <a:rPr lang="en-GB" b="1" i="1" dirty="0"/>
              <a:t> Critical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A962D-BA0C-7395-0EE8-9A64C4C60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sz="3200" b="1" u="sng" dirty="0"/>
              <a:t>Project mission</a:t>
            </a:r>
            <a:r>
              <a:rPr lang="en-GB" sz="3200" dirty="0"/>
              <a:t>: - A clear statement of goals and direction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Support from top management</a:t>
            </a:r>
            <a:r>
              <a:rPr lang="en-GB" sz="3200" dirty="0"/>
              <a:t>: - Senior managers must be ready to provide necessary resources and authority</a:t>
            </a:r>
          </a:p>
          <a:p>
            <a:pPr marL="514350" indent="-514350">
              <a:buAutoNum type="arabicPeriod"/>
            </a:pPr>
            <a:r>
              <a:rPr lang="en-GB" sz="3200" b="1" u="sng" dirty="0"/>
              <a:t>Project schedule/plan</a:t>
            </a:r>
            <a:r>
              <a:rPr lang="en-GB" sz="3200" dirty="0"/>
              <a:t>: - A detailed specification is needed for each activity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Client consultation</a:t>
            </a:r>
            <a:r>
              <a:rPr lang="en-GB" sz="3200" dirty="0"/>
              <a:t>: - Establish regular communication with the client</a:t>
            </a:r>
            <a:endParaRPr lang="en-GB" sz="3200" b="1" u="sng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150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21A0-7558-16F6-6B41-E45ECB2B9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Pinto and </a:t>
            </a:r>
            <a:r>
              <a:rPr lang="en-GB" b="1" i="1" dirty="0" err="1"/>
              <a:t>Slevin’s</a:t>
            </a:r>
            <a:r>
              <a:rPr lang="en-GB" b="1" i="1" dirty="0"/>
              <a:t> Critical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F5F19-B508-EE07-269B-20338D34C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5"/>
            </a:pPr>
            <a:r>
              <a:rPr lang="en-GB" sz="3200" b="1" u="sng" dirty="0"/>
              <a:t>Personnel</a:t>
            </a:r>
            <a:r>
              <a:rPr lang="en-GB" sz="3200" dirty="0"/>
              <a:t>: - Recruit and retain the right skills for the project</a:t>
            </a:r>
            <a:endParaRPr lang="en-GB" sz="3200" b="1" u="sng" dirty="0"/>
          </a:p>
          <a:p>
            <a:pPr marL="514350" indent="-514350">
              <a:buAutoNum type="arabicPeriod" startAt="5"/>
            </a:pPr>
            <a:r>
              <a:rPr lang="en-GB" sz="3200" b="1" u="sng" dirty="0"/>
              <a:t>Technical tasks</a:t>
            </a:r>
            <a:r>
              <a:rPr lang="en-GB" sz="3200" dirty="0"/>
              <a:t>: - Ensure availability of required technology and expertise</a:t>
            </a:r>
            <a:endParaRPr lang="en-GB" sz="3200" b="1" u="sng" dirty="0"/>
          </a:p>
          <a:p>
            <a:pPr marL="514350" indent="-514350">
              <a:buAutoNum type="arabicPeriod" startAt="5"/>
            </a:pPr>
            <a:r>
              <a:rPr lang="en-GB" sz="3200" b="1" u="sng" dirty="0"/>
              <a:t>Client acceptance</a:t>
            </a:r>
            <a:r>
              <a:rPr lang="en-GB" sz="3200" dirty="0"/>
              <a:t>: - The project manager must ‘sell’ the final outcome to the end users</a:t>
            </a:r>
          </a:p>
        </p:txBody>
      </p:sp>
    </p:spTree>
    <p:extLst>
      <p:ext uri="{BB962C8B-B14F-4D97-AF65-F5344CB8AC3E}">
        <p14:creationId xmlns:p14="http://schemas.microsoft.com/office/powerpoint/2010/main" val="3669781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38E1B-7E30-F317-4571-979552C3C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Pinto and </a:t>
            </a:r>
            <a:r>
              <a:rPr lang="en-GB" b="1" i="1" dirty="0" err="1"/>
              <a:t>Slevin’s</a:t>
            </a:r>
            <a:r>
              <a:rPr lang="en-GB" b="1" i="1" dirty="0"/>
              <a:t> Critical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C1131-392B-3DB2-D4AE-1D916F9FD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8"/>
            </a:pPr>
            <a:r>
              <a:rPr lang="en-GB" sz="3200" b="1" u="sng" dirty="0"/>
              <a:t>Monitoring and Feedback</a:t>
            </a:r>
            <a:r>
              <a:rPr lang="en-GB" sz="3200" dirty="0"/>
              <a:t>: - Comprehensive control information must be delivered in timely fashion</a:t>
            </a:r>
          </a:p>
          <a:p>
            <a:pPr marL="514350" indent="-514350">
              <a:buAutoNum type="arabicPeriod" startAt="8"/>
            </a:pPr>
            <a:r>
              <a:rPr lang="en-GB" sz="3200" b="1" u="sng" dirty="0"/>
              <a:t>Communication</a:t>
            </a:r>
            <a:r>
              <a:rPr lang="en-GB" sz="3200" dirty="0"/>
              <a:t>: - Ensure regular communication with all project stakeholders</a:t>
            </a:r>
            <a:endParaRPr lang="en-GB" sz="3200" b="1" u="sng" dirty="0"/>
          </a:p>
          <a:p>
            <a:pPr marL="514350" indent="-514350">
              <a:buAutoNum type="arabicPeriod" startAt="8"/>
            </a:pPr>
            <a:r>
              <a:rPr lang="en-GB" sz="3200" b="1" u="sng" dirty="0"/>
              <a:t> Troubleshooting</a:t>
            </a:r>
            <a:r>
              <a:rPr lang="en-GB" sz="3200" dirty="0"/>
              <a:t>: - Ensure PM is equipped to handle crises and deviations from plan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583205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E14A3-2378-1029-B585-9F112E212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Guaranteed Routes to Project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5478B-86A4-9965-7DC5-EB336C726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Don’t bother prioritising the organisation’s overall project load</a:t>
            </a:r>
          </a:p>
          <a:p>
            <a:pPr marL="514350" indent="-514350">
              <a:buAutoNum type="arabicPeriod"/>
            </a:pPr>
            <a:r>
              <a:rPr lang="en-GB" sz="3200" dirty="0"/>
              <a:t>Encourage project sponsors and key stakeholders to take a passive role on the project team</a:t>
            </a:r>
          </a:p>
          <a:p>
            <a:pPr marL="514350" indent="-514350">
              <a:buAutoNum type="arabicPeriod"/>
            </a:pPr>
            <a:r>
              <a:rPr lang="en-GB" sz="3200" dirty="0"/>
              <a:t>Set up ongoing committees focusing on management processes (endless meetings and subsequent notes will hamper project progress)</a:t>
            </a:r>
          </a:p>
          <a:p>
            <a:pPr marL="514350" indent="-514350">
              <a:buAutoNum type="arabicPeriod"/>
            </a:pPr>
            <a:r>
              <a:rPr lang="en-GB" sz="3200" dirty="0"/>
              <a:t>Interrupt team members </a:t>
            </a:r>
            <a:r>
              <a:rPr lang="en-GB" sz="3200" dirty="0" err="1"/>
              <a:t>relenetlessly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36555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A2D8A-6AC2-99D2-A053-55D73C1F8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Guaranteed Routes to Project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85642-2A98-7776-9302-015BBB498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5"/>
            </a:pPr>
            <a:r>
              <a:rPr lang="en-GB" sz="3200" dirty="0"/>
              <a:t>Creates a culture in which project managers are expected to ‘roll over’ and take it when substantive new deliverables are added half way through the project</a:t>
            </a:r>
          </a:p>
          <a:p>
            <a:pPr marL="514350" indent="-514350">
              <a:buAutoNum type="arabicPeriod" startAt="5"/>
            </a:pPr>
            <a:r>
              <a:rPr lang="en-GB" sz="3200" dirty="0"/>
              <a:t>Half way through the project when most of the deliverables have begun to take shape, add a whole bunch of previously unnamed stakeholders</a:t>
            </a:r>
          </a:p>
          <a:p>
            <a:pPr marL="514350" indent="-514350">
              <a:buAutoNum type="arabicPeriod" startAt="5"/>
            </a:pPr>
            <a:r>
              <a:rPr lang="en-GB" sz="3200" dirty="0"/>
              <a:t>Never insist that sponsors formally sign off on the deliverables</a:t>
            </a:r>
          </a:p>
        </p:txBody>
      </p:sp>
    </p:spTree>
    <p:extLst>
      <p:ext uri="{BB962C8B-B14F-4D97-AF65-F5344CB8AC3E}">
        <p14:creationId xmlns:p14="http://schemas.microsoft.com/office/powerpoint/2010/main" val="1286133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9CBAC-4C7E-291A-75BF-41C3F4163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Guaranteed Routes to Project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2F88F-6DC7-62BD-75FE-BA1710107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641" y="1825625"/>
            <a:ext cx="10783159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7"/>
            </a:pPr>
            <a:r>
              <a:rPr lang="en-GB" sz="3200" dirty="0"/>
              <a:t>Never insist that sponsors formally sign off on the deliverables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Make sure project managers have lots of responsibilities, but no authority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Describe project deliverables in the vaguest possible terms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 Get projects up, and running as quickly as possible, without documenting agreements in a formal project charter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39048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C1FD2-3FA1-E150-9BC0-26E963140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70EBF-CCF0-85CC-2D96-FC8E3DB69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Aims to provide decision makers with information about the individuals and group that may affect the achievement of their goals</a:t>
            </a:r>
          </a:p>
          <a:p>
            <a:r>
              <a:rPr lang="en-GB" sz="3200" dirty="0"/>
              <a:t>Makes it easier to anticipate problems</a:t>
            </a:r>
          </a:p>
          <a:p>
            <a:r>
              <a:rPr lang="en-GB" sz="3200" dirty="0"/>
              <a:t>Gain the support of the most influential stakeholders</a:t>
            </a:r>
          </a:p>
          <a:p>
            <a:r>
              <a:rPr lang="en-GB" sz="3200" dirty="0"/>
              <a:t>Improve what the organisation offers to different groups and individuals</a:t>
            </a:r>
          </a:p>
          <a:p>
            <a:r>
              <a:rPr lang="en-GB" sz="3200" dirty="0"/>
              <a:t>How it communicates with them</a:t>
            </a:r>
          </a:p>
        </p:txBody>
      </p:sp>
    </p:spTree>
    <p:extLst>
      <p:ext uri="{BB962C8B-B14F-4D97-AF65-F5344CB8AC3E}">
        <p14:creationId xmlns:p14="http://schemas.microsoft.com/office/powerpoint/2010/main" val="2647483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63210-CF0D-B306-B9F0-D52830C5E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What is a Stakeholder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AE45E-A366-79AC-EFC0-66D50B27B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 stakeholder is any group or individual with an interest or a stake in the operations of a company or organisation- anyone who can affect or be affected by its activities</a:t>
            </a:r>
          </a:p>
        </p:txBody>
      </p:sp>
    </p:spTree>
    <p:extLst>
      <p:ext uri="{BB962C8B-B14F-4D97-AF65-F5344CB8AC3E}">
        <p14:creationId xmlns:p14="http://schemas.microsoft.com/office/powerpoint/2010/main" val="197223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16B6A-F6C3-60C3-E923-D6E5B45D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Identify Stakeholder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386FE-CDFB-3435-EE87-37715E2AA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Stakeholders can be defined as primary and secondary stakeholders</a:t>
            </a:r>
          </a:p>
          <a:p>
            <a:pPr marL="0" indent="0">
              <a:buNone/>
            </a:pPr>
            <a:r>
              <a:rPr lang="en-GB" sz="3200" dirty="0"/>
              <a:t>Primary stakeholders define the business and are vital to its continued existence.  These include: -</a:t>
            </a:r>
          </a:p>
          <a:p>
            <a:r>
              <a:rPr lang="en-GB" sz="3200" dirty="0"/>
              <a:t>Employees</a:t>
            </a:r>
          </a:p>
          <a:p>
            <a:r>
              <a:rPr lang="en-GB" sz="3200" dirty="0"/>
              <a:t>Shareholders and/or investors</a:t>
            </a:r>
          </a:p>
        </p:txBody>
      </p:sp>
    </p:spTree>
    <p:extLst>
      <p:ext uri="{BB962C8B-B14F-4D97-AF65-F5344CB8AC3E}">
        <p14:creationId xmlns:p14="http://schemas.microsoft.com/office/powerpoint/2010/main" val="2178353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95088-8FB4-3485-F888-F2BD66BCE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Identify Stakeholder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D3B79-36F8-B02A-66B3-6A380AC1F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158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Secondary stakeholders are those who may affect relationships with primary stakeholders.</a:t>
            </a:r>
          </a:p>
          <a:p>
            <a:r>
              <a:rPr lang="en-GB" sz="3200" dirty="0"/>
              <a:t>Government- National or local government bodies</a:t>
            </a:r>
          </a:p>
          <a:p>
            <a:r>
              <a:rPr lang="en-GB" sz="3200" dirty="0"/>
              <a:t>Legal authorities – HSE, Environment Agency</a:t>
            </a:r>
          </a:p>
          <a:p>
            <a:r>
              <a:rPr lang="en-GB" sz="3200" dirty="0"/>
              <a:t>The media- press, broadcasters, online media</a:t>
            </a:r>
          </a:p>
          <a:p>
            <a:r>
              <a:rPr lang="en-GB" sz="3200" dirty="0"/>
              <a:t>Social groups- consumer groups, pressure groups community groups</a:t>
            </a:r>
          </a:p>
          <a:p>
            <a:r>
              <a:rPr lang="en-GB" sz="3200" dirty="0"/>
              <a:t>Commercial organisations- landlords, business partners, competitors</a:t>
            </a:r>
          </a:p>
        </p:txBody>
      </p:sp>
    </p:spTree>
    <p:extLst>
      <p:ext uri="{BB962C8B-B14F-4D97-AF65-F5344CB8AC3E}">
        <p14:creationId xmlns:p14="http://schemas.microsoft.com/office/powerpoint/2010/main" val="310791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76DE4-1FEB-5576-FB03-BB486E3C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254"/>
            <a:ext cx="10515600" cy="756270"/>
          </a:xfrm>
        </p:spPr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E9EC1-F71C-1884-5C52-9574D40C0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72015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Communicate</a:t>
            </a:r>
          </a:p>
          <a:p>
            <a:pPr marL="514350" indent="-514350">
              <a:buAutoNum type="arabicPeriod"/>
            </a:pPr>
            <a:r>
              <a:rPr lang="en-GB" sz="3200" dirty="0"/>
              <a:t>Consult, early and often</a:t>
            </a:r>
          </a:p>
          <a:p>
            <a:pPr marL="514350" indent="-514350">
              <a:buAutoNum type="arabicPeriod"/>
            </a:pPr>
            <a:r>
              <a:rPr lang="en-GB" sz="3200" dirty="0"/>
              <a:t>Remember they are only human</a:t>
            </a:r>
          </a:p>
          <a:p>
            <a:pPr marL="514350" indent="-514350">
              <a:buAutoNum type="arabicPeriod"/>
            </a:pPr>
            <a:r>
              <a:rPr lang="en-GB" sz="3200" dirty="0"/>
              <a:t>Plan it!</a:t>
            </a:r>
          </a:p>
          <a:p>
            <a:pPr marL="514350" indent="-514350">
              <a:buAutoNum type="arabicPeriod"/>
            </a:pPr>
            <a:r>
              <a:rPr lang="en-GB" sz="3200" dirty="0"/>
              <a:t>Relationships are key</a:t>
            </a:r>
          </a:p>
          <a:p>
            <a:pPr marL="514350" indent="-514350">
              <a:buAutoNum type="arabicPeriod"/>
            </a:pPr>
            <a:r>
              <a:rPr lang="en-GB" sz="3200" dirty="0"/>
              <a:t>Simple, but not easy</a:t>
            </a:r>
          </a:p>
          <a:p>
            <a:pPr marL="514350" indent="-514350">
              <a:buAutoNum type="arabicPeriod"/>
            </a:pPr>
            <a:r>
              <a:rPr lang="en-GB" sz="3200" dirty="0"/>
              <a:t>Just part of managing risk</a:t>
            </a:r>
          </a:p>
          <a:p>
            <a:pPr marL="514350" indent="-514350">
              <a:buAutoNum type="arabicPeriod"/>
            </a:pPr>
            <a:r>
              <a:rPr lang="en-GB" sz="3200" dirty="0"/>
              <a:t>Compromise</a:t>
            </a:r>
          </a:p>
          <a:p>
            <a:pPr marL="514350" indent="-514350">
              <a:buAutoNum type="arabicPeriod"/>
            </a:pPr>
            <a:r>
              <a:rPr lang="en-GB" sz="3200" dirty="0"/>
              <a:t>Understand what success is</a:t>
            </a:r>
          </a:p>
          <a:p>
            <a:pPr marL="514350" indent="-514350">
              <a:buAutoNum type="arabicPeriod"/>
            </a:pPr>
            <a:r>
              <a:rPr lang="en-GB" sz="3200" dirty="0"/>
              <a:t>Take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902603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F91D3-F2D8-0FC3-569B-16CC2CA50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C95B8-A4B1-FBCD-7EA2-A7ED62819A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u="sng" dirty="0"/>
              <a:t>Communicate</a:t>
            </a:r>
            <a:r>
              <a:rPr lang="en-GB" sz="3200" dirty="0"/>
              <a:t>: - It’s crucial to seek to understand the people you will be working with and relying on throughout the phases of the project lifecycle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Consult, early and often</a:t>
            </a:r>
            <a:r>
              <a:rPr lang="en-GB" sz="3200" dirty="0"/>
              <a:t>: - A project in the early stages may be unclear to its stakeholders for example, in terms of purpose, scope, risks and approach.  Early, then regular</a:t>
            </a:r>
          </a:p>
        </p:txBody>
      </p:sp>
    </p:spTree>
    <p:extLst>
      <p:ext uri="{BB962C8B-B14F-4D97-AF65-F5344CB8AC3E}">
        <p14:creationId xmlns:p14="http://schemas.microsoft.com/office/powerpoint/2010/main" val="29652549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15BCA-E65C-1DEB-5E56-7AC142DAD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DA773-1B8A-0953-A9C1-DB5FE9C1B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/>
              <a:t>Remember they’re only human</a:t>
            </a:r>
            <a:r>
              <a:rPr lang="en-GB" sz="3200" dirty="0"/>
              <a:t>: - Accept that humans do not always behave in a rational, reasonable, consistent or predictable way and operate with an awareness of human feelings and potential personal agendas.  By understanding the root cause of stakeholder behaviour you can assess if there is a better way to work together to maintain a productive relationship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19938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B10E-378C-371D-517B-58311ADAA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39792-ECBF-80AF-87D8-48CD4B1E9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4"/>
            </a:pPr>
            <a:r>
              <a:rPr lang="en-GB" sz="3200" b="1" u="sng" dirty="0"/>
              <a:t>Plan it!</a:t>
            </a:r>
            <a:r>
              <a:rPr lang="en-GB" sz="3200" dirty="0"/>
              <a:t>: - A more conscientious and measured approach to stakeholder engagement is essential and therefore encouraged.  Investment in careful planning before engaging stakeholders can bring significant benefits</a:t>
            </a:r>
            <a:endParaRPr lang="en-GB" sz="3200" b="1" u="sng" dirty="0"/>
          </a:p>
          <a:p>
            <a:pPr marL="514350" indent="-514350">
              <a:buAutoNum type="arabicPeriod" startAt="4"/>
            </a:pPr>
            <a:r>
              <a:rPr lang="en-GB" sz="3200" b="1" u="sng" dirty="0"/>
              <a:t>Relationships are key</a:t>
            </a:r>
            <a:r>
              <a:rPr lang="en-GB" sz="3200" dirty="0"/>
              <a:t>: - Results in increased trust.  Where there is trust, people work together more easily and effectively, increases confidence across the project environment and speed up problem solving and decision-making</a:t>
            </a:r>
          </a:p>
        </p:txBody>
      </p:sp>
    </p:spTree>
    <p:extLst>
      <p:ext uri="{BB962C8B-B14F-4D97-AF65-F5344CB8AC3E}">
        <p14:creationId xmlns:p14="http://schemas.microsoft.com/office/powerpoint/2010/main" val="24994036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21AB4-EB19-FF67-6848-2B3132778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7DBAF-F99C-2471-9F5A-0E7A2849F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6"/>
            </a:pPr>
            <a:r>
              <a:rPr lang="en-GB" sz="3200" b="1" u="sng" dirty="0"/>
              <a:t>Simple, but not easy</a:t>
            </a:r>
            <a:r>
              <a:rPr lang="en-GB" sz="3200" dirty="0"/>
              <a:t>: - Taking simple and timely actions with stakeholders can significantly improve project delivery</a:t>
            </a:r>
            <a:endParaRPr lang="en-GB" sz="3200" b="1" u="sng" dirty="0"/>
          </a:p>
          <a:p>
            <a:pPr marL="514350" indent="-514350">
              <a:buAutoNum type="arabicPeriod" startAt="6"/>
            </a:pPr>
            <a:r>
              <a:rPr lang="en-GB" sz="3200" b="1" u="sng" dirty="0"/>
              <a:t>Just part of managing risk</a:t>
            </a:r>
            <a:r>
              <a:rPr lang="en-GB" sz="3200" dirty="0"/>
              <a:t>: - Stakeholders are important influential resources and should be treated as potential sources of risk and opportunity within the project</a:t>
            </a:r>
          </a:p>
        </p:txBody>
      </p:sp>
    </p:spTree>
    <p:extLst>
      <p:ext uri="{BB962C8B-B14F-4D97-AF65-F5344CB8AC3E}">
        <p14:creationId xmlns:p14="http://schemas.microsoft.com/office/powerpoint/2010/main" val="5998970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9B8BC-4CE0-FE85-3D54-7262E087E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5079-1141-2856-F7D4-3095E621B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8"/>
            </a:pPr>
            <a:r>
              <a:rPr lang="en-GB" sz="3200" b="1" u="sng" dirty="0"/>
              <a:t>Compromise</a:t>
            </a:r>
            <a:r>
              <a:rPr lang="en-GB" sz="3200" dirty="0"/>
              <a:t>: - Establish the acceptable baseline across a set of stakeholders.  Assess the relative importance of all stakeholders against the project requirements</a:t>
            </a:r>
            <a:endParaRPr lang="en-GB" sz="3200" b="1" u="sng" dirty="0"/>
          </a:p>
          <a:p>
            <a:pPr marL="514350" indent="-514350">
              <a:buAutoNum type="arabicPeriod" startAt="8"/>
            </a:pPr>
            <a:r>
              <a:rPr lang="en-GB" sz="3200" b="1" u="sng" dirty="0"/>
              <a:t>Understand what success is</a:t>
            </a:r>
            <a:r>
              <a:rPr lang="en-GB" sz="3200" dirty="0"/>
              <a:t>: - Project success means different things to different people, and you need to establish what your stakeholder community perceives success to be for them in the context of project delivery</a:t>
            </a:r>
          </a:p>
        </p:txBody>
      </p:sp>
    </p:spTree>
    <p:extLst>
      <p:ext uri="{BB962C8B-B14F-4D97-AF65-F5344CB8AC3E}">
        <p14:creationId xmlns:p14="http://schemas.microsoft.com/office/powerpoint/2010/main" val="3441508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2374-4FC7-146F-681B-F8935825A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EC91-8F32-EA68-FA8A-5420453F4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10"/>
            </a:pPr>
            <a:r>
              <a:rPr lang="en-GB" sz="3200" b="1" u="sng" dirty="0"/>
              <a:t>Take responsibility</a:t>
            </a:r>
            <a:r>
              <a:rPr lang="en-GB" sz="3200" dirty="0"/>
              <a:t>: - Good project governance requires providing clarity about stakeholder engagement roles and responsibilities and what is expected of people involved in the project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28867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F9275-23FD-49B9-EA24-E1229199B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/>
              <a:t>Mendelow’s</a:t>
            </a:r>
            <a:r>
              <a:rPr lang="en-GB" b="1" i="1" dirty="0"/>
              <a:t> Power/Interest Matrix</a:t>
            </a:r>
          </a:p>
        </p:txBody>
      </p:sp>
      <p:pic>
        <p:nvPicPr>
          <p:cNvPr id="1030" name="Picture 6" descr="Stakeholder Analysis - Mendelow's Matrix - MBA Knowledge Base">
            <a:extLst>
              <a:ext uri="{FF2B5EF4-FFF2-40B4-BE49-F238E27FC236}">
                <a16:creationId xmlns:a16="http://schemas.microsoft.com/office/drawing/2014/main" id="{780F1364-3807-73FA-42C9-AFBBF374D5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67" y="1690689"/>
            <a:ext cx="10134600" cy="453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930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DB9A-9603-734A-1EFA-073FBA20F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83C1-7C89-62F6-6C86-10F2E89B4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Monitor</a:t>
            </a:r>
            <a:r>
              <a:rPr lang="en-GB" sz="3200" dirty="0"/>
              <a:t>: - It is not worth spending a lot of time engaging or managing stakeholders that fall into the bottom left quadrant because they have little interest in your work or power over it</a:t>
            </a:r>
            <a:endParaRPr lang="en-GB" sz="3200" b="1" u="sng" dirty="0"/>
          </a:p>
          <a:p>
            <a:r>
              <a:rPr lang="en-GB" sz="3200" b="1" u="sng" dirty="0"/>
              <a:t>Keep Informed</a:t>
            </a:r>
            <a:r>
              <a:rPr lang="en-GB" sz="3200" dirty="0"/>
              <a:t>: - Important because of their high interest and need to be kept in the loop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798597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555FE-2D55-C1C1-BEEE-A0825DF13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Stakeholder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4B0C7-77CA-6467-8442-FB7A4E72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Keep Satisfied</a:t>
            </a:r>
            <a:r>
              <a:rPr lang="en-GB" sz="3200" dirty="0"/>
              <a:t>: - Because of their high influence and if dissatisfied their interest be aroused </a:t>
            </a:r>
            <a:endParaRPr lang="en-GB" sz="3200" b="1" u="sng" dirty="0"/>
          </a:p>
          <a:p>
            <a:r>
              <a:rPr lang="en-GB" sz="3200" b="1" u="sng" dirty="0"/>
              <a:t>Key Players</a:t>
            </a:r>
            <a:r>
              <a:rPr lang="en-GB" sz="3200" dirty="0"/>
              <a:t>: - Have influence and power and are motivated to use it in their own interests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521620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3094A-0A92-1807-16C6-530CF7FD1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Recommended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F3964-A6BD-6C3A-66DC-D5FC5DD9B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Keep Informed</a:t>
            </a:r>
            <a:r>
              <a:rPr lang="en-GB" sz="3200" dirty="0"/>
              <a:t>: - Of strategies and outcomes, through stakeholder marketing, communication and education</a:t>
            </a:r>
            <a:endParaRPr lang="en-GB" sz="3200" b="1" u="sng" dirty="0"/>
          </a:p>
          <a:p>
            <a:r>
              <a:rPr lang="en-GB" sz="3200" b="1" u="sng" dirty="0"/>
              <a:t>Key Players</a:t>
            </a:r>
            <a:r>
              <a:rPr lang="en-GB" sz="3200" dirty="0"/>
              <a:t>: -Early involvement and participation, so that stakeholder goals can be integrated with organisational goals as far as possible</a:t>
            </a:r>
            <a:endParaRPr lang="en-GB" sz="3200" b="1" u="sng" dirty="0"/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5654924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FFF76-B69C-D2E0-C888-F35F14200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Influence, Power and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CF07D-6915-C4ED-E3F1-C147FFC07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Influence</a:t>
            </a:r>
            <a:r>
              <a:rPr lang="en-GB" sz="3200" dirty="0"/>
              <a:t>: - is the action of bringing about a shift in someone else’s actions or perceptions</a:t>
            </a:r>
          </a:p>
          <a:p>
            <a:pPr marL="0" indent="0">
              <a:buNone/>
            </a:pPr>
            <a:endParaRPr lang="en-GB" sz="3200" b="1" u="sng" dirty="0"/>
          </a:p>
          <a:p>
            <a:r>
              <a:rPr lang="en-GB" sz="3200" b="1" u="sng" dirty="0"/>
              <a:t>Power</a:t>
            </a:r>
            <a:r>
              <a:rPr lang="en-GB" sz="3200" dirty="0"/>
              <a:t>: - is the ability to exert influence.  In an organisational context, power often derives from authority</a:t>
            </a:r>
          </a:p>
          <a:p>
            <a:pPr marL="0" indent="0">
              <a:buNone/>
            </a:pPr>
            <a:endParaRPr lang="en-GB" sz="3200" b="1" u="sng" dirty="0"/>
          </a:p>
          <a:p>
            <a:r>
              <a:rPr lang="en-GB" sz="3200" b="1" u="sng" dirty="0"/>
              <a:t>Authority</a:t>
            </a:r>
            <a:r>
              <a:rPr lang="en-GB" sz="3200" dirty="0"/>
              <a:t>: - is the legitimate right to wield power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9602121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D0E5A-1905-D9A5-4AA2-FDA665A77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Examples of Stakeholder Groups</a:t>
            </a:r>
          </a:p>
        </p:txBody>
      </p:sp>
      <p:pic>
        <p:nvPicPr>
          <p:cNvPr id="4" name="Content Placeholder 3" descr="Example of Stakeholder Analysis Context Diagram">
            <a:extLst>
              <a:ext uri="{FF2B5EF4-FFF2-40B4-BE49-F238E27FC236}">
                <a16:creationId xmlns:a16="http://schemas.microsoft.com/office/drawing/2014/main" id="{232127FB-9C2F-CAB7-53E6-A0F6758FB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29" y="1842551"/>
            <a:ext cx="9982773" cy="45651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58075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DFB1A-8F56-0A09-D7BF-CE1723A2B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0F390-DDA1-27E9-F475-FE03650D8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key is to keep in mind that identifying interests is done with the stakeholder’s perspective in mind not ours</a:t>
            </a:r>
          </a:p>
          <a:p>
            <a:r>
              <a:rPr lang="en-GB" sz="3200" dirty="0"/>
              <a:t>This is difficult because since interests are usually hidden and contradict openly stated aims</a:t>
            </a:r>
          </a:p>
          <a:p>
            <a:r>
              <a:rPr lang="en-GB" sz="3200" dirty="0"/>
              <a:t>Each interest should be related to the appropriate project phase; that is, interests change as the project moves from beginning to ending phases</a:t>
            </a:r>
          </a:p>
        </p:txBody>
      </p:sp>
    </p:spTree>
    <p:extLst>
      <p:ext uri="{BB962C8B-B14F-4D97-AF65-F5344CB8AC3E}">
        <p14:creationId xmlns:p14="http://schemas.microsoft.com/office/powerpoint/2010/main" val="4634399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EFDB5-FD2B-1700-DFD8-DEEF1B72A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9D700-D637-B425-A8BD-A15634EF0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Ask questions such as: -</a:t>
            </a:r>
          </a:p>
          <a:p>
            <a:pPr marL="514350" indent="-514350">
              <a:buAutoNum type="arabicPeriod"/>
            </a:pPr>
            <a:r>
              <a:rPr lang="en-GB" sz="3200" dirty="0"/>
              <a:t>What are your expectations of this project?</a:t>
            </a:r>
          </a:p>
          <a:p>
            <a:pPr marL="514350" indent="-514350">
              <a:buAutoNum type="arabicPeriod"/>
            </a:pPr>
            <a:r>
              <a:rPr lang="en-GB" sz="3200" dirty="0"/>
              <a:t>How does the successful completion of the project benefit you?</a:t>
            </a:r>
          </a:p>
          <a:p>
            <a:pPr marL="514350" indent="-514350">
              <a:buAutoNum type="arabicPeriod"/>
            </a:pPr>
            <a:r>
              <a:rPr lang="en-GB" sz="3200" dirty="0"/>
              <a:t>Are there any stakeholders that may conflict with your interest?</a:t>
            </a:r>
          </a:p>
          <a:p>
            <a:pPr marL="514350" indent="-514350">
              <a:buAutoNum type="arabicPeriod"/>
            </a:pPr>
            <a:r>
              <a:rPr lang="en-GB" sz="3200" dirty="0"/>
              <a:t>Which stakeholders do you believe are in conflict with your interests?</a:t>
            </a:r>
          </a:p>
        </p:txBody>
      </p:sp>
    </p:spTree>
    <p:extLst>
      <p:ext uri="{BB962C8B-B14F-4D97-AF65-F5344CB8AC3E}">
        <p14:creationId xmlns:p14="http://schemas.microsoft.com/office/powerpoint/2010/main" val="6763296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D15BF-4613-2A07-CFE6-73494ECD0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CC6FB-2B20-8EE8-683D-990E2E56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Once</a:t>
            </a:r>
            <a:r>
              <a:rPr lang="en-GB" sz="3200" b="1" dirty="0"/>
              <a:t> major interests</a:t>
            </a:r>
            <a:r>
              <a:rPr lang="en-GB" sz="3200" dirty="0"/>
              <a:t> are identified</a:t>
            </a:r>
          </a:p>
          <a:p>
            <a:r>
              <a:rPr lang="en-GB" sz="3200" dirty="0"/>
              <a:t>It is also useful to outline how the project will be impacted if these are not met.</a:t>
            </a:r>
          </a:p>
          <a:p>
            <a:r>
              <a:rPr lang="en-GB" sz="3200" dirty="0"/>
              <a:t>In most cases, a simple annotation of positive (+), negative    (-) or unknown (?) can be used as well as high (H), medium (M), low (L) or uncertain (?)</a:t>
            </a:r>
          </a:p>
          <a:p>
            <a:r>
              <a:rPr lang="en-GB" sz="3200" dirty="0"/>
              <a:t>To align project success criteria with interests, an additional step is to give a rough prioritisation of each stakeholder and their accompanying interests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265022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1205B-BBAC-F9BD-6167-E3FAE9DCD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pic>
        <p:nvPicPr>
          <p:cNvPr id="4" name="Content Placeholder 3" descr="Stakeholder Interest and Impact Table">
            <a:extLst>
              <a:ext uri="{FF2B5EF4-FFF2-40B4-BE49-F238E27FC236}">
                <a16:creationId xmlns:a16="http://schemas.microsoft.com/office/drawing/2014/main" id="{2426939A-3608-4ADE-47DB-C7F20015D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2023533"/>
            <a:ext cx="10515599" cy="4724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77550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4B3D2-9BA6-921D-084B-CAD7AD86B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34976-18EC-9FC5-5E2B-24817DC91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two measures of </a:t>
            </a:r>
            <a:r>
              <a:rPr lang="en-GB" sz="3200" b="1" dirty="0"/>
              <a:t>influence</a:t>
            </a:r>
            <a:r>
              <a:rPr lang="en-GB" sz="3200" dirty="0"/>
              <a:t> and </a:t>
            </a:r>
            <a:r>
              <a:rPr lang="en-GB" sz="3200" b="1" dirty="0"/>
              <a:t>importance</a:t>
            </a:r>
            <a:r>
              <a:rPr lang="en-GB" sz="3200" dirty="0"/>
              <a:t> are distinct from each other</a:t>
            </a:r>
          </a:p>
          <a:p>
            <a:r>
              <a:rPr lang="en-GB" sz="3200" dirty="0"/>
              <a:t>A project may have an important financial sponsor that can shutdown the project at anytime for any reason, but does not participate at all in the day-to-day operations of the project</a:t>
            </a:r>
          </a:p>
          <a:p>
            <a:r>
              <a:rPr lang="en-GB" sz="3200" dirty="0"/>
              <a:t>The combination of these measures provides insight not only into how stakeholders interact, but also help identify additional assumptions and risks</a:t>
            </a:r>
          </a:p>
        </p:txBody>
      </p:sp>
    </p:spTree>
    <p:extLst>
      <p:ext uri="{BB962C8B-B14F-4D97-AF65-F5344CB8AC3E}">
        <p14:creationId xmlns:p14="http://schemas.microsoft.com/office/powerpoint/2010/main" val="28773241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5D85-AC53-A410-84A7-8D2F8C969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CE08E-8672-B473-6C5F-636B1285E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diagram of this relationship can be useful to understand potential risks and highlight groups of stakeholders whose needs can be addressed in a common manner</a:t>
            </a:r>
          </a:p>
          <a:p>
            <a:r>
              <a:rPr lang="en-GB" sz="3200" dirty="0"/>
              <a:t>The interest-influence measures can be annotated with a range of number (0 – 10) or high (H), medium (M), and low (L)</a:t>
            </a:r>
          </a:p>
        </p:txBody>
      </p:sp>
    </p:spTree>
    <p:extLst>
      <p:ext uri="{BB962C8B-B14F-4D97-AF65-F5344CB8AC3E}">
        <p14:creationId xmlns:p14="http://schemas.microsoft.com/office/powerpoint/2010/main" val="9451824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745C2-CFDE-853D-A04D-203D9A236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pic>
        <p:nvPicPr>
          <p:cNvPr id="4" name="Content Placeholder 3" descr="Interest-Influence Classification">
            <a:extLst>
              <a:ext uri="{FF2B5EF4-FFF2-40B4-BE49-F238E27FC236}">
                <a16:creationId xmlns:a16="http://schemas.microsoft.com/office/drawing/2014/main" id="{B3AE6B92-850B-E472-D33F-A1867AB63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90688"/>
            <a:ext cx="10515600" cy="4918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9537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3300</TotalTime>
  <Words>1517</Words>
  <Application>Microsoft Office PowerPoint</Application>
  <PresentationFormat>Widescreen</PresentationFormat>
  <Paragraphs>135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Project Management Issues</vt:lpstr>
      <vt:lpstr>Greer’s 14 Principles of Project Success</vt:lpstr>
      <vt:lpstr>Greer’s 14 Principles of Project Success</vt:lpstr>
      <vt:lpstr>Greer’s 14 Principles of Project Success</vt:lpstr>
      <vt:lpstr>Pinto and Slevin’s Critical Success Factors</vt:lpstr>
      <vt:lpstr>Pinto and Slevin’s Critical Success Factors</vt:lpstr>
      <vt:lpstr>Pinto and Slevin’s Critical Success Factors</vt:lpstr>
      <vt:lpstr>Greer’s Guaranteed Routes to Project Failures</vt:lpstr>
      <vt:lpstr>Greer’s Guaranteed Routes to Project Failures</vt:lpstr>
      <vt:lpstr>Greer’s Guaranteed Routes to Project Failures</vt:lpstr>
      <vt:lpstr>Stakeholder Analysis</vt:lpstr>
      <vt:lpstr>What is a Stakeholder</vt:lpstr>
      <vt:lpstr>Identify Stakeholder Groups</vt:lpstr>
      <vt:lpstr>Identify Stakeholder Groups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Mendelow’s Power/Interest Matrix</vt:lpstr>
      <vt:lpstr>Stakeholder Mapping</vt:lpstr>
      <vt:lpstr>Stakeholder Mapping</vt:lpstr>
      <vt:lpstr>Recommended Strategies</vt:lpstr>
      <vt:lpstr>Influence, Power and Authority</vt:lpstr>
      <vt:lpstr>Examples of Stakeholder Groups</vt:lpstr>
      <vt:lpstr>Stakeholder Analysis</vt:lpstr>
      <vt:lpstr>Stakeholder Analysis</vt:lpstr>
      <vt:lpstr>Stakeholder Analysis</vt:lpstr>
      <vt:lpstr>Stakeholder Analysis</vt:lpstr>
      <vt:lpstr>Stakeholder Analysis</vt:lpstr>
      <vt:lpstr>Stakeholder Analysis</vt:lpstr>
      <vt:lpstr>Stakeholder Analysis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Issues</dc:title>
  <dc:creator>Andrew Thorn</dc:creator>
  <cp:lastModifiedBy>Andrew Thorn</cp:lastModifiedBy>
  <cp:revision>2</cp:revision>
  <dcterms:created xsi:type="dcterms:W3CDTF">2023-10-24T18:04:25Z</dcterms:created>
  <dcterms:modified xsi:type="dcterms:W3CDTF">2024-09-02T21:55:47Z</dcterms:modified>
</cp:coreProperties>
</file>