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64" r:id="rId4"/>
    <p:sldId id="265" r:id="rId5"/>
    <p:sldId id="266"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534FD-DDFD-AFCC-604F-E29BCDF72043}" v="23" dt="2026-07-18T16:53:16.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736"/>
    <p:restoredTop sz="92057"/>
  </p:normalViewPr>
  <p:slideViewPr>
    <p:cSldViewPr snapToGrid="0">
      <p:cViewPr>
        <p:scale>
          <a:sx n="47" d="100"/>
          <a:sy n="47" d="100"/>
        </p:scale>
        <p:origin x="1360" y="1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52E9D1-81E8-4BE5-872A-432036E31D3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8313B0-1E5F-4DF9-8C20-B16DDE62FB91}">
      <dgm:prSet/>
      <dgm:spPr/>
      <dgm:t>
        <a:bodyPr/>
        <a:lstStyle/>
        <a:p>
          <a:r>
            <a:rPr lang="en-US"/>
            <a:t>Introduction</a:t>
          </a:r>
        </a:p>
      </dgm:t>
    </dgm:pt>
    <dgm:pt modelId="{19BC22E2-6D1E-45B4-903A-C73474C785B8}" type="parTrans" cxnId="{597E9DE8-1903-4C3E-8A3A-553DAE322EB9}">
      <dgm:prSet/>
      <dgm:spPr/>
      <dgm:t>
        <a:bodyPr/>
        <a:lstStyle/>
        <a:p>
          <a:endParaRPr lang="en-US"/>
        </a:p>
      </dgm:t>
    </dgm:pt>
    <dgm:pt modelId="{7D24A767-40AB-43B8-A5EE-383E02549A44}" type="sibTrans" cxnId="{597E9DE8-1903-4C3E-8A3A-553DAE322EB9}">
      <dgm:prSet/>
      <dgm:spPr/>
      <dgm:t>
        <a:bodyPr/>
        <a:lstStyle/>
        <a:p>
          <a:endParaRPr lang="en-US"/>
        </a:p>
      </dgm:t>
    </dgm:pt>
    <dgm:pt modelId="{E73488FA-2B07-46AD-92AC-B64B8337AE0E}">
      <dgm:prSet/>
      <dgm:spPr/>
      <dgm:t>
        <a:bodyPr/>
        <a:lstStyle/>
        <a:p>
          <a:r>
            <a:rPr lang="en-US"/>
            <a:t>Three portfolio examples</a:t>
          </a:r>
        </a:p>
      </dgm:t>
    </dgm:pt>
    <dgm:pt modelId="{D50114F3-9505-45E3-80CA-EE361E9FF76D}" type="parTrans" cxnId="{B6E0830E-514E-448A-9643-3D77AA46EC45}">
      <dgm:prSet/>
      <dgm:spPr/>
      <dgm:t>
        <a:bodyPr/>
        <a:lstStyle/>
        <a:p>
          <a:endParaRPr lang="en-US"/>
        </a:p>
      </dgm:t>
    </dgm:pt>
    <dgm:pt modelId="{80024C98-C470-4243-9253-8A3EFD1E4BAA}" type="sibTrans" cxnId="{B6E0830E-514E-448A-9643-3D77AA46EC45}">
      <dgm:prSet/>
      <dgm:spPr/>
      <dgm:t>
        <a:bodyPr/>
        <a:lstStyle/>
        <a:p>
          <a:endParaRPr lang="en-US"/>
        </a:p>
      </dgm:t>
    </dgm:pt>
    <dgm:pt modelId="{CBAFE21B-4477-4675-928E-D850DA2C13B7}">
      <dgm:prSet/>
      <dgm:spPr/>
      <dgm:t>
        <a:bodyPr/>
        <a:lstStyle/>
        <a:p>
          <a:r>
            <a:rPr lang="en-US"/>
            <a:t>Digital tools used</a:t>
          </a:r>
        </a:p>
      </dgm:t>
    </dgm:pt>
    <dgm:pt modelId="{0E1ED6E1-1F63-4DBB-88EB-C98AFA8168E1}" type="parTrans" cxnId="{461EABF4-203B-4B04-BC9D-0ED20CABC274}">
      <dgm:prSet/>
      <dgm:spPr/>
      <dgm:t>
        <a:bodyPr/>
        <a:lstStyle/>
        <a:p>
          <a:endParaRPr lang="en-US"/>
        </a:p>
      </dgm:t>
    </dgm:pt>
    <dgm:pt modelId="{9EAEEDA0-891C-4F62-8C6C-A34DC63FF934}" type="sibTrans" cxnId="{461EABF4-203B-4B04-BC9D-0ED20CABC274}">
      <dgm:prSet/>
      <dgm:spPr/>
      <dgm:t>
        <a:bodyPr/>
        <a:lstStyle/>
        <a:p>
          <a:endParaRPr lang="en-US"/>
        </a:p>
      </dgm:t>
    </dgm:pt>
    <dgm:pt modelId="{ECECDD74-ACAB-43CD-BEE6-8D1CB4AFCA56}">
      <dgm:prSet/>
      <dgm:spPr/>
      <dgm:t>
        <a:bodyPr/>
        <a:lstStyle/>
        <a:p>
          <a:r>
            <a:rPr lang="en-US"/>
            <a:t>Microsoft Word skills</a:t>
          </a:r>
        </a:p>
      </dgm:t>
    </dgm:pt>
    <dgm:pt modelId="{DDFF916B-D2C7-4BC2-B36E-FF460B459C62}" type="parTrans" cxnId="{D9883AD9-3619-424A-BD9C-C886595B416D}">
      <dgm:prSet/>
      <dgm:spPr/>
      <dgm:t>
        <a:bodyPr/>
        <a:lstStyle/>
        <a:p>
          <a:endParaRPr lang="en-US"/>
        </a:p>
      </dgm:t>
    </dgm:pt>
    <dgm:pt modelId="{988279DB-0302-4CB6-B8B1-4CE170312FA6}" type="sibTrans" cxnId="{D9883AD9-3619-424A-BD9C-C886595B416D}">
      <dgm:prSet/>
      <dgm:spPr/>
      <dgm:t>
        <a:bodyPr/>
        <a:lstStyle/>
        <a:p>
          <a:endParaRPr lang="en-US"/>
        </a:p>
      </dgm:t>
    </dgm:pt>
    <dgm:pt modelId="{147490AE-2E15-48A0-A174-2296193EA8A4}">
      <dgm:prSet/>
      <dgm:spPr/>
      <dgm:t>
        <a:bodyPr/>
        <a:lstStyle/>
        <a:p>
          <a:r>
            <a:rPr lang="en-US"/>
            <a:t>CRAAP Test and research skills</a:t>
          </a:r>
        </a:p>
      </dgm:t>
    </dgm:pt>
    <dgm:pt modelId="{00D84DA6-7AFD-45C2-BD3E-338B1E766407}" type="parTrans" cxnId="{36150380-1BD4-400E-9809-7231C8008FA4}">
      <dgm:prSet/>
      <dgm:spPr/>
      <dgm:t>
        <a:bodyPr/>
        <a:lstStyle/>
        <a:p>
          <a:endParaRPr lang="en-US"/>
        </a:p>
      </dgm:t>
    </dgm:pt>
    <dgm:pt modelId="{320108FA-E3A6-4D20-A399-976F3F184407}" type="sibTrans" cxnId="{36150380-1BD4-400E-9809-7231C8008FA4}">
      <dgm:prSet/>
      <dgm:spPr/>
      <dgm:t>
        <a:bodyPr/>
        <a:lstStyle/>
        <a:p>
          <a:endParaRPr lang="en-US"/>
        </a:p>
      </dgm:t>
    </dgm:pt>
    <dgm:pt modelId="{AE365C48-BC7F-4D26-BB43-D7C0F10071C8}">
      <dgm:prSet/>
      <dgm:spPr/>
      <dgm:t>
        <a:bodyPr/>
        <a:lstStyle/>
        <a:p>
          <a:r>
            <a:rPr lang="en-US"/>
            <a:t>What I learned</a:t>
          </a:r>
        </a:p>
      </dgm:t>
    </dgm:pt>
    <dgm:pt modelId="{698C4899-8F25-4AFA-A2C0-BADB3CA82C4A}" type="parTrans" cxnId="{7C3CEDA4-0321-4317-95BB-B71195D7A406}">
      <dgm:prSet/>
      <dgm:spPr/>
      <dgm:t>
        <a:bodyPr/>
        <a:lstStyle/>
        <a:p>
          <a:endParaRPr lang="en-US"/>
        </a:p>
      </dgm:t>
    </dgm:pt>
    <dgm:pt modelId="{0420FD61-4801-4116-8466-FCFED3DB6F56}" type="sibTrans" cxnId="{7C3CEDA4-0321-4317-95BB-B71195D7A406}">
      <dgm:prSet/>
      <dgm:spPr/>
      <dgm:t>
        <a:bodyPr/>
        <a:lstStyle/>
        <a:p>
          <a:endParaRPr lang="en-US"/>
        </a:p>
      </dgm:t>
    </dgm:pt>
    <dgm:pt modelId="{70EC6F05-079A-42C3-A4E3-AA9D1E611652}">
      <dgm:prSet/>
      <dgm:spPr/>
      <dgm:t>
        <a:bodyPr/>
        <a:lstStyle/>
        <a:p>
          <a:r>
            <a:rPr lang="en-US"/>
            <a:t>Conclusion and thanks</a:t>
          </a:r>
        </a:p>
      </dgm:t>
    </dgm:pt>
    <dgm:pt modelId="{73E77983-2BA7-4374-AB52-7F7706785760}" type="parTrans" cxnId="{69CFCBFE-8836-4946-A840-73EE538FB00F}">
      <dgm:prSet/>
      <dgm:spPr/>
      <dgm:t>
        <a:bodyPr/>
        <a:lstStyle/>
        <a:p>
          <a:endParaRPr lang="en-US"/>
        </a:p>
      </dgm:t>
    </dgm:pt>
    <dgm:pt modelId="{9C63251B-3AF8-40AC-8DB8-54885BA18B22}" type="sibTrans" cxnId="{69CFCBFE-8836-4946-A840-73EE538FB00F}">
      <dgm:prSet/>
      <dgm:spPr/>
      <dgm:t>
        <a:bodyPr/>
        <a:lstStyle/>
        <a:p>
          <a:endParaRPr lang="en-US"/>
        </a:p>
      </dgm:t>
    </dgm:pt>
    <dgm:pt modelId="{23096D68-0151-2D44-AC25-3FF3921E05D5}" type="pres">
      <dgm:prSet presAssocID="{2252E9D1-81E8-4BE5-872A-432036E31D32}" presName="linear" presStyleCnt="0">
        <dgm:presLayoutVars>
          <dgm:animLvl val="lvl"/>
          <dgm:resizeHandles val="exact"/>
        </dgm:presLayoutVars>
      </dgm:prSet>
      <dgm:spPr/>
    </dgm:pt>
    <dgm:pt modelId="{2B535998-58C9-C34E-9B23-5B42340AD2A3}" type="pres">
      <dgm:prSet presAssocID="{9B8313B0-1E5F-4DF9-8C20-B16DDE62FB91}" presName="parentText" presStyleLbl="node1" presStyleIdx="0" presStyleCnt="7">
        <dgm:presLayoutVars>
          <dgm:chMax val="0"/>
          <dgm:bulletEnabled val="1"/>
        </dgm:presLayoutVars>
      </dgm:prSet>
      <dgm:spPr/>
    </dgm:pt>
    <dgm:pt modelId="{EF74760C-918B-0241-B655-159B45493B8F}" type="pres">
      <dgm:prSet presAssocID="{7D24A767-40AB-43B8-A5EE-383E02549A44}" presName="spacer" presStyleCnt="0"/>
      <dgm:spPr/>
    </dgm:pt>
    <dgm:pt modelId="{74B6D512-AA7C-584D-A771-069F26071329}" type="pres">
      <dgm:prSet presAssocID="{E73488FA-2B07-46AD-92AC-B64B8337AE0E}" presName="parentText" presStyleLbl="node1" presStyleIdx="1" presStyleCnt="7">
        <dgm:presLayoutVars>
          <dgm:chMax val="0"/>
          <dgm:bulletEnabled val="1"/>
        </dgm:presLayoutVars>
      </dgm:prSet>
      <dgm:spPr/>
    </dgm:pt>
    <dgm:pt modelId="{8A3D6F5E-4A1C-A14F-9412-3EEC579E24EA}" type="pres">
      <dgm:prSet presAssocID="{80024C98-C470-4243-9253-8A3EFD1E4BAA}" presName="spacer" presStyleCnt="0"/>
      <dgm:spPr/>
    </dgm:pt>
    <dgm:pt modelId="{9A2E745F-B772-FB48-8EF2-707AF9B5FB06}" type="pres">
      <dgm:prSet presAssocID="{CBAFE21B-4477-4675-928E-D850DA2C13B7}" presName="parentText" presStyleLbl="node1" presStyleIdx="2" presStyleCnt="7">
        <dgm:presLayoutVars>
          <dgm:chMax val="0"/>
          <dgm:bulletEnabled val="1"/>
        </dgm:presLayoutVars>
      </dgm:prSet>
      <dgm:spPr/>
    </dgm:pt>
    <dgm:pt modelId="{863F90A7-444E-144B-9601-347D1174E261}" type="pres">
      <dgm:prSet presAssocID="{9EAEEDA0-891C-4F62-8C6C-A34DC63FF934}" presName="spacer" presStyleCnt="0"/>
      <dgm:spPr/>
    </dgm:pt>
    <dgm:pt modelId="{E11912F8-5E57-B041-8024-180F1B596697}" type="pres">
      <dgm:prSet presAssocID="{ECECDD74-ACAB-43CD-BEE6-8D1CB4AFCA56}" presName="parentText" presStyleLbl="node1" presStyleIdx="3" presStyleCnt="7">
        <dgm:presLayoutVars>
          <dgm:chMax val="0"/>
          <dgm:bulletEnabled val="1"/>
        </dgm:presLayoutVars>
      </dgm:prSet>
      <dgm:spPr/>
    </dgm:pt>
    <dgm:pt modelId="{2CCCAC10-066D-A044-A5DB-A58C55B3A905}" type="pres">
      <dgm:prSet presAssocID="{988279DB-0302-4CB6-B8B1-4CE170312FA6}" presName="spacer" presStyleCnt="0"/>
      <dgm:spPr/>
    </dgm:pt>
    <dgm:pt modelId="{F799AFB0-4669-9E43-A791-DA3970407DBE}" type="pres">
      <dgm:prSet presAssocID="{147490AE-2E15-48A0-A174-2296193EA8A4}" presName="parentText" presStyleLbl="node1" presStyleIdx="4" presStyleCnt="7">
        <dgm:presLayoutVars>
          <dgm:chMax val="0"/>
          <dgm:bulletEnabled val="1"/>
        </dgm:presLayoutVars>
      </dgm:prSet>
      <dgm:spPr/>
    </dgm:pt>
    <dgm:pt modelId="{A7A05F88-EE0A-4949-AEFD-01DA61C3932D}" type="pres">
      <dgm:prSet presAssocID="{320108FA-E3A6-4D20-A399-976F3F184407}" presName="spacer" presStyleCnt="0"/>
      <dgm:spPr/>
    </dgm:pt>
    <dgm:pt modelId="{4DBADC12-472B-7F49-B202-1B34F0BE0473}" type="pres">
      <dgm:prSet presAssocID="{AE365C48-BC7F-4D26-BB43-D7C0F10071C8}" presName="parentText" presStyleLbl="node1" presStyleIdx="5" presStyleCnt="7">
        <dgm:presLayoutVars>
          <dgm:chMax val="0"/>
          <dgm:bulletEnabled val="1"/>
        </dgm:presLayoutVars>
      </dgm:prSet>
      <dgm:spPr/>
    </dgm:pt>
    <dgm:pt modelId="{D9ABB520-0B9D-0F49-9A8B-DEFD0DA4909B}" type="pres">
      <dgm:prSet presAssocID="{0420FD61-4801-4116-8466-FCFED3DB6F56}" presName="spacer" presStyleCnt="0"/>
      <dgm:spPr/>
    </dgm:pt>
    <dgm:pt modelId="{520A5216-9253-474D-8CE8-B2AA9FC0C9E5}" type="pres">
      <dgm:prSet presAssocID="{70EC6F05-079A-42C3-A4E3-AA9D1E611652}" presName="parentText" presStyleLbl="node1" presStyleIdx="6" presStyleCnt="7">
        <dgm:presLayoutVars>
          <dgm:chMax val="0"/>
          <dgm:bulletEnabled val="1"/>
        </dgm:presLayoutVars>
      </dgm:prSet>
      <dgm:spPr/>
    </dgm:pt>
  </dgm:ptLst>
  <dgm:cxnLst>
    <dgm:cxn modelId="{B6E0830E-514E-448A-9643-3D77AA46EC45}" srcId="{2252E9D1-81E8-4BE5-872A-432036E31D32}" destId="{E73488FA-2B07-46AD-92AC-B64B8337AE0E}" srcOrd="1" destOrd="0" parTransId="{D50114F3-9505-45E3-80CA-EE361E9FF76D}" sibTransId="{80024C98-C470-4243-9253-8A3EFD1E4BAA}"/>
    <dgm:cxn modelId="{B287D40E-00CE-A446-82F3-A1557F6B9B8B}" type="presOf" srcId="{2252E9D1-81E8-4BE5-872A-432036E31D32}" destId="{23096D68-0151-2D44-AC25-3FF3921E05D5}" srcOrd="0" destOrd="0" presId="urn:microsoft.com/office/officeart/2005/8/layout/vList2"/>
    <dgm:cxn modelId="{FFB9FD12-2DB5-6C42-80C7-8B87827A921F}" type="presOf" srcId="{AE365C48-BC7F-4D26-BB43-D7C0F10071C8}" destId="{4DBADC12-472B-7F49-B202-1B34F0BE0473}" srcOrd="0" destOrd="0" presId="urn:microsoft.com/office/officeart/2005/8/layout/vList2"/>
    <dgm:cxn modelId="{E6E01C20-F69C-704F-94A3-9B6A513A4375}" type="presOf" srcId="{147490AE-2E15-48A0-A174-2296193EA8A4}" destId="{F799AFB0-4669-9E43-A791-DA3970407DBE}" srcOrd="0" destOrd="0" presId="urn:microsoft.com/office/officeart/2005/8/layout/vList2"/>
    <dgm:cxn modelId="{0A47894A-028C-1347-B30B-B56DC03879FB}" type="presOf" srcId="{70EC6F05-079A-42C3-A4E3-AA9D1E611652}" destId="{520A5216-9253-474D-8CE8-B2AA9FC0C9E5}" srcOrd="0" destOrd="0" presId="urn:microsoft.com/office/officeart/2005/8/layout/vList2"/>
    <dgm:cxn modelId="{36150380-1BD4-400E-9809-7231C8008FA4}" srcId="{2252E9D1-81E8-4BE5-872A-432036E31D32}" destId="{147490AE-2E15-48A0-A174-2296193EA8A4}" srcOrd="4" destOrd="0" parTransId="{00D84DA6-7AFD-45C2-BD3E-338B1E766407}" sibTransId="{320108FA-E3A6-4D20-A399-976F3F184407}"/>
    <dgm:cxn modelId="{CFB34880-E288-0D48-8B1F-5035EF99D9C1}" type="presOf" srcId="{ECECDD74-ACAB-43CD-BEE6-8D1CB4AFCA56}" destId="{E11912F8-5E57-B041-8024-180F1B596697}" srcOrd="0" destOrd="0" presId="urn:microsoft.com/office/officeart/2005/8/layout/vList2"/>
    <dgm:cxn modelId="{D5ACC38D-E52C-7D45-BFE4-AE3030A05A80}" type="presOf" srcId="{E73488FA-2B07-46AD-92AC-B64B8337AE0E}" destId="{74B6D512-AA7C-584D-A771-069F26071329}" srcOrd="0" destOrd="0" presId="urn:microsoft.com/office/officeart/2005/8/layout/vList2"/>
    <dgm:cxn modelId="{94EB529A-2574-4345-872E-4907BD9A6779}" type="presOf" srcId="{9B8313B0-1E5F-4DF9-8C20-B16DDE62FB91}" destId="{2B535998-58C9-C34E-9B23-5B42340AD2A3}" srcOrd="0" destOrd="0" presId="urn:microsoft.com/office/officeart/2005/8/layout/vList2"/>
    <dgm:cxn modelId="{7C3CEDA4-0321-4317-95BB-B71195D7A406}" srcId="{2252E9D1-81E8-4BE5-872A-432036E31D32}" destId="{AE365C48-BC7F-4D26-BB43-D7C0F10071C8}" srcOrd="5" destOrd="0" parTransId="{698C4899-8F25-4AFA-A2C0-BADB3CA82C4A}" sibTransId="{0420FD61-4801-4116-8466-FCFED3DB6F56}"/>
    <dgm:cxn modelId="{D9883AD9-3619-424A-BD9C-C886595B416D}" srcId="{2252E9D1-81E8-4BE5-872A-432036E31D32}" destId="{ECECDD74-ACAB-43CD-BEE6-8D1CB4AFCA56}" srcOrd="3" destOrd="0" parTransId="{DDFF916B-D2C7-4BC2-B36E-FF460B459C62}" sibTransId="{988279DB-0302-4CB6-B8B1-4CE170312FA6}"/>
    <dgm:cxn modelId="{356871DB-EC8B-EE49-AC83-08C9C2BB8ABF}" type="presOf" srcId="{CBAFE21B-4477-4675-928E-D850DA2C13B7}" destId="{9A2E745F-B772-FB48-8EF2-707AF9B5FB06}" srcOrd="0" destOrd="0" presId="urn:microsoft.com/office/officeart/2005/8/layout/vList2"/>
    <dgm:cxn modelId="{597E9DE8-1903-4C3E-8A3A-553DAE322EB9}" srcId="{2252E9D1-81E8-4BE5-872A-432036E31D32}" destId="{9B8313B0-1E5F-4DF9-8C20-B16DDE62FB91}" srcOrd="0" destOrd="0" parTransId="{19BC22E2-6D1E-45B4-903A-C73474C785B8}" sibTransId="{7D24A767-40AB-43B8-A5EE-383E02549A44}"/>
    <dgm:cxn modelId="{461EABF4-203B-4B04-BC9D-0ED20CABC274}" srcId="{2252E9D1-81E8-4BE5-872A-432036E31D32}" destId="{CBAFE21B-4477-4675-928E-D850DA2C13B7}" srcOrd="2" destOrd="0" parTransId="{0E1ED6E1-1F63-4DBB-88EB-C98AFA8168E1}" sibTransId="{9EAEEDA0-891C-4F62-8C6C-A34DC63FF934}"/>
    <dgm:cxn modelId="{69CFCBFE-8836-4946-A840-73EE538FB00F}" srcId="{2252E9D1-81E8-4BE5-872A-432036E31D32}" destId="{70EC6F05-079A-42C3-A4E3-AA9D1E611652}" srcOrd="6" destOrd="0" parTransId="{73E77983-2BA7-4374-AB52-7F7706785760}" sibTransId="{9C63251B-3AF8-40AC-8DB8-54885BA18B22}"/>
    <dgm:cxn modelId="{CE4FDB1F-0855-2940-8974-0EA8FF0ECAC4}" type="presParOf" srcId="{23096D68-0151-2D44-AC25-3FF3921E05D5}" destId="{2B535998-58C9-C34E-9B23-5B42340AD2A3}" srcOrd="0" destOrd="0" presId="urn:microsoft.com/office/officeart/2005/8/layout/vList2"/>
    <dgm:cxn modelId="{DEEA65A7-91C3-4F45-9C27-0BF5122A5E3E}" type="presParOf" srcId="{23096D68-0151-2D44-AC25-3FF3921E05D5}" destId="{EF74760C-918B-0241-B655-159B45493B8F}" srcOrd="1" destOrd="0" presId="urn:microsoft.com/office/officeart/2005/8/layout/vList2"/>
    <dgm:cxn modelId="{EFF59354-C2F4-7A4F-A87B-3080EB75F3B7}" type="presParOf" srcId="{23096D68-0151-2D44-AC25-3FF3921E05D5}" destId="{74B6D512-AA7C-584D-A771-069F26071329}" srcOrd="2" destOrd="0" presId="urn:microsoft.com/office/officeart/2005/8/layout/vList2"/>
    <dgm:cxn modelId="{23992B27-04A3-4A4B-8C55-A227F3024D4D}" type="presParOf" srcId="{23096D68-0151-2D44-AC25-3FF3921E05D5}" destId="{8A3D6F5E-4A1C-A14F-9412-3EEC579E24EA}" srcOrd="3" destOrd="0" presId="urn:microsoft.com/office/officeart/2005/8/layout/vList2"/>
    <dgm:cxn modelId="{D34E9501-3BAE-D343-B34D-45AEFFB373A5}" type="presParOf" srcId="{23096D68-0151-2D44-AC25-3FF3921E05D5}" destId="{9A2E745F-B772-FB48-8EF2-707AF9B5FB06}" srcOrd="4" destOrd="0" presId="urn:microsoft.com/office/officeart/2005/8/layout/vList2"/>
    <dgm:cxn modelId="{49BFBCC3-A93A-2A4B-A4F7-64A8470E7291}" type="presParOf" srcId="{23096D68-0151-2D44-AC25-3FF3921E05D5}" destId="{863F90A7-444E-144B-9601-347D1174E261}" srcOrd="5" destOrd="0" presId="urn:microsoft.com/office/officeart/2005/8/layout/vList2"/>
    <dgm:cxn modelId="{80C8CFE0-286C-4248-BCD1-2B588C52FD89}" type="presParOf" srcId="{23096D68-0151-2D44-AC25-3FF3921E05D5}" destId="{E11912F8-5E57-B041-8024-180F1B596697}" srcOrd="6" destOrd="0" presId="urn:microsoft.com/office/officeart/2005/8/layout/vList2"/>
    <dgm:cxn modelId="{361C1980-A970-8041-BFC9-8679C0E30283}" type="presParOf" srcId="{23096D68-0151-2D44-AC25-3FF3921E05D5}" destId="{2CCCAC10-066D-A044-A5DB-A58C55B3A905}" srcOrd="7" destOrd="0" presId="urn:microsoft.com/office/officeart/2005/8/layout/vList2"/>
    <dgm:cxn modelId="{CF211E66-D8D6-D246-B895-65444EC543D7}" type="presParOf" srcId="{23096D68-0151-2D44-AC25-3FF3921E05D5}" destId="{F799AFB0-4669-9E43-A791-DA3970407DBE}" srcOrd="8" destOrd="0" presId="urn:microsoft.com/office/officeart/2005/8/layout/vList2"/>
    <dgm:cxn modelId="{191D0084-2A29-F84E-88CD-20B24B5DE8CB}" type="presParOf" srcId="{23096D68-0151-2D44-AC25-3FF3921E05D5}" destId="{A7A05F88-EE0A-4949-AEFD-01DA61C3932D}" srcOrd="9" destOrd="0" presId="urn:microsoft.com/office/officeart/2005/8/layout/vList2"/>
    <dgm:cxn modelId="{0865D5A5-56F5-0948-8BBA-230495218D10}" type="presParOf" srcId="{23096D68-0151-2D44-AC25-3FF3921E05D5}" destId="{4DBADC12-472B-7F49-B202-1B34F0BE0473}" srcOrd="10" destOrd="0" presId="urn:microsoft.com/office/officeart/2005/8/layout/vList2"/>
    <dgm:cxn modelId="{72BAF1B5-5BF5-E341-9D0C-A4B6648462FA}" type="presParOf" srcId="{23096D68-0151-2D44-AC25-3FF3921E05D5}" destId="{D9ABB520-0B9D-0F49-9A8B-DEFD0DA4909B}" srcOrd="11" destOrd="0" presId="urn:microsoft.com/office/officeart/2005/8/layout/vList2"/>
    <dgm:cxn modelId="{1BC0E77D-ABD4-BC43-A55E-EDE1409A3EFE}" type="presParOf" srcId="{23096D68-0151-2D44-AC25-3FF3921E05D5}" destId="{520A5216-9253-474D-8CE8-B2AA9FC0C9E5}"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35998-58C9-C34E-9B23-5B42340AD2A3}">
      <dsp:nvSpPr>
        <dsp:cNvPr id="0" name=""/>
        <dsp:cNvSpPr/>
      </dsp:nvSpPr>
      <dsp:spPr>
        <a:xfrm>
          <a:off x="0" y="77180"/>
          <a:ext cx="6666833" cy="687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Introduction</a:t>
          </a:r>
        </a:p>
      </dsp:txBody>
      <dsp:txXfrm>
        <a:off x="33583" y="110763"/>
        <a:ext cx="6599667" cy="620794"/>
      </dsp:txXfrm>
    </dsp:sp>
    <dsp:sp modelId="{74B6D512-AA7C-584D-A771-069F26071329}">
      <dsp:nvSpPr>
        <dsp:cNvPr id="0" name=""/>
        <dsp:cNvSpPr/>
      </dsp:nvSpPr>
      <dsp:spPr>
        <a:xfrm>
          <a:off x="0" y="845780"/>
          <a:ext cx="6666833" cy="687960"/>
        </a:xfrm>
        <a:prstGeom prst="round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Three portfolio examples</a:t>
          </a:r>
        </a:p>
      </dsp:txBody>
      <dsp:txXfrm>
        <a:off x="33583" y="879363"/>
        <a:ext cx="6599667" cy="620794"/>
      </dsp:txXfrm>
    </dsp:sp>
    <dsp:sp modelId="{9A2E745F-B772-FB48-8EF2-707AF9B5FB06}">
      <dsp:nvSpPr>
        <dsp:cNvPr id="0" name=""/>
        <dsp:cNvSpPr/>
      </dsp:nvSpPr>
      <dsp:spPr>
        <a:xfrm>
          <a:off x="0" y="1614380"/>
          <a:ext cx="6666833" cy="6879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Digital tools used</a:t>
          </a:r>
        </a:p>
      </dsp:txBody>
      <dsp:txXfrm>
        <a:off x="33583" y="1647963"/>
        <a:ext cx="6599667" cy="620794"/>
      </dsp:txXfrm>
    </dsp:sp>
    <dsp:sp modelId="{E11912F8-5E57-B041-8024-180F1B596697}">
      <dsp:nvSpPr>
        <dsp:cNvPr id="0" name=""/>
        <dsp:cNvSpPr/>
      </dsp:nvSpPr>
      <dsp:spPr>
        <a:xfrm>
          <a:off x="0" y="2382980"/>
          <a:ext cx="6666833" cy="68796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Microsoft Word skills</a:t>
          </a:r>
        </a:p>
      </dsp:txBody>
      <dsp:txXfrm>
        <a:off x="33583" y="2416563"/>
        <a:ext cx="6599667" cy="620794"/>
      </dsp:txXfrm>
    </dsp:sp>
    <dsp:sp modelId="{F799AFB0-4669-9E43-A791-DA3970407DBE}">
      <dsp:nvSpPr>
        <dsp:cNvPr id="0" name=""/>
        <dsp:cNvSpPr/>
      </dsp:nvSpPr>
      <dsp:spPr>
        <a:xfrm>
          <a:off x="0" y="3151580"/>
          <a:ext cx="6666833" cy="6879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CRAAP Test and research skills</a:t>
          </a:r>
        </a:p>
      </dsp:txBody>
      <dsp:txXfrm>
        <a:off x="33583" y="3185163"/>
        <a:ext cx="6599667" cy="620794"/>
      </dsp:txXfrm>
    </dsp:sp>
    <dsp:sp modelId="{4DBADC12-472B-7F49-B202-1B34F0BE0473}">
      <dsp:nvSpPr>
        <dsp:cNvPr id="0" name=""/>
        <dsp:cNvSpPr/>
      </dsp:nvSpPr>
      <dsp:spPr>
        <a:xfrm>
          <a:off x="0" y="3920180"/>
          <a:ext cx="6666833" cy="687960"/>
        </a:xfrm>
        <a:prstGeom prst="round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What I learned</a:t>
          </a:r>
        </a:p>
      </dsp:txBody>
      <dsp:txXfrm>
        <a:off x="33583" y="3953763"/>
        <a:ext cx="6599667" cy="620794"/>
      </dsp:txXfrm>
    </dsp:sp>
    <dsp:sp modelId="{520A5216-9253-474D-8CE8-B2AA9FC0C9E5}">
      <dsp:nvSpPr>
        <dsp:cNvPr id="0" name=""/>
        <dsp:cNvSpPr/>
      </dsp:nvSpPr>
      <dsp:spPr>
        <a:xfrm>
          <a:off x="0" y="4688779"/>
          <a:ext cx="6666833" cy="6879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Conclusion and thanks</a:t>
          </a:r>
        </a:p>
      </dsp:txBody>
      <dsp:txXfrm>
        <a:off x="33583" y="4722362"/>
        <a:ext cx="6599667" cy="6207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29212-5DAB-DF42-B027-688A5D799C0E}"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36F4F-684A-D14D-8C0D-F87107FAE3C1}" type="slidenum">
              <a:rPr lang="en-US" smtClean="0"/>
              <a:t>‹#›</a:t>
            </a:fld>
            <a:endParaRPr lang="en-US"/>
          </a:p>
        </p:txBody>
      </p:sp>
    </p:spTree>
    <p:extLst>
      <p:ext uri="{BB962C8B-B14F-4D97-AF65-F5344CB8AC3E}">
        <p14:creationId xmlns:p14="http://schemas.microsoft.com/office/powerpoint/2010/main" val="2437869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536F4F-684A-D14D-8C0D-F87107FAE3C1}" type="slidenum">
              <a:rPr lang="en-US" smtClean="0"/>
              <a:t>2</a:t>
            </a:fld>
            <a:endParaRPr lang="en-US"/>
          </a:p>
        </p:txBody>
      </p:sp>
    </p:spTree>
    <p:extLst>
      <p:ext uri="{BB962C8B-B14F-4D97-AF65-F5344CB8AC3E}">
        <p14:creationId xmlns:p14="http://schemas.microsoft.com/office/powerpoint/2010/main" val="415999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Ana Maria and today I will present the Digital Skills Portfolio.</a:t>
            </a:r>
          </a:p>
          <a:p>
            <a:r>
              <a:rPr lang="en-US" dirty="0"/>
              <a:t>During this module I completed a series of practical activities that helped me to improve my digital skills but also to become more confident by using different digital tools. In this portfolio, I selected three examples that best demonstrate my progress.</a:t>
            </a:r>
          </a:p>
          <a:p>
            <a:r>
              <a:rPr lang="en-US" dirty="0"/>
              <a:t>Thus, the first example was my digital life portfolio, where in this bag I created a document that shows the digital tools I use every day: Outlook, Moodle, Gmail, Google, but also Microsoft PowerPoint. This activity helped me reflect on how technology supports my studies and thus improved my confidence and the use of Microsoft Word can create documents. Also in the second example is my digital menu from </a:t>
            </a:r>
            <a:r>
              <a:rPr lang="en-US" dirty="0" err="1"/>
              <a:t>FreshBite</a:t>
            </a:r>
            <a:r>
              <a:rPr lang="en-US" dirty="0"/>
              <a:t> Meals. We have thus created a professional environment by using Microsoft Word, by adding titles, images, tables and also consistent training. This activity improved my document preparation skills. The last example is the CRAAP source evaluation activity and during its exercise in class we learned how to evaluate information using the CRAAP test. We thus analyzed different examples and thus decided whether they meet the criteria of Currency, Relevance, Authority as well as Purpose and Accuracy.</a:t>
            </a:r>
          </a:p>
          <a:p>
            <a:r>
              <a:rPr lang="en-US" dirty="0"/>
              <a:t>In general, this module helped me a lot to improve many important digital skills and now I feel much more confident with Microsoft Office applications, organize information, thus creating professional documents and evaluating online sources.</a:t>
            </a:r>
          </a:p>
        </p:txBody>
      </p:sp>
      <p:sp>
        <p:nvSpPr>
          <p:cNvPr id="4" name="Slide Number Placeholder 3"/>
          <p:cNvSpPr>
            <a:spLocks noGrp="1"/>
          </p:cNvSpPr>
          <p:nvPr>
            <p:ph type="sldNum" sz="quarter" idx="5"/>
          </p:nvPr>
        </p:nvSpPr>
        <p:spPr/>
        <p:txBody>
          <a:bodyPr/>
          <a:lstStyle/>
          <a:p>
            <a:fld id="{84536F4F-684A-D14D-8C0D-F87107FAE3C1}" type="slidenum">
              <a:rPr lang="en-US" smtClean="0"/>
              <a:t>8</a:t>
            </a:fld>
            <a:endParaRPr lang="en-US"/>
          </a:p>
        </p:txBody>
      </p:sp>
    </p:spTree>
    <p:extLst>
      <p:ext uri="{BB962C8B-B14F-4D97-AF65-F5344CB8AC3E}">
        <p14:creationId xmlns:p14="http://schemas.microsoft.com/office/powerpoint/2010/main" val="3418225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9BF0E-6E64-79E5-66CE-F0A2E64095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CE15FB0-1695-0A19-2110-39F2C94E25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ADC5DE0-5DC6-C2C1-798B-3C0C2BE9C08D}"/>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601C2552-AE63-7A47-4D12-29D4843EA8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D3FACD-4528-7B8D-2BBC-E7C7555D26F7}"/>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323180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79EEE-B7EC-1599-6CFB-2C151F41A4C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6A7555-349F-2A3A-9979-A57C17BB2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1B495E-4C2A-1914-C067-5BBD666E1BEE}"/>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05D66582-6F48-3164-FABD-47A5C6E1B6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F606D3-890B-9652-5FE6-77FC83C9634F}"/>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3612529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41975-4C92-B5BB-AD4A-9EB33F70B5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BBECED-E66C-978A-8547-FEE031D107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143B6B8-DE01-908C-A4B6-B4169D7CB43A}"/>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45B2972B-03A2-EF55-0504-9C2F426E58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49C97A-1DDF-FCC4-A58F-01F9CC2450E2}"/>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72655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0525-193E-A8A5-915D-95C18E7C4E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FCAAFBD-E0DE-7E70-094A-E0BCB144A89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44EE4-7C94-2491-3874-35798B79B2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A7F2238-8070-254A-59DC-1883BA107113}"/>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6" name="Footer Placeholder 5">
            <a:extLst>
              <a:ext uri="{FF2B5EF4-FFF2-40B4-BE49-F238E27FC236}">
                <a16:creationId xmlns:a16="http://schemas.microsoft.com/office/drawing/2014/main" id="{6EDA441B-4062-643F-835B-667A159E20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705487-A385-BD22-055D-9F169ABD9B8B}"/>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727988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0219-9921-64DE-9B04-D3B0BA7640F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0C27F1-A0F4-85CF-8881-186E2DB815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3990BF-49F8-6743-CE0F-7BEC0A3F5B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A935B1-C438-C69B-777F-A3DEB8EF4F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F7C256-1B27-C13B-E3C8-95E94B363C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7F64B59-AE29-0458-EE3A-CF59A0A8087F}"/>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8" name="Footer Placeholder 7">
            <a:extLst>
              <a:ext uri="{FF2B5EF4-FFF2-40B4-BE49-F238E27FC236}">
                <a16:creationId xmlns:a16="http://schemas.microsoft.com/office/drawing/2014/main" id="{1D43DED9-4EE3-D5FC-DC18-F5E160D8B6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3651E3-33A2-50D2-25CD-CED1E065DAC6}"/>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644335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D7859-BE81-6BED-CAC3-CCC64B4AFDF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D7AD0F1-728E-A1F0-1D7A-4BC64E66FD9E}"/>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4" name="Footer Placeholder 3">
            <a:extLst>
              <a:ext uri="{FF2B5EF4-FFF2-40B4-BE49-F238E27FC236}">
                <a16:creationId xmlns:a16="http://schemas.microsoft.com/office/drawing/2014/main" id="{0652AAAA-F0F6-BB4A-7939-FCE0D40892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62D52B-EA62-381F-AF75-5DC8EEE88743}"/>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41887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11306-4EC9-406B-8A1A-EA4E202FBBC0}"/>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3" name="Footer Placeholder 2">
            <a:extLst>
              <a:ext uri="{FF2B5EF4-FFF2-40B4-BE49-F238E27FC236}">
                <a16:creationId xmlns:a16="http://schemas.microsoft.com/office/drawing/2014/main" id="{43D39F2A-0FC1-470E-3A9D-113BD0CD46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8FC80A0-93E8-DEA6-837A-D4B20ABE0C47}"/>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1973608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C618-41B9-07E7-FAD1-6774F4DE30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13FCDF4-02D1-AC67-122D-C68CA740C6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DE16A60-90D5-5B1F-758E-2400FEC01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65B022-59B4-8D04-54DF-A57D85ABA54D}"/>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6" name="Footer Placeholder 5">
            <a:extLst>
              <a:ext uri="{FF2B5EF4-FFF2-40B4-BE49-F238E27FC236}">
                <a16:creationId xmlns:a16="http://schemas.microsoft.com/office/drawing/2014/main" id="{5DA7CA8B-9DBA-E28D-92FA-24842B45F3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122F2E-1621-6AD9-7A48-154F7304D84C}"/>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54248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B185F-6DE3-9D5E-4116-8200368DFA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890E62-E684-98B3-CD78-51718352C4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4DD44D7-3235-E4C3-AA55-EED30CA3B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8C628-1828-8C95-82EA-D0A931762490}"/>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6" name="Footer Placeholder 5">
            <a:extLst>
              <a:ext uri="{FF2B5EF4-FFF2-40B4-BE49-F238E27FC236}">
                <a16:creationId xmlns:a16="http://schemas.microsoft.com/office/drawing/2014/main" id="{2C064255-C846-935A-2E9C-83EBA79708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B8348A-9454-A184-C16A-DE599807CAA4}"/>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3924955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8E637-1AD4-9752-4915-B71CF7BC0AE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8B4EDD-AB2A-258A-514E-9306F85AA8A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B59AFA-14AB-3E8D-5DC1-874E746FB129}"/>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0D61807A-AE50-4557-673A-C8B03EAAC1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FB647E-82E9-405A-B3B9-CEE238F5C148}"/>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3784274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55895B-669D-BB9E-989A-92869A14152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CB3EC1D-B7C2-3FBE-BD57-44FB6BA461A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A80CC9-116A-B70D-6080-E9331721A3FD}"/>
              </a:ext>
            </a:extLst>
          </p:cNvPr>
          <p:cNvSpPr>
            <a:spLocks noGrp="1"/>
          </p:cNvSpPr>
          <p:nvPr>
            <p:ph type="dt" sz="half" idx="10"/>
          </p:nvPr>
        </p:nvSpPr>
        <p:spPr/>
        <p:txBody>
          <a:body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701C25CD-B637-1092-2F24-839608A436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A101E6-1717-CB6A-D424-D663A3B4668F}"/>
              </a:ext>
            </a:extLst>
          </p:cNvPr>
          <p:cNvSpPr>
            <a:spLocks noGrp="1"/>
          </p:cNvSpPr>
          <p:nvPr>
            <p:ph type="sldNum" sz="quarter" idx="12"/>
          </p:nvPr>
        </p:nvSpPr>
        <p:spPr/>
        <p:txBody>
          <a:bodyPr/>
          <a:lstStyle/>
          <a:p>
            <a:fld id="{3734CD76-9D89-6449-B479-54201FA1743F}" type="slidenum">
              <a:rPr lang="en-US" smtClean="0"/>
              <a:t>‹#›</a:t>
            </a:fld>
            <a:endParaRPr lang="en-US"/>
          </a:p>
        </p:txBody>
      </p:sp>
    </p:spTree>
    <p:extLst>
      <p:ext uri="{BB962C8B-B14F-4D97-AF65-F5344CB8AC3E}">
        <p14:creationId xmlns:p14="http://schemas.microsoft.com/office/powerpoint/2010/main" val="290923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15AA-5F05-2223-97A6-CCD7515474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BB1A97-3A95-6B3A-5509-492CB01110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CA0E0-D5E8-B99B-2C26-59C562A268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FCE3DD-B02B-4349-B74D-EBA464F09B61}" type="datetimeFigureOut">
              <a:rPr lang="en-US" smtClean="0"/>
              <a:t>7/19/2026</a:t>
            </a:fld>
            <a:endParaRPr lang="en-US"/>
          </a:p>
        </p:txBody>
      </p:sp>
      <p:sp>
        <p:nvSpPr>
          <p:cNvPr id="5" name="Footer Placeholder 4">
            <a:extLst>
              <a:ext uri="{FF2B5EF4-FFF2-40B4-BE49-F238E27FC236}">
                <a16:creationId xmlns:a16="http://schemas.microsoft.com/office/drawing/2014/main" id="{8953CB9E-BF31-E6EB-67EC-BD34B709E9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CDBD666-2562-6778-6667-9CA78E9580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734CD76-9D89-6449-B479-54201FA1743F}" type="slidenum">
              <a:rPr lang="en-US" smtClean="0"/>
              <a:t>‹#›</a:t>
            </a:fld>
            <a:endParaRPr lang="en-US"/>
          </a:p>
        </p:txBody>
      </p:sp>
    </p:spTree>
    <p:extLst>
      <p:ext uri="{BB962C8B-B14F-4D97-AF65-F5344CB8AC3E}">
        <p14:creationId xmlns:p14="http://schemas.microsoft.com/office/powerpoint/2010/main" val="1304989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3D abstract blue and gold cube illustration">
            <a:extLst>
              <a:ext uri="{FF2B5EF4-FFF2-40B4-BE49-F238E27FC236}">
                <a16:creationId xmlns:a16="http://schemas.microsoft.com/office/drawing/2014/main" id="{7FBDF8AA-47C0-34D6-70C3-2DFE1B5759DB}"/>
              </a:ext>
            </a:extLst>
          </p:cNvPr>
          <p:cNvPicPr>
            <a:picLocks noChangeAspect="1"/>
          </p:cNvPicPr>
          <p:nvPr/>
        </p:nvPicPr>
        <p:blipFill>
          <a:blip r:embed="rId2">
            <a:alphaModFix amt="60000"/>
          </a:blip>
          <a:srcRect b="625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E1D98C71-ADBC-4DC4-1DDB-660544BE65F2}"/>
              </a:ext>
            </a:extLst>
          </p:cNvPr>
          <p:cNvSpPr>
            <a:spLocks noGrp="1"/>
          </p:cNvSpPr>
          <p:nvPr>
            <p:ph type="ctrTitle"/>
          </p:nvPr>
        </p:nvSpPr>
        <p:spPr>
          <a:xfrm>
            <a:off x="838200" y="914402"/>
            <a:ext cx="10515600" cy="2985923"/>
          </a:xfrm>
        </p:spPr>
        <p:txBody>
          <a:bodyPr>
            <a:normAutofit/>
          </a:bodyPr>
          <a:lstStyle/>
          <a:p>
            <a:r>
              <a:rPr lang="en-US" sz="5200">
                <a:solidFill>
                  <a:srgbClr val="FFFFFF"/>
                </a:solidFill>
              </a:rPr>
              <a:t>Digital Skills Portfolio</a:t>
            </a:r>
          </a:p>
        </p:txBody>
      </p:sp>
      <p:sp>
        <p:nvSpPr>
          <p:cNvPr id="3" name="Subtitle 2">
            <a:extLst>
              <a:ext uri="{FF2B5EF4-FFF2-40B4-BE49-F238E27FC236}">
                <a16:creationId xmlns:a16="http://schemas.microsoft.com/office/drawing/2014/main" id="{B197F8B6-8066-97EC-8158-E4796F3643B1}"/>
              </a:ext>
            </a:extLst>
          </p:cNvPr>
          <p:cNvSpPr>
            <a:spLocks noGrp="1"/>
          </p:cNvSpPr>
          <p:nvPr>
            <p:ph type="subTitle" idx="1"/>
          </p:nvPr>
        </p:nvSpPr>
        <p:spPr>
          <a:xfrm>
            <a:off x="838200" y="4072040"/>
            <a:ext cx="10515600" cy="1384310"/>
          </a:xfrm>
        </p:spPr>
        <p:txBody>
          <a:bodyPr vert="horz" lIns="91440" tIns="45720" rIns="91440" bIns="45720" rtlCol="0" anchor="t">
            <a:normAutofit/>
          </a:bodyPr>
          <a:lstStyle/>
          <a:p>
            <a:r>
              <a:rPr lang="en-US" sz="2200" dirty="0">
                <a:solidFill>
                  <a:srgbClr val="FFFFFF"/>
                </a:solidFill>
              </a:rPr>
              <a:t>Student </a:t>
            </a:r>
            <a:r>
              <a:rPr lang="en-US" sz="2200" dirty="0" err="1">
                <a:solidFill>
                  <a:srgbClr val="FFFFFF"/>
                </a:solidFill>
              </a:rPr>
              <a:t>Name:Ana</a:t>
            </a:r>
            <a:r>
              <a:rPr lang="en-US" sz="2200" dirty="0">
                <a:solidFill>
                  <a:srgbClr val="FFFFFF"/>
                </a:solidFill>
              </a:rPr>
              <a:t> Maria Neculau</a:t>
            </a:r>
            <a:br>
              <a:rPr lang="en-US" sz="2200" dirty="0"/>
            </a:br>
            <a:r>
              <a:rPr lang="en-US" sz="2200" dirty="0">
                <a:solidFill>
                  <a:srgbClr val="FFFFFF"/>
                </a:solidFill>
              </a:rPr>
              <a:t>Student ID:2219181</a:t>
            </a:r>
            <a:br>
              <a:rPr lang="en-US" sz="2200" dirty="0"/>
            </a:br>
            <a:br>
              <a:rPr lang="en-US" sz="2200" dirty="0"/>
            </a:br>
            <a:r>
              <a:rPr lang="en-US" sz="2200" dirty="0">
                <a:solidFill>
                  <a:srgbClr val="FFFFFF"/>
                </a:solidFill>
              </a:rPr>
              <a:t>Module: Digital Skills</a:t>
            </a:r>
          </a:p>
        </p:txBody>
      </p:sp>
    </p:spTree>
    <p:extLst>
      <p:ext uri="{BB962C8B-B14F-4D97-AF65-F5344CB8AC3E}">
        <p14:creationId xmlns:p14="http://schemas.microsoft.com/office/powerpoint/2010/main" val="148126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27ED0-7C9F-F114-C7B1-0E5950318BDE}"/>
              </a:ext>
            </a:extLst>
          </p:cNvPr>
          <p:cNvSpPr>
            <a:spLocks noGrp="1"/>
          </p:cNvSpPr>
          <p:nvPr>
            <p:ph type="title"/>
          </p:nvPr>
        </p:nvSpPr>
        <p:spPr>
          <a:xfrm>
            <a:off x="761803" y="350196"/>
            <a:ext cx="4646904" cy="1624520"/>
          </a:xfrm>
        </p:spPr>
        <p:txBody>
          <a:bodyPr anchor="ctr">
            <a:normAutofit/>
          </a:bodyPr>
          <a:lstStyle/>
          <a:p>
            <a:r>
              <a:rPr lang="en-US" sz="400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5E644F5A-9783-2F43-41AA-C8377A2AE2D3}"/>
              </a:ext>
            </a:extLst>
          </p:cNvPr>
          <p:cNvSpPr>
            <a:spLocks noGrp="1"/>
          </p:cNvSpPr>
          <p:nvPr>
            <p:ph idx="1"/>
          </p:nvPr>
        </p:nvSpPr>
        <p:spPr>
          <a:xfrm>
            <a:off x="761802" y="2743200"/>
            <a:ext cx="4646905" cy="3613149"/>
          </a:xfrm>
        </p:spPr>
        <p:txBody>
          <a:bodyPr anchor="ctr">
            <a:normAutofit fontScale="85000" lnSpcReduction="20000"/>
          </a:bodyPr>
          <a:lstStyle/>
          <a:p>
            <a:pPr marL="0" indent="0">
              <a:lnSpc>
                <a:spcPct val="150000"/>
              </a:lnSpc>
              <a:buNone/>
            </a:pPr>
            <a:r>
              <a:rPr lang="en-US" sz="2000" b="1" dirty="0">
                <a:latin typeface="Calibri" panose="020F0502020204030204" pitchFamily="34" charset="0"/>
                <a:cs typeface="Calibri" panose="020F0502020204030204" pitchFamily="34" charset="0"/>
              </a:rPr>
              <a:t>Digital Skills Portfolio</a:t>
            </a:r>
          </a:p>
          <a:p>
            <a:pPr marL="0" indent="0">
              <a:lnSpc>
                <a:spcPct val="150000"/>
              </a:lnSpc>
              <a:buNone/>
            </a:pPr>
            <a:r>
              <a:rPr lang="en-US" sz="2000" dirty="0">
                <a:latin typeface="Calibri" panose="020F0502020204030204" pitchFamily="34" charset="0"/>
                <a:cs typeface="Calibri" panose="020F0502020204030204" pitchFamily="34" charset="0"/>
              </a:rPr>
              <a:t>During this module, I thus completed a variety of such practical activities that helped me improve my digital skills. Thus the examples in this portfolio demonstrate my progress in using all Microsoft Office applications, developing professional documents as well as evaluating all sources of information. Each activity thus helped me to become more confident when I use digital technologies for academic work</a:t>
            </a:r>
          </a:p>
        </p:txBody>
      </p:sp>
      <p:pic>
        <p:nvPicPr>
          <p:cNvPr id="5" name="Picture 4" descr="A person reaching for a paper on a table full of paper and sticky notes">
            <a:extLst>
              <a:ext uri="{FF2B5EF4-FFF2-40B4-BE49-F238E27FC236}">
                <a16:creationId xmlns:a16="http://schemas.microsoft.com/office/drawing/2014/main" id="{CEE5822C-07AE-82A8-552B-CFE94FB5751F}"/>
              </a:ext>
            </a:extLst>
          </p:cNvPr>
          <p:cNvPicPr>
            <a:picLocks noChangeAspect="1"/>
          </p:cNvPicPr>
          <p:nvPr/>
        </p:nvPicPr>
        <p:blipFill>
          <a:blip r:embed="rId3"/>
          <a:srcRect l="19803" r="2079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741028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906EF5-99CA-B333-898F-448B49852B0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3EEEE-018D-F3F5-4165-BCB945CDD5F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Example 1 - Digital Life Portfolio (DS1)</a:t>
            </a:r>
            <a:endParaRPr lang="en-US" sz="400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0FE835F-CD4A-C48B-8865-E553EE2AC336}"/>
              </a:ext>
            </a:extLst>
          </p:cNvPr>
          <p:cNvSpPr>
            <a:spLocks noGrp="1"/>
          </p:cNvSpPr>
          <p:nvPr>
            <p:ph idx="1"/>
          </p:nvPr>
        </p:nvSpPr>
        <p:spPr>
          <a:xfrm>
            <a:off x="4581727" y="649480"/>
            <a:ext cx="3025303" cy="5546047"/>
          </a:xfrm>
        </p:spPr>
        <p:txBody>
          <a:bodyPr anchor="ctr">
            <a:normAutofit fontScale="85000" lnSpcReduction="10000"/>
          </a:bodyPr>
          <a:lstStyle/>
          <a:p>
            <a:pPr marL="0" indent="0">
              <a:lnSpc>
                <a:spcPct val="150000"/>
              </a:lnSpc>
              <a:buNone/>
            </a:pPr>
            <a:r>
              <a:rPr lang="en-US" sz="1100" dirty="0">
                <a:latin typeface="Calibri" panose="020F0502020204030204" pitchFamily="34" charset="0"/>
                <a:cs typeface="Calibri" panose="020F0502020204030204" pitchFamily="34" charset="0"/>
              </a:rPr>
              <a:t>This activity thus involved the creation of a digital portfolio that showed how I use technology in my personal and academic life. I have thus included screenshots of the various digital tools that they use in this way in an extremely regular way for communication, research, study but also for organization.</a:t>
            </a:r>
          </a:p>
          <a:p>
            <a:pPr marL="0" indent="0">
              <a:lnSpc>
                <a:spcPct val="150000"/>
              </a:lnSpc>
              <a:buNone/>
            </a:pPr>
            <a:r>
              <a:rPr lang="en-US" sz="1100" b="1" dirty="0">
                <a:latin typeface="Calibri" panose="020F0502020204030204" pitchFamily="34" charset="0"/>
                <a:cs typeface="Calibri" panose="020F0502020204030204" pitchFamily="34" charset="0"/>
              </a:rPr>
              <a:t>What skill does it show?</a:t>
            </a:r>
          </a:p>
          <a:p>
            <a:pPr marL="0" indent="0">
              <a:lnSpc>
                <a:spcPct val="150000"/>
              </a:lnSpc>
              <a:buNone/>
            </a:pPr>
            <a:r>
              <a:rPr lang="en-US" sz="1100" dirty="0">
                <a:latin typeface="Calibri" panose="020F0502020204030204" pitchFamily="34" charset="0"/>
                <a:cs typeface="Calibri" panose="020F0502020204030204" pitchFamily="34" charset="0"/>
              </a:rPr>
              <a:t>- Microsoft Word</a:t>
            </a:r>
          </a:p>
          <a:p>
            <a:pPr marL="0" indent="0">
              <a:lnSpc>
                <a:spcPct val="150000"/>
              </a:lnSpc>
              <a:buNone/>
            </a:pPr>
            <a:r>
              <a:rPr lang="en-US" sz="1100" dirty="0">
                <a:latin typeface="Calibri" panose="020F0502020204030204" pitchFamily="34" charset="0"/>
                <a:cs typeface="Calibri" panose="020F0502020204030204" pitchFamily="34" charset="0"/>
              </a:rPr>
              <a:t>- Digital Communication</a:t>
            </a:r>
          </a:p>
          <a:p>
            <a:pPr marL="0" indent="0">
              <a:lnSpc>
                <a:spcPct val="150000"/>
              </a:lnSpc>
              <a:buNone/>
            </a:pPr>
            <a:r>
              <a:rPr lang="en-US" sz="1100" dirty="0">
                <a:latin typeface="Calibri" panose="020F0502020204030204" pitchFamily="34" charset="0"/>
                <a:cs typeface="Calibri" panose="020F0502020204030204" pitchFamily="34" charset="0"/>
              </a:rPr>
              <a:t>- Online learning platforms</a:t>
            </a:r>
          </a:p>
          <a:p>
            <a:pPr marL="0" indent="0">
              <a:lnSpc>
                <a:spcPct val="150000"/>
              </a:lnSpc>
              <a:buNone/>
            </a:pPr>
            <a:r>
              <a:rPr lang="en-US" sz="1100" dirty="0">
                <a:latin typeface="Calibri" panose="020F0502020204030204" pitchFamily="34" charset="0"/>
                <a:cs typeface="Calibri" panose="020F0502020204030204" pitchFamily="34" charset="0"/>
              </a:rPr>
              <a:t>- Ability to organize</a:t>
            </a:r>
          </a:p>
          <a:p>
            <a:pPr marL="0" indent="0">
              <a:lnSpc>
                <a:spcPct val="150000"/>
              </a:lnSpc>
              <a:buNone/>
            </a:pPr>
            <a:r>
              <a:rPr lang="en-US" sz="1100" dirty="0">
                <a:latin typeface="Calibri" panose="020F0502020204030204" pitchFamily="34" charset="0"/>
                <a:cs typeface="Calibri" panose="020F0502020204030204" pitchFamily="34" charset="0"/>
              </a:rPr>
              <a:t>- Digital literacy</a:t>
            </a:r>
          </a:p>
          <a:p>
            <a:pPr marL="0" indent="0">
              <a:lnSpc>
                <a:spcPct val="150000"/>
              </a:lnSpc>
              <a:buNone/>
            </a:pPr>
            <a:r>
              <a:rPr lang="en-US" sz="1100" b="1" dirty="0">
                <a:latin typeface="Calibri" panose="020F0502020204030204" pitchFamily="34" charset="0"/>
                <a:cs typeface="Calibri" panose="020F0502020204030204" pitchFamily="34" charset="0"/>
              </a:rPr>
              <a:t>What did I learn?</a:t>
            </a:r>
          </a:p>
          <a:p>
            <a:pPr marL="0" indent="0">
              <a:lnSpc>
                <a:spcPct val="150000"/>
              </a:lnSpc>
              <a:buNone/>
            </a:pPr>
            <a:r>
              <a:rPr lang="en-US" sz="1100" dirty="0">
                <a:latin typeface="Calibri" panose="020F0502020204030204" pitchFamily="34" charset="0"/>
                <a:cs typeface="Calibri" panose="020F0502020204030204" pitchFamily="34" charset="0"/>
              </a:rPr>
              <a:t>This assignment helped me a lot to understand how important digital tools are in all my daily studies. I also became more confident describing how I use technology and also explaining how different applications can support my learning.</a:t>
            </a:r>
          </a:p>
          <a:p>
            <a:pPr marL="0" indent="0">
              <a:lnSpc>
                <a:spcPct val="150000"/>
              </a:lnSpc>
              <a:buNone/>
            </a:pPr>
            <a:r>
              <a:rPr lang="en-US" sz="1100" dirty="0">
                <a:latin typeface="Calibri" panose="020F0502020204030204" pitchFamily="34" charset="0"/>
                <a:cs typeface="Calibri" panose="020F0502020204030204" pitchFamily="34" charset="0"/>
              </a:rPr>
              <a:t>I also improved my formatting skills for all documents and learned how to present all information in a much clearer and organized way.</a:t>
            </a:r>
          </a:p>
          <a:p>
            <a:pPr marL="0" indent="0">
              <a:lnSpc>
                <a:spcPct val="150000"/>
              </a:lnSpc>
              <a:buNone/>
            </a:pPr>
            <a:endParaRPr lang="en-US" sz="1100" dirty="0">
              <a:latin typeface="Calibri" panose="020F0502020204030204" pitchFamily="34" charset="0"/>
              <a:cs typeface="Calibri" panose="020F0502020204030204" pitchFamily="34" charset="0"/>
            </a:endParaRPr>
          </a:p>
        </p:txBody>
      </p:sp>
      <p:pic>
        <p:nvPicPr>
          <p:cNvPr id="6" name="Picture 5" descr="A screenshot of a computer&#10;&#10;AI-generated content may be incorrect.">
            <a:extLst>
              <a:ext uri="{FF2B5EF4-FFF2-40B4-BE49-F238E27FC236}">
                <a16:creationId xmlns:a16="http://schemas.microsoft.com/office/drawing/2014/main" id="{B816D895-EF3E-41A7-62D1-F5B32C97E086}"/>
              </a:ext>
            </a:extLst>
          </p:cNvPr>
          <p:cNvPicPr>
            <a:picLocks noChangeAspect="1"/>
          </p:cNvPicPr>
          <p:nvPr/>
        </p:nvPicPr>
        <p:blipFill>
          <a:blip r:embed="rId2"/>
          <a:stretch>
            <a:fillRect/>
          </a:stretch>
        </p:blipFill>
        <p:spPr>
          <a:xfrm>
            <a:off x="8109502" y="795686"/>
            <a:ext cx="3615776" cy="5278507"/>
          </a:xfrm>
          <a:prstGeom prst="rect">
            <a:avLst/>
          </a:prstGeom>
        </p:spPr>
      </p:pic>
    </p:spTree>
    <p:extLst>
      <p:ext uri="{BB962C8B-B14F-4D97-AF65-F5344CB8AC3E}">
        <p14:creationId xmlns:p14="http://schemas.microsoft.com/office/powerpoint/2010/main" val="117374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610CEE-6CB3-0F21-30D3-31448179702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23CFD-9FC6-3964-1127-1BBE433F61F5}"/>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Example 2 - FreshBite Meals Digital Menu</a:t>
            </a:r>
            <a:endParaRPr lang="en-US" sz="400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30B9998-EBDC-8B79-911D-12D18142825A}"/>
              </a:ext>
            </a:extLst>
          </p:cNvPr>
          <p:cNvSpPr>
            <a:spLocks noGrp="1"/>
          </p:cNvSpPr>
          <p:nvPr>
            <p:ph idx="1"/>
          </p:nvPr>
        </p:nvSpPr>
        <p:spPr>
          <a:xfrm>
            <a:off x="4581727" y="649480"/>
            <a:ext cx="3025303" cy="5546047"/>
          </a:xfrm>
        </p:spPr>
        <p:txBody>
          <a:bodyPr anchor="ctr">
            <a:normAutofit fontScale="70000" lnSpcReduction="20000"/>
          </a:bodyPr>
          <a:lstStyle/>
          <a:p>
            <a:pPr marL="0" indent="0">
              <a:lnSpc>
                <a:spcPct val="150000"/>
              </a:lnSpc>
              <a:buNone/>
            </a:pPr>
            <a:r>
              <a:rPr lang="en-US" sz="1400" dirty="0">
                <a:latin typeface="Calibri" panose="020F0502020204030204" pitchFamily="34" charset="0"/>
                <a:cs typeface="Calibri" panose="020F0502020204030204" pitchFamily="34" charset="0"/>
              </a:rPr>
              <a:t>This activity represented the creation of a professional digital menu for </a:t>
            </a:r>
            <a:r>
              <a:rPr lang="en-US" sz="1400" dirty="0" err="1">
                <a:latin typeface="Calibri" panose="020F0502020204030204" pitchFamily="34" charset="0"/>
                <a:cs typeface="Calibri" panose="020F0502020204030204" pitchFamily="34" charset="0"/>
              </a:rPr>
              <a:t>FreshBite</a:t>
            </a:r>
            <a:r>
              <a:rPr lang="en-US" sz="1400" dirty="0">
                <a:latin typeface="Calibri" panose="020F0502020204030204" pitchFamily="34" charset="0"/>
                <a:cs typeface="Calibri" panose="020F0502020204030204" pitchFamily="34" charset="0"/>
              </a:rPr>
              <a:t> Meals using Microsoft Word. Thus, the environment includes different food categories, titles, prices, but also images presented in a clean and also attractive way.</a:t>
            </a:r>
          </a:p>
          <a:p>
            <a:pPr marL="0" indent="0">
              <a:lnSpc>
                <a:spcPct val="150000"/>
              </a:lnSpc>
              <a:buNone/>
            </a:pPr>
            <a:r>
              <a:rPr lang="en-US" sz="1400" b="1" dirty="0">
                <a:latin typeface="Calibri" panose="020F0502020204030204" pitchFamily="34" charset="0"/>
                <a:cs typeface="Calibri" panose="020F0502020204030204" pitchFamily="34" charset="0"/>
              </a:rPr>
              <a:t>What skill does it show?</a:t>
            </a:r>
          </a:p>
          <a:p>
            <a:pPr>
              <a:lnSpc>
                <a:spcPct val="150000"/>
              </a:lnSpc>
              <a:buFontTx/>
              <a:buChar char="-"/>
            </a:pPr>
            <a:r>
              <a:rPr lang="en-US" sz="1400" dirty="0">
                <a:latin typeface="Calibri" panose="020F0502020204030204" pitchFamily="34" charset="0"/>
                <a:cs typeface="Calibri" panose="020F0502020204030204" pitchFamily="34" charset="0"/>
              </a:rPr>
              <a:t>Word Microsoft</a:t>
            </a:r>
          </a:p>
          <a:p>
            <a:pPr>
              <a:lnSpc>
                <a:spcPct val="150000"/>
              </a:lnSpc>
              <a:buFontTx/>
              <a:buChar char="-"/>
            </a:pPr>
            <a:r>
              <a:rPr lang="en-US" sz="1400" dirty="0">
                <a:latin typeface="Calibri" panose="020F0502020204030204" pitchFamily="34" charset="0"/>
                <a:cs typeface="Calibri" panose="020F0502020204030204" pitchFamily="34" charset="0"/>
              </a:rPr>
              <a:t>Meals</a:t>
            </a:r>
          </a:p>
          <a:p>
            <a:pPr>
              <a:lnSpc>
                <a:spcPct val="150000"/>
              </a:lnSpc>
              <a:buFontTx/>
              <a:buChar char="-"/>
            </a:pPr>
            <a:r>
              <a:rPr lang="en-US" sz="1400" dirty="0">
                <a:latin typeface="Calibri" panose="020F0502020204030204" pitchFamily="34" charset="0"/>
                <a:cs typeface="Calibri" panose="020F0502020204030204" pitchFamily="34" charset="0"/>
              </a:rPr>
              <a:t>Text formatting</a:t>
            </a:r>
          </a:p>
          <a:p>
            <a:pPr>
              <a:lnSpc>
                <a:spcPct val="150000"/>
              </a:lnSpc>
              <a:buFontTx/>
              <a:buChar char="-"/>
            </a:pPr>
            <a:r>
              <a:rPr lang="en-US" sz="1400" dirty="0">
                <a:latin typeface="Calibri" panose="020F0502020204030204" pitchFamily="34" charset="0"/>
                <a:cs typeface="Calibri" panose="020F0502020204030204" pitchFamily="34" charset="0"/>
              </a:rPr>
              <a:t>The layout of the document</a:t>
            </a:r>
          </a:p>
          <a:p>
            <a:pPr>
              <a:lnSpc>
                <a:spcPct val="150000"/>
              </a:lnSpc>
              <a:buFontTx/>
              <a:buChar char="-"/>
            </a:pPr>
            <a:r>
              <a:rPr lang="en-US" sz="1400" dirty="0">
                <a:latin typeface="Calibri" panose="020F0502020204030204" pitchFamily="34" charset="0"/>
                <a:cs typeface="Calibri" panose="020F0502020204030204" pitchFamily="34" charset="0"/>
              </a:rPr>
              <a:t>Inserting the image</a:t>
            </a:r>
          </a:p>
          <a:p>
            <a:pPr>
              <a:lnSpc>
                <a:spcPct val="150000"/>
              </a:lnSpc>
              <a:buFontTx/>
              <a:buChar char="-"/>
            </a:pPr>
            <a:r>
              <a:rPr lang="en-US" sz="1400" dirty="0">
                <a:latin typeface="Calibri" panose="020F0502020204030204" pitchFamily="34" charset="0"/>
                <a:cs typeface="Calibri" panose="020F0502020204030204" pitchFamily="34" charset="0"/>
              </a:rPr>
              <a:t>Professional document design</a:t>
            </a:r>
          </a:p>
          <a:p>
            <a:pPr marL="0" indent="0">
              <a:lnSpc>
                <a:spcPct val="150000"/>
              </a:lnSpc>
              <a:buNone/>
            </a:pPr>
            <a:r>
              <a:rPr lang="en-US" sz="1400" b="1" dirty="0">
                <a:latin typeface="Calibri" panose="020F0502020204030204" pitchFamily="34" charset="0"/>
                <a:cs typeface="Calibri" panose="020F0502020204030204" pitchFamily="34" charset="0"/>
              </a:rPr>
              <a:t>What did I learn?</a:t>
            </a:r>
          </a:p>
          <a:p>
            <a:pPr marL="0" indent="0">
              <a:lnSpc>
                <a:spcPct val="150000"/>
              </a:lnSpc>
              <a:buNone/>
            </a:pPr>
            <a:r>
              <a:rPr lang="en-US" sz="1400" dirty="0">
                <a:latin typeface="Calibri" panose="020F0502020204030204" pitchFamily="34" charset="0"/>
                <a:cs typeface="Calibri" panose="020F0502020204030204" pitchFamily="34" charset="0"/>
              </a:rPr>
              <a:t>This assignment significantly improved my Microsoft Word skills. I learned to organize the information in a clear way, to use the tables in this way, but also to apply consistent training and to create documents with a professional appearance but also easy to read.</a:t>
            </a:r>
          </a:p>
        </p:txBody>
      </p:sp>
      <p:pic>
        <p:nvPicPr>
          <p:cNvPr id="5" name="Picture 4" descr="A screenshot of a menu&#10;&#10;AI-generated content may be incorrect.">
            <a:extLst>
              <a:ext uri="{FF2B5EF4-FFF2-40B4-BE49-F238E27FC236}">
                <a16:creationId xmlns:a16="http://schemas.microsoft.com/office/drawing/2014/main" id="{4920BAF4-69BA-F5FB-4983-5933FC814B2B}"/>
              </a:ext>
            </a:extLst>
          </p:cNvPr>
          <p:cNvPicPr>
            <a:picLocks noChangeAspect="1"/>
          </p:cNvPicPr>
          <p:nvPr/>
        </p:nvPicPr>
        <p:blipFill>
          <a:blip r:embed="rId2"/>
          <a:stretch>
            <a:fillRect/>
          </a:stretch>
        </p:blipFill>
        <p:spPr>
          <a:xfrm>
            <a:off x="8109502" y="879620"/>
            <a:ext cx="3615776" cy="5110639"/>
          </a:xfrm>
          <a:prstGeom prst="rect">
            <a:avLst/>
          </a:prstGeom>
        </p:spPr>
      </p:pic>
    </p:spTree>
    <p:extLst>
      <p:ext uri="{BB962C8B-B14F-4D97-AF65-F5344CB8AC3E}">
        <p14:creationId xmlns:p14="http://schemas.microsoft.com/office/powerpoint/2010/main" val="3705884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2806F0-80DC-9A5E-ABD0-8F9642879C0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3C4C9-50D7-1196-8D3C-8516476FAB6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Example 3 - CRAAP Source Evaluation Activity</a:t>
            </a:r>
            <a:endParaRPr lang="en-US" sz="400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DA1DE63-D87F-51FC-9403-364251FE7277}"/>
              </a:ext>
            </a:extLst>
          </p:cNvPr>
          <p:cNvSpPr>
            <a:spLocks noGrp="1"/>
          </p:cNvSpPr>
          <p:nvPr>
            <p:ph idx="1"/>
          </p:nvPr>
        </p:nvSpPr>
        <p:spPr>
          <a:xfrm>
            <a:off x="4581727" y="649480"/>
            <a:ext cx="3025303" cy="5546047"/>
          </a:xfrm>
        </p:spPr>
        <p:txBody>
          <a:bodyPr anchor="ctr">
            <a:normAutofit fontScale="77500" lnSpcReduction="20000"/>
          </a:bodyPr>
          <a:lstStyle/>
          <a:p>
            <a:pPr marL="0" indent="0">
              <a:lnSpc>
                <a:spcPct val="150000"/>
              </a:lnSpc>
              <a:buNone/>
            </a:pPr>
            <a:r>
              <a:rPr lang="en-US" sz="1400" dirty="0">
                <a:latin typeface="Calibri" panose="020F0502020204030204" pitchFamily="34" charset="0"/>
                <a:cs typeface="Calibri" panose="020F0502020204030204" pitchFamily="34" charset="0"/>
              </a:rPr>
              <a:t>This class activity thus focused on evaluating sources of information using the CRAAP test. We thus worked together to decide whether different statements thus correspond to the five CRAAP criteria, namely Currency, Relevance, Authority, Accuracy and Purpose</a:t>
            </a:r>
          </a:p>
          <a:p>
            <a:pPr marL="0" indent="0">
              <a:lnSpc>
                <a:spcPct val="150000"/>
              </a:lnSpc>
              <a:buNone/>
            </a:pPr>
            <a:r>
              <a:rPr lang="en-US" sz="1400" b="1" dirty="0">
                <a:latin typeface="Calibri" panose="020F0502020204030204" pitchFamily="34" charset="0"/>
                <a:cs typeface="Calibri" panose="020F0502020204030204" pitchFamily="34" charset="0"/>
              </a:rPr>
              <a:t>What skill does it show?</a:t>
            </a:r>
          </a:p>
          <a:p>
            <a:pPr>
              <a:lnSpc>
                <a:spcPct val="150000"/>
              </a:lnSpc>
              <a:buFontTx/>
              <a:buChar char="-"/>
            </a:pPr>
            <a:r>
              <a:rPr lang="en-US" sz="1400" dirty="0">
                <a:latin typeface="Calibri" panose="020F0502020204030204" pitchFamily="34" charset="0"/>
                <a:cs typeface="Calibri" panose="020F0502020204030204" pitchFamily="34" charset="0"/>
              </a:rPr>
              <a:t>Information literacy</a:t>
            </a:r>
          </a:p>
          <a:p>
            <a:pPr>
              <a:lnSpc>
                <a:spcPct val="150000"/>
              </a:lnSpc>
              <a:buFontTx/>
              <a:buChar char="-"/>
            </a:pPr>
            <a:r>
              <a:rPr lang="en-US" sz="1400" dirty="0">
                <a:latin typeface="Calibri" panose="020F0502020204030204" pitchFamily="34" charset="0"/>
                <a:cs typeface="Calibri" panose="020F0502020204030204" pitchFamily="34" charset="0"/>
              </a:rPr>
              <a:t>Critical thinking</a:t>
            </a:r>
          </a:p>
          <a:p>
            <a:pPr>
              <a:lnSpc>
                <a:spcPct val="150000"/>
              </a:lnSpc>
              <a:buFontTx/>
              <a:buChar char="-"/>
            </a:pPr>
            <a:r>
              <a:rPr lang="en-US" sz="1400" dirty="0">
                <a:latin typeface="Calibri" panose="020F0502020204030204" pitchFamily="34" charset="0"/>
                <a:cs typeface="Calibri" panose="020F0502020204030204" pitchFamily="34" charset="0"/>
              </a:rPr>
              <a:t>Academic research</a:t>
            </a:r>
          </a:p>
          <a:p>
            <a:pPr>
              <a:lnSpc>
                <a:spcPct val="150000"/>
              </a:lnSpc>
              <a:buFontTx/>
              <a:buChar char="-"/>
            </a:pPr>
            <a:r>
              <a:rPr lang="en-US" sz="1400" dirty="0">
                <a:latin typeface="Calibri" panose="020F0502020204030204" pitchFamily="34" charset="0"/>
                <a:cs typeface="Calibri" panose="020F0502020204030204" pitchFamily="34" charset="0"/>
              </a:rPr>
              <a:t>Work in a team</a:t>
            </a:r>
          </a:p>
          <a:p>
            <a:pPr>
              <a:lnSpc>
                <a:spcPct val="150000"/>
              </a:lnSpc>
              <a:buFontTx/>
              <a:buChar char="-"/>
            </a:pPr>
            <a:r>
              <a:rPr lang="en-US" sz="1400" dirty="0">
                <a:latin typeface="Calibri" panose="020F0502020204030204" pitchFamily="34" charset="0"/>
                <a:cs typeface="Calibri" panose="020F0502020204030204" pitchFamily="34" charset="0"/>
              </a:rPr>
              <a:t>Communication skills</a:t>
            </a:r>
          </a:p>
          <a:p>
            <a:pPr marL="0" indent="0">
              <a:lnSpc>
                <a:spcPct val="150000"/>
              </a:lnSpc>
              <a:buNone/>
            </a:pPr>
            <a:r>
              <a:rPr lang="en-US" sz="1400" b="1" dirty="0">
                <a:latin typeface="Calibri" panose="020F0502020204030204" pitchFamily="34" charset="0"/>
                <a:cs typeface="Calibri" panose="020F0502020204030204" pitchFamily="34" charset="0"/>
              </a:rPr>
              <a:t>What did I learn?</a:t>
            </a:r>
          </a:p>
          <a:p>
            <a:pPr marL="0" indent="0">
              <a:lnSpc>
                <a:spcPct val="150000"/>
              </a:lnSpc>
              <a:buNone/>
            </a:pPr>
            <a:r>
              <a:rPr lang="en-US" sz="1400" dirty="0">
                <a:latin typeface="Calibri" panose="020F0502020204030204" pitchFamily="34" charset="0"/>
                <a:cs typeface="Calibri" panose="020F0502020204030204" pitchFamily="34" charset="0"/>
              </a:rPr>
              <a:t>I learned how to evaluate the quality and reliability of information before using this academic activity. This activity taught me the importance of verifying who created the information in this way and if it is relevant, current but also accurate and why it was published in this way.</a:t>
            </a:r>
          </a:p>
        </p:txBody>
      </p:sp>
      <p:pic>
        <p:nvPicPr>
          <p:cNvPr id="6" name="Picture 5" descr="A table with papers on it&#10;&#10;AI-generated content may be incorrect.">
            <a:extLst>
              <a:ext uri="{FF2B5EF4-FFF2-40B4-BE49-F238E27FC236}">
                <a16:creationId xmlns:a16="http://schemas.microsoft.com/office/drawing/2014/main" id="{2AAEB229-6649-E899-7C8E-86DACB528BDB}"/>
              </a:ext>
            </a:extLst>
          </p:cNvPr>
          <p:cNvPicPr>
            <a:picLocks noChangeAspect="1"/>
          </p:cNvPicPr>
          <p:nvPr/>
        </p:nvPicPr>
        <p:blipFill>
          <a:blip r:embed="rId2"/>
          <a:stretch>
            <a:fillRect/>
          </a:stretch>
        </p:blipFill>
        <p:spPr>
          <a:xfrm>
            <a:off x="8109502" y="2079023"/>
            <a:ext cx="3615776" cy="2711832"/>
          </a:xfrm>
          <a:prstGeom prst="rect">
            <a:avLst/>
          </a:prstGeom>
        </p:spPr>
      </p:pic>
    </p:spTree>
    <p:extLst>
      <p:ext uri="{BB962C8B-B14F-4D97-AF65-F5344CB8AC3E}">
        <p14:creationId xmlns:p14="http://schemas.microsoft.com/office/powerpoint/2010/main" val="1245946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D79CB-79AA-AAF8-BCFE-DE7804A72527}"/>
              </a:ext>
            </a:extLst>
          </p:cNvPr>
          <p:cNvSpPr>
            <a:spLocks noGrp="1"/>
          </p:cNvSpPr>
          <p:nvPr>
            <p:ph type="title"/>
          </p:nvPr>
        </p:nvSpPr>
        <p:spPr>
          <a:xfrm>
            <a:off x="686834" y="1153572"/>
            <a:ext cx="3200400" cy="4461163"/>
          </a:xfrm>
        </p:spPr>
        <p:txBody>
          <a:bodyPr>
            <a:normAutofit/>
          </a:bodyPr>
          <a:lstStyle/>
          <a:p>
            <a:pPr>
              <a:lnSpc>
                <a:spcPct val="150000"/>
              </a:lnSpc>
            </a:pPr>
            <a:r>
              <a:rPr lang="en-US">
                <a:solidFill>
                  <a:srgbClr val="FFFFFF"/>
                </a:solidFill>
                <a:latin typeface="Calibri" panose="020F0502020204030204" pitchFamily="34" charset="0"/>
                <a:cs typeface="Calibri" panose="020F0502020204030204" pitchFamily="34" charset="0"/>
              </a:rPr>
              <a:t>Reflection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E27F34-C7A3-A68D-054C-F3785C829D8F}"/>
              </a:ext>
            </a:extLst>
          </p:cNvPr>
          <p:cNvSpPr>
            <a:spLocks noGrp="1"/>
          </p:cNvSpPr>
          <p:nvPr>
            <p:ph idx="1"/>
          </p:nvPr>
        </p:nvSpPr>
        <p:spPr>
          <a:xfrm>
            <a:off x="4447308" y="591344"/>
            <a:ext cx="6906491" cy="5585619"/>
          </a:xfrm>
        </p:spPr>
        <p:txBody>
          <a:bodyPr anchor="ctr">
            <a:normAutofit fontScale="85000" lnSpcReduction="10000"/>
          </a:bodyPr>
          <a:lstStyle/>
          <a:p>
            <a:pPr marL="0" indent="0">
              <a:lnSpc>
                <a:spcPct val="150000"/>
              </a:lnSpc>
              <a:buNone/>
            </a:pPr>
            <a:r>
              <a:rPr lang="en-US" dirty="0">
                <a:latin typeface="Calibri" panose="020F0502020204030204" pitchFamily="34" charset="0"/>
                <a:cs typeface="Calibri" panose="020F0502020204030204" pitchFamily="34" charset="0"/>
              </a:rPr>
              <a:t>This module helped me a lot to develop a very wide range of digital skills that I will continue to use in such future university studies. At the beginning, some of the tasks seemed extremely difficult to me, especially the creation of professional documents but also the evaluation of reliable information sources. thus, finishing the practical activities and receiving feedback, I managed to become more confident in using Microsoft Word and all digital research applications.</a:t>
            </a:r>
          </a:p>
        </p:txBody>
      </p:sp>
    </p:spTree>
    <p:extLst>
      <p:ext uri="{BB962C8B-B14F-4D97-AF65-F5344CB8AC3E}">
        <p14:creationId xmlns:p14="http://schemas.microsoft.com/office/powerpoint/2010/main" val="1881639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7F12829-481A-FFEC-1F81-AFF37C99F197}"/>
              </a:ext>
            </a:extLst>
          </p:cNvPr>
          <p:cNvSpPr>
            <a:spLocks noGrp="1"/>
          </p:cNvSpPr>
          <p:nvPr>
            <p:ph type="title"/>
          </p:nvPr>
        </p:nvSpPr>
        <p:spPr>
          <a:xfrm>
            <a:off x="1143000" y="1676400"/>
            <a:ext cx="3810000" cy="3505200"/>
          </a:xfrm>
        </p:spPr>
        <p:txBody>
          <a:bodyPr anchor="t">
            <a:normAutofit/>
          </a:bodyPr>
          <a:lstStyle/>
          <a:p>
            <a:r>
              <a:rPr lang="en-US" sz="4000">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B1EC1C0C-52D6-F1A9-4595-BA4CB46F8F3A}"/>
              </a:ext>
            </a:extLst>
          </p:cNvPr>
          <p:cNvSpPr>
            <a:spLocks noGrp="1"/>
          </p:cNvSpPr>
          <p:nvPr>
            <p:ph idx="1"/>
          </p:nvPr>
        </p:nvSpPr>
        <p:spPr>
          <a:xfrm>
            <a:off x="5181604" y="1676400"/>
            <a:ext cx="5638796" cy="3505200"/>
          </a:xfrm>
        </p:spPr>
        <p:txBody>
          <a:bodyPr>
            <a:normAutofit fontScale="85000" lnSpcReduction="10000"/>
          </a:bodyPr>
          <a:lstStyle/>
          <a:p>
            <a:pPr marL="0" indent="0">
              <a:lnSpc>
                <a:spcPct val="150000"/>
              </a:lnSpc>
              <a:buNone/>
            </a:pPr>
            <a:r>
              <a:rPr lang="en-US" sz="2400" dirty="0">
                <a:solidFill>
                  <a:schemeClr val="tx1">
                    <a:alpha val="55000"/>
                  </a:schemeClr>
                </a:solidFill>
                <a:latin typeface="Calibri" panose="020F0502020204030204" pitchFamily="34" charset="0"/>
                <a:cs typeface="Calibri" panose="020F0502020204030204" pitchFamily="34" charset="0"/>
              </a:rPr>
              <a:t>In general, all these activities demonstrate my progress on the digital competence module. These show that I have developed practical skills such as in the creation of professional documents, the use of digital applications and the effective evaluation of information. Thus, digital skills will thus support a future academic activity, as well as my professional career</a:t>
            </a:r>
          </a:p>
        </p:txBody>
      </p:sp>
    </p:spTree>
    <p:extLst>
      <p:ext uri="{BB962C8B-B14F-4D97-AF65-F5344CB8AC3E}">
        <p14:creationId xmlns:p14="http://schemas.microsoft.com/office/powerpoint/2010/main" val="4061140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C4C2D-86A8-A357-04F0-32C2941416F7}"/>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5 Minute Recording</a:t>
            </a:r>
          </a:p>
        </p:txBody>
      </p:sp>
      <p:graphicFrame>
        <p:nvGraphicFramePr>
          <p:cNvPr id="5" name="Content Placeholder 2">
            <a:extLst>
              <a:ext uri="{FF2B5EF4-FFF2-40B4-BE49-F238E27FC236}">
                <a16:creationId xmlns:a16="http://schemas.microsoft.com/office/drawing/2014/main" id="{F9DED723-818F-9810-23AA-2386600A42F9}"/>
              </a:ext>
            </a:extLst>
          </p:cNvPr>
          <p:cNvGraphicFramePr>
            <a:graphicFrameLocks noGrp="1"/>
          </p:cNvGraphicFramePr>
          <p:nvPr>
            <p:ph idx="1"/>
            <p:extLst>
              <p:ext uri="{D42A27DB-BD31-4B8C-83A1-F6EECF244321}">
                <p14:modId xmlns:p14="http://schemas.microsoft.com/office/powerpoint/2010/main" val="29341927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17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TotalTime>
  <Words>927</Words>
  <Application>Microsoft Office PowerPoint</Application>
  <PresentationFormat>Widescreen</PresentationFormat>
  <Paragraphs>55</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Digital Skills Portfolio</vt:lpstr>
      <vt:lpstr>Introduction</vt:lpstr>
      <vt:lpstr>Example 1 - Digital Life Portfolio (DS1)</vt:lpstr>
      <vt:lpstr>Example 2 - FreshBite Meals Digital Menu</vt:lpstr>
      <vt:lpstr>Example 3 - CRAAP Source Evaluation Activity</vt:lpstr>
      <vt:lpstr>Reflection</vt:lpstr>
      <vt:lpstr>Conclusion</vt:lpstr>
      <vt:lpstr>5 Minute Recording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Portfolio</dc:title>
  <dc:creator>Dle Ryahm</dc:creator>
  <cp:lastModifiedBy>Ana-Maria Neculau (2219181)</cp:lastModifiedBy>
  <cp:revision>15</cp:revision>
  <dcterms:created xsi:type="dcterms:W3CDTF">2026-07-18T14:22:51Z</dcterms:created>
  <dcterms:modified xsi:type="dcterms:W3CDTF">2026-07-19T17:24:23Z</dcterms:modified>
</cp:coreProperties>
</file>