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5" r:id="rId3"/>
    <p:sldId id="257" r:id="rId4"/>
    <p:sldId id="266" r:id="rId5"/>
    <p:sldId id="270" r:id="rId6"/>
    <p:sldId id="258" r:id="rId7"/>
    <p:sldId id="267" r:id="rId8"/>
    <p:sldId id="269" r:id="rId9"/>
    <p:sldId id="271" r:id="rId10"/>
    <p:sldId id="260" r:id="rId11"/>
    <p:sldId id="261" r:id="rId12"/>
    <p:sldId id="263" r:id="rId13"/>
    <p:sldId id="272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FD7952B-4D24-43A3-938E-463270D6ECFA}" type="datetimeFigureOut">
              <a:rPr lang="en-US" smtClean="0"/>
              <a:t>2/16/2018</a:t>
            </a:fld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0236245-44FD-45A0-905E-75D638361FE6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sessmentforlearning.edu.au/professional_learning/intro_to_afl/introduction_key_question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Assessment and </a:t>
            </a:r>
            <a:br>
              <a:rPr lang="en-GB" dirty="0" smtClean="0"/>
            </a:br>
            <a:r>
              <a:rPr lang="en-GB" dirty="0" smtClean="0"/>
              <a:t>Evaluation in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14612" y="2819400"/>
            <a:ext cx="6072230" cy="1109666"/>
          </a:xfrm>
        </p:spPr>
        <p:txBody>
          <a:bodyPr>
            <a:normAutofit/>
          </a:bodyPr>
          <a:lstStyle/>
          <a:p>
            <a:r>
              <a:rPr lang="en-GB" dirty="0" smtClean="0"/>
              <a:t>Assessment for Learning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3428992" y="6072206"/>
            <a:ext cx="28575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Sultana </a:t>
            </a:r>
            <a:r>
              <a:rPr lang="en-GB" sz="3200" dirty="0" err="1" smtClean="0"/>
              <a:t>Bibi</a:t>
            </a:r>
            <a:endParaRPr lang="en-GB" sz="3200" dirty="0"/>
          </a:p>
        </p:txBody>
      </p:sp>
      <p:pic>
        <p:nvPicPr>
          <p:cNvPr id="5" name="Picture 4" descr="maxresdefaul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728" y="3500438"/>
            <a:ext cx="6248442" cy="25717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assessment for learning</a:t>
            </a:r>
          </a:p>
          <a:p>
            <a:r>
              <a:rPr lang="en-GB" dirty="0" smtClean="0"/>
              <a:t>Formative assessment </a:t>
            </a:r>
          </a:p>
          <a:p>
            <a:r>
              <a:rPr lang="en-GB" dirty="0" smtClean="0"/>
              <a:t>Inside the Black Box</a:t>
            </a:r>
          </a:p>
          <a:p>
            <a:r>
              <a:rPr lang="en-GB" dirty="0" smtClean="0"/>
              <a:t>Why assessment for learning is important</a:t>
            </a:r>
          </a:p>
          <a:p>
            <a:r>
              <a:rPr lang="en-GB" dirty="0" smtClean="0"/>
              <a:t>Strategies based on Foundation Phase and Key Stage 2 </a:t>
            </a:r>
          </a:p>
          <a:p>
            <a:r>
              <a:rPr lang="en-GB" dirty="0" smtClean="0"/>
              <a:t>How it will enhance Learning</a:t>
            </a:r>
          </a:p>
          <a:p>
            <a:r>
              <a:rPr lang="en-GB" dirty="0" smtClean="0"/>
              <a:t>Effective Teaching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472518" cy="11037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is Assessment for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Seeking </a:t>
            </a:r>
          </a:p>
          <a:p>
            <a:r>
              <a:rPr lang="en-GB" dirty="0" smtClean="0"/>
              <a:t>Interpreting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Learners and teachers decide:</a:t>
            </a:r>
          </a:p>
          <a:p>
            <a:r>
              <a:rPr lang="en-GB" dirty="0" smtClean="0"/>
              <a:t>Where the pupils are in their learning.</a:t>
            </a:r>
          </a:p>
          <a:p>
            <a:r>
              <a:rPr lang="en-GB" dirty="0" smtClean="0"/>
              <a:t>Where they need to go.</a:t>
            </a:r>
          </a:p>
          <a:p>
            <a:r>
              <a:rPr lang="en-GB" dirty="0" smtClean="0"/>
              <a:t>Best way to get there.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(Black and William, 2012)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115328" cy="960886"/>
          </a:xfrm>
        </p:spPr>
        <p:txBody>
          <a:bodyPr>
            <a:normAutofit/>
          </a:bodyPr>
          <a:lstStyle/>
          <a:p>
            <a:r>
              <a:rPr lang="en-GB" dirty="0" smtClean="0"/>
              <a:t>Formative </a:t>
            </a:r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7972452" cy="47120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Harry Black (</a:t>
            </a:r>
            <a:r>
              <a:rPr lang="en-GB" i="1" dirty="0" smtClean="0"/>
              <a:t>cited in </a:t>
            </a:r>
            <a:r>
              <a:rPr lang="en-GB" dirty="0" smtClean="0"/>
              <a:t>Black and Williams 2012) stated that formative assessment has always been a part of teachers practice. </a:t>
            </a:r>
          </a:p>
          <a:p>
            <a:r>
              <a:rPr lang="en-GB" dirty="0" smtClean="0"/>
              <a:t>Does not result in an evaluation. </a:t>
            </a:r>
          </a:p>
          <a:p>
            <a:r>
              <a:rPr lang="en-GB" dirty="0" smtClean="0"/>
              <a:t>Information on what the pupil knows, </a:t>
            </a:r>
            <a:r>
              <a:rPr lang="en-GB" dirty="0" smtClean="0"/>
              <a:t>what they understand </a:t>
            </a:r>
            <a:r>
              <a:rPr lang="en-GB" dirty="0" smtClean="0"/>
              <a:t>and </a:t>
            </a:r>
            <a:r>
              <a:rPr lang="en-GB" dirty="0" smtClean="0"/>
              <a:t>what they are</a:t>
            </a:r>
            <a:r>
              <a:rPr lang="en-GB" dirty="0" smtClean="0"/>
              <a:t> </a:t>
            </a:r>
            <a:r>
              <a:rPr lang="en-GB" dirty="0" smtClean="0"/>
              <a:t>able to do </a:t>
            </a:r>
          </a:p>
          <a:p>
            <a:r>
              <a:rPr lang="en-GB" dirty="0" smtClean="0"/>
              <a:t>Used by both teacher and the learner </a:t>
            </a:r>
          </a:p>
          <a:p>
            <a:r>
              <a:rPr lang="en-GB" dirty="0" smtClean="0"/>
              <a:t>Where </a:t>
            </a:r>
            <a:r>
              <a:rPr lang="en-GB" dirty="0" smtClean="0"/>
              <a:t>pupils </a:t>
            </a:r>
            <a:r>
              <a:rPr lang="en-GB" dirty="0" smtClean="0"/>
              <a:t>are </a:t>
            </a:r>
            <a:r>
              <a:rPr lang="en-GB" dirty="0" smtClean="0"/>
              <a:t>in their learning</a:t>
            </a:r>
          </a:p>
          <a:p>
            <a:r>
              <a:rPr lang="en-GB" dirty="0" smtClean="0"/>
              <a:t>How to </a:t>
            </a:r>
            <a:r>
              <a:rPr lang="en-GB" dirty="0" smtClean="0"/>
              <a:t>accomplish </a:t>
            </a:r>
            <a:r>
              <a:rPr lang="en-GB" dirty="0" smtClean="0"/>
              <a:t>learning goals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</a:t>
            </a:r>
            <a:r>
              <a:rPr lang="en-GB" dirty="0" err="1" smtClean="0"/>
              <a:t>Afl</a:t>
            </a:r>
            <a:r>
              <a:rPr lang="en-GB" dirty="0" smtClean="0"/>
              <a:t>, 2018).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Inside the Black Box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Three questions:</a:t>
            </a:r>
          </a:p>
          <a:p>
            <a:r>
              <a:rPr lang="en-GB" dirty="0" smtClean="0"/>
              <a:t>Is there evidence that improving formative assessment raises standards?</a:t>
            </a:r>
          </a:p>
          <a:p>
            <a:r>
              <a:rPr lang="en-GB" dirty="0" smtClean="0"/>
              <a:t>Is there evidence that there is room for improvement?</a:t>
            </a:r>
          </a:p>
          <a:p>
            <a:r>
              <a:rPr lang="en-GB" dirty="0" smtClean="0"/>
              <a:t>Is there evidence about how to improve formative assessment?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(Black </a:t>
            </a:r>
            <a:r>
              <a:rPr lang="en-GB" i="1" dirty="0" smtClean="0"/>
              <a:t>et al</a:t>
            </a:r>
            <a:r>
              <a:rPr lang="en-GB" dirty="0" smtClean="0"/>
              <a:t>, 2004, p. 9)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is Assessment </a:t>
            </a:r>
            <a:br>
              <a:rPr lang="en-GB" dirty="0" smtClean="0"/>
            </a:br>
            <a:r>
              <a:rPr lang="en-GB" dirty="0" smtClean="0"/>
              <a:t>for Learning important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Improvement in learner progress </a:t>
            </a:r>
          </a:p>
          <a:p>
            <a:r>
              <a:rPr lang="en-GB" dirty="0" smtClean="0"/>
              <a:t>Effective feedback that teachers provide to learners on their progress</a:t>
            </a:r>
          </a:p>
          <a:p>
            <a:r>
              <a:rPr lang="en-GB" dirty="0" smtClean="0"/>
              <a:t>Quality of the feedback</a:t>
            </a:r>
          </a:p>
          <a:p>
            <a:r>
              <a:rPr lang="en-GB" dirty="0" smtClean="0"/>
              <a:t>How learners receive and use the feedback.</a:t>
            </a:r>
          </a:p>
          <a:p>
            <a:r>
              <a:rPr lang="en-GB" dirty="0" smtClean="0"/>
              <a:t>Promotes increased progression.</a:t>
            </a:r>
          </a:p>
          <a:p>
            <a:r>
              <a:rPr lang="en-GB" dirty="0" smtClean="0"/>
              <a:t>Learners to improve their work.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(Jones, 2005)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9260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Strategy: Questioning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Ask questions</a:t>
            </a:r>
          </a:p>
          <a:p>
            <a:r>
              <a:rPr lang="en-GB" dirty="0" smtClean="0"/>
              <a:t>The purpose of the questions</a:t>
            </a:r>
          </a:p>
          <a:p>
            <a:r>
              <a:rPr lang="en-GB" dirty="0" smtClean="0"/>
              <a:t>To make sure that learners understand what type of thinking is being promoted</a:t>
            </a:r>
          </a:p>
          <a:p>
            <a:r>
              <a:rPr lang="en-GB" dirty="0" smtClean="0"/>
              <a:t>Wait-time - 0.9 seconds</a:t>
            </a:r>
          </a:p>
          <a:p>
            <a:r>
              <a:rPr lang="en-GB" dirty="0" smtClean="0"/>
              <a:t>Modify the questions or answer it </a:t>
            </a:r>
          </a:p>
          <a:p>
            <a:r>
              <a:rPr lang="en-GB" dirty="0" smtClean="0"/>
              <a:t>Help learners become more active in their own learning.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dirty="0" smtClean="0"/>
              <a:t>Strategy: Peer and Self Assessment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Peer Assessment</a:t>
            </a:r>
          </a:p>
          <a:p>
            <a:r>
              <a:rPr lang="en-GB" dirty="0" smtClean="0"/>
              <a:t>Criticism on each others work may be more effective </a:t>
            </a:r>
          </a:p>
          <a:p>
            <a:r>
              <a:rPr lang="en-GB" dirty="0" smtClean="0"/>
              <a:t>If learners do not understand something, they are more likely to understand their peers</a:t>
            </a:r>
          </a:p>
          <a:p>
            <a:r>
              <a:rPr lang="en-GB" dirty="0" smtClean="0"/>
              <a:t>Peer assessment is in place to work effectively with learners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571472" y="500042"/>
            <a:ext cx="8072494" cy="5857916"/>
          </a:xfrm>
          <a:prstGeom prst="rect">
            <a:avLst/>
          </a:prstGeom>
        </p:spPr>
        <p:txBody>
          <a:bodyPr/>
          <a:lstStyle/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Self Assessment</a:t>
            </a: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en-GB" sz="25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Self-assessment is effective in relation with peer assessment</a:t>
            </a: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Coaching learners</a:t>
            </a:r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The </a:t>
            </a:r>
            <a:r>
              <a:rPr lang="en-GB" sz="2500" dirty="0"/>
              <a:t>effectiveness of both peer and self </a:t>
            </a:r>
            <a:r>
              <a:rPr lang="en-GB" sz="2500" dirty="0" smtClean="0"/>
              <a:t>assessment can stem from the teacher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Learners need to </a:t>
            </a:r>
            <a:r>
              <a:rPr lang="en-GB" sz="2500" dirty="0"/>
              <a:t>be </a:t>
            </a:r>
            <a:r>
              <a:rPr lang="en-GB" sz="2500" dirty="0" smtClean="0"/>
              <a:t>active towards their own  learning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/>
              <a:t>L</a:t>
            </a:r>
            <a:r>
              <a:rPr lang="en-GB" sz="2500" dirty="0" smtClean="0"/>
              <a:t>earners need to be actively involved in </a:t>
            </a:r>
            <a:r>
              <a:rPr lang="en-GB" sz="2500" dirty="0"/>
              <a:t>writing and marking </a:t>
            </a:r>
            <a:r>
              <a:rPr lang="en-GB" sz="2500" dirty="0" smtClean="0"/>
              <a:t>assessments</a:t>
            </a:r>
          </a:p>
          <a:p>
            <a:pPr marL="292100" indent="-292100">
              <a:buClr>
                <a:schemeClr val="accent1"/>
              </a:buClr>
              <a:buSzPct val="70000"/>
              <a:buFont typeface="Wingdings 2"/>
              <a:buChar char=""/>
            </a:pPr>
            <a:r>
              <a:rPr lang="en-GB" sz="2500" dirty="0" smtClean="0"/>
              <a:t>It will help them improve</a:t>
            </a:r>
            <a:endParaRPr lang="en-GB" sz="2500" dirty="0"/>
          </a:p>
          <a:p>
            <a:pPr marL="292100" lvl="0" indent="-292100">
              <a:buClr>
                <a:schemeClr val="accent1"/>
              </a:buClr>
              <a:buSzPct val="70000"/>
            </a:pPr>
            <a:endParaRPr lang="en-GB" sz="2500" dirty="0"/>
          </a:p>
          <a:p>
            <a:pPr marL="292100" lvl="0" indent="-292100">
              <a:buClr>
                <a:schemeClr val="accent1"/>
              </a:buClr>
              <a:buSzPct val="70000"/>
              <a:buFont typeface="Wingdings 2"/>
              <a:buChar char=""/>
            </a:pPr>
            <a:endParaRPr kumimoji="0" lang="en-GB" sz="25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lvl="0" indent="-292100">
              <a:buClr>
                <a:schemeClr val="accent1"/>
              </a:buClr>
              <a:buSzPct val="70000"/>
            </a:pP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(WAG,</a:t>
            </a:r>
            <a:r>
              <a:rPr kumimoji="0" lang="en-GB" sz="25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2010</a:t>
            </a:r>
            <a:r>
              <a:rPr kumimoji="0" lang="en-GB" sz="25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enhances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785926"/>
            <a:ext cx="8229600" cy="4714908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Ensures learners make progress towards achieving a learning target .</a:t>
            </a:r>
          </a:p>
          <a:p>
            <a:r>
              <a:rPr lang="en-GB" dirty="0" smtClean="0"/>
              <a:t>It will help them understand the intention</a:t>
            </a:r>
          </a:p>
          <a:p>
            <a:r>
              <a:rPr lang="en-GB" dirty="0" smtClean="0"/>
              <a:t>Will help them assess what they need to do. </a:t>
            </a:r>
          </a:p>
          <a:p>
            <a:r>
              <a:rPr lang="en-GB" dirty="0" smtClean="0"/>
              <a:t>If concrete examples of success are used this could model  the success criteria.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For questioning, peer and self assessment to be meaningful, learners must understand and be more involved.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(WAG,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Teaching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54597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Effective teaching involves programmes of formative assessment.</a:t>
            </a:r>
          </a:p>
          <a:p>
            <a:r>
              <a:rPr lang="en-GB" dirty="0" smtClean="0"/>
              <a:t>Includes more </a:t>
            </a:r>
            <a:r>
              <a:rPr lang="en-GB" dirty="0" smtClean="0"/>
              <a:t>than: tests and observations </a:t>
            </a:r>
            <a:r>
              <a:rPr lang="en-GB" dirty="0" smtClean="0"/>
              <a:t>compared </a:t>
            </a:r>
            <a:r>
              <a:rPr lang="en-GB" dirty="0" smtClean="0"/>
              <a:t>to the current </a:t>
            </a:r>
            <a:r>
              <a:rPr lang="en-GB" dirty="0" smtClean="0"/>
              <a:t>programme.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Assessment for learning provides effective teaching when including:</a:t>
            </a:r>
          </a:p>
          <a:p>
            <a:r>
              <a:rPr lang="en-GB" dirty="0" smtClean="0"/>
              <a:t>Observation </a:t>
            </a:r>
            <a:r>
              <a:rPr lang="en-GB" dirty="0"/>
              <a:t>of </a:t>
            </a:r>
            <a:r>
              <a:rPr lang="en-GB" dirty="0" smtClean="0"/>
              <a:t>activities, discussions</a:t>
            </a:r>
            <a:r>
              <a:rPr lang="en-GB" dirty="0" smtClean="0"/>
              <a:t>, and </a:t>
            </a:r>
            <a:r>
              <a:rPr lang="en-GB" dirty="0" smtClean="0"/>
              <a:t>marking </a:t>
            </a:r>
            <a:r>
              <a:rPr lang="en-GB" dirty="0" smtClean="0"/>
              <a:t>their written </a:t>
            </a:r>
            <a:r>
              <a:rPr lang="en-GB" dirty="0" smtClean="0"/>
              <a:t>work as a way to provide better opportunities. </a:t>
            </a:r>
          </a:p>
          <a:p>
            <a:r>
              <a:rPr lang="en-GB" dirty="0" smtClean="0"/>
              <a:t>To </a:t>
            </a:r>
            <a:r>
              <a:rPr lang="en-GB" dirty="0" smtClean="0"/>
              <a:t>look </a:t>
            </a:r>
            <a:r>
              <a:rPr lang="en-GB" dirty="0" smtClean="0"/>
              <a:t>at, or </a:t>
            </a:r>
            <a:r>
              <a:rPr lang="en-GB" dirty="0" smtClean="0"/>
              <a:t>listen </a:t>
            </a:r>
            <a:r>
              <a:rPr lang="en-GB" dirty="0" smtClean="0"/>
              <a:t>to </a:t>
            </a:r>
            <a:r>
              <a:rPr lang="en-GB" dirty="0" smtClean="0"/>
              <a:t>learners </a:t>
            </a:r>
            <a:r>
              <a:rPr lang="en-GB" dirty="0" smtClean="0"/>
              <a:t>talking, their writing and actions.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(Black and William, 2001)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pic>
        <p:nvPicPr>
          <p:cNvPr id="5" name="Content Placeholder 4" descr="puzzlesuccesssmall1.jpe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86314" y="2285992"/>
            <a:ext cx="3810027" cy="2857520"/>
          </a:xfrm>
        </p:spPr>
      </p:pic>
      <p:pic>
        <p:nvPicPr>
          <p:cNvPr id="6" name="Picture 5" descr="index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472" y="2285992"/>
            <a:ext cx="3814936" cy="2857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dirty="0" smtClean="0"/>
              <a:t>Thank you!</a:t>
            </a:r>
            <a:endParaRPr lang="en-GB" sz="8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6"/>
            <a:ext cx="8258204" cy="4854598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dirty="0" err="1" smtClean="0"/>
              <a:t>AfL</a:t>
            </a:r>
            <a:r>
              <a:rPr lang="en-GB" dirty="0" smtClean="0"/>
              <a:t> (2018). </a:t>
            </a:r>
            <a:r>
              <a:rPr lang="en-GB" i="1" dirty="0" smtClean="0"/>
              <a:t>Key questions | Assessment for Learning</a:t>
            </a:r>
            <a:r>
              <a:rPr lang="en-GB" dirty="0" smtClean="0"/>
              <a:t>. [online] Assessmentforlearning.edu.au. Available at: </a:t>
            </a:r>
            <a:r>
              <a:rPr lang="en-GB" u="sng" dirty="0" smtClean="0">
                <a:hlinkClick r:id="rId2"/>
              </a:rPr>
              <a:t>http://www.assessmentforlearning.edu.au/professional_learning/intro_to_afl/introducti</a:t>
            </a:r>
            <a:r>
              <a:rPr lang="en-GB" dirty="0" smtClean="0">
                <a:hlinkClick r:id="rId2"/>
              </a:rPr>
              <a:t>on_key_questions.html</a:t>
            </a:r>
            <a:r>
              <a:rPr lang="en-GB" dirty="0" smtClean="0"/>
              <a:t> [Accessed 15 Feb. 2018].</a:t>
            </a:r>
          </a:p>
          <a:p>
            <a:pPr lvl="0"/>
            <a:r>
              <a:rPr lang="en-GB" dirty="0" smtClean="0"/>
              <a:t>Black, P. and William, D. (2001). </a:t>
            </a:r>
            <a:r>
              <a:rPr lang="en-GB" i="1" dirty="0" smtClean="0"/>
              <a:t>Inside the Black Box</a:t>
            </a:r>
            <a:r>
              <a:rPr lang="en-GB" dirty="0" smtClean="0"/>
              <a:t>. London: King's College London. </a:t>
            </a:r>
          </a:p>
          <a:p>
            <a:pPr lvl="0"/>
            <a:r>
              <a:rPr lang="en-GB" dirty="0" smtClean="0"/>
              <a:t>Black, P. and William. D (2012) ‘Assessment for Learning in the Classroom’, in Gardner, J (</a:t>
            </a:r>
            <a:r>
              <a:rPr lang="en-GB" dirty="0" err="1" smtClean="0"/>
              <a:t>ed</a:t>
            </a:r>
            <a:r>
              <a:rPr lang="en-GB" dirty="0" smtClean="0"/>
              <a:t>) </a:t>
            </a:r>
            <a:r>
              <a:rPr lang="en-GB" i="1" dirty="0" smtClean="0"/>
              <a:t>Assessment and Learning. </a:t>
            </a:r>
            <a:r>
              <a:rPr lang="en-GB" dirty="0" smtClean="0"/>
              <a:t>London:  Sage.</a:t>
            </a:r>
          </a:p>
          <a:p>
            <a:pPr lvl="0"/>
            <a:r>
              <a:rPr lang="en-GB" dirty="0" smtClean="0"/>
              <a:t>Black, P., Harrison, C., Lee, C., Marshall, B. and William, D. (2004). </a:t>
            </a:r>
            <a:r>
              <a:rPr lang="en-GB" i="1" dirty="0" smtClean="0"/>
              <a:t>Working Inside the Black Box: Assessment for Learning in the Classroom</a:t>
            </a:r>
            <a:r>
              <a:rPr lang="en-GB" dirty="0" smtClean="0"/>
              <a:t>. London: King’s College London.</a:t>
            </a:r>
          </a:p>
          <a:p>
            <a:pPr lvl="0"/>
            <a:r>
              <a:rPr lang="en-GB" dirty="0" smtClean="0"/>
              <a:t>Jones, C, A. (2005). </a:t>
            </a:r>
            <a:r>
              <a:rPr lang="en-GB" i="1" dirty="0" smtClean="0"/>
              <a:t>Assessment for Learning</a:t>
            </a:r>
            <a:r>
              <a:rPr lang="en-GB" dirty="0" smtClean="0"/>
              <a:t>. London: Learning and Skills Development Agency. Available at: http://www.LSDA.org.uk [Accessed 15 Feb. 2018]. </a:t>
            </a:r>
          </a:p>
          <a:p>
            <a:pPr lvl="0"/>
            <a:r>
              <a:rPr lang="en-GB" dirty="0" smtClean="0"/>
              <a:t>WAG (2010). </a:t>
            </a:r>
            <a:r>
              <a:rPr lang="en-GB" i="1" dirty="0" smtClean="0"/>
              <a:t>How to develop thinking and assessment for learning in the classroom</a:t>
            </a:r>
            <a:r>
              <a:rPr lang="en-GB" dirty="0" smtClean="0"/>
              <a:t>.  Available at: http://www.cymru.gov.uk [Accessed 15 Feb. 2018].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4751</TotalTime>
  <Words>739</Words>
  <Application>Microsoft Office PowerPoint</Application>
  <PresentationFormat>On-screen Show (4:3)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Rockwell</vt:lpstr>
      <vt:lpstr>Wingdings 2</vt:lpstr>
      <vt:lpstr>Foundry</vt:lpstr>
      <vt:lpstr>Assessment and  Evaluation in Education</vt:lpstr>
      <vt:lpstr>Aims</vt:lpstr>
      <vt:lpstr>What is Assessment for Learning?</vt:lpstr>
      <vt:lpstr>Formative Assessment</vt:lpstr>
      <vt:lpstr>Inside the Black Box</vt:lpstr>
      <vt:lpstr>Why is Assessment  for Learning important </vt:lpstr>
      <vt:lpstr>Foundation Phase</vt:lpstr>
      <vt:lpstr>Key Stage 2</vt:lpstr>
      <vt:lpstr>PowerPoint Presentation</vt:lpstr>
      <vt:lpstr>How it enhances Learning</vt:lpstr>
      <vt:lpstr>Effective Teaching</vt:lpstr>
      <vt:lpstr>Conclusion</vt:lpstr>
      <vt:lpstr>Thank you!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and  Evaluation in Education</dc:title>
  <dc:creator>Sultana Bibi</dc:creator>
  <cp:lastModifiedBy>Sultana Bibi (P146990)</cp:lastModifiedBy>
  <cp:revision>74</cp:revision>
  <dcterms:created xsi:type="dcterms:W3CDTF">2018-02-12T17:26:25Z</dcterms:created>
  <dcterms:modified xsi:type="dcterms:W3CDTF">2018-02-16T10:49:02Z</dcterms:modified>
</cp:coreProperties>
</file>