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0"/>
  </p:notesMasterIdLst>
  <p:sldIdLst>
    <p:sldId id="256" r:id="rId2"/>
    <p:sldId id="270" r:id="rId3"/>
    <p:sldId id="283" r:id="rId4"/>
    <p:sldId id="284" r:id="rId5"/>
    <p:sldId id="259" r:id="rId6"/>
    <p:sldId id="285" r:id="rId7"/>
    <p:sldId id="260" r:id="rId8"/>
    <p:sldId id="264" r:id="rId9"/>
    <p:sldId id="280" r:id="rId10"/>
    <p:sldId id="265" r:id="rId11"/>
    <p:sldId id="266" r:id="rId12"/>
    <p:sldId id="269" r:id="rId13"/>
    <p:sldId id="273" r:id="rId14"/>
    <p:sldId id="274" r:id="rId15"/>
    <p:sldId id="275" r:id="rId16"/>
    <p:sldId id="276" r:id="rId17"/>
    <p:sldId id="257" r:id="rId18"/>
    <p:sldId id="267" r:id="rId19"/>
    <p:sldId id="268" r:id="rId20"/>
    <p:sldId id="261" r:id="rId21"/>
    <p:sldId id="279" r:id="rId22"/>
    <p:sldId id="271" r:id="rId23"/>
    <p:sldId id="258" r:id="rId24"/>
    <p:sldId id="262" r:id="rId25"/>
    <p:sldId id="281" r:id="rId26"/>
    <p:sldId id="272" r:id="rId27"/>
    <p:sldId id="277" r:id="rId28"/>
    <p:sldId id="263" r:id="rId29"/>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08B8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D6E4C2-86DD-473E-B016-07BB285D3F90}" v="1" dt="2023-10-04T09:23:01.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830" autoAdjust="0"/>
    <p:restoredTop sz="46784" autoAdjust="0"/>
  </p:normalViewPr>
  <p:slideViewPr>
    <p:cSldViewPr snapToGrid="0">
      <p:cViewPr varScale="1">
        <p:scale>
          <a:sx n="42" d="100"/>
          <a:sy n="42" d="100"/>
        </p:scale>
        <p:origin x="1932" y="42"/>
      </p:cViewPr>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p:scale>
          <a:sx n="100" d="100"/>
          <a:sy n="100" d="100"/>
        </p:scale>
        <p:origin x="2106" y="-81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 Coard" userId="4433fc3d-35ed-43fb-ab9f-5d3e0590d064" providerId="ADAL" clId="{F2D6E4C2-86DD-473E-B016-07BB285D3F90}"/>
    <pc:docChg chg="custSel modSld">
      <pc:chgData name="Ros Coard" userId="4433fc3d-35ed-43fb-ab9f-5d3e0590d064" providerId="ADAL" clId="{F2D6E4C2-86DD-473E-B016-07BB285D3F90}" dt="2023-10-04T09:23:02.074" v="0" actId="27636"/>
      <pc:docMkLst>
        <pc:docMk/>
      </pc:docMkLst>
      <pc:sldChg chg="modSp mod">
        <pc:chgData name="Ros Coard" userId="4433fc3d-35ed-43fb-ab9f-5d3e0590d064" providerId="ADAL" clId="{F2D6E4C2-86DD-473E-B016-07BB285D3F90}" dt="2023-10-04T09:23:02.074" v="0" actId="27636"/>
        <pc:sldMkLst>
          <pc:docMk/>
          <pc:sldMk cId="2269504815" sldId="256"/>
        </pc:sldMkLst>
        <pc:spChg chg="mod">
          <ac:chgData name="Ros Coard" userId="4433fc3d-35ed-43fb-ab9f-5d3e0590d064" providerId="ADAL" clId="{F2D6E4C2-86DD-473E-B016-07BB285D3F90}" dt="2023-10-04T09:23:02.074" v="0" actId="27636"/>
          <ac:spMkLst>
            <pc:docMk/>
            <pc:sldMk cId="2269504815"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2EC49FD-A098-4038-B5BC-2769F9639699}" type="datetimeFigureOut">
              <a:rPr lang="en-GB" smtClean="0"/>
              <a:t>04/10/2023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D46D946-161E-4689-9790-4F7080B11C31}" type="slidenum">
              <a:rPr lang="en-GB" smtClean="0"/>
              <a:t>‹#›</a:t>
            </a:fld>
            <a:endParaRPr lang="en-GB"/>
          </a:p>
        </p:txBody>
      </p:sp>
    </p:spTree>
    <p:extLst>
      <p:ext uri="{BB962C8B-B14F-4D97-AF65-F5344CB8AC3E}">
        <p14:creationId xmlns:p14="http://schemas.microsoft.com/office/powerpoint/2010/main" val="551247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en.wikipedia.org/wiki/Brooklyn_Papyru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news.nationalgeographic.com/news/2009/09/photogalleries/animal-tombs-ancient-egypt-missions/index.html" TargetMode="External"/><Relationship Id="rId2" Type="http://schemas.openxmlformats.org/officeDocument/2006/relationships/slide" Target="../slides/slide25.xml"/><Relationship Id="rId1" Type="http://schemas.openxmlformats.org/officeDocument/2006/relationships/notesMaster" Target="../notesMasters/notesMaster1.xml"/><Relationship Id="rId5" Type="http://schemas.openxmlformats.org/officeDocument/2006/relationships/hyperlink" Target="http://news.nationalgeographic.com/news/2014/05/140530-egypt-archaeology-pharaohs-hierakonpolis-tomb/" TargetMode="External"/><Relationship Id="rId4" Type="http://schemas.openxmlformats.org/officeDocument/2006/relationships/hyperlink" Target="http://www.hierakonpolis-online.org/"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46D946-161E-4689-9790-4F7080B11C31}" type="slidenum">
              <a:rPr lang="en-GB" smtClean="0"/>
              <a:t>1</a:t>
            </a:fld>
            <a:endParaRPr lang="en-GB"/>
          </a:p>
        </p:txBody>
      </p:sp>
    </p:spTree>
    <p:extLst>
      <p:ext uri="{BB962C8B-B14F-4D97-AF65-F5344CB8AC3E}">
        <p14:creationId xmlns:p14="http://schemas.microsoft.com/office/powerpoint/2010/main" val="3403208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Moggie</a:t>
            </a:r>
            <a:r>
              <a:rPr lang="en-GB" dirty="0"/>
              <a:t> – a cat</a:t>
            </a:r>
            <a:r>
              <a:rPr lang="en-GB" baseline="0" dirty="0"/>
              <a:t> that has no pedigree….. Or a good mouser or moggy catcher…..</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2</a:t>
            </a:fld>
            <a:endParaRPr lang="en-GB"/>
          </a:p>
        </p:txBody>
      </p:sp>
    </p:spTree>
    <p:extLst>
      <p:ext uri="{BB962C8B-B14F-4D97-AF65-F5344CB8AC3E}">
        <p14:creationId xmlns:p14="http://schemas.microsoft.com/office/powerpoint/2010/main" val="775741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60AC22C7-EEF7-4893-8861-D5A2C90FCB2B}" type="slidenum">
              <a:rPr lang="en-GB" smtClean="0">
                <a:latin typeface="Arial" pitchFamily="34" charset="0"/>
                <a:cs typeface="Arial" pitchFamily="34" charset="0"/>
              </a:rPr>
              <a:pPr/>
              <a:t>3</a:t>
            </a:fld>
            <a:endParaRPr lang="en-GB">
              <a:latin typeface="Arial" pitchFamily="34" charset="0"/>
              <a:cs typeface="Arial" pitchFamily="34" charset="0"/>
            </a:endParaRPr>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r>
              <a:rPr lang="en-GB" sz="1200" b="0" i="0" kern="1200" dirty="0">
                <a:solidFill>
                  <a:schemeClr val="tx1"/>
                </a:solidFill>
                <a:latin typeface="+mn-lt"/>
                <a:ea typeface="+mn-ea"/>
                <a:cs typeface="+mn-cs"/>
              </a:rPr>
              <a:t>Burial evidence</a:t>
            </a:r>
            <a:r>
              <a:rPr lang="en-GB" sz="1200" b="0" i="0" kern="1200" baseline="0" dirty="0">
                <a:solidFill>
                  <a:schemeClr val="tx1"/>
                </a:solidFill>
                <a:latin typeface="+mn-lt"/>
                <a:ea typeface="+mn-ea"/>
                <a:cs typeface="+mn-cs"/>
              </a:rPr>
              <a:t> similarity of position….shows us something slightly different. At this site, and at </a:t>
            </a:r>
            <a:r>
              <a:rPr lang="en-GB" sz="1200" b="0" i="0" kern="1200" baseline="0" dirty="0" err="1">
                <a:solidFill>
                  <a:schemeClr val="tx1"/>
                </a:solidFill>
                <a:latin typeface="+mn-lt"/>
                <a:ea typeface="+mn-ea"/>
                <a:cs typeface="+mn-cs"/>
              </a:rPr>
              <a:t>Hayonim</a:t>
            </a:r>
            <a:r>
              <a:rPr lang="en-GB" sz="1200" b="0" i="0" kern="1200" baseline="0" dirty="0">
                <a:solidFill>
                  <a:schemeClr val="tx1"/>
                </a:solidFill>
                <a:latin typeface="+mn-lt"/>
                <a:ea typeface="+mn-ea"/>
                <a:cs typeface="+mn-cs"/>
              </a:rPr>
              <a:t>, there is evidence of domesticated dog,  here </a:t>
            </a:r>
            <a:r>
              <a:rPr lang="en-GB" dirty="0">
                <a:latin typeface="Arial" pitchFamily="34" charset="0"/>
                <a:cs typeface="Arial" pitchFamily="34" charset="0"/>
              </a:rPr>
              <a:t>a 4-5 month old puppy were buried together.</a:t>
            </a:r>
          </a:p>
          <a:p>
            <a:pPr eaLnBrk="1" hangingPunct="1"/>
            <a:r>
              <a:rPr lang="en-GB" dirty="0">
                <a:latin typeface="Arial" pitchFamily="34" charset="0"/>
                <a:cs typeface="Arial" pitchFamily="34" charset="0"/>
              </a:rPr>
              <a:t>One of two sites from this period to do so. </a:t>
            </a:r>
            <a:r>
              <a:rPr lang="en-GB" sz="1200" b="0" i="0" kern="1200" dirty="0">
                <a:solidFill>
                  <a:schemeClr val="tx1"/>
                </a:solidFill>
                <a:latin typeface="+mn-lt"/>
                <a:ea typeface="+mn-ea"/>
                <a:cs typeface="+mn-cs"/>
              </a:rPr>
              <a:t>Ain </a:t>
            </a:r>
            <a:r>
              <a:rPr lang="en-GB" sz="1200" b="0" i="0" kern="1200" dirty="0" err="1">
                <a:solidFill>
                  <a:schemeClr val="tx1"/>
                </a:solidFill>
                <a:latin typeface="+mn-lt"/>
                <a:ea typeface="+mn-ea"/>
                <a:cs typeface="+mn-cs"/>
              </a:rPr>
              <a:t>Mallaha</a:t>
            </a:r>
            <a:r>
              <a:rPr lang="en-GB" sz="1200" b="0" i="0" kern="1200" dirty="0">
                <a:solidFill>
                  <a:schemeClr val="tx1"/>
                </a:solidFill>
                <a:latin typeface="+mn-lt"/>
                <a:ea typeface="+mn-ea"/>
                <a:cs typeface="+mn-cs"/>
              </a:rPr>
              <a:t> contains the earliest known archaeological evidence of dog domestication: the burial of a human being with a domestic dog. The teeth show a size change from being large as the</a:t>
            </a:r>
            <a:r>
              <a:rPr lang="en-GB" sz="1200" b="0" i="0" kern="1200" baseline="0" dirty="0">
                <a:solidFill>
                  <a:schemeClr val="tx1"/>
                </a:solidFill>
                <a:latin typeface="+mn-lt"/>
                <a:ea typeface="+mn-ea"/>
                <a:cs typeface="+mn-cs"/>
              </a:rPr>
              <a:t> </a:t>
            </a:r>
            <a:r>
              <a:rPr lang="en-GB" sz="1200" b="0" i="0" kern="1200" dirty="0">
                <a:solidFill>
                  <a:schemeClr val="tx1"/>
                </a:solidFill>
                <a:latin typeface="+mn-lt"/>
                <a:ea typeface="+mn-ea"/>
                <a:cs typeface="+mn-cs"/>
              </a:rPr>
              <a:t>wolf to smaller,</a:t>
            </a:r>
            <a:r>
              <a:rPr lang="en-GB" sz="1200" b="0" i="0" kern="1200" baseline="0" dirty="0">
                <a:solidFill>
                  <a:schemeClr val="tx1"/>
                </a:solidFill>
                <a:latin typeface="+mn-lt"/>
                <a:ea typeface="+mn-ea"/>
                <a:cs typeface="+mn-cs"/>
              </a:rPr>
              <a:t> the tooth row and single tooth all show a size reduction to the extent they are smaller than the modern Holocene wolf. They are the same size as modern domestic dog, albeit a large one. So how do we know the single animal is a domestic?</a:t>
            </a:r>
            <a:endParaRPr lang="en-GB" sz="1200" b="0" i="0" kern="1200" dirty="0">
              <a:solidFill>
                <a:schemeClr val="tx1"/>
              </a:solidFill>
              <a:latin typeface="+mn-lt"/>
              <a:ea typeface="+mn-ea"/>
              <a:cs typeface="+mn-cs"/>
            </a:endParaRPr>
          </a:p>
        </p:txBody>
      </p:sp>
    </p:spTree>
    <p:extLst>
      <p:ext uri="{BB962C8B-B14F-4D97-AF65-F5344CB8AC3E}">
        <p14:creationId xmlns:p14="http://schemas.microsoft.com/office/powerpoint/2010/main" val="4227464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A1CBFA29-B7C3-4361-B98D-D5E634D5AE2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28663" indent="-279400">
              <a:spcBef>
                <a:spcPct val="30000"/>
              </a:spcBef>
              <a:defRPr sz="1200">
                <a:solidFill>
                  <a:schemeClr val="tx1"/>
                </a:solidFill>
                <a:latin typeface="Arial" panose="020B0604020202020204" pitchFamily="34" charset="0"/>
                <a:cs typeface="Arial" panose="020B0604020202020204" pitchFamily="34" charset="0"/>
              </a:defRPr>
            </a:lvl2pPr>
            <a:lvl3pPr marL="1122363" indent="-223838">
              <a:spcBef>
                <a:spcPct val="30000"/>
              </a:spcBef>
              <a:defRPr sz="1200">
                <a:solidFill>
                  <a:schemeClr val="tx1"/>
                </a:solidFill>
                <a:latin typeface="Arial" panose="020B0604020202020204" pitchFamily="34" charset="0"/>
                <a:cs typeface="Arial" panose="020B0604020202020204" pitchFamily="34" charset="0"/>
              </a:defRPr>
            </a:lvl3pPr>
            <a:lvl4pPr marL="1571625" indent="-223838">
              <a:spcBef>
                <a:spcPct val="30000"/>
              </a:spcBef>
              <a:defRPr sz="1200">
                <a:solidFill>
                  <a:schemeClr val="tx1"/>
                </a:solidFill>
                <a:latin typeface="Arial" panose="020B0604020202020204" pitchFamily="34" charset="0"/>
                <a:cs typeface="Arial" panose="020B0604020202020204" pitchFamily="34" charset="0"/>
              </a:defRPr>
            </a:lvl4pPr>
            <a:lvl5pPr marL="2020888" indent="-223838">
              <a:spcBef>
                <a:spcPct val="30000"/>
              </a:spcBef>
              <a:defRPr sz="1200">
                <a:solidFill>
                  <a:schemeClr val="tx1"/>
                </a:solidFill>
                <a:latin typeface="Arial" panose="020B0604020202020204" pitchFamily="34" charset="0"/>
                <a:cs typeface="Arial" panose="020B0604020202020204" pitchFamily="34" charset="0"/>
              </a:defRPr>
            </a:lvl5pPr>
            <a:lvl6pPr marL="2478088"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35288"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392488"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49688" indent="-223838"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C6BEF91-06DD-4C67-B74A-BB978F396BBC}" type="slidenum">
              <a:rPr lang="en-GB" altLang="en-US" smtClean="0"/>
              <a:pPr>
                <a:spcBef>
                  <a:spcPct val="0"/>
                </a:spcBef>
              </a:pPr>
              <a:t>4</a:t>
            </a:fld>
            <a:endParaRPr lang="en-GB" altLang="en-US"/>
          </a:p>
        </p:txBody>
      </p:sp>
      <p:sp>
        <p:nvSpPr>
          <p:cNvPr id="51203" name="Rectangle 2">
            <a:extLst>
              <a:ext uri="{FF2B5EF4-FFF2-40B4-BE49-F238E27FC236}">
                <a16:creationId xmlns:a16="http://schemas.microsoft.com/office/drawing/2014/main" id="{E4FCF751-06C9-4A67-89B8-EC843126D299}"/>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D447717C-3314-4E00-9C48-00CF1FED9726}"/>
              </a:ext>
            </a:extLst>
          </p:cNvPr>
          <p:cNvSpPr>
            <a:spLocks noGrp="1" noChangeArrowheads="1"/>
          </p:cNvSpPr>
          <p:nvPr>
            <p:ph type="body" idx="1"/>
          </p:nvPr>
        </p:nvSpPr>
        <p:spPr>
          <a:ln/>
        </p:spPr>
        <p:txBody>
          <a:bodyPr/>
          <a:lstStyle/>
          <a:p>
            <a:pPr eaLnBrk="1" hangingPunct="1">
              <a:defRPr/>
            </a:pPr>
            <a:r>
              <a:rPr lang="en-GB" altLang="en-US" dirty="0" err="1">
                <a:latin typeface="Arial" panose="020B0604020202020204" pitchFamily="34" charset="0"/>
                <a:cs typeface="Arial" panose="020B0604020202020204" pitchFamily="34" charset="0"/>
              </a:rPr>
              <a:t>Terminiology</a:t>
            </a:r>
            <a:r>
              <a:rPr lang="en-GB" altLang="en-US" dirty="0">
                <a:latin typeface="Arial" panose="020B0604020202020204" pitchFamily="34" charset="0"/>
                <a:cs typeface="Arial" panose="020B0604020202020204" pitchFamily="34" charset="0"/>
              </a:rPr>
              <a:t> does not tell us the lived experience.</a:t>
            </a:r>
          </a:p>
          <a:p>
            <a:pPr eaLnBrk="1" hangingPunct="1">
              <a:defRPr/>
            </a:pPr>
            <a:r>
              <a:rPr lang="en-GB" altLang="en-US" dirty="0">
                <a:latin typeface="Arial" panose="020B0604020202020204" pitchFamily="34" charset="0"/>
                <a:cs typeface="Arial" panose="020B0604020202020204" pitchFamily="34" charset="0"/>
              </a:rPr>
              <a:t>Can see symmetry here, both facing the</a:t>
            </a:r>
            <a:r>
              <a:rPr lang="en-GB" altLang="en-US" baseline="0" dirty="0">
                <a:latin typeface="Arial" panose="020B0604020202020204" pitchFamily="34" charset="0"/>
                <a:cs typeface="Arial" panose="020B0604020202020204" pitchFamily="34" charset="0"/>
              </a:rPr>
              <a:t> </a:t>
            </a:r>
            <a:r>
              <a:rPr lang="en-GB" altLang="en-US" dirty="0">
                <a:latin typeface="Arial" panose="020B0604020202020204" pitchFamily="34" charset="0"/>
                <a:cs typeface="Arial" panose="020B0604020202020204" pitchFamily="34" charset="0"/>
              </a:rPr>
              <a:t>same way, on the same side, both curled bodies, spatial closeness, touching, both experiencing a death in a similar way.</a:t>
            </a:r>
            <a:endParaRPr lang="en-GB" dirty="0">
              <a:effectLst>
                <a:outerShdw blurRad="38100" dist="38100" dir="2700000" algn="tl">
                  <a:srgbClr val="000000"/>
                </a:outerShdw>
              </a:effectLst>
            </a:endParaRPr>
          </a:p>
          <a:p>
            <a:pPr eaLnBrk="1" hangingPunct="1">
              <a:defRPr/>
            </a:pP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4212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Animal mummies have suffered the same fate, mirrors the experience of those of humans,</a:t>
            </a:r>
            <a:r>
              <a:rPr lang="en-GB" baseline="0" dirty="0"/>
              <a:t> including the plunder, robbing, the selling and (</a:t>
            </a:r>
            <a:r>
              <a:rPr lang="en-GB" baseline="0" dirty="0" err="1"/>
              <a:t>mis</a:t>
            </a:r>
            <a:r>
              <a:rPr lang="en-GB" baseline="0" dirty="0"/>
              <a:t>)selling, the fake trade…..</a:t>
            </a:r>
            <a:endParaRPr lang="en-GB" dirty="0"/>
          </a:p>
          <a:p>
            <a:pPr fontAlgn="base"/>
            <a:r>
              <a:rPr lang="en-GB" dirty="0"/>
              <a:t>Since the 1880s unrolling became popular, followed by the more scientific approaches, including both intrusive and non-intrusive techniques as they became developed, in this they mirror</a:t>
            </a:r>
            <a:r>
              <a:rPr lang="en-GB" baseline="0" dirty="0"/>
              <a:t> the development of the modern scientific techniques and approaches adopted.</a:t>
            </a:r>
            <a:endParaRPr lang="en-GB" dirty="0"/>
          </a:p>
        </p:txBody>
      </p:sp>
      <p:sp>
        <p:nvSpPr>
          <p:cNvPr id="4" name="Slide Number Placeholder 3"/>
          <p:cNvSpPr>
            <a:spLocks noGrp="1"/>
          </p:cNvSpPr>
          <p:nvPr>
            <p:ph type="sldNum" sz="quarter" idx="10"/>
          </p:nvPr>
        </p:nvSpPr>
        <p:spPr/>
        <p:txBody>
          <a:bodyPr/>
          <a:lstStyle/>
          <a:p>
            <a:fld id="{224CAD7A-77D1-45AB-A14E-D64A08729983}" type="slidenum">
              <a:rPr lang="en-GB" smtClean="0"/>
              <a:t>5</a:t>
            </a:fld>
            <a:endParaRPr lang="en-GB"/>
          </a:p>
        </p:txBody>
      </p:sp>
    </p:spTree>
    <p:extLst>
      <p:ext uri="{BB962C8B-B14F-4D97-AF65-F5344CB8AC3E}">
        <p14:creationId xmlns:p14="http://schemas.microsoft.com/office/powerpoint/2010/main" val="1084518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remains are described of a young small felid found in a </a:t>
            </a:r>
            <a:r>
              <a:rPr lang="en-GB" sz="1200" b="0" i="0" kern="1200" dirty="0" err="1">
                <a:solidFill>
                  <a:schemeClr val="tx1"/>
                </a:solidFill>
                <a:effectLst/>
                <a:latin typeface="+mn-lt"/>
                <a:ea typeface="+mn-ea"/>
                <a:cs typeface="+mn-cs"/>
              </a:rPr>
              <a:t>Predynastic</a:t>
            </a:r>
            <a:r>
              <a:rPr lang="en-GB" sz="1200" b="0" i="0" kern="1200" dirty="0">
                <a:solidFill>
                  <a:schemeClr val="tx1"/>
                </a:solidFill>
                <a:effectLst/>
                <a:latin typeface="+mn-lt"/>
                <a:ea typeface="+mn-ea"/>
                <a:cs typeface="+mn-cs"/>
              </a:rPr>
              <a:t> burial at Hierakonpolis, Upper Egypt. </a:t>
            </a:r>
            <a:r>
              <a:rPr lang="en-GB" sz="1200" b="0" i="0" kern="1200" dirty="0" err="1">
                <a:solidFill>
                  <a:schemeClr val="tx1"/>
                </a:solidFill>
                <a:effectLst/>
                <a:latin typeface="+mn-lt"/>
                <a:ea typeface="+mn-ea"/>
                <a:cs typeface="+mn-cs"/>
              </a:rPr>
              <a:t>Osteometric</a:t>
            </a:r>
            <a:r>
              <a:rPr lang="en-GB" sz="1200" b="0" i="0" kern="1200" dirty="0">
                <a:solidFill>
                  <a:schemeClr val="tx1"/>
                </a:solidFill>
                <a:effectLst/>
                <a:latin typeface="+mn-lt"/>
                <a:ea typeface="+mn-ea"/>
                <a:cs typeface="+mn-cs"/>
              </a:rPr>
              <a:t> and zoogeographical arguments indicate that the specimen, dated to around 3700 B.C. on the basis of the associated pottery, belongs to </a:t>
            </a:r>
            <a:r>
              <a:rPr lang="en-GB" sz="1200" b="0" i="1" kern="1200" dirty="0">
                <a:solidFill>
                  <a:schemeClr val="tx1"/>
                </a:solidFill>
                <a:effectLst/>
                <a:latin typeface="+mn-lt"/>
                <a:ea typeface="+mn-ea"/>
                <a:cs typeface="+mn-cs"/>
              </a:rPr>
              <a:t>Felis </a:t>
            </a:r>
            <a:r>
              <a:rPr lang="en-GB" sz="1200" b="0" i="1" kern="1200" dirty="0" err="1">
                <a:solidFill>
                  <a:schemeClr val="tx1"/>
                </a:solidFill>
                <a:effectLst/>
                <a:latin typeface="+mn-lt"/>
                <a:ea typeface="+mn-ea"/>
                <a:cs typeface="+mn-cs"/>
              </a:rPr>
              <a:t>silvestris</a:t>
            </a:r>
            <a:r>
              <a:rPr lang="en-GB" sz="1200" b="0" i="1"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means both wild and domestic </a:t>
            </a:r>
            <a:r>
              <a:rPr lang="en-GB" sz="1200" b="0" i="1" kern="1200" dirty="0">
                <a:solidFill>
                  <a:schemeClr val="tx1"/>
                </a:solidFill>
                <a:effectLst/>
                <a:latin typeface="+mn-lt"/>
                <a:ea typeface="+mn-ea"/>
                <a:cs typeface="+mn-cs"/>
              </a:rPr>
              <a:t>F.</a:t>
            </a:r>
            <a:r>
              <a:rPr lang="en-GB" sz="1200" b="0" i="1" kern="1200" baseline="0" dirty="0">
                <a:solidFill>
                  <a:schemeClr val="tx1"/>
                </a:solidFill>
                <a:effectLst/>
                <a:latin typeface="+mn-lt"/>
                <a:ea typeface="+mn-ea"/>
                <a:cs typeface="+mn-cs"/>
              </a:rPr>
              <a:t> </a:t>
            </a:r>
            <a:r>
              <a:rPr lang="en-GB" sz="1200" b="0" i="1" kern="1200" baseline="0" dirty="0" err="1">
                <a:solidFill>
                  <a:schemeClr val="tx1"/>
                </a:solidFill>
                <a:effectLst/>
                <a:latin typeface="+mn-lt"/>
                <a:ea typeface="+mn-ea"/>
                <a:cs typeface="+mn-cs"/>
              </a:rPr>
              <a:t>silvestris</a:t>
            </a:r>
            <a:r>
              <a:rPr lang="en-GB" sz="1200" b="0" i="1" kern="1200" baseline="0" dirty="0">
                <a:solidFill>
                  <a:schemeClr val="tx1"/>
                </a:solidFill>
                <a:effectLst/>
                <a:latin typeface="+mn-lt"/>
                <a:ea typeface="+mn-ea"/>
                <a:cs typeface="+mn-cs"/>
              </a:rPr>
              <a:t> </a:t>
            </a:r>
            <a:r>
              <a:rPr lang="en-GB" sz="1200" b="0" i="1" kern="1200" baseline="0" dirty="0" err="1">
                <a:solidFill>
                  <a:schemeClr val="tx1"/>
                </a:solidFill>
                <a:effectLst/>
                <a:latin typeface="+mn-lt"/>
                <a:ea typeface="+mn-ea"/>
                <a:cs typeface="+mn-cs"/>
              </a:rPr>
              <a:t>silvestris</a:t>
            </a:r>
            <a:r>
              <a:rPr lang="en-GB" sz="1200" b="0" i="1" kern="1200" baseline="0" dirty="0">
                <a:solidFill>
                  <a:schemeClr val="tx1"/>
                </a:solidFill>
                <a:effectLst/>
                <a:latin typeface="+mn-lt"/>
                <a:ea typeface="+mn-ea"/>
                <a:cs typeface="+mn-cs"/>
              </a:rPr>
              <a:t> and F. s. </a:t>
            </a:r>
            <a:r>
              <a:rPr lang="en-GB" sz="1200" b="0" i="1" kern="1200" baseline="0" dirty="0" err="1">
                <a:solidFill>
                  <a:schemeClr val="tx1"/>
                </a:solidFill>
                <a:effectLst/>
                <a:latin typeface="+mn-lt"/>
                <a:ea typeface="+mn-ea"/>
                <a:cs typeface="+mn-cs"/>
              </a:rPr>
              <a:t>lybica</a:t>
            </a:r>
            <a:r>
              <a:rPr lang="en-GB" sz="1200" b="0" i="1"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 In</a:t>
            </a:r>
            <a:r>
              <a:rPr lang="en-GB" sz="1200" b="0" i="0" kern="1200" baseline="0" dirty="0">
                <a:solidFill>
                  <a:schemeClr val="tx1"/>
                </a:solidFill>
                <a:effectLst/>
                <a:latin typeface="+mn-lt"/>
                <a:ea typeface="+mn-ea"/>
                <a:cs typeface="+mn-cs"/>
              </a:rPr>
              <a:t> the same cemetery are the jungle cat  </a:t>
            </a:r>
            <a:r>
              <a:rPr lang="en-GB" sz="1200" b="0" i="1" kern="1200" baseline="0" dirty="0">
                <a:solidFill>
                  <a:schemeClr val="tx1"/>
                </a:solidFill>
                <a:effectLst/>
                <a:latin typeface="+mn-lt"/>
                <a:ea typeface="+mn-ea"/>
                <a:cs typeface="+mn-cs"/>
              </a:rPr>
              <a:t>Felis </a:t>
            </a:r>
            <a:r>
              <a:rPr lang="en-GB" sz="1200" b="0" i="1" kern="1200" baseline="0" dirty="0" err="1">
                <a:solidFill>
                  <a:schemeClr val="tx1"/>
                </a:solidFill>
                <a:effectLst/>
                <a:latin typeface="+mn-lt"/>
                <a:ea typeface="+mn-ea"/>
                <a:cs typeface="+mn-cs"/>
              </a:rPr>
              <a:t>chaus</a:t>
            </a:r>
            <a:r>
              <a:rPr lang="en-GB" sz="1200" b="0" i="1" kern="1200" baseline="0" dirty="0">
                <a:solidFill>
                  <a:schemeClr val="tx1"/>
                </a:solidFill>
                <a:effectLst/>
                <a:latin typeface="+mn-lt"/>
                <a:ea typeface="+mn-ea"/>
                <a:cs typeface="+mn-cs"/>
              </a:rPr>
              <a:t> </a:t>
            </a:r>
            <a:r>
              <a:rPr lang="en-GB" sz="1200" b="0" i="0" kern="1200" baseline="0" dirty="0">
                <a:solidFill>
                  <a:schemeClr val="tx1"/>
                </a:solidFill>
                <a:effectLst/>
                <a:latin typeface="+mn-lt"/>
                <a:ea typeface="+mn-ea"/>
                <a:cs typeface="+mn-cs"/>
              </a:rPr>
              <a:t>has been found, my </a:t>
            </a:r>
            <a:r>
              <a:rPr lang="en-GB" sz="1200" b="0" i="0" kern="1200" baseline="0" dirty="0" err="1">
                <a:solidFill>
                  <a:schemeClr val="tx1"/>
                </a:solidFill>
                <a:effectLst/>
                <a:latin typeface="+mn-lt"/>
                <a:ea typeface="+mn-ea"/>
                <a:cs typeface="+mn-cs"/>
              </a:rPr>
              <a:t>favorite</a:t>
            </a:r>
            <a:r>
              <a:rPr lang="en-GB" sz="1200" b="0" i="0" kern="1200" baseline="0" dirty="0">
                <a:solidFill>
                  <a:schemeClr val="tx1"/>
                </a:solidFill>
                <a:effectLst/>
                <a:latin typeface="+mn-lt"/>
                <a:ea typeface="+mn-ea"/>
                <a:cs typeface="+mn-cs"/>
              </a:rPr>
              <a:t> local is the </a:t>
            </a:r>
            <a:r>
              <a:rPr lang="en-GB" sz="1200" b="0" i="1" kern="1200" baseline="0" dirty="0">
                <a:solidFill>
                  <a:schemeClr val="tx1"/>
                </a:solidFill>
                <a:effectLst/>
                <a:latin typeface="+mn-lt"/>
                <a:ea typeface="+mn-ea"/>
                <a:cs typeface="+mn-cs"/>
              </a:rPr>
              <a:t>Felis margarita</a:t>
            </a:r>
            <a:r>
              <a:rPr lang="en-GB" sz="1200" b="0" i="0" kern="1200" baseline="0" dirty="0">
                <a:solidFill>
                  <a:schemeClr val="tx1"/>
                </a:solidFill>
                <a:effectLst/>
                <a:latin typeface="+mn-lt"/>
                <a:ea typeface="+mn-ea"/>
                <a:cs typeface="+mn-cs"/>
              </a:rPr>
              <a:t>, the sand cat. Clearly taming and playing around with species as graves with litters showing two different lineages were found, mom dad and two sets of kittens with different heritage based on morphology and measurements from their wild counterparts. That they were taming is clear, moves the domestication debate from being only just the Levant. The traditional view was that this did not happen in Egypt until the Middle Kingdom nearer 2000 BC we’ll come back to this site later. At this stage they are incorporating into the grave rituals.</a:t>
            </a:r>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6</a:t>
            </a:fld>
            <a:endParaRPr lang="en-GB"/>
          </a:p>
        </p:txBody>
      </p:sp>
    </p:spTree>
    <p:extLst>
      <p:ext uri="{BB962C8B-B14F-4D97-AF65-F5344CB8AC3E}">
        <p14:creationId xmlns:p14="http://schemas.microsoft.com/office/powerpoint/2010/main" val="1971928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66909" y="4693919"/>
            <a:ext cx="5335270" cy="4460240"/>
          </a:xfrm>
        </p:spPr>
        <p:txBody>
          <a:bodyPr/>
          <a:lstStyle/>
          <a:p>
            <a:r>
              <a:rPr lang="en-GB" dirty="0"/>
              <a:t>Baboons</a:t>
            </a:r>
          </a:p>
          <a:p>
            <a:r>
              <a:rPr lang="en-GB" dirty="0"/>
              <a:t>Birds – ibis, hawks, ducks, </a:t>
            </a:r>
          </a:p>
          <a:p>
            <a:r>
              <a:rPr lang="en-GB" dirty="0"/>
              <a:t>Bulls (Aurochs)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Cats – here talking about the </a:t>
            </a:r>
            <a:r>
              <a:rPr lang="en-GB" dirty="0" err="1"/>
              <a:t>moggie</a:t>
            </a:r>
            <a:r>
              <a:rPr lang="en-GB" dirty="0"/>
              <a:t> type</a:t>
            </a:r>
          </a:p>
          <a:p>
            <a:r>
              <a:rPr lang="en-GB" dirty="0"/>
              <a:t>Crocodiles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Dogs – (Anubis) generally hard to tell if wild dogs, jackals, roamed on edges where cemeteries were so seen as protectors – but equally defilers, known to have scavenged some human remains- </a:t>
            </a:r>
            <a:r>
              <a:rPr lang="en-GB" baseline="0" dirty="0"/>
              <a:t>7 million estimated in one alone….</a:t>
            </a:r>
          </a:p>
          <a:p>
            <a:r>
              <a:rPr lang="en-GB" dirty="0"/>
              <a:t>Elephants</a:t>
            </a:r>
          </a:p>
          <a:p>
            <a:r>
              <a:rPr lang="en-GB" dirty="0"/>
              <a:t>Fish – (Horus) many species used – including Nile perch, wrapped in linen and resin then painted on.</a:t>
            </a:r>
          </a:p>
          <a:p>
            <a:endParaRPr lang="en-GB" dirty="0"/>
          </a:p>
          <a:p>
            <a:r>
              <a:rPr lang="en-GB" dirty="0"/>
              <a:t>Serpents – (</a:t>
            </a:r>
            <a:r>
              <a:rPr lang="en-GB" dirty="0" err="1"/>
              <a:t>Atum</a:t>
            </a:r>
            <a:r>
              <a:rPr lang="en-GB" dirty="0"/>
              <a:t>) eels, snakes, Egyptians were well aware of both the snake's usefulness in controlling vermin and the dangers posed by its poison. Texts like the </a:t>
            </a:r>
            <a:r>
              <a:rPr lang="en-GB" dirty="0">
                <a:hlinkClick r:id="rId3" tooltip="Brooklyn Papyrus"/>
              </a:rPr>
              <a:t>Brooklyn Papyrus</a:t>
            </a:r>
            <a:r>
              <a:rPr lang="en-GB" dirty="0"/>
              <a:t> include remedies and magical spells to cure the bitten. Brooklyn Papyrus is one of the oldest medical papyri, Edwin Smith, Ebbers etc. This one concentrates on snakes and snake bites.</a:t>
            </a:r>
          </a:p>
          <a:p>
            <a:r>
              <a:rPr lang="en-GB" dirty="0"/>
              <a:t>Rams- sheep</a:t>
            </a:r>
          </a:p>
          <a:p>
            <a:r>
              <a:rPr lang="en-GB" dirty="0"/>
              <a:t>Leopards</a:t>
            </a:r>
          </a:p>
          <a:p>
            <a:r>
              <a:rPr lang="en-GB" dirty="0"/>
              <a:t>Jungle cat</a:t>
            </a:r>
          </a:p>
          <a:p>
            <a:r>
              <a:rPr lang="en-GB" dirty="0"/>
              <a:t>Hartebeest</a:t>
            </a:r>
          </a:p>
          <a:p>
            <a:r>
              <a:rPr lang="en-GB" dirty="0"/>
              <a:t>Hippos</a:t>
            </a:r>
          </a:p>
          <a:p>
            <a:endParaRPr lang="en-GB" dirty="0"/>
          </a:p>
        </p:txBody>
      </p:sp>
      <p:sp>
        <p:nvSpPr>
          <p:cNvPr id="4" name="Slide Number Placeholder 3"/>
          <p:cNvSpPr>
            <a:spLocks noGrp="1"/>
          </p:cNvSpPr>
          <p:nvPr>
            <p:ph type="sldNum" sz="quarter" idx="10"/>
          </p:nvPr>
        </p:nvSpPr>
        <p:spPr/>
        <p:txBody>
          <a:bodyPr/>
          <a:lstStyle/>
          <a:p>
            <a:fld id="{224CAD7A-77D1-45AB-A14E-D64A08729983}" type="slidenum">
              <a:rPr lang="en-GB" smtClean="0"/>
              <a:t>7</a:t>
            </a:fld>
            <a:endParaRPr lang="en-GB"/>
          </a:p>
        </p:txBody>
      </p:sp>
    </p:spTree>
    <p:extLst>
      <p:ext uri="{BB962C8B-B14F-4D97-AF65-F5344CB8AC3E}">
        <p14:creationId xmlns:p14="http://schemas.microsoft.com/office/powerpoint/2010/main" val="2726665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why were they mummified will see three main reasons, four main reasons six main reasons….</a:t>
            </a:r>
          </a:p>
          <a:p>
            <a:pPr fontAlgn="base"/>
            <a:r>
              <a:rPr lang="en-GB" dirty="0"/>
              <a:t>Several categories the reasons for mummifications were undertaken on animals</a:t>
            </a:r>
          </a:p>
          <a:p>
            <a:pPr marL="228600" indent="-228600" fontAlgn="base">
              <a:buFont typeface="+mj-lt"/>
              <a:buAutoNum type="arabicPeriod"/>
            </a:pPr>
            <a:r>
              <a:rPr lang="en-GB" dirty="0"/>
              <a:t>victual mummies - for food preserved for human mummy</a:t>
            </a:r>
          </a:p>
          <a:p>
            <a:pPr marL="228600" indent="-228600" fontAlgn="base">
              <a:buFont typeface="+mj-lt"/>
              <a:buAutoNum type="arabicPeriod"/>
            </a:pPr>
            <a:r>
              <a:rPr lang="en-GB" dirty="0"/>
              <a:t>sacred animals revered in their lifetime - akin to a god worship, Temple animals preserved for religious reasons (such as the </a:t>
            </a:r>
            <a:r>
              <a:rPr lang="en-GB" dirty="0" err="1"/>
              <a:t>Apis</a:t>
            </a:r>
            <a:r>
              <a:rPr lang="en-GB" dirty="0"/>
              <a:t> bull). There were usually only one of these animals alive at a time. This animal was believed to be the physical manifestation of a god. Priests would travel throughout the country in search of the right creature with the proper markings on the body. Once they had identified one, it was fed and nursed in the temple until its death, when it received an individual burial after extensive mummification</a:t>
            </a:r>
          </a:p>
          <a:p>
            <a:pPr marL="228600" indent="-228600" fontAlgn="base">
              <a:buFont typeface="+mj-lt"/>
              <a:buAutoNum type="arabicPeriod"/>
            </a:pPr>
            <a:r>
              <a:rPr lang="en-GB" dirty="0"/>
              <a:t>Animal mummies sold to the public as offerings to the gods. In the later periods, many sacred animals were specifically bred so they could be used as offerings. Many of these were not well mummified, some contained only rubble or only parts of an animal. This could mean that some buyers were being deliberately deceived or that only the external appearance of the mummies was required to fulfil the religious function of these offerings and what was inside was not really that important. THIS IS DIFFERENT with humans</a:t>
            </a:r>
          </a:p>
          <a:p>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8</a:t>
            </a:fld>
            <a:endParaRPr lang="en-GB"/>
          </a:p>
        </p:txBody>
      </p:sp>
    </p:spTree>
    <p:extLst>
      <p:ext uri="{BB962C8B-B14F-4D97-AF65-F5344CB8AC3E}">
        <p14:creationId xmlns:p14="http://schemas.microsoft.com/office/powerpoint/2010/main" val="23185136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Sacred Animal Necropolis at North Saqqara, Great numbers of pilgrims came to these temples, which supported large communities of priests and other temple personnel</a:t>
            </a:r>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9</a:t>
            </a:fld>
            <a:endParaRPr lang="en-GB"/>
          </a:p>
        </p:txBody>
      </p:sp>
    </p:spTree>
    <p:extLst>
      <p:ext uri="{BB962C8B-B14F-4D97-AF65-F5344CB8AC3E}">
        <p14:creationId xmlns:p14="http://schemas.microsoft.com/office/powerpoint/2010/main" val="1211923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Pet ownership and used owners burial, or in one close by. These often afforded similar level of care as the humans can have 1, 100,</a:t>
            </a:r>
            <a:r>
              <a:rPr lang="en-GB" baseline="0" dirty="0"/>
              <a:t> or 600 of a single species and multiple species at a site</a:t>
            </a:r>
            <a:endParaRPr lang="en-GB" dirty="0"/>
          </a:p>
          <a:p>
            <a:endParaRPr lang="en-GB" dirty="0"/>
          </a:p>
          <a:p>
            <a:r>
              <a:rPr lang="en-GB" dirty="0"/>
              <a:t>May have collars or other adornments, sometimes not mummified, sometimes are</a:t>
            </a:r>
          </a:p>
          <a:p>
            <a:r>
              <a:rPr lang="en-GB" dirty="0"/>
              <a:t>That they are ‘pets’ is interesting what tell us they were pets – </a:t>
            </a:r>
          </a:p>
          <a:p>
            <a:r>
              <a:rPr lang="en-GB" dirty="0"/>
              <a:t>Spatial</a:t>
            </a:r>
            <a:r>
              <a:rPr lang="en-GB" baseline="0" dirty="0"/>
              <a:t> proximity, older animals, relatively good condition, no obvious maltreatment, some very old animals that would need nurturing, feeding, etc. caring for.</a:t>
            </a:r>
          </a:p>
          <a:p>
            <a:endParaRPr lang="en-GB" baseline="0" dirty="0"/>
          </a:p>
          <a:p>
            <a:r>
              <a:rPr lang="en-GB" baseline="0" dirty="0"/>
              <a:t>These can be on a small scale or on a grand, </a:t>
            </a:r>
          </a:p>
        </p:txBody>
      </p:sp>
      <p:sp>
        <p:nvSpPr>
          <p:cNvPr id="4" name="Slide Number Placeholder 3"/>
          <p:cNvSpPr>
            <a:spLocks noGrp="1"/>
          </p:cNvSpPr>
          <p:nvPr>
            <p:ph type="sldNum" sz="quarter" idx="10"/>
          </p:nvPr>
        </p:nvSpPr>
        <p:spPr/>
        <p:txBody>
          <a:bodyPr/>
          <a:lstStyle/>
          <a:p>
            <a:fld id="{6D46D946-161E-4689-9790-4F7080B11C31}" type="slidenum">
              <a:rPr lang="en-GB" smtClean="0"/>
              <a:t>10</a:t>
            </a:fld>
            <a:endParaRPr lang="en-GB"/>
          </a:p>
        </p:txBody>
      </p:sp>
    </p:spTree>
    <p:extLst>
      <p:ext uri="{BB962C8B-B14F-4D97-AF65-F5344CB8AC3E}">
        <p14:creationId xmlns:p14="http://schemas.microsoft.com/office/powerpoint/2010/main" val="3675504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Complex of seven tombs of which three had cats. Built around the</a:t>
            </a:r>
            <a:r>
              <a:rPr lang="en-GB" baseline="0" dirty="0"/>
              <a:t> </a:t>
            </a:r>
            <a:r>
              <a:rPr lang="en-GB" dirty="0"/>
              <a:t>time of the Great Pyramids of Giza, This site excavated most recently in 2013 others are historic collections, most</a:t>
            </a:r>
            <a:r>
              <a:rPr lang="en-GB" baseline="0" dirty="0"/>
              <a:t> of which the context is lost.</a:t>
            </a:r>
          </a:p>
          <a:p>
            <a:r>
              <a:rPr lang="en-GB" baseline="0" dirty="0"/>
              <a:t>Often the context is crucial to interpret intent. </a:t>
            </a:r>
          </a:p>
          <a:p>
            <a:r>
              <a:rPr lang="en-GB" baseline="0" dirty="0"/>
              <a:t>The entrance to the Pyramid was located in 1831, by Italian </a:t>
            </a:r>
            <a:r>
              <a:rPr lang="en-GB" baseline="0" dirty="0" err="1"/>
              <a:t>Marucchi</a:t>
            </a:r>
            <a:r>
              <a:rPr lang="en-GB" baseline="0" dirty="0"/>
              <a:t> through the grave robbers entrance. </a:t>
            </a:r>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11</a:t>
            </a:fld>
            <a:endParaRPr lang="en-GB"/>
          </a:p>
        </p:txBody>
      </p:sp>
    </p:spTree>
    <p:extLst>
      <p:ext uri="{BB962C8B-B14F-4D97-AF65-F5344CB8AC3E}">
        <p14:creationId xmlns:p14="http://schemas.microsoft.com/office/powerpoint/2010/main" val="16189464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12</a:t>
            </a:fld>
            <a:endParaRPr lang="en-GB"/>
          </a:p>
        </p:txBody>
      </p:sp>
    </p:spTree>
    <p:extLst>
      <p:ext uri="{BB962C8B-B14F-4D97-AF65-F5344CB8AC3E}">
        <p14:creationId xmlns:p14="http://schemas.microsoft.com/office/powerpoint/2010/main" val="19297515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team examined samples from four animal mummies—two hawks, a cat, and an ibis—dating from 818 B.C. to 343 B.C. The mummies are housed in the collection of the Liverpool Museum in Liverpool, England.</a:t>
            </a:r>
          </a:p>
          <a:p>
            <a:r>
              <a:rPr lang="en-GB" sz="1200" b="0" i="0" kern="1200" dirty="0">
                <a:solidFill>
                  <a:schemeClr val="tx1"/>
                </a:solidFill>
                <a:effectLst/>
                <a:latin typeface="+mn-lt"/>
                <a:ea typeface="+mn-ea"/>
                <a:cs typeface="+mn-cs"/>
              </a:rPr>
              <a:t>The researchers </a:t>
            </a:r>
            <a:r>
              <a:rPr lang="en-GB" sz="1200" b="0" i="0" kern="1200" dirty="0" err="1">
                <a:solidFill>
                  <a:schemeClr val="tx1"/>
                </a:solidFill>
                <a:effectLst/>
                <a:latin typeface="+mn-lt"/>
                <a:ea typeface="+mn-ea"/>
                <a:cs typeface="+mn-cs"/>
              </a:rPr>
              <a:t>analyzed</a:t>
            </a:r>
            <a:r>
              <a:rPr lang="en-GB" sz="1200" b="0" i="0" kern="1200" dirty="0">
                <a:solidFill>
                  <a:schemeClr val="tx1"/>
                </a:solidFill>
                <a:effectLst/>
                <a:latin typeface="+mn-lt"/>
                <a:ea typeface="+mn-ea"/>
                <a:cs typeface="+mn-cs"/>
              </a:rPr>
              <a:t> samples of tissue and wrappings using a combination of gas chromatography and mass spectrometry—methods so sensitive they can enable scientists to detect and identify different chemicals in fragments weighing as little as a tenth of a milligram (three and a half millionths of an ounce). Paint detection</a:t>
            </a:r>
            <a:r>
              <a:rPr lang="en-GB" sz="1200" b="0" i="0" kern="1200" baseline="0" dirty="0">
                <a:solidFill>
                  <a:schemeClr val="tx1"/>
                </a:solidFill>
                <a:effectLst/>
                <a:latin typeface="+mn-lt"/>
                <a:ea typeface="+mn-ea"/>
                <a:cs typeface="+mn-cs"/>
              </a:rPr>
              <a:t> in forensics.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Chemicals detected in tissue samples from the animal mummies revealed the presence of various natural products found in human embalming materials used by the ancient Egyptians. These included animal fats and plant oils, beeswax, sugar gum, bitumen, and pine tree and other plant resins. The researchers found these products had also been applied to the bandages used to wrap up the mummies.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animals had been dipped</a:t>
            </a:r>
            <a:r>
              <a:rPr lang="en-GB" sz="1200" b="0" i="0" kern="1200" baseline="0" dirty="0">
                <a:solidFill>
                  <a:schemeClr val="tx1"/>
                </a:solidFill>
                <a:effectLst/>
                <a:latin typeface="+mn-lt"/>
                <a:ea typeface="+mn-ea"/>
                <a:cs typeface="+mn-cs"/>
              </a:rPr>
              <a:t> but then wrapped with various potions – conifer resin being on all they tested. With some of the animals seeming had a unique or exclusive potion used (HOW typical this is, is an issue as it is a unique study….). What was the norm? The complexity of mixtures does seem to </a:t>
            </a:r>
            <a:r>
              <a:rPr lang="en-GB" sz="1200" b="0" i="0" kern="1200" baseline="0" dirty="0" err="1">
                <a:solidFill>
                  <a:schemeClr val="tx1"/>
                </a:solidFill>
                <a:effectLst/>
                <a:latin typeface="+mn-lt"/>
                <a:ea typeface="+mn-ea"/>
                <a:cs typeface="+mn-cs"/>
              </a:rPr>
              <a:t>mirrow</a:t>
            </a:r>
            <a:r>
              <a:rPr lang="en-GB" sz="1200" b="0" i="0" kern="1200" baseline="0" dirty="0">
                <a:solidFill>
                  <a:schemeClr val="tx1"/>
                </a:solidFill>
                <a:effectLst/>
                <a:latin typeface="+mn-lt"/>
                <a:ea typeface="+mn-ea"/>
                <a:cs typeface="+mn-cs"/>
              </a:rPr>
              <a:t> </a:t>
            </a:r>
            <a:r>
              <a:rPr lang="en-GB" sz="1200" b="0" i="0" kern="1200" baseline="0" dirty="0" err="1">
                <a:solidFill>
                  <a:schemeClr val="tx1"/>
                </a:solidFill>
                <a:effectLst/>
                <a:latin typeface="+mn-lt"/>
                <a:ea typeface="+mn-ea"/>
                <a:cs typeface="+mn-cs"/>
              </a:rPr>
              <a:t>th</a:t>
            </a:r>
            <a:r>
              <a:rPr lang="en-GB" sz="1200" b="0" i="0" kern="1200" baseline="0" dirty="0">
                <a:solidFill>
                  <a:schemeClr val="tx1"/>
                </a:solidFill>
                <a:effectLst/>
                <a:latin typeface="+mn-lt"/>
                <a:ea typeface="+mn-ea"/>
                <a:cs typeface="+mn-cs"/>
              </a:rPr>
              <a:t> human mummification experience.</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46D946-161E-4689-9790-4F7080B11C31}" type="slidenum">
              <a:rPr lang="en-GB" smtClean="0"/>
              <a:t>13</a:t>
            </a:fld>
            <a:endParaRPr lang="en-GB"/>
          </a:p>
        </p:txBody>
      </p:sp>
    </p:spTree>
    <p:extLst>
      <p:ext uri="{BB962C8B-B14F-4D97-AF65-F5344CB8AC3E}">
        <p14:creationId xmlns:p14="http://schemas.microsoft.com/office/powerpoint/2010/main" val="27872170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a:solidFill>
                  <a:schemeClr val="tx1"/>
                </a:solidFill>
                <a:effectLst/>
                <a:latin typeface="+mn-lt"/>
                <a:ea typeface="+mn-ea"/>
                <a:cs typeface="+mn-cs"/>
              </a:rPr>
              <a:t>Yuya</a:t>
            </a:r>
            <a:r>
              <a:rPr lang="en-GB" sz="1200" b="0" i="0" kern="1200" dirty="0">
                <a:solidFill>
                  <a:schemeClr val="tx1"/>
                </a:solidFill>
                <a:effectLst/>
                <a:latin typeface="+mn-lt"/>
                <a:ea typeface="+mn-ea"/>
                <a:cs typeface="+mn-cs"/>
              </a:rPr>
              <a:t> – great grandfather of Tut, Tuts wife, father of </a:t>
            </a:r>
            <a:r>
              <a:rPr lang="en-GB" sz="1200" b="0" i="0" kern="1200" dirty="0" err="1">
                <a:solidFill>
                  <a:schemeClr val="tx1"/>
                </a:solidFill>
                <a:effectLst/>
                <a:latin typeface="+mn-lt"/>
                <a:ea typeface="+mn-ea"/>
                <a:cs typeface="+mn-cs"/>
              </a:rPr>
              <a:t>Tiye</a:t>
            </a:r>
            <a:r>
              <a:rPr lang="en-GB" sz="1200" b="0" i="0" kern="1200" dirty="0">
                <a:solidFill>
                  <a:schemeClr val="tx1"/>
                </a:solidFill>
                <a:effectLst/>
                <a:latin typeface="+mn-lt"/>
                <a:ea typeface="+mn-ea"/>
                <a:cs typeface="+mn-cs"/>
              </a:rPr>
              <a:t>, Amenhotep</a:t>
            </a:r>
            <a:r>
              <a:rPr lang="en-GB" sz="1200" b="0" i="0" kern="1200" baseline="0" dirty="0">
                <a:solidFill>
                  <a:schemeClr val="tx1"/>
                </a:solidFill>
                <a:effectLst/>
                <a:latin typeface="+mn-lt"/>
                <a:ea typeface="+mn-ea"/>
                <a:cs typeface="+mn-cs"/>
              </a:rPr>
              <a:t> III wife, a splendid tomb excavated in 1905</a:t>
            </a:r>
          </a:p>
          <a:p>
            <a:endParaRPr lang="en-GB" sz="1200" b="0" i="0" kern="1200" baseline="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food including bread, cereals, fruit, jars of wine, beer, oil, meat, and poultry were included in the burial goods. An intriguing feature of the meat and poultry produced for the deceased from the highest levels of Egyptian society was that they were mummified to ensure their preservation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discovery of the precious </a:t>
            </a:r>
            <a:r>
              <a:rPr lang="en-GB" sz="1200" b="0" i="1" kern="1200" dirty="0" err="1">
                <a:solidFill>
                  <a:schemeClr val="tx1"/>
                </a:solidFill>
                <a:effectLst/>
                <a:latin typeface="+mn-lt"/>
                <a:ea typeface="+mn-ea"/>
                <a:cs typeface="+mn-cs"/>
              </a:rPr>
              <a:t>Pistacia</a:t>
            </a:r>
            <a:r>
              <a:rPr lang="en-GB" sz="1200" b="0" i="0" kern="1200" dirty="0">
                <a:solidFill>
                  <a:schemeClr val="tx1"/>
                </a:solidFill>
                <a:effectLst/>
                <a:latin typeface="+mn-lt"/>
                <a:ea typeface="+mn-ea"/>
                <a:cs typeface="+mn-cs"/>
              </a:rPr>
              <a:t> (Cashew/pistachio bush) resin on a beef rib mummy is especially noteworthy because the use of this substance is rare even in human mummies</a:t>
            </a:r>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14</a:t>
            </a:fld>
            <a:endParaRPr lang="en-GB"/>
          </a:p>
        </p:txBody>
      </p:sp>
    </p:spTree>
    <p:extLst>
      <p:ext uri="{BB962C8B-B14F-4D97-AF65-F5344CB8AC3E}">
        <p14:creationId xmlns:p14="http://schemas.microsoft.com/office/powerpoint/2010/main" val="1839130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7" name="Text Box 1"/>
          <p:cNvSpPr txBox="1">
            <a:spLocks noChangeArrowheads="1"/>
          </p:cNvSpPr>
          <p:nvPr/>
        </p:nvSpPr>
        <p:spPr bwMode="auto">
          <a:xfrm>
            <a:off x="1587500" y="1006475"/>
            <a:ext cx="4595813" cy="3448050"/>
          </a:xfrm>
          <a:prstGeom prst="rect">
            <a:avLst/>
          </a:prstGeom>
          <a:solidFill>
            <a:srgbClr val="FFFFFF"/>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4098" name="Text Box 2"/>
          <p:cNvSpPr txBox="1">
            <a:spLocks noGrp="1" noChangeArrowheads="1"/>
          </p:cNvSpPr>
          <p:nvPr>
            <p:ph type="body"/>
          </p:nvPr>
        </p:nvSpPr>
        <p:spPr bwMode="auto">
          <a:xfrm>
            <a:off x="1185863" y="4787900"/>
            <a:ext cx="5407025" cy="38258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85725" indent="-85725" eaLnBrk="1">
              <a:lnSpc>
                <a:spcPct val="93000"/>
              </a:lnSpc>
              <a:spcBef>
                <a:spcPct val="0"/>
              </a:spcBef>
              <a:buSzPct val="45000"/>
              <a:buFont typeface="Wingdings" panose="05000000000000000000" pitchFamily="2" charset="2"/>
              <a:buNone/>
              <a:tabLst>
                <a:tab pos="723900" algn="l"/>
                <a:tab pos="1447800" algn="l"/>
                <a:tab pos="2171700" algn="l"/>
                <a:tab pos="2895600" algn="l"/>
                <a:tab pos="3619500" algn="l"/>
                <a:tab pos="4343400" algn="l"/>
                <a:tab pos="5067300" algn="l"/>
              </a:tabLst>
            </a:pPr>
            <a:r>
              <a:rPr lang="en-GB" altLang="en-US" dirty="0">
                <a:latin typeface="Arial" panose="020B0604020202020204" pitchFamily="34" charset="0"/>
                <a:ea typeface="msgothic" charset="0"/>
                <a:cs typeface="msgothic" charset="0"/>
              </a:rPr>
              <a:t>Peak identities (x indicates carbon chain length): open squares, </a:t>
            </a:r>
            <a:r>
              <a:rPr lang="en-GB" altLang="en-US" dirty="0" err="1">
                <a:latin typeface="Arial" panose="020B0604020202020204" pitchFamily="34" charset="0"/>
                <a:ea typeface="msgothic" charset="0"/>
                <a:cs typeface="msgothic" charset="0"/>
              </a:rPr>
              <a:t>C</a:t>
            </a:r>
            <a:r>
              <a:rPr lang="en-GB" altLang="en-US" baseline="-33000" dirty="0" err="1">
                <a:latin typeface="Arial" panose="020B0604020202020204" pitchFamily="34" charset="0"/>
                <a:ea typeface="msgothic" charset="0"/>
                <a:cs typeface="msgothic" charset="0"/>
              </a:rPr>
              <a:t>x</a:t>
            </a:r>
            <a:r>
              <a:rPr lang="en-GB" altLang="en-US" dirty="0">
                <a:latin typeface="Arial" panose="020B0604020202020204" pitchFamily="34" charset="0"/>
                <a:ea typeface="msgothic" charset="0"/>
                <a:cs typeface="msgothic" charset="0"/>
              </a:rPr>
              <a:t> indicates α,ω-dicarboxylic acids; open triangles, </a:t>
            </a:r>
            <a:r>
              <a:rPr lang="en-GB" altLang="en-US" dirty="0" err="1">
                <a:latin typeface="Arial" panose="020B0604020202020204" pitchFamily="34" charset="0"/>
                <a:ea typeface="msgothic" charset="0"/>
                <a:cs typeface="msgothic" charset="0"/>
              </a:rPr>
              <a:t>C</a:t>
            </a:r>
            <a:r>
              <a:rPr lang="en-GB" altLang="en-US" baseline="-33000" dirty="0" err="1">
                <a:latin typeface="Arial" panose="020B0604020202020204" pitchFamily="34" charset="0"/>
                <a:ea typeface="msgothic" charset="0"/>
                <a:cs typeface="msgothic" charset="0"/>
              </a:rPr>
              <a:t>x</a:t>
            </a:r>
            <a:r>
              <a:rPr lang="en-GB" altLang="en-US" dirty="0">
                <a:latin typeface="Arial" panose="020B0604020202020204" pitchFamily="34" charset="0"/>
                <a:ea typeface="msgothic" charset="0"/>
                <a:cs typeface="msgothic" charset="0"/>
              </a:rPr>
              <a:t> indicates saturated fatty acids; filled circles, </a:t>
            </a:r>
            <a:r>
              <a:rPr lang="en-GB" altLang="en-US" dirty="0" err="1">
                <a:latin typeface="Arial" panose="020B0604020202020204" pitchFamily="34" charset="0"/>
                <a:ea typeface="msgothic" charset="0"/>
                <a:cs typeface="msgothic" charset="0"/>
              </a:rPr>
              <a:t>C</a:t>
            </a:r>
            <a:r>
              <a:rPr lang="en-GB" altLang="en-US" baseline="-33000" dirty="0" err="1">
                <a:latin typeface="Arial" panose="020B0604020202020204" pitchFamily="34" charset="0"/>
                <a:ea typeface="msgothic" charset="0"/>
                <a:cs typeface="msgothic" charset="0"/>
              </a:rPr>
              <a:t>x</a:t>
            </a:r>
            <a:r>
              <a:rPr lang="en-GB" altLang="en-US" dirty="0">
                <a:latin typeface="Arial" panose="020B0604020202020204" pitchFamily="34" charset="0"/>
                <a:ea typeface="msgothic" charset="0"/>
                <a:cs typeface="msgothic" charset="0"/>
              </a:rPr>
              <a:t> indicates </a:t>
            </a:r>
            <a:r>
              <a:rPr lang="en-GB" altLang="en-US" i="1" dirty="0">
                <a:latin typeface="Arial" panose="020B0604020202020204" pitchFamily="34" charset="0"/>
                <a:ea typeface="msgothic" charset="0"/>
                <a:cs typeface="msgothic" charset="0"/>
              </a:rPr>
              <a:t>n</a:t>
            </a:r>
            <a:r>
              <a:rPr lang="en-GB" altLang="en-US" dirty="0">
                <a:latin typeface="Arial" panose="020B0604020202020204" pitchFamily="34" charset="0"/>
                <a:ea typeface="msgothic" charset="0"/>
                <a:cs typeface="msgothic" charset="0"/>
              </a:rPr>
              <a:t>-alkane; filled triangles, </a:t>
            </a:r>
            <a:r>
              <a:rPr lang="en-GB" altLang="en-US" dirty="0" err="1">
                <a:latin typeface="Arial" panose="020B0604020202020204" pitchFamily="34" charset="0"/>
                <a:ea typeface="msgothic" charset="0"/>
                <a:cs typeface="msgothic" charset="0"/>
              </a:rPr>
              <a:t>C</a:t>
            </a:r>
            <a:r>
              <a:rPr lang="en-GB" altLang="en-US" baseline="-33000" dirty="0" err="1">
                <a:latin typeface="Arial" panose="020B0604020202020204" pitchFamily="34" charset="0"/>
                <a:ea typeface="msgothic" charset="0"/>
                <a:cs typeface="msgothic" charset="0"/>
              </a:rPr>
              <a:t>x</a:t>
            </a:r>
            <a:r>
              <a:rPr lang="en-GB" altLang="en-US" dirty="0">
                <a:latin typeface="Arial" panose="020B0604020202020204" pitchFamily="34" charset="0"/>
                <a:ea typeface="msgothic" charset="0"/>
                <a:cs typeface="msgothic" charset="0"/>
              </a:rPr>
              <a:t> indicates wax esters of palmitic acid containing 44–50 carbon atoms. C</a:t>
            </a:r>
            <a:r>
              <a:rPr lang="en-GB" altLang="en-US" baseline="-33000" dirty="0">
                <a:latin typeface="Arial" panose="020B0604020202020204" pitchFamily="34" charset="0"/>
                <a:ea typeface="msgothic" charset="0"/>
                <a:cs typeface="msgothic" charset="0"/>
              </a:rPr>
              <a:t>18:0</a:t>
            </a:r>
            <a:r>
              <a:rPr lang="en-GB" altLang="en-US" dirty="0">
                <a:latin typeface="Arial" panose="020B0604020202020204" pitchFamily="34" charset="0"/>
                <a:ea typeface="msgothic" charset="0"/>
                <a:cs typeface="msgothic" charset="0"/>
              </a:rPr>
              <a:t> 9,10-di-OH is 9,10-dihydroxyoctadecanoic acid. Labelled peaks eluting between 20 and 22 min and inset structures: 3-oxoolean-12,18-dien-28-oic acid, 3-oxoolean-12,15-dien-28-oic acid, </a:t>
            </a:r>
            <a:r>
              <a:rPr lang="en-GB" altLang="en-US" dirty="0" err="1">
                <a:latin typeface="Arial" panose="020B0604020202020204" pitchFamily="34" charset="0"/>
                <a:ea typeface="msgothic" charset="0"/>
                <a:cs typeface="msgothic" charset="0"/>
              </a:rPr>
              <a:t>oleanoic</a:t>
            </a:r>
            <a:r>
              <a:rPr lang="en-GB" altLang="en-US" dirty="0">
                <a:latin typeface="Arial" panose="020B0604020202020204" pitchFamily="34" charset="0"/>
                <a:ea typeface="msgothic" charset="0"/>
                <a:cs typeface="msgothic" charset="0"/>
              </a:rPr>
              <a:t> acid, 11-hydroxyoleanonic acid, </a:t>
            </a:r>
            <a:r>
              <a:rPr lang="en-GB" altLang="en-US" dirty="0" err="1">
                <a:latin typeface="Arial" panose="020B0604020202020204" pitchFamily="34" charset="0"/>
                <a:ea typeface="msgothic" charset="0"/>
                <a:cs typeface="msgothic" charset="0"/>
              </a:rPr>
              <a:t>isomasticadienoic</a:t>
            </a:r>
            <a:r>
              <a:rPr lang="en-GB" altLang="en-US" dirty="0">
                <a:latin typeface="Arial" panose="020B0604020202020204" pitchFamily="34" charset="0"/>
                <a:ea typeface="msgothic" charset="0"/>
                <a:cs typeface="msgothic" charset="0"/>
              </a:rPr>
              <a:t> acid, are triterpenoid biomarkers of </a:t>
            </a:r>
            <a:r>
              <a:rPr lang="en-GB" altLang="en-US" i="1" dirty="0" err="1">
                <a:latin typeface="Arial" panose="020B0604020202020204" pitchFamily="34" charset="0"/>
                <a:ea typeface="msgothic" charset="0"/>
                <a:cs typeface="msgothic" charset="0"/>
              </a:rPr>
              <a:t>Pistacia</a:t>
            </a:r>
            <a:r>
              <a:rPr lang="en-GB" altLang="en-US" dirty="0">
                <a:latin typeface="Arial" panose="020B0604020202020204" pitchFamily="34" charset="0"/>
                <a:ea typeface="msgothic" charset="0"/>
                <a:cs typeface="msgothic" charset="0"/>
              </a:rPr>
              <a:t> resin. I.S., internal standards (</a:t>
            </a:r>
            <a:r>
              <a:rPr lang="en-GB" altLang="en-US" i="1" dirty="0">
                <a:latin typeface="Arial" panose="020B0604020202020204" pitchFamily="34" charset="0"/>
                <a:ea typeface="msgothic" charset="0"/>
                <a:cs typeface="msgothic" charset="0"/>
              </a:rPr>
              <a:t>n</a:t>
            </a:r>
            <a:r>
              <a:rPr lang="en-GB" altLang="en-US" dirty="0">
                <a:latin typeface="Arial" panose="020B0604020202020204" pitchFamily="34" charset="0"/>
                <a:ea typeface="msgothic" charset="0"/>
                <a:cs typeface="msgothic" charset="0"/>
              </a:rPr>
              <a:t>-</a:t>
            </a:r>
            <a:r>
              <a:rPr lang="en-GB" altLang="en-US" dirty="0" err="1">
                <a:latin typeface="Arial" panose="020B0604020202020204" pitchFamily="34" charset="0"/>
                <a:ea typeface="msgothic" charset="0"/>
                <a:cs typeface="msgothic" charset="0"/>
              </a:rPr>
              <a:t>heneicosanoic</a:t>
            </a:r>
            <a:r>
              <a:rPr lang="en-GB" altLang="en-US" dirty="0">
                <a:latin typeface="Arial" panose="020B0604020202020204" pitchFamily="34" charset="0"/>
                <a:ea typeface="msgothic" charset="0"/>
                <a:cs typeface="msgothic" charset="0"/>
              </a:rPr>
              <a:t> acid and </a:t>
            </a:r>
            <a:r>
              <a:rPr lang="en-GB" altLang="en-US" i="1" dirty="0">
                <a:latin typeface="Arial" panose="020B0604020202020204" pitchFamily="34" charset="0"/>
                <a:ea typeface="msgothic" charset="0"/>
                <a:cs typeface="msgothic" charset="0"/>
              </a:rPr>
              <a:t>n</a:t>
            </a:r>
            <a:r>
              <a:rPr lang="en-GB" altLang="en-US" dirty="0">
                <a:latin typeface="Arial" panose="020B0604020202020204" pitchFamily="34" charset="0"/>
                <a:ea typeface="msgothic" charset="0"/>
                <a:cs typeface="msgothic" charset="0"/>
              </a:rPr>
              <a:t>-</a:t>
            </a:r>
            <a:r>
              <a:rPr lang="en-GB" altLang="en-US" dirty="0" err="1">
                <a:latin typeface="Arial" panose="020B0604020202020204" pitchFamily="34" charset="0"/>
                <a:ea typeface="msgothic" charset="0"/>
                <a:cs typeface="msgothic" charset="0"/>
              </a:rPr>
              <a:t>tetratriacontane</a:t>
            </a:r>
            <a:r>
              <a:rPr lang="en-GB" altLang="en-US" dirty="0">
                <a:latin typeface="Arial" panose="020B0604020202020204" pitchFamily="34" charset="0"/>
                <a:ea typeface="msgothic" charset="0"/>
                <a:cs typeface="msgothic" charset="0"/>
              </a:rPr>
              <a:t>).</a:t>
            </a:r>
          </a:p>
        </p:txBody>
      </p:sp>
    </p:spTree>
    <p:extLst>
      <p:ext uri="{BB962C8B-B14F-4D97-AF65-F5344CB8AC3E}">
        <p14:creationId xmlns:p14="http://schemas.microsoft.com/office/powerpoint/2010/main" val="9625995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Animals in Human Situations in Ancient Egyptian Ostraca and Papyri</a:t>
            </a:r>
          </a:p>
          <a:p>
            <a:r>
              <a:rPr lang="en-GB" sz="1200" b="0" i="0" kern="1200" dirty="0">
                <a:solidFill>
                  <a:schemeClr val="tx1"/>
                </a:solidFill>
                <a:effectLst/>
                <a:latin typeface="+mn-lt"/>
                <a:ea typeface="+mn-ea"/>
                <a:cs typeface="+mn-cs"/>
              </a:rPr>
              <a:t>Scenes in Egyptian tombs of daily life, toils of the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land (to be carried on in the afterlife) could be imitated on ostraca (potsherds) and papyri that portray animals as characters performing what would normally be human roles, behaviours, or occupations. These scenes reveal humour and demonstrate their freedom of thought and expression to reproduce such light-hearted imitations of religious or funeral scenes. Drawings on ostraca as well as three papyri that show animals—often dressed in human garb and posing with human gestures—performing parodies of human pursuits (such as scribes, servants, musicians, dancers, leaders, and herdsmen). These are often seen as amusing, distractions, comedic, but not really as allegories, like medieval bestiaries,</a:t>
            </a:r>
            <a:r>
              <a:rPr lang="en-GB" sz="1200" b="0" i="0" kern="1200" baseline="0" dirty="0">
                <a:solidFill>
                  <a:schemeClr val="tx1"/>
                </a:solidFill>
                <a:effectLst/>
                <a:latin typeface="+mn-lt"/>
                <a:ea typeface="+mn-ea"/>
                <a:cs typeface="+mn-cs"/>
              </a:rPr>
              <a:t> or the fables, to be explored……</a:t>
            </a:r>
          </a:p>
          <a:p>
            <a:endParaRPr lang="en-GB" sz="1200" b="0" i="0" kern="1200" baseline="0" dirty="0">
              <a:solidFill>
                <a:schemeClr val="tx1"/>
              </a:solidFill>
              <a:effectLst/>
              <a:latin typeface="+mn-lt"/>
              <a:ea typeface="+mn-ea"/>
              <a:cs typeface="+mn-cs"/>
            </a:endParaRPr>
          </a:p>
          <a:p>
            <a:endParaRPr lang="en-GB" sz="1200" b="0" i="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D46D946-161E-4689-9790-4F7080B11C31}" type="slidenum">
              <a:rPr lang="en-GB" smtClean="0"/>
              <a:t>16</a:t>
            </a:fld>
            <a:endParaRPr lang="en-GB"/>
          </a:p>
        </p:txBody>
      </p:sp>
    </p:spTree>
    <p:extLst>
      <p:ext uri="{BB962C8B-B14F-4D97-AF65-F5344CB8AC3E}">
        <p14:creationId xmlns:p14="http://schemas.microsoft.com/office/powerpoint/2010/main" val="9427615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Shahr-i</a:t>
            </a:r>
            <a:r>
              <a:rPr lang="en-GB" dirty="0"/>
              <a:t> </a:t>
            </a:r>
            <a:r>
              <a:rPr lang="en-GB" dirty="0" err="1"/>
              <a:t>Sokhta</a:t>
            </a:r>
            <a:r>
              <a:rPr lang="en-GB" dirty="0"/>
              <a:t> (Iran) was an important urban settlement in the Near East between the end of the fourth millennium and the beginning of the second millennium BC. It entertained trade and cultural relations with ancient sites and cultures on the Indus Plain, southern shores of the Persian Gulf and of the Oman Sea, Southwest Iran, and Central Asia. The recent discovery of a rhesus macaque (</a:t>
            </a:r>
            <a:r>
              <a:rPr lang="en-GB" i="1" dirty="0" err="1"/>
              <a:t>Macaca</a:t>
            </a:r>
            <a:r>
              <a:rPr lang="en-GB" i="1" dirty="0"/>
              <a:t> </a:t>
            </a:r>
            <a:r>
              <a:rPr lang="en-GB" i="1" dirty="0" err="1"/>
              <a:t>mulatta</a:t>
            </a:r>
            <a:r>
              <a:rPr lang="en-GB" dirty="0"/>
              <a:t>) burial in the cemetery of site shed new light on the exploitation of monkeys in antiquity. A young rhesus macaque—around 5 years old at death—was buried in the necropolis according to the same funerary practices used for human infants. The monkey was buried in a simple pit, together with an unpainted pear-shaped beaker. Both its femurs were pathological, due to a sort of dystrophic calcification of the tendon or muscle insertion, that may suggest the macaque was kept in captivity and died due to physical stress. No non-human primate species is native of Iran; rhesus macaques inhabit parts of southern and south-eastern regions of Central Asia. A possible provenance from the Indus valley of the macaque found at </a:t>
            </a:r>
            <a:r>
              <a:rPr lang="en-GB" dirty="0" err="1"/>
              <a:t>Shahr-i</a:t>
            </a:r>
            <a:r>
              <a:rPr lang="en-GB" dirty="0"/>
              <a:t> </a:t>
            </a:r>
            <a:r>
              <a:rPr lang="en-GB" dirty="0" err="1"/>
              <a:t>Sokhta</a:t>
            </a:r>
            <a:r>
              <a:rPr lang="en-GB" dirty="0"/>
              <a:t> can be hypothesized. Although findings of monkey remains are rare, iconographic and written sources widely testify that non-human primates were imported to the Near East in the fourth-to-second millennium BC as luxury animals and symbols of power, often as gifts for the elite. This discovery represents one of the earliest examples of monkeys being kept as pets</a:t>
            </a:r>
            <a:r>
              <a:rPr lang="en-GB" baseline="0" dirty="0"/>
              <a:t> and most certainly being treated as an infant human in death</a:t>
            </a:r>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17</a:t>
            </a:fld>
            <a:endParaRPr lang="en-GB"/>
          </a:p>
        </p:txBody>
      </p:sp>
    </p:spTree>
    <p:extLst>
      <p:ext uri="{BB962C8B-B14F-4D97-AF65-F5344CB8AC3E}">
        <p14:creationId xmlns:p14="http://schemas.microsoft.com/office/powerpoint/2010/main" val="37296653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mummy resides in France, at the Museum of Fine Arts in Rennes. To see inside the mummy without unwrapping it, researchers from the National Institute of Preventive Archaeological Research (INRAP) performed a CT scan and reconstructed the skeleton in 3D,</a:t>
            </a:r>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18</a:t>
            </a:fld>
            <a:endParaRPr lang="en-GB"/>
          </a:p>
        </p:txBody>
      </p:sp>
    </p:spTree>
    <p:extLst>
      <p:ext uri="{BB962C8B-B14F-4D97-AF65-F5344CB8AC3E}">
        <p14:creationId xmlns:p14="http://schemas.microsoft.com/office/powerpoint/2010/main" val="38610658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may be empty, some may have a single bone, some have multiple bones is this shoddy practice?</a:t>
            </a:r>
          </a:p>
          <a:p>
            <a:r>
              <a:rPr lang="en-GB" dirty="0"/>
              <a:t>How</a:t>
            </a:r>
            <a:r>
              <a:rPr lang="en-GB" baseline="0" dirty="0"/>
              <a:t> much of an animal do you have to have for it to be valued as the whole? So, think about if you were dying and I put a sweetie in your grave goods, do you need the sweetie or can I eat that and give you the wrapper – you have what represents the sweetie? THIS may be a difference.</a:t>
            </a:r>
          </a:p>
          <a:p>
            <a:endParaRPr lang="en-GB" baseline="0" dirty="0"/>
          </a:p>
          <a:p>
            <a:r>
              <a:rPr lang="en-GB" baseline="0" dirty="0"/>
              <a:t>Have they paid for two offerings but get he two bundled up as one service – making a fast buck?</a:t>
            </a:r>
          </a:p>
          <a:p>
            <a:endParaRPr lang="en-GB" baseline="0" dirty="0"/>
          </a:p>
          <a:p>
            <a:r>
              <a:rPr lang="en-GB" baseline="0" dirty="0"/>
              <a:t>Extra bits, or bits missing do happen in real life with humans but seem more common-place with animals. With humans it is often a mistake, bits of the dead do fall off and they were moved around.</a:t>
            </a:r>
          </a:p>
          <a:p>
            <a:r>
              <a:rPr lang="en-GB" baseline="0" dirty="0"/>
              <a:t>However, with this lot, one explanation is that of the revered cat god Bastet t</a:t>
            </a:r>
            <a:r>
              <a:rPr lang="en-GB" sz="1200" b="0" i="0" kern="1200" dirty="0">
                <a:solidFill>
                  <a:schemeClr val="tx1"/>
                </a:solidFill>
                <a:effectLst/>
                <a:latin typeface="+mn-lt"/>
                <a:ea typeface="+mn-ea"/>
                <a:cs typeface="+mn-cs"/>
              </a:rPr>
              <a:t>he Egyptians believed that anything that died in a sacred space died with divine purpose, perhaps because they belonged to whatever deity who watched over the tomb, and were subsequently mummified. How could you take a dead</a:t>
            </a:r>
            <a:r>
              <a:rPr lang="en-GB" sz="1200" b="0" i="0" kern="1200" baseline="0" dirty="0">
                <a:solidFill>
                  <a:schemeClr val="tx1"/>
                </a:solidFill>
                <a:effectLst/>
                <a:latin typeface="+mn-lt"/>
                <a:ea typeface="+mn-ea"/>
                <a:cs typeface="+mn-cs"/>
              </a:rPr>
              <a:t> cat from a dedicated tomb for animal-god hybrids and throw it away? Animals in temple settings on an industrial scale.</a:t>
            </a:r>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19</a:t>
            </a:fld>
            <a:endParaRPr lang="en-GB"/>
          </a:p>
        </p:txBody>
      </p:sp>
    </p:spTree>
    <p:extLst>
      <p:ext uri="{BB962C8B-B14F-4D97-AF65-F5344CB8AC3E}">
        <p14:creationId xmlns:p14="http://schemas.microsoft.com/office/powerpoint/2010/main" val="6639733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North Saqqara, up to 8 million dogs, an industry, economics, finance, big time. We don’t have 8 million human mummies </a:t>
            </a:r>
            <a:r>
              <a:rPr lang="en-GB" dirty="0" err="1"/>
              <a:t>int</a:t>
            </a:r>
            <a:r>
              <a:rPr lang="en-GB" dirty="0"/>
              <a:t> eh world let alone one site.  </a:t>
            </a:r>
            <a:endParaRPr lang="en-GB" baseline="0" dirty="0"/>
          </a:p>
          <a:p>
            <a:r>
              <a:rPr lang="en-GB" sz="1200" b="0" i="0" kern="1200" dirty="0">
                <a:solidFill>
                  <a:schemeClr val="tx1"/>
                </a:solidFill>
                <a:effectLst/>
                <a:latin typeface="+mn-lt"/>
                <a:ea typeface="+mn-ea"/>
                <a:cs typeface="+mn-cs"/>
              </a:rPr>
              <a:t>Demonstrate the unappreciated scale of burial practices associated with animal cults, and the industries they supported and were supported by. Most galleries are cleared out but collapses, left in niches, attest to how many there must have been.</a:t>
            </a:r>
          </a:p>
          <a:p>
            <a:endParaRPr lang="en-GB" sz="1200" b="0" i="0" kern="1200" dirty="0">
              <a:solidFill>
                <a:schemeClr val="tx1"/>
              </a:solidFill>
              <a:effectLst/>
              <a:latin typeface="+mn-lt"/>
              <a:ea typeface="+mn-ea"/>
              <a:cs typeface="+mn-cs"/>
            </a:endParaRPr>
          </a:p>
          <a:p>
            <a:r>
              <a:rPr lang="en-GB" dirty="0"/>
              <a:t>Dog catacombs are the burial place of animals sacred to the dog- or jackal-headed Egyptian deity Anubis. They are, however, only one part of a wider phenomenon of sacred animal cults. Animal worship was already well established by the First Dynasty (3100–2890 BC).</a:t>
            </a:r>
            <a:r>
              <a:rPr lang="en-GB" baseline="0" dirty="0"/>
              <a:t> </a:t>
            </a:r>
            <a:r>
              <a:rPr lang="en-GB" dirty="0"/>
              <a:t>The animal cults reached their peak from the Late Period (747–332 BC) through the Ptolemaic Period (332–30 BC), declining some time during the Roman occupation (after 30 BC). Is recorded, historically, as being dogs 92% but jackals, 1% foxes, and varieties</a:t>
            </a:r>
            <a:r>
              <a:rPr lang="en-GB" baseline="0" dirty="0"/>
              <a:t> of cat 6% in there too.</a:t>
            </a:r>
            <a:r>
              <a:rPr lang="en-GB" dirty="0"/>
              <a:t> These are</a:t>
            </a:r>
            <a:r>
              <a:rPr lang="en-GB" baseline="0" dirty="0"/>
              <a:t> </a:t>
            </a:r>
            <a:r>
              <a:rPr lang="en-GB" dirty="0"/>
              <a:t>not highly decorated,</a:t>
            </a:r>
            <a:r>
              <a:rPr lang="en-GB" baseline="0" dirty="0"/>
              <a:t> richly wrapped, and the statistics are sad, near 8 million are estimated, averaged out from the areas where thy do survive. Many are neonates, taken at birth, removed form their mothers and used in the rituals as soon as born. Several puppy farms must have been operating to service the demand. No evidence of procurement, or regulation, or sanctioning the practice. </a:t>
            </a:r>
            <a:endParaRPr lang="en-GB" dirty="0"/>
          </a:p>
        </p:txBody>
      </p:sp>
      <p:sp>
        <p:nvSpPr>
          <p:cNvPr id="4" name="Slide Number Placeholder 3"/>
          <p:cNvSpPr>
            <a:spLocks noGrp="1"/>
          </p:cNvSpPr>
          <p:nvPr>
            <p:ph type="sldNum" sz="quarter" idx="10"/>
          </p:nvPr>
        </p:nvSpPr>
        <p:spPr/>
        <p:txBody>
          <a:bodyPr/>
          <a:lstStyle/>
          <a:p>
            <a:fld id="{224CAD7A-77D1-45AB-A14E-D64A08729983}" type="slidenum">
              <a:rPr lang="en-GB" smtClean="0"/>
              <a:t>20</a:t>
            </a:fld>
            <a:endParaRPr lang="en-GB"/>
          </a:p>
        </p:txBody>
      </p:sp>
    </p:spTree>
    <p:extLst>
      <p:ext uri="{BB962C8B-B14F-4D97-AF65-F5344CB8AC3E}">
        <p14:creationId xmlns:p14="http://schemas.microsoft.com/office/powerpoint/2010/main" val="18941466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Here</a:t>
            </a:r>
            <a:r>
              <a:rPr lang="en-GB" baseline="0" dirty="0"/>
              <a:t> the archive image of the tomb of the falcons – a falcon in each of these. And dogs in each of the temple passages. Is not clear if they were put in singly or waited until an appropriate festival, Archive of </a:t>
            </a:r>
            <a:r>
              <a:rPr lang="en-GB" baseline="0" dirty="0" err="1"/>
              <a:t>Hor</a:t>
            </a:r>
            <a:r>
              <a:rPr lang="en-GB" baseline="0" dirty="0"/>
              <a:t> suggests ibis were kept in storage,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21</a:t>
            </a:fld>
            <a:endParaRPr lang="en-GB"/>
          </a:p>
        </p:txBody>
      </p:sp>
    </p:spTree>
    <p:extLst>
      <p:ext uri="{BB962C8B-B14F-4D97-AF65-F5344CB8AC3E}">
        <p14:creationId xmlns:p14="http://schemas.microsoft.com/office/powerpoint/2010/main" val="34194320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Bird: bird to prey (hawk possible kestrel) damage to beak, damage to left leg, wing</a:t>
            </a:r>
            <a:r>
              <a:rPr lang="en-GB" baseline="0" dirty="0"/>
              <a:t> broken</a:t>
            </a:r>
            <a:endParaRPr lang="en-GB" dirty="0"/>
          </a:p>
          <a:p>
            <a:r>
              <a:rPr lang="en-GB" dirty="0"/>
              <a:t>Cat less than five months old at death, from dentition, mandibles are fractured, broken at same angle suggesting same event – possible blow from below and radiating blunt force trauma to skull, neck broken…</a:t>
            </a:r>
          </a:p>
          <a:p>
            <a:r>
              <a:rPr lang="en-GB" dirty="0"/>
              <a:t>Snake</a:t>
            </a:r>
            <a:r>
              <a:rPr lang="en-GB" baseline="0" dirty="0"/>
              <a:t> - </a:t>
            </a:r>
            <a:r>
              <a:rPr lang="en-GB" dirty="0"/>
              <a:t>how do</a:t>
            </a:r>
            <a:r>
              <a:rPr lang="en-GB" baseline="0" dirty="0"/>
              <a:t> we know?</a:t>
            </a:r>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22</a:t>
            </a:fld>
            <a:endParaRPr lang="en-GB"/>
          </a:p>
        </p:txBody>
      </p:sp>
    </p:spTree>
    <p:extLst>
      <p:ext uri="{BB962C8B-B14F-4D97-AF65-F5344CB8AC3E}">
        <p14:creationId xmlns:p14="http://schemas.microsoft.com/office/powerpoint/2010/main" val="11177860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clues to life and death of mummified animals can remain hidden beneath their wrappings. Developments in non-invasive imaging have enabled detailed study of their internal structures. Laboratory-based X-ray microcomputed tomography (micro CT) and focussed imaging protocols permit smaller mummified remains, such as animals, to be studied at higher resolution. In this study, we use micro CT to image three different animal mummies. Revealing the internal structures provides insights into their biography, the conditions in which they were kept, complex mummification practices, possible causes of death, and subsequent handling damage. Thousands of years after the production of these mummified animals, the X-ray micro CT technique facilitates new investigations, revealing ‘harder’ skeletal structures, mummification materials, and even desiccated soft tissues. Potential evidence for an ‘opening of the mouth’ procedure was found in a snake, along with indicators of the poor conditions in which the snake was kept when alive, leading to dehydration. Examination of a cat mummy revealed it was less than five months old and had its neck purposefully broken. It was also possible to identify a bird mummy to species level from the X-ray data. Improved understanding of animal mummification through scientific imaging can thus inform conservation and understanding of past human-animal relationships.</a:t>
            </a:r>
          </a:p>
        </p:txBody>
      </p:sp>
      <p:sp>
        <p:nvSpPr>
          <p:cNvPr id="4" name="Slide Number Placeholder 3"/>
          <p:cNvSpPr>
            <a:spLocks noGrp="1"/>
          </p:cNvSpPr>
          <p:nvPr>
            <p:ph type="sldNum" sz="quarter" idx="10"/>
          </p:nvPr>
        </p:nvSpPr>
        <p:spPr/>
        <p:txBody>
          <a:bodyPr/>
          <a:lstStyle/>
          <a:p>
            <a:fld id="{6D46D946-161E-4689-9790-4F7080B11C31}" type="slidenum">
              <a:rPr lang="en-GB" smtClean="0"/>
              <a:t>23</a:t>
            </a:fld>
            <a:endParaRPr lang="en-GB"/>
          </a:p>
        </p:txBody>
      </p:sp>
    </p:spTree>
    <p:extLst>
      <p:ext uri="{BB962C8B-B14F-4D97-AF65-F5344CB8AC3E}">
        <p14:creationId xmlns:p14="http://schemas.microsoft.com/office/powerpoint/2010/main" val="8009133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Snake Egyptian cobra, whiplash damage, suffered a blow at death….BUT they had been kept, signs of ownership as diseased and dehydrated at death.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What suggests these are pets or kept? Kidneys of the snake are calcified, a sign of extreme kidney disease in modern populations, such as gout they suggest and often thereby diet, however can be autoimmune disease, genetic, environmental (pollutants), metabolic, blood pressure…..This simply would not be enough information for </a:t>
            </a:r>
            <a:r>
              <a:rPr lang="en-GB" sz="1200" b="0" i="0" kern="1200" dirty="0" err="1">
                <a:solidFill>
                  <a:schemeClr val="tx1"/>
                </a:solidFill>
                <a:effectLst/>
                <a:latin typeface="+mn-lt"/>
                <a:ea typeface="+mn-ea"/>
                <a:cs typeface="+mn-cs"/>
              </a:rPr>
              <a:t>Bioarchaeological</a:t>
            </a:r>
            <a:r>
              <a:rPr lang="en-GB" sz="1200" b="0" i="0" kern="1200" dirty="0">
                <a:solidFill>
                  <a:schemeClr val="tx1"/>
                </a:solidFill>
                <a:effectLst/>
                <a:latin typeface="+mn-lt"/>
                <a:ea typeface="+mn-ea"/>
                <a:cs typeface="+mn-cs"/>
              </a:rPr>
              <a:t> purposes. Great to spot it but sad not to explore it, contextualise it more. Fangs are removed – concern over the venom, sign of taming, conquering the wild, controlling? How does this fit with their wider ideology? Breakage, could be due to mummification but also due to opening of the mouth ceremony….what can this tell us about their attitude to the dead?</a:t>
            </a:r>
          </a:p>
          <a:p>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24</a:t>
            </a:fld>
            <a:endParaRPr lang="en-GB"/>
          </a:p>
        </p:txBody>
      </p:sp>
    </p:spTree>
    <p:extLst>
      <p:ext uri="{BB962C8B-B14F-4D97-AF65-F5344CB8AC3E}">
        <p14:creationId xmlns:p14="http://schemas.microsoft.com/office/powerpoint/2010/main" val="38581490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animals were </a:t>
            </a:r>
            <a:r>
              <a:rPr lang="en-GB" sz="1200" u="sng" kern="1200" dirty="0">
                <a:solidFill>
                  <a:schemeClr val="tx1"/>
                </a:solidFill>
                <a:effectLst/>
                <a:latin typeface="+mn-lt"/>
                <a:ea typeface="+mn-ea"/>
                <a:cs typeface="+mn-cs"/>
                <a:hlinkClick r:id="rId3"/>
              </a:rPr>
              <a:t>found in the ancient cemetery </a:t>
            </a:r>
            <a:r>
              <a:rPr lang="en-GB" sz="1200" kern="1200" dirty="0">
                <a:solidFill>
                  <a:schemeClr val="tx1"/>
                </a:solidFill>
                <a:effectLst/>
                <a:latin typeface="+mn-lt"/>
                <a:ea typeface="+mn-ea"/>
                <a:cs typeface="+mn-cs"/>
              </a:rPr>
              <a:t>of </a:t>
            </a:r>
            <a:r>
              <a:rPr lang="en-GB" sz="1200" u="sng" kern="1200" dirty="0">
                <a:solidFill>
                  <a:schemeClr val="tx1"/>
                </a:solidFill>
                <a:effectLst/>
                <a:latin typeface="+mn-lt"/>
                <a:ea typeface="+mn-ea"/>
                <a:cs typeface="+mn-cs"/>
                <a:hlinkClick r:id="rId4"/>
              </a:rPr>
              <a:t>Hierakonpolis</a:t>
            </a:r>
            <a:r>
              <a:rPr lang="en-GB" sz="1200" kern="1200" dirty="0">
                <a:solidFill>
                  <a:schemeClr val="tx1"/>
                </a:solidFill>
                <a:effectLst/>
                <a:latin typeface="+mn-lt"/>
                <a:ea typeface="+mn-ea"/>
                <a:cs typeface="+mn-cs"/>
              </a:rPr>
              <a:t>, the ancient </a:t>
            </a:r>
            <a:r>
              <a:rPr lang="en-GB" sz="1200" kern="1200" dirty="0" err="1">
                <a:solidFill>
                  <a:schemeClr val="tx1"/>
                </a:solidFill>
                <a:effectLst/>
                <a:latin typeface="+mn-lt"/>
                <a:ea typeface="+mn-ea"/>
                <a:cs typeface="+mn-cs"/>
              </a:rPr>
              <a:t>Nekhen</a:t>
            </a:r>
            <a:r>
              <a:rPr lang="en-GB" sz="1200" kern="1200">
                <a:solidFill>
                  <a:schemeClr val="tx1"/>
                </a:solidFill>
                <a:effectLst/>
                <a:latin typeface="+mn-lt"/>
                <a:ea typeface="+mn-ea"/>
                <a:cs typeface="+mn-cs"/>
              </a:rPr>
              <a:t>, a </a:t>
            </a:r>
            <a:r>
              <a:rPr lang="en-GB" sz="1200" kern="1200" dirty="0">
                <a:solidFill>
                  <a:schemeClr val="tx1"/>
                </a:solidFill>
                <a:effectLst/>
                <a:latin typeface="+mn-lt"/>
                <a:ea typeface="+mn-ea"/>
                <a:cs typeface="+mn-cs"/>
              </a:rPr>
              <a:t>town that thrived long before Egypt became a united kingdom ruled by pharaohs. Excavations have revealed two elephants, a leopard, two crocodiles, and remains of nine more exotic species buried near the tombs of powerful citizens. Nowhere else in Egypt have archaeologists found such an array of ancient zoo animals, which were probably sacrificed after their owners died. (See </a:t>
            </a:r>
            <a:r>
              <a:rPr lang="en-GB" sz="1200" u="sng" kern="1200" dirty="0">
                <a:solidFill>
                  <a:schemeClr val="tx1"/>
                </a:solidFill>
                <a:effectLst/>
                <a:latin typeface="+mn-lt"/>
                <a:ea typeface="+mn-ea"/>
                <a:cs typeface="+mn-cs"/>
                <a:hlinkClick r:id="rId5"/>
              </a:rPr>
              <a:t>evidence of possible human sacrifice </a:t>
            </a:r>
            <a:r>
              <a:rPr lang="en-GB" sz="1200" kern="1200" dirty="0">
                <a:solidFill>
                  <a:schemeClr val="tx1"/>
                </a:solidFill>
                <a:effectLst/>
                <a:latin typeface="+mn-lt"/>
                <a:ea typeface="+mn-ea"/>
                <a:cs typeface="+mn-cs"/>
              </a:rPr>
              <a:t>at Hierakonpolis.)</a:t>
            </a:r>
          </a:p>
          <a:p>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25</a:t>
            </a:fld>
            <a:endParaRPr lang="en-GB"/>
          </a:p>
        </p:txBody>
      </p:sp>
    </p:spTree>
    <p:extLst>
      <p:ext uri="{BB962C8B-B14F-4D97-AF65-F5344CB8AC3E}">
        <p14:creationId xmlns:p14="http://schemas.microsoft.com/office/powerpoint/2010/main" val="18704245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Ownership – exotics as pets = menagerie, and for al they be for ‘personal’ perusal of some elites more likely for sacrifice/mummification = ritual. For ancient Egyptians, owning a menagerie of exotic animals conveyed power and wealth. But the remains of baboons, hippos, and other elite pets buried more than 5,000 years ago in a graveyard near the Nile reveal the dark side of being a status symbol.</a:t>
            </a:r>
          </a:p>
          <a:p>
            <a:r>
              <a:rPr lang="en-GB" sz="1200" kern="1200" dirty="0">
                <a:solidFill>
                  <a:schemeClr val="tx1"/>
                </a:solidFill>
                <a:effectLst/>
                <a:latin typeface="+mn-lt"/>
                <a:ea typeface="+mn-ea"/>
                <a:cs typeface="+mn-cs"/>
              </a:rPr>
              <a:t>A description is given of the violence-related pathologies that are observed in a number of wild mammals that were buried in the </a:t>
            </a:r>
            <a:r>
              <a:rPr lang="en-GB" sz="1200" kern="1200" dirty="0" err="1">
                <a:solidFill>
                  <a:schemeClr val="tx1"/>
                </a:solidFill>
                <a:effectLst/>
                <a:latin typeface="+mn-lt"/>
                <a:ea typeface="+mn-ea"/>
                <a:cs typeface="+mn-cs"/>
              </a:rPr>
              <a:t>predynastic</a:t>
            </a:r>
            <a:r>
              <a:rPr lang="en-GB" sz="1200" kern="1200" dirty="0">
                <a:solidFill>
                  <a:schemeClr val="tx1"/>
                </a:solidFill>
                <a:effectLst/>
                <a:latin typeface="+mn-lt"/>
                <a:ea typeface="+mn-ea"/>
                <a:cs typeface="+mn-cs"/>
              </a:rPr>
              <a:t> cemetery HK6 at Hierakonpolis, Upper Egypt. Unlike other </a:t>
            </a:r>
            <a:r>
              <a:rPr lang="en-GB" sz="1200" kern="1200" dirty="0" err="1">
                <a:solidFill>
                  <a:schemeClr val="tx1"/>
                </a:solidFill>
                <a:effectLst/>
                <a:latin typeface="+mn-lt"/>
                <a:ea typeface="+mn-ea"/>
                <a:cs typeface="+mn-cs"/>
              </a:rPr>
              <a:t>predynastic</a:t>
            </a:r>
            <a:r>
              <a:rPr lang="en-GB" sz="1200" kern="1200" dirty="0">
                <a:solidFill>
                  <a:schemeClr val="tx1"/>
                </a:solidFill>
                <a:effectLst/>
                <a:latin typeface="+mn-lt"/>
                <a:ea typeface="+mn-ea"/>
                <a:cs typeface="+mn-cs"/>
              </a:rPr>
              <a:t> graveyards, where only domestic cattle, sheep, goat and dogs are interred, the elite cemetery HK6 yielded also a wide variety of wild species that were buried as part of extensive mortuary complexes surrounding the graves of the highest local elite. The animals were interred, singly or in groups, often in graves of their own, but some also accompany human burials. Pathologies were found on the skeletons of 20 of the 38 wild animals discovered thus far, namely 15 </a:t>
            </a:r>
            <a:r>
              <a:rPr lang="en-GB" sz="1200" kern="1200" dirty="0" err="1">
                <a:solidFill>
                  <a:schemeClr val="tx1"/>
                </a:solidFill>
                <a:effectLst/>
                <a:latin typeface="+mn-lt"/>
                <a:ea typeface="+mn-ea"/>
                <a:cs typeface="+mn-cs"/>
              </a:rPr>
              <a:t>anubis</a:t>
            </a:r>
            <a:r>
              <a:rPr lang="en-GB" sz="1200" kern="1200" dirty="0">
                <a:solidFill>
                  <a:schemeClr val="tx1"/>
                </a:solidFill>
                <a:effectLst/>
                <a:latin typeface="+mn-lt"/>
                <a:ea typeface="+mn-ea"/>
                <a:cs typeface="+mn-cs"/>
              </a:rPr>
              <a:t> baboons (</a:t>
            </a:r>
            <a:r>
              <a:rPr lang="en-GB" sz="1200" i="1" kern="1200" dirty="0">
                <a:solidFill>
                  <a:schemeClr val="tx1"/>
                </a:solidFill>
                <a:effectLst/>
                <a:latin typeface="+mn-lt"/>
                <a:ea typeface="+mn-ea"/>
                <a:cs typeface="+mn-cs"/>
              </a:rPr>
              <a:t>Papio </a:t>
            </a:r>
            <a:r>
              <a:rPr lang="en-GB" sz="1200" i="1" kern="1200" dirty="0" err="1">
                <a:solidFill>
                  <a:schemeClr val="tx1"/>
                </a:solidFill>
                <a:effectLst/>
                <a:latin typeface="+mn-lt"/>
                <a:ea typeface="+mn-ea"/>
                <a:cs typeface="+mn-cs"/>
              </a:rPr>
              <a:t>anubis</a:t>
            </a:r>
            <a:r>
              <a:rPr lang="en-GB" sz="1200" kern="1200" dirty="0">
                <a:solidFill>
                  <a:schemeClr val="tx1"/>
                </a:solidFill>
                <a:effectLst/>
                <a:latin typeface="+mn-lt"/>
                <a:ea typeface="+mn-ea"/>
                <a:cs typeface="+mn-cs"/>
              </a:rPr>
              <a:t>), one leopard (</a:t>
            </a:r>
            <a:r>
              <a:rPr lang="en-GB" sz="1200" i="1" kern="1200" dirty="0" err="1">
                <a:solidFill>
                  <a:schemeClr val="tx1"/>
                </a:solidFill>
                <a:effectLst/>
                <a:latin typeface="+mn-lt"/>
                <a:ea typeface="+mn-ea"/>
                <a:cs typeface="+mn-cs"/>
              </a:rPr>
              <a:t>Panthera</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pardus</a:t>
            </a:r>
            <a:r>
              <a:rPr lang="en-GB" sz="1200" kern="1200" dirty="0">
                <a:solidFill>
                  <a:schemeClr val="tx1"/>
                </a:solidFill>
                <a:effectLst/>
                <a:latin typeface="+mn-lt"/>
                <a:ea typeface="+mn-ea"/>
                <a:cs typeface="+mn-cs"/>
              </a:rPr>
              <a:t>), one jungle cat (</a:t>
            </a:r>
            <a:r>
              <a:rPr lang="en-GB" sz="1200" i="1" kern="1200" dirty="0">
                <a:solidFill>
                  <a:schemeClr val="tx1"/>
                </a:solidFill>
                <a:effectLst/>
                <a:latin typeface="+mn-lt"/>
                <a:ea typeface="+mn-ea"/>
                <a:cs typeface="+mn-cs"/>
              </a:rPr>
              <a:t>Felis </a:t>
            </a:r>
            <a:r>
              <a:rPr lang="en-GB" sz="1200" i="1" kern="1200" dirty="0" err="1">
                <a:solidFill>
                  <a:schemeClr val="tx1"/>
                </a:solidFill>
                <a:effectLst/>
                <a:latin typeface="+mn-lt"/>
                <a:ea typeface="+mn-ea"/>
                <a:cs typeface="+mn-cs"/>
              </a:rPr>
              <a:t>chaus</a:t>
            </a:r>
            <a:r>
              <a:rPr lang="en-GB" sz="1200" kern="1200" dirty="0">
                <a:solidFill>
                  <a:schemeClr val="tx1"/>
                </a:solidFill>
                <a:effectLst/>
                <a:latin typeface="+mn-lt"/>
                <a:ea typeface="+mn-ea"/>
                <a:cs typeface="+mn-cs"/>
              </a:rPr>
              <a:t>), one hartebeest (</a:t>
            </a:r>
            <a:r>
              <a:rPr lang="en-GB" sz="1200" i="1" kern="1200" dirty="0" err="1">
                <a:solidFill>
                  <a:schemeClr val="tx1"/>
                </a:solidFill>
                <a:effectLst/>
                <a:latin typeface="+mn-lt"/>
                <a:ea typeface="+mn-ea"/>
                <a:cs typeface="+mn-cs"/>
              </a:rPr>
              <a:t>Alcelaphus</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buselaphus</a:t>
            </a:r>
            <a:r>
              <a:rPr lang="en-GB" sz="1200" kern="1200" dirty="0">
                <a:solidFill>
                  <a:schemeClr val="tx1"/>
                </a:solidFill>
                <a:effectLst/>
                <a:latin typeface="+mn-lt"/>
                <a:ea typeface="+mn-ea"/>
                <a:cs typeface="+mn-cs"/>
              </a:rPr>
              <a:t>), one aurochs (</a:t>
            </a:r>
            <a:r>
              <a:rPr lang="en-GB" sz="1200" i="1" kern="1200" dirty="0" err="1">
                <a:solidFill>
                  <a:schemeClr val="tx1"/>
                </a:solidFill>
                <a:effectLst/>
                <a:latin typeface="+mn-lt"/>
                <a:ea typeface="+mn-ea"/>
                <a:cs typeface="+mn-cs"/>
              </a:rPr>
              <a:t>Bos</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primigenius</a:t>
            </a:r>
            <a:r>
              <a:rPr lang="en-GB" sz="1200" kern="1200" dirty="0">
                <a:solidFill>
                  <a:schemeClr val="tx1"/>
                </a:solidFill>
                <a:effectLst/>
                <a:latin typeface="+mn-lt"/>
                <a:ea typeface="+mn-ea"/>
                <a:cs typeface="+mn-cs"/>
              </a:rPr>
              <a:t>) and one hippo (</a:t>
            </a:r>
            <a:r>
              <a:rPr lang="en-GB" sz="1200" i="1" kern="1200" dirty="0">
                <a:solidFill>
                  <a:schemeClr val="tx1"/>
                </a:solidFill>
                <a:effectLst/>
                <a:latin typeface="+mn-lt"/>
                <a:ea typeface="+mn-ea"/>
                <a:cs typeface="+mn-cs"/>
              </a:rPr>
              <a:t>Hippopotamus </a:t>
            </a:r>
            <a:r>
              <a:rPr lang="en-GB" sz="1200" i="1" kern="1200" dirty="0" err="1">
                <a:solidFill>
                  <a:schemeClr val="tx1"/>
                </a:solidFill>
                <a:effectLst/>
                <a:latin typeface="+mn-lt"/>
                <a:ea typeface="+mn-ea"/>
                <a:cs typeface="+mn-cs"/>
              </a:rPr>
              <a:t>amphibius</a:t>
            </a:r>
            <a:r>
              <a:rPr lang="en-GB" sz="1200" kern="1200" dirty="0">
                <a:solidFill>
                  <a:schemeClr val="tx1"/>
                </a:solidFill>
                <a:effectLst/>
                <a:latin typeface="+mn-lt"/>
                <a:ea typeface="+mn-ea"/>
                <a:cs typeface="+mn-cs"/>
              </a:rPr>
              <a:t>). Most of the pathologies are healed fractures resulting from violent blows, and a smaller proportion seems to be related to tethering. These conditions indicate that the animals were held in captivity for a prolonged period of time after their capture. The type and frequency of the encountered deformations differ from those seen in wild animals from other, more recent Egyptian cemeteries (Abydos, Tuna el-Gebel, </a:t>
            </a:r>
            <a:r>
              <a:rPr lang="en-GB" sz="1200" kern="1200" dirty="0" err="1">
                <a:solidFill>
                  <a:schemeClr val="tx1"/>
                </a:solidFill>
                <a:effectLst/>
                <a:latin typeface="+mn-lt"/>
                <a:ea typeface="+mn-ea"/>
                <a:cs typeface="+mn-cs"/>
              </a:rPr>
              <a:t>Gabanet</a:t>
            </a:r>
            <a:r>
              <a:rPr lang="en-GB" sz="1200" kern="1200" dirty="0">
                <a:solidFill>
                  <a:schemeClr val="tx1"/>
                </a:solidFill>
                <a:effectLst/>
                <a:latin typeface="+mn-lt"/>
                <a:ea typeface="+mn-ea"/>
                <a:cs typeface="+mn-cs"/>
              </a:rPr>
              <a:t> el-</a:t>
            </a:r>
            <a:r>
              <a:rPr lang="en-GB" sz="1200" kern="1200" dirty="0" err="1">
                <a:solidFill>
                  <a:schemeClr val="tx1"/>
                </a:solidFill>
                <a:effectLst/>
                <a:latin typeface="+mn-lt"/>
                <a:ea typeface="+mn-ea"/>
                <a:cs typeface="+mn-cs"/>
              </a:rPr>
              <a:t>Girou</a:t>
            </a:r>
            <a:r>
              <a:rPr lang="en-GB" sz="1200" kern="1200" dirty="0">
                <a:solidFill>
                  <a:schemeClr val="tx1"/>
                </a:solidFill>
                <a:effectLst/>
                <a:latin typeface="+mn-lt"/>
                <a:ea typeface="+mn-ea"/>
                <a:cs typeface="+mn-cs"/>
              </a:rPr>
              <a:t> and Saqqara) where mainly metabolic disorders are observed that have been attributed to chronic malnutrition and vitamin D deficiency as a result of inadequate housing in a dark environment</a:t>
            </a:r>
          </a:p>
        </p:txBody>
      </p:sp>
      <p:sp>
        <p:nvSpPr>
          <p:cNvPr id="4" name="Slide Number Placeholder 3"/>
          <p:cNvSpPr>
            <a:spLocks noGrp="1"/>
          </p:cNvSpPr>
          <p:nvPr>
            <p:ph type="sldNum" sz="quarter" idx="10"/>
          </p:nvPr>
        </p:nvSpPr>
        <p:spPr/>
        <p:txBody>
          <a:bodyPr/>
          <a:lstStyle/>
          <a:p>
            <a:fld id="{6D46D946-161E-4689-9790-4F7080B11C31}" type="slidenum">
              <a:rPr lang="en-GB" smtClean="0"/>
              <a:t>26</a:t>
            </a:fld>
            <a:endParaRPr lang="en-GB"/>
          </a:p>
        </p:txBody>
      </p:sp>
    </p:spTree>
    <p:extLst>
      <p:ext uri="{BB962C8B-B14F-4D97-AF65-F5344CB8AC3E}">
        <p14:creationId xmlns:p14="http://schemas.microsoft.com/office/powerpoint/2010/main" val="36288272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Shown here is</a:t>
            </a:r>
            <a:r>
              <a:rPr lang="en-GB" sz="1200" kern="1200" baseline="0" dirty="0">
                <a:solidFill>
                  <a:schemeClr val="tx1"/>
                </a:solidFill>
                <a:effectLst/>
                <a:latin typeface="+mn-lt"/>
                <a:ea typeface="+mn-ea"/>
                <a:cs typeface="+mn-cs"/>
              </a:rPr>
              <a:t> a baboon with teeth pulled. Broken bones become visible through scanning technologies.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Baboon skeletons found at one tomb bear dozens of broken hand and foot bones, hinting at punishing beatings. At least two baboons have classic parry fractures, broken arms that typically occur when trying to shield the head from a blow. A hippo calf broke its leg trying to free itself from a tether, and an antelope and a wild cow also show injuries probably related to being tied. According to reports – Int. </a:t>
            </a:r>
            <a:r>
              <a:rPr lang="en-GB" sz="1200" kern="1200" dirty="0" err="1">
                <a:solidFill>
                  <a:schemeClr val="tx1"/>
                </a:solidFill>
                <a:effectLst/>
                <a:latin typeface="+mn-lt"/>
                <a:ea typeface="+mn-ea"/>
                <a:cs typeface="+mn-cs"/>
              </a:rPr>
              <a:t>Jnl</a:t>
            </a:r>
            <a:r>
              <a:rPr lang="en-GB" sz="1200" kern="1200" dirty="0">
                <a:solidFill>
                  <a:schemeClr val="tx1"/>
                </a:solidFill>
                <a:effectLst/>
                <a:latin typeface="+mn-lt"/>
                <a:ea typeface="+mn-ea"/>
                <a:cs typeface="+mn-cs"/>
              </a:rPr>
              <a:t> of </a:t>
            </a:r>
            <a:r>
              <a:rPr lang="en-GB" sz="1200" kern="1200" dirty="0" err="1">
                <a:solidFill>
                  <a:schemeClr val="tx1"/>
                </a:solidFill>
                <a:effectLst/>
                <a:latin typeface="+mn-lt"/>
                <a:ea typeface="+mn-ea"/>
                <a:cs typeface="+mn-cs"/>
              </a:rPr>
              <a:t>Osteoarchaeology</a:t>
            </a:r>
            <a:r>
              <a:rPr lang="en-GB" sz="1200" kern="1200" dirty="0">
                <a:solidFill>
                  <a:schemeClr val="tx1"/>
                </a:solidFill>
                <a:effectLst/>
                <a:latin typeface="+mn-lt"/>
                <a:ea typeface="+mn-ea"/>
                <a:cs typeface="+mn-cs"/>
              </a:rPr>
              <a:t>. These are all wild animals, captured – so some injuries could come from that activity, but parry blows? Interpersonal violence here. Wild means dangerous, they spit, kick, bite, claw, slash and tear with horns. These are dangerous so they would have tethered when captured – escaping tethering could account for some injury – but equally poor treatment, some injuries healed – indicating some stay in captivity. Tomb 12 has baboons with 40 plus injuries – suggest more ill-treatment.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27</a:t>
            </a:fld>
            <a:endParaRPr lang="en-GB"/>
          </a:p>
        </p:txBody>
      </p:sp>
    </p:spTree>
    <p:extLst>
      <p:ext uri="{BB962C8B-B14F-4D97-AF65-F5344CB8AC3E}">
        <p14:creationId xmlns:p14="http://schemas.microsoft.com/office/powerpoint/2010/main" val="15638608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have revealed the techniques used, the bones and tissue along with any tokens or artefacts included. Chemical analysis can be undertaken, often with more freedom than on humans, as can any other destructive technique and this is often cited as a rationale of why destructive techniques are used by modern researchers. Animals ok humans not. It does raise questions about the ethics, particularly if you are animal rights activist, although on the boarder scale of research us using mummies does not list high on the moral agenda scale-yet. Researchers not being targeted for such work by activists yet.</a:t>
            </a:r>
          </a:p>
          <a:p>
            <a:endParaRPr lang="en-GB" dirty="0"/>
          </a:p>
          <a:p>
            <a:r>
              <a:rPr lang="en-GB" sz="1200" b="0" i="0" kern="1200" dirty="0">
                <a:solidFill>
                  <a:schemeClr val="tx1"/>
                </a:solidFill>
                <a:effectLst/>
                <a:latin typeface="+mn-lt"/>
                <a:ea typeface="+mn-ea"/>
                <a:cs typeface="+mn-cs"/>
              </a:rPr>
              <a:t>Each technique produced results that are methodologically sound (overt, replicable, etc.) but are also unique debate within the ‘methods’ is restricted to issues of the technique and its success at establishing what it set out to establish, a CT scanned image, high resolution wots it – see for example Johnston et al 2020 Methodological reflections, it discusses the ‘correct’ plane, field of view, rotation success etc. As a </a:t>
            </a:r>
            <a:r>
              <a:rPr lang="en-GB" sz="1200" b="0" i="0" kern="1200" dirty="0" err="1">
                <a:solidFill>
                  <a:schemeClr val="tx1"/>
                </a:solidFill>
                <a:effectLst/>
                <a:latin typeface="+mn-lt"/>
                <a:ea typeface="+mn-ea"/>
                <a:cs typeface="+mn-cs"/>
              </a:rPr>
              <a:t>zooarchaeologist</a:t>
            </a:r>
            <a:r>
              <a:rPr lang="en-GB" sz="1200" b="0" i="0" kern="1200" dirty="0">
                <a:solidFill>
                  <a:schemeClr val="tx1"/>
                </a:solidFill>
                <a:effectLst/>
                <a:latin typeface="+mn-lt"/>
                <a:ea typeface="+mn-ea"/>
                <a:cs typeface="+mn-cs"/>
              </a:rPr>
              <a:t> in contrast the cat is a cat, no species (say they can’t at such a young age) but not entirely true, there are only a few to choose from the period. In this respect the techniques, although good fall into a trap, how can one compare anything if each is unique? What is the same – in order to build up a pattern, in order to establish a base-line pf practices and beliefs that feed into such practices.</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We view these as grave goods, food, offerings, things owned but what if it is the act that is important, the performance, the doing, the creating?</a:t>
            </a:r>
          </a:p>
          <a:p>
            <a:r>
              <a:rPr lang="en-GB" sz="1200" b="0" i="0" kern="1200" dirty="0">
                <a:solidFill>
                  <a:schemeClr val="tx1"/>
                </a:solidFill>
                <a:effectLst/>
                <a:latin typeface="+mn-lt"/>
                <a:ea typeface="+mn-ea"/>
                <a:cs typeface="+mn-cs"/>
              </a:rPr>
              <a:t>What if it is the materiality? The creation or transformation of one material into another, life to dead, dead to life?</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is ultimate control transforming it not only in life into domesticated forms but transforming it in death as well. Being incorporated into a whole new sphere of being, this is total control, ultimate ownership.</a:t>
            </a:r>
          </a:p>
          <a:p>
            <a:endParaRPr lang="en-GB" dirty="0"/>
          </a:p>
        </p:txBody>
      </p:sp>
      <p:sp>
        <p:nvSpPr>
          <p:cNvPr id="4" name="Slide Number Placeholder 3"/>
          <p:cNvSpPr>
            <a:spLocks noGrp="1"/>
          </p:cNvSpPr>
          <p:nvPr>
            <p:ph type="sldNum" sz="quarter" idx="10"/>
          </p:nvPr>
        </p:nvSpPr>
        <p:spPr/>
        <p:txBody>
          <a:bodyPr/>
          <a:lstStyle/>
          <a:p>
            <a:fld id="{6D46D946-161E-4689-9790-4F7080B11C31}" type="slidenum">
              <a:rPr lang="en-GB" smtClean="0"/>
              <a:t>28</a:t>
            </a:fld>
            <a:endParaRPr lang="en-GB"/>
          </a:p>
        </p:txBody>
      </p:sp>
    </p:spTree>
    <p:extLst>
      <p:ext uri="{BB962C8B-B14F-4D97-AF65-F5344CB8AC3E}">
        <p14:creationId xmlns:p14="http://schemas.microsoft.com/office/powerpoint/2010/main" val="326704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0">
                      <a:schemeClr val="tx1"/>
                    </a:gs>
                    <a:gs pos="68000">
                      <a:srgbClr val="F1F1F1"/>
                    </a:gs>
                    <a:gs pos="100000">
                      <a:schemeClr val="bg1">
                        <a:lumMod val="11000"/>
                        <a:lumOff val="89000"/>
                      </a:schemeClr>
                    </a:gs>
                  </a:gsLst>
                  <a:lin ang="5400000" scaled="1"/>
                  <a:tileRect/>
                </a:gradFill>
                <a:effectLst>
                  <a:outerShdw blurRad="469900" dist="342900" dir="5400000" sy="-20000" rotWithShape="0">
                    <a:prstClr val="black">
                      <a:alpha val="66000"/>
                    </a:prstClr>
                  </a:outerShdw>
                </a:effectLst>
              </a:defRPr>
            </a:lvl1pPr>
          </a:lstStyle>
          <a:p>
            <a:pPr lvl="0" algn="r"/>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vert="horz" lIns="91440" tIns="45720" rIns="91440" bIns="45720" rtlCol="0"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stStyle>
          <a:p>
            <a:pPr marL="0" lvl="0" indent="0" algn="r">
              <a:buNone/>
            </a:pPr>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t>10/4/2023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t>10/4/2023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32000"/>
                        <a:lumOff val="68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t>10/4/2023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t>10/4/2023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t>10/4/2023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t>10/4/2023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t>10/4/2023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t>10/4/2023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t>10/4/2023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t>10/4/2023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t>10/4/2023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t>10/4/2023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t>10/4/2023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t>10/4/2023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t>10/4/2023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t>10/4/2023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t>10/4/2023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1CF1133-3259-4C45-BABA-5B62D9C6F78D}" type="datetimeFigureOut">
              <a:rPr lang="en-US" dirty="0"/>
              <a:t>10/4/2023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13000"/>
                  <a:lumOff val="87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25.jpeg"/></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33.png"/><Relationship Id="rId4" Type="http://schemas.openxmlformats.org/officeDocument/2006/relationships/image" Target="../media/image32.png"/></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6.xml"/><Relationship Id="rId5" Type="http://schemas.openxmlformats.org/officeDocument/2006/relationships/image" Target="../media/image38.png"/><Relationship Id="rId4" Type="http://schemas.openxmlformats.org/officeDocument/2006/relationships/image" Target="../media/image37.png"/></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hyperlink" Target="https://doi.org/10.1038/s41598-020-69726-0" TargetMode="External"/><Relationship Id="rId5" Type="http://schemas.openxmlformats.org/officeDocument/2006/relationships/image" Target="../media/image42.png"/><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6.xml"/><Relationship Id="rId1" Type="http://schemas.openxmlformats.org/officeDocument/2006/relationships/slideLayout" Target="../slideLayouts/slideLayout6.xml"/><Relationship Id="rId4" Type="http://schemas.openxmlformats.org/officeDocument/2006/relationships/image" Target="../media/image47.png"/></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49.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8000" dirty="0"/>
              <a:t>Animals: in life and death</a:t>
            </a:r>
          </a:p>
        </p:txBody>
      </p:sp>
      <p:sp>
        <p:nvSpPr>
          <p:cNvPr id="3" name="Subtitle 2"/>
          <p:cNvSpPr>
            <a:spLocks noGrp="1"/>
          </p:cNvSpPr>
          <p:nvPr>
            <p:ph type="subTitle" idx="1"/>
          </p:nvPr>
        </p:nvSpPr>
        <p:spPr/>
        <p:txBody>
          <a:bodyPr>
            <a:normAutofit fontScale="70000" lnSpcReduction="20000"/>
          </a:bodyPr>
          <a:lstStyle/>
          <a:p>
            <a:r>
              <a:rPr lang="en-GB" dirty="0"/>
              <a:t>Ancient Lives in Death</a:t>
            </a:r>
          </a:p>
          <a:p>
            <a:r>
              <a:rPr lang="en-GB" dirty="0"/>
              <a:t>Burial and mummification of animals</a:t>
            </a:r>
          </a:p>
        </p:txBody>
      </p:sp>
    </p:spTree>
    <p:extLst>
      <p:ext uri="{BB962C8B-B14F-4D97-AF65-F5344CB8AC3E}">
        <p14:creationId xmlns:p14="http://schemas.microsoft.com/office/powerpoint/2010/main" val="22695048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897" y="209553"/>
            <a:ext cx="10515600" cy="1325563"/>
          </a:xfrm>
        </p:spPr>
        <p:txBody>
          <a:bodyPr/>
          <a:lstStyle/>
          <a:p>
            <a:r>
              <a:rPr lang="en-GB" dirty="0" err="1"/>
              <a:t>Moggie</a:t>
            </a:r>
            <a:r>
              <a:rPr lang="en-GB" dirty="0"/>
              <a:t> mummification</a:t>
            </a:r>
          </a:p>
        </p:txBody>
      </p:sp>
      <p:sp>
        <p:nvSpPr>
          <p:cNvPr id="3" name="Content Placeholder 2"/>
          <p:cNvSpPr>
            <a:spLocks noGrp="1"/>
          </p:cNvSpPr>
          <p:nvPr>
            <p:ph idx="1"/>
          </p:nvPr>
        </p:nvSpPr>
        <p:spPr>
          <a:xfrm>
            <a:off x="1120000" y="1825625"/>
            <a:ext cx="4700937" cy="4351338"/>
          </a:xfrm>
        </p:spPr>
        <p:txBody>
          <a:bodyPr>
            <a:normAutofit lnSpcReduction="10000"/>
          </a:bodyPr>
          <a:lstStyle/>
          <a:p>
            <a:r>
              <a:rPr lang="en-GB" dirty="0"/>
              <a:t>Animal mummification</a:t>
            </a:r>
          </a:p>
          <a:p>
            <a:r>
              <a:rPr lang="en-GB" dirty="0"/>
              <a:t>Who gets it</a:t>
            </a:r>
          </a:p>
          <a:p>
            <a:r>
              <a:rPr lang="en-GB" dirty="0"/>
              <a:t>Why they get it</a:t>
            </a:r>
          </a:p>
          <a:p>
            <a:pPr lvl="1"/>
            <a:r>
              <a:rPr lang="en-GB" dirty="0"/>
              <a:t>Diet to deification</a:t>
            </a:r>
          </a:p>
          <a:p>
            <a:r>
              <a:rPr lang="en-GB" dirty="0"/>
              <a:t>Scale of the industry</a:t>
            </a:r>
          </a:p>
          <a:p>
            <a:r>
              <a:rPr lang="en-GB" dirty="0"/>
              <a:t>Nature of the industry</a:t>
            </a:r>
          </a:p>
          <a:p>
            <a:pPr lvl="1"/>
            <a:r>
              <a:rPr lang="en-GB" dirty="0"/>
              <a:t>Treatment of</a:t>
            </a:r>
          </a:p>
          <a:p>
            <a:pPr lvl="1"/>
            <a:r>
              <a:rPr lang="en-GB" dirty="0"/>
              <a:t>Human-animal relations</a:t>
            </a:r>
          </a:p>
          <a:p>
            <a:r>
              <a:rPr lang="en-GB" dirty="0"/>
              <a:t>Animal histories</a:t>
            </a:r>
          </a:p>
          <a:p>
            <a:pPr lvl="1"/>
            <a:r>
              <a:rPr lang="en-GB" dirty="0"/>
              <a:t>Domestication, speciation</a:t>
            </a:r>
          </a:p>
          <a:p>
            <a:endParaRPr lang="en-GB" dirty="0"/>
          </a:p>
        </p:txBody>
      </p:sp>
      <p:pic>
        <p:nvPicPr>
          <p:cNvPr id="5" name="Picture 4"/>
          <p:cNvPicPr>
            <a:picLocks noChangeAspect="1"/>
          </p:cNvPicPr>
          <p:nvPr/>
        </p:nvPicPr>
        <p:blipFill rotWithShape="1">
          <a:blip r:embed="rId3"/>
          <a:srcRect l="7608" r="6874"/>
          <a:stretch/>
        </p:blipFill>
        <p:spPr>
          <a:xfrm>
            <a:off x="5464098" y="1244607"/>
            <a:ext cx="6289288" cy="5513373"/>
          </a:xfrm>
          <a:prstGeom prst="rect">
            <a:avLst/>
          </a:prstGeom>
          <a:ln w="19050">
            <a:solidFill>
              <a:schemeClr val="bg1"/>
            </a:solidFill>
          </a:ln>
        </p:spPr>
      </p:pic>
    </p:spTree>
    <p:extLst>
      <p:ext uri="{BB962C8B-B14F-4D97-AF65-F5344CB8AC3E}">
        <p14:creationId xmlns:p14="http://schemas.microsoft.com/office/powerpoint/2010/main" val="3432426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5" descr="ein%20mallaha"/>
          <p:cNvPicPr>
            <a:picLocks noChangeAspect="1" noChangeArrowheads="1"/>
          </p:cNvPicPr>
          <p:nvPr/>
        </p:nvPicPr>
        <p:blipFill>
          <a:blip r:embed="rId3" cstate="print"/>
          <a:srcRect/>
          <a:stretch>
            <a:fillRect/>
          </a:stretch>
        </p:blipFill>
        <p:spPr bwMode="auto">
          <a:xfrm>
            <a:off x="679243" y="0"/>
            <a:ext cx="5033963" cy="6858000"/>
          </a:xfrm>
          <a:prstGeom prst="rect">
            <a:avLst/>
          </a:prstGeom>
          <a:noFill/>
          <a:ln w="9525">
            <a:noFill/>
            <a:miter lim="800000"/>
            <a:headEnd/>
            <a:tailEnd/>
          </a:ln>
        </p:spPr>
      </p:pic>
      <p:sp>
        <p:nvSpPr>
          <p:cNvPr id="9" name="TextBox 8">
            <a:extLst>
              <a:ext uri="{FF2B5EF4-FFF2-40B4-BE49-F238E27FC236}">
                <a16:creationId xmlns:a16="http://schemas.microsoft.com/office/drawing/2014/main" id="{B6996EB3-D879-45E8-AAE4-3D7B7785F07C}"/>
              </a:ext>
            </a:extLst>
          </p:cNvPr>
          <p:cNvSpPr txBox="1"/>
          <p:nvPr/>
        </p:nvSpPr>
        <p:spPr>
          <a:xfrm>
            <a:off x="6655063" y="1735293"/>
            <a:ext cx="3528392" cy="4401205"/>
          </a:xfrm>
          <a:prstGeom prst="rect">
            <a:avLst/>
          </a:prstGeom>
          <a:noFill/>
        </p:spPr>
        <p:txBody>
          <a:bodyPr wrap="square">
            <a:spAutoFit/>
          </a:bodyPr>
          <a:lstStyle/>
          <a:p>
            <a:pPr>
              <a:defRPr/>
            </a:pPr>
            <a:r>
              <a:rPr lang="en-GB" sz="2000" dirty="0">
                <a:solidFill>
                  <a:schemeClr val="tx2"/>
                </a:solidFill>
                <a:cs typeface="Arial" panose="020B0604020202020204" pitchFamily="34" charset="0"/>
              </a:rPr>
              <a:t>Ein </a:t>
            </a:r>
            <a:r>
              <a:rPr lang="en-GB" sz="2000" dirty="0" err="1">
                <a:solidFill>
                  <a:schemeClr val="tx2"/>
                </a:solidFill>
                <a:cs typeface="Arial" panose="020B0604020202020204" pitchFamily="34" charset="0"/>
              </a:rPr>
              <a:t>Mallaha</a:t>
            </a:r>
            <a:r>
              <a:rPr lang="en-GB" sz="2000" dirty="0">
                <a:solidFill>
                  <a:schemeClr val="tx2"/>
                </a:solidFill>
                <a:cs typeface="Arial" panose="020B0604020202020204" pitchFamily="34" charset="0"/>
              </a:rPr>
              <a:t> in Northern Israel around 10-12,000 years ago </a:t>
            </a:r>
          </a:p>
          <a:p>
            <a:pPr>
              <a:defRPr/>
            </a:pPr>
            <a:endParaRPr lang="en-GB" sz="2000" dirty="0">
              <a:solidFill>
                <a:schemeClr val="tx2"/>
              </a:solidFill>
              <a:cs typeface="Arial" panose="020B0604020202020204" pitchFamily="34" charset="0"/>
            </a:endParaRPr>
          </a:p>
          <a:p>
            <a:pPr>
              <a:defRPr/>
            </a:pPr>
            <a:r>
              <a:rPr lang="en-GB" sz="2000" dirty="0">
                <a:solidFill>
                  <a:schemeClr val="tx2"/>
                </a:solidFill>
                <a:cs typeface="Arial" panose="020B0604020202020204" pitchFamily="34" charset="0"/>
              </a:rPr>
              <a:t>Here the grave goods consist of an animal, small young dog – few months old</a:t>
            </a:r>
          </a:p>
          <a:p>
            <a:pPr>
              <a:defRPr/>
            </a:pPr>
            <a:endParaRPr lang="en-GB" sz="2000" dirty="0">
              <a:solidFill>
                <a:schemeClr val="tx2"/>
              </a:solidFill>
              <a:cs typeface="Arial" panose="020B0604020202020204" pitchFamily="34" charset="0"/>
            </a:endParaRPr>
          </a:p>
          <a:p>
            <a:pPr>
              <a:defRPr/>
            </a:pPr>
            <a:r>
              <a:rPr lang="en-GB" sz="2000" dirty="0">
                <a:solidFill>
                  <a:schemeClr val="tx2"/>
                </a:solidFill>
                <a:cs typeface="Arial" panose="020B0604020202020204" pitchFamily="34" charset="0"/>
              </a:rPr>
              <a:t>This, along with another example, </a:t>
            </a:r>
            <a:r>
              <a:rPr lang="en-GB" sz="2000" dirty="0" err="1">
                <a:solidFill>
                  <a:schemeClr val="tx2"/>
                </a:solidFill>
                <a:cs typeface="Arial" panose="020B0604020202020204" pitchFamily="34" charset="0"/>
              </a:rPr>
              <a:t>Haynoim</a:t>
            </a:r>
            <a:r>
              <a:rPr lang="en-GB" sz="2000" dirty="0">
                <a:solidFill>
                  <a:schemeClr val="tx2"/>
                </a:solidFill>
                <a:cs typeface="Arial" panose="020B0604020202020204" pitchFamily="34" charset="0"/>
              </a:rPr>
              <a:t>, is possibly the earliest evidence for domestic dog.</a:t>
            </a:r>
          </a:p>
          <a:p>
            <a:pPr>
              <a:defRPr/>
            </a:pPr>
            <a:endParaRPr lang="en-GB" sz="2000" dirty="0">
              <a:solidFill>
                <a:schemeClr val="tx2"/>
              </a:solidFill>
              <a:cs typeface="Arial" panose="020B0604020202020204" pitchFamily="34" charset="0"/>
            </a:endParaRPr>
          </a:p>
          <a:p>
            <a:pPr>
              <a:defRPr/>
            </a:pPr>
            <a:r>
              <a:rPr lang="en-GB" sz="2000" dirty="0">
                <a:solidFill>
                  <a:schemeClr val="tx2"/>
                </a:solidFill>
                <a:cs typeface="Arial" panose="020B0604020202020204" pitchFamily="34" charset="0"/>
              </a:rPr>
              <a:t>See O’Conner 1987, 2005</a:t>
            </a:r>
          </a:p>
          <a:p>
            <a:pPr>
              <a:defRPr/>
            </a:pPr>
            <a:r>
              <a:rPr lang="en-GB" sz="2000" dirty="0" err="1">
                <a:solidFill>
                  <a:schemeClr val="tx2"/>
                </a:solidFill>
                <a:cs typeface="Arial" panose="020B0604020202020204" pitchFamily="34" charset="0"/>
              </a:rPr>
              <a:t>Haklay</a:t>
            </a:r>
            <a:r>
              <a:rPr lang="en-GB" sz="2000" dirty="0">
                <a:solidFill>
                  <a:schemeClr val="tx2"/>
                </a:solidFill>
                <a:cs typeface="Arial" panose="020B0604020202020204" pitchFamily="34" charset="0"/>
              </a:rPr>
              <a:t> and Gopher, 2015</a:t>
            </a:r>
          </a:p>
        </p:txBody>
      </p:sp>
      <p:sp>
        <p:nvSpPr>
          <p:cNvPr id="3" name="Title 2"/>
          <p:cNvSpPr>
            <a:spLocks noGrp="1"/>
          </p:cNvSpPr>
          <p:nvPr>
            <p:ph type="title"/>
          </p:nvPr>
        </p:nvSpPr>
        <p:spPr>
          <a:xfrm>
            <a:off x="1169896" y="409730"/>
            <a:ext cx="10515600" cy="1325563"/>
          </a:xfrm>
        </p:spPr>
        <p:txBody>
          <a:bodyPr>
            <a:normAutofit/>
          </a:bodyPr>
          <a:lstStyle/>
          <a:p>
            <a:pPr algn="r"/>
            <a:r>
              <a:rPr lang="en-GB" sz="3600" dirty="0"/>
              <a:t>The eternal body of animals</a:t>
            </a:r>
          </a:p>
        </p:txBody>
      </p:sp>
    </p:spTree>
    <p:extLst>
      <p:ext uri="{BB962C8B-B14F-4D97-AF65-F5344CB8AC3E}">
        <p14:creationId xmlns:p14="http://schemas.microsoft.com/office/powerpoint/2010/main" val="1979752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5" descr="ein%20mallaha">
            <a:extLst>
              <a:ext uri="{FF2B5EF4-FFF2-40B4-BE49-F238E27FC236}">
                <a16:creationId xmlns:a16="http://schemas.microsoft.com/office/drawing/2014/main" id="{11A69C80-A06F-435D-B0F2-23AD4B0BB3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31" y="0"/>
            <a:ext cx="50339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4" name="Rectangle 6">
            <a:extLst>
              <a:ext uri="{FF2B5EF4-FFF2-40B4-BE49-F238E27FC236}">
                <a16:creationId xmlns:a16="http://schemas.microsoft.com/office/drawing/2014/main" id="{12F9A0FB-1CEF-4C72-9635-A639CB316BDE}"/>
              </a:ext>
            </a:extLst>
          </p:cNvPr>
          <p:cNvSpPr>
            <a:spLocks noChangeArrowheads="1"/>
          </p:cNvSpPr>
          <p:nvPr/>
        </p:nvSpPr>
        <p:spPr bwMode="auto">
          <a:xfrm>
            <a:off x="8221390" y="794683"/>
            <a:ext cx="4320480" cy="4401205"/>
          </a:xfrm>
          <a:prstGeom prst="rect">
            <a:avLst/>
          </a:prstGeom>
          <a:noFill/>
          <a:ln w="9525">
            <a:noFill/>
            <a:miter lim="800000"/>
            <a:headEnd/>
            <a:tailEnd/>
          </a:ln>
          <a:effectLst/>
        </p:spPr>
        <p:txBody>
          <a:bodyPr wrap="square">
            <a:spAutoFit/>
          </a:bodyPr>
          <a:lstStyle/>
          <a:p>
            <a:pPr eaLnBrk="1" hangingPunct="1">
              <a:defRPr/>
            </a:pPr>
            <a:r>
              <a:rPr lang="en-GB" sz="2000" u="sng" dirty="0">
                <a:solidFill>
                  <a:schemeClr val="bg1"/>
                </a:solidFill>
                <a:cs typeface="Arial" charset="0"/>
                <a:hlinkClick r:id="" action="ppaction://noaction">
                  <a:extLst>
                    <a:ext uri="{A12FA001-AC4F-418D-AE19-62706E023703}">
                      <ahyp:hlinkClr xmlns:ahyp="http://schemas.microsoft.com/office/drawing/2018/hyperlinkcolor" val="tx"/>
                    </a:ext>
                  </a:extLst>
                </a:hlinkClick>
              </a:rPr>
              <a:t>Natufian burial</a:t>
            </a:r>
          </a:p>
          <a:p>
            <a:pPr eaLnBrk="1" hangingPunct="1">
              <a:defRPr/>
            </a:pPr>
            <a:endParaRPr lang="en-GB" sz="2000" dirty="0">
              <a:cs typeface="Arial" charset="0"/>
            </a:endParaRPr>
          </a:p>
          <a:p>
            <a:pPr eaLnBrk="1" hangingPunct="1">
              <a:defRPr/>
            </a:pPr>
            <a:r>
              <a:rPr lang="en-GB" sz="2000" dirty="0">
                <a:cs typeface="Arial" charset="0"/>
              </a:rPr>
              <a:t>– classed as a ‘simple disposal’</a:t>
            </a:r>
          </a:p>
          <a:p>
            <a:pPr eaLnBrk="1" hangingPunct="1">
              <a:defRPr/>
            </a:pPr>
            <a:endParaRPr lang="en-GB" sz="2000" dirty="0">
              <a:cs typeface="Arial" charset="0"/>
            </a:endParaRPr>
          </a:p>
          <a:p>
            <a:pPr eaLnBrk="1" hangingPunct="1">
              <a:defRPr/>
            </a:pPr>
            <a:r>
              <a:rPr lang="en-GB" sz="2000" dirty="0">
                <a:cs typeface="Arial" charset="0"/>
              </a:rPr>
              <a:t>Single, articulated</a:t>
            </a:r>
          </a:p>
          <a:p>
            <a:pPr eaLnBrk="1" hangingPunct="1">
              <a:defRPr/>
            </a:pPr>
            <a:r>
              <a:rPr lang="en-GB" sz="2000" dirty="0">
                <a:cs typeface="Arial" charset="0"/>
              </a:rPr>
              <a:t>Primary inhumation</a:t>
            </a:r>
          </a:p>
          <a:p>
            <a:pPr eaLnBrk="1" hangingPunct="1">
              <a:defRPr/>
            </a:pPr>
            <a:r>
              <a:rPr lang="en-GB" sz="2000" dirty="0">
                <a:cs typeface="Arial" charset="0"/>
              </a:rPr>
              <a:t>Flexed on right side</a:t>
            </a:r>
          </a:p>
          <a:p>
            <a:pPr eaLnBrk="1" hangingPunct="1">
              <a:defRPr/>
            </a:pPr>
            <a:r>
              <a:rPr lang="en-GB" sz="2000" dirty="0">
                <a:cs typeface="Arial" charset="0"/>
              </a:rPr>
              <a:t>Hands to head</a:t>
            </a:r>
          </a:p>
          <a:p>
            <a:pPr eaLnBrk="1" hangingPunct="1">
              <a:defRPr/>
            </a:pPr>
            <a:r>
              <a:rPr lang="en-GB" sz="2000" dirty="0">
                <a:cs typeface="Arial" charset="0"/>
              </a:rPr>
              <a:t>Head facing  to right (straight and in-line) </a:t>
            </a:r>
          </a:p>
          <a:p>
            <a:pPr eaLnBrk="1" hangingPunct="1">
              <a:defRPr/>
            </a:pPr>
            <a:endParaRPr lang="en-GB" sz="2000" dirty="0">
              <a:cs typeface="Arial" charset="0"/>
            </a:endParaRPr>
          </a:p>
          <a:p>
            <a:pPr eaLnBrk="1" hangingPunct="1">
              <a:defRPr/>
            </a:pPr>
            <a:r>
              <a:rPr lang="en-GB" sz="2000" dirty="0">
                <a:cs typeface="Arial" charset="0"/>
              </a:rPr>
              <a:t>BUT does this describe the lived experience?</a:t>
            </a:r>
          </a:p>
          <a:p>
            <a:pPr eaLnBrk="1" hangingPunct="1">
              <a:defRPr/>
            </a:pPr>
            <a:endParaRPr lang="en-GB" sz="2000" dirty="0">
              <a:effectLst>
                <a:outerShdw blurRad="38100" dist="38100" dir="2700000" algn="tl">
                  <a:srgbClr val="000000"/>
                </a:outerShdw>
              </a:effectLst>
              <a:cs typeface="Arial" charset="0"/>
            </a:endParaRPr>
          </a:p>
        </p:txBody>
      </p:sp>
      <p:sp>
        <p:nvSpPr>
          <p:cNvPr id="50180" name="Rectangle 1">
            <a:extLst>
              <a:ext uri="{FF2B5EF4-FFF2-40B4-BE49-F238E27FC236}">
                <a16:creationId xmlns:a16="http://schemas.microsoft.com/office/drawing/2014/main" id="{E86E57AC-7CC5-4C9B-B7EE-8235C8EB12BF}"/>
              </a:ext>
            </a:extLst>
          </p:cNvPr>
          <p:cNvSpPr>
            <a:spLocks noChangeArrowheads="1"/>
          </p:cNvSpPr>
          <p:nvPr/>
        </p:nvSpPr>
        <p:spPr bwMode="auto">
          <a:xfrm>
            <a:off x="6578600" y="6134457"/>
            <a:ext cx="398145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28600" indent="-228600">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1600" dirty="0">
                <a:latin typeface="Calibri" panose="020F0502020204030204" pitchFamily="34" charset="0"/>
                <a:ea typeface="Times New Roman" panose="02020603050405020304" pitchFamily="18" charset="0"/>
                <a:cs typeface="Calibri" panose="020F0502020204030204" pitchFamily="34" charset="0"/>
              </a:rPr>
              <a:t>Sprague, R. 2005 </a:t>
            </a:r>
            <a:r>
              <a:rPr lang="en-GB" altLang="en-US" sz="1600" i="1" dirty="0">
                <a:latin typeface="Calibri" panose="020F0502020204030204" pitchFamily="34" charset="0"/>
                <a:ea typeface="Times New Roman" panose="02020603050405020304" pitchFamily="18" charset="0"/>
                <a:cs typeface="Calibri" panose="020F0502020204030204" pitchFamily="34" charset="0"/>
              </a:rPr>
              <a:t>Burial Terminology: A guide for researchers</a:t>
            </a:r>
            <a:r>
              <a:rPr lang="en-GB" altLang="en-US" sz="1600" dirty="0">
                <a:latin typeface="Calibri" panose="020F0502020204030204" pitchFamily="34" charset="0"/>
                <a:ea typeface="Times New Roman" panose="02020603050405020304" pitchFamily="18" charset="0"/>
                <a:cs typeface="Calibri" panose="020F0502020204030204" pitchFamily="34" charset="0"/>
              </a:rPr>
              <a:t> Oxford : </a:t>
            </a:r>
            <a:r>
              <a:rPr lang="en-GB" altLang="en-US" sz="1600" dirty="0" err="1">
                <a:latin typeface="Calibri" panose="020F0502020204030204" pitchFamily="34" charset="0"/>
                <a:ea typeface="Times New Roman" panose="02020603050405020304" pitchFamily="18" charset="0"/>
                <a:cs typeface="Calibri" panose="020F0502020204030204" pitchFamily="34" charset="0"/>
              </a:rPr>
              <a:t>AltaMira</a:t>
            </a:r>
            <a:r>
              <a:rPr lang="en-GB" altLang="en-US" sz="1600" dirty="0">
                <a:latin typeface="Calibri" panose="020F0502020204030204" pitchFamily="34" charset="0"/>
                <a:ea typeface="Times New Roman" panose="02020603050405020304" pitchFamily="18" charset="0"/>
                <a:cs typeface="Calibri" panose="020F0502020204030204" pitchFamily="34" charset="0"/>
              </a:rPr>
              <a:t> Press</a:t>
            </a:r>
            <a:endParaRPr lang="en-GB" altLang="en-US" sz="1600" dirty="0">
              <a:latin typeface="Times" panose="02020603050405020304" pitchFamily="18" charset="0"/>
              <a:ea typeface="Times New Roman" panose="02020603050405020304" pitchFamily="18" charset="0"/>
              <a:cs typeface="Calibri" panose="020F0502020204030204" pitchFamily="34" charset="0"/>
            </a:endParaRPr>
          </a:p>
        </p:txBody>
      </p:sp>
      <p:pic>
        <p:nvPicPr>
          <p:cNvPr id="5" name="Picture 5">
            <a:extLst>
              <a:ext uri="{FF2B5EF4-FFF2-40B4-BE49-F238E27FC236}">
                <a16:creationId xmlns:a16="http://schemas.microsoft.com/office/drawing/2014/main" id="{478B9DF4-2676-4BB6-8E6B-E86C2301960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288611" y="0"/>
            <a:ext cx="3746500" cy="519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46704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719736" y="4293097"/>
            <a:ext cx="5832648" cy="1200329"/>
          </a:xfrm>
          <a:prstGeom prst="rect">
            <a:avLst/>
          </a:prstGeom>
          <a:noFill/>
        </p:spPr>
        <p:txBody>
          <a:bodyPr wrap="square" rtlCol="0">
            <a:spAutoFit/>
          </a:bodyPr>
          <a:lstStyle/>
          <a:p>
            <a:endParaRPr lang="en-GB" dirty="0"/>
          </a:p>
          <a:p>
            <a:endParaRPr lang="en-GB" dirty="0"/>
          </a:p>
          <a:p>
            <a:endParaRPr lang="en-GB" dirty="0"/>
          </a:p>
          <a:p>
            <a:endParaRPr lang="en-GB" dirty="0"/>
          </a:p>
        </p:txBody>
      </p:sp>
      <p:sp>
        <p:nvSpPr>
          <p:cNvPr id="4" name="Rectangle 1"/>
          <p:cNvSpPr>
            <a:spLocks noChangeArrowheads="1"/>
          </p:cNvSpPr>
          <p:nvPr/>
        </p:nvSpPr>
        <p:spPr bwMode="auto">
          <a:xfrm>
            <a:off x="2063552" y="746660"/>
            <a:ext cx="4028536" cy="550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GB" altLang="en-US" sz="2200" dirty="0">
                <a:latin typeface="Calibri" panose="020F0502020204030204" pitchFamily="34" charset="0"/>
              </a:rPr>
              <a:t>'Preserving the physical integrity- of the body was one of the most important goals of ancient Egyptian mortuary practice, and it is clear from  many of their writings damage to, or destruction of, the mummy would imperil the owner's chance of passing to eternal life.' (Taylor and Antoine  2014: 110). </a:t>
            </a:r>
          </a:p>
          <a:p>
            <a:pPr defTabSz="914400" eaLnBrk="0" fontAlgn="base" hangingPunct="0">
              <a:spcBef>
                <a:spcPct val="0"/>
              </a:spcBef>
              <a:spcAft>
                <a:spcPct val="0"/>
              </a:spcAft>
            </a:pPr>
            <a:endParaRPr lang="en-GB" altLang="en-US" sz="2200" dirty="0">
              <a:latin typeface="Calibri" panose="020F0502020204030204" pitchFamily="34" charset="0"/>
            </a:endParaRPr>
          </a:p>
          <a:p>
            <a:pPr defTabSz="914400" eaLnBrk="0" fontAlgn="base" hangingPunct="0">
              <a:spcBef>
                <a:spcPct val="0"/>
              </a:spcBef>
              <a:spcAft>
                <a:spcPct val="0"/>
              </a:spcAft>
            </a:pPr>
            <a:r>
              <a:rPr lang="en-GB" altLang="en-US" sz="2200" dirty="0">
                <a:latin typeface="Calibri" panose="020F0502020204030204" pitchFamily="34" charset="0"/>
              </a:rPr>
              <a:t>Is this as true for animals as humans….</a:t>
            </a:r>
          </a:p>
          <a:p>
            <a:pPr defTabSz="914400" eaLnBrk="0" fontAlgn="base" hangingPunct="0">
              <a:spcBef>
                <a:spcPct val="0"/>
              </a:spcBef>
              <a:spcAft>
                <a:spcPct val="0"/>
              </a:spcAft>
            </a:pPr>
            <a:endParaRPr lang="en-GB" altLang="en-US" sz="2200" dirty="0">
              <a:latin typeface="Calibri" panose="020F0502020204030204" pitchFamily="34" charset="0"/>
            </a:endParaRPr>
          </a:p>
          <a:p>
            <a:pPr lvl="0" eaLnBrk="0" fontAlgn="base" hangingPunct="0">
              <a:spcBef>
                <a:spcPct val="0"/>
              </a:spcBef>
              <a:spcAft>
                <a:spcPct val="0"/>
              </a:spcAft>
            </a:pPr>
            <a:r>
              <a:rPr lang="en-GB" altLang="en-US" sz="2200" dirty="0">
                <a:latin typeface="Calibri" panose="020F0502020204030204" pitchFamily="34" charset="0"/>
              </a:rPr>
              <a:t>(Pyramid Text, Coffin Text and Book of the Dead)</a:t>
            </a:r>
            <a:endParaRPr lang="en-GB" altLang="en-US" sz="2200" dirty="0">
              <a:latin typeface="Arial" panose="020B0604020202020204" pitchFamily="34" charset="0"/>
            </a:endParaRPr>
          </a:p>
        </p:txBody>
      </p:sp>
      <p:pic>
        <p:nvPicPr>
          <p:cNvPr id="6" name="Picture 5"/>
          <p:cNvPicPr>
            <a:picLocks noChangeAspect="1"/>
          </p:cNvPicPr>
          <p:nvPr/>
        </p:nvPicPr>
        <p:blipFill>
          <a:blip r:embed="rId3"/>
          <a:stretch>
            <a:fillRect/>
          </a:stretch>
        </p:blipFill>
        <p:spPr>
          <a:xfrm>
            <a:off x="7040496" y="16024"/>
            <a:ext cx="2553035" cy="6841976"/>
          </a:xfrm>
          <a:prstGeom prst="rect">
            <a:avLst/>
          </a:prstGeom>
        </p:spPr>
      </p:pic>
    </p:spTree>
    <p:extLst>
      <p:ext uri="{BB962C8B-B14F-4D97-AF65-F5344CB8AC3E}">
        <p14:creationId xmlns:p14="http://schemas.microsoft.com/office/powerpoint/2010/main" val="3195578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959790" cy="1325563"/>
          </a:xfrm>
        </p:spPr>
        <p:txBody>
          <a:bodyPr>
            <a:normAutofit/>
          </a:bodyPr>
          <a:lstStyle/>
          <a:p>
            <a:r>
              <a:rPr lang="en-GB" sz="3600" dirty="0" err="1"/>
              <a:t>Predynastic</a:t>
            </a:r>
            <a:r>
              <a:rPr lang="en-GB" sz="3600" dirty="0"/>
              <a:t> Hierakonpolis, 3700 B.C. and domestication</a:t>
            </a:r>
          </a:p>
        </p:txBody>
      </p:sp>
      <p:pic>
        <p:nvPicPr>
          <p:cNvPr id="4" name="Picture 3"/>
          <p:cNvPicPr>
            <a:picLocks noChangeAspect="1"/>
          </p:cNvPicPr>
          <p:nvPr/>
        </p:nvPicPr>
        <p:blipFill>
          <a:blip r:embed="rId3"/>
          <a:stretch>
            <a:fillRect/>
          </a:stretch>
        </p:blipFill>
        <p:spPr>
          <a:xfrm>
            <a:off x="6202110" y="2072627"/>
            <a:ext cx="5460033" cy="3587459"/>
          </a:xfrm>
          <a:prstGeom prst="rect">
            <a:avLst/>
          </a:prstGeom>
        </p:spPr>
      </p:pic>
      <p:pic>
        <p:nvPicPr>
          <p:cNvPr id="1026" name="Picture 2" descr="Traumatism in the Wild Animals Kept and Offered at Predynastic Hierakonpolis,  Upper Egypt - Van Neer - 2017 - International Journal of Osteoarchaeology -  Wiley Online Library"/>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14454" y="1911776"/>
            <a:ext cx="5581722" cy="37483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8967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8033" y="2780929"/>
            <a:ext cx="3738234" cy="1325563"/>
          </a:xfrm>
        </p:spPr>
        <p:txBody>
          <a:bodyPr>
            <a:normAutofit fontScale="90000"/>
          </a:bodyPr>
          <a:lstStyle/>
          <a:p>
            <a:r>
              <a:rPr lang="en-GB" dirty="0"/>
              <a:t>Who got mummified</a:t>
            </a:r>
          </a:p>
        </p:txBody>
      </p:sp>
      <p:pic>
        <p:nvPicPr>
          <p:cNvPr id="2050" name="Picture 2" descr="https://upload.wikimedia.org/wikipedia/commons/thumb/7/7d/Dog_Mummy%2C_305_B.C.E.-395_C.E.%2C05.308.jpg/800px-Dog_Mummy%2C_305_B.C.E.-395_C.E.%2C05.30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9449" y="753036"/>
            <a:ext cx="3342333" cy="578223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381782" y="6030565"/>
            <a:ext cx="4562146" cy="646331"/>
          </a:xfrm>
          <a:prstGeom prst="rect">
            <a:avLst/>
          </a:prstGeom>
        </p:spPr>
        <p:txBody>
          <a:bodyPr wrap="none">
            <a:spAutoFit/>
          </a:bodyPr>
          <a:lstStyle/>
          <a:p>
            <a:r>
              <a:rPr lang="en-GB" dirty="0"/>
              <a:t>Brooklyn Museum</a:t>
            </a:r>
          </a:p>
          <a:p>
            <a:r>
              <a:rPr lang="en-GB" dirty="0"/>
              <a:t>https://en.wikipedia.org/wiki/Animal_mummy</a:t>
            </a:r>
          </a:p>
        </p:txBody>
      </p:sp>
      <p:pic>
        <p:nvPicPr>
          <p:cNvPr id="5" name="Picture 4"/>
          <p:cNvPicPr>
            <a:picLocks noChangeAspect="1"/>
          </p:cNvPicPr>
          <p:nvPr/>
        </p:nvPicPr>
        <p:blipFill>
          <a:blip r:embed="rId4"/>
          <a:stretch>
            <a:fillRect/>
          </a:stretch>
        </p:blipFill>
        <p:spPr>
          <a:xfrm>
            <a:off x="7490110" y="749496"/>
            <a:ext cx="4345490" cy="2894657"/>
          </a:xfrm>
          <a:prstGeom prst="rect">
            <a:avLst/>
          </a:prstGeom>
        </p:spPr>
      </p:pic>
      <p:sp>
        <p:nvSpPr>
          <p:cNvPr id="6" name="TextBox 5"/>
          <p:cNvSpPr txBox="1"/>
          <p:nvPr/>
        </p:nvSpPr>
        <p:spPr>
          <a:xfrm>
            <a:off x="8484829" y="3644827"/>
            <a:ext cx="3350771" cy="923330"/>
          </a:xfrm>
          <a:prstGeom prst="rect">
            <a:avLst/>
          </a:prstGeom>
          <a:noFill/>
        </p:spPr>
        <p:txBody>
          <a:bodyPr wrap="square" rtlCol="0">
            <a:spAutoFit/>
          </a:bodyPr>
          <a:lstStyle/>
          <a:p>
            <a:r>
              <a:rPr lang="en-GB" dirty="0"/>
              <a:t>Two scarab beetles, in linen and a limestone sarcophagus, Saqqara, Old Kingdom</a:t>
            </a:r>
          </a:p>
        </p:txBody>
      </p:sp>
    </p:spTree>
    <p:extLst>
      <p:ext uri="{BB962C8B-B14F-4D97-AF65-F5344CB8AC3E}">
        <p14:creationId xmlns:p14="http://schemas.microsoft.com/office/powerpoint/2010/main" val="1164699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why were they mummified?</a:t>
            </a:r>
          </a:p>
        </p:txBody>
      </p:sp>
      <p:pic>
        <p:nvPicPr>
          <p:cNvPr id="3" name="Picture 2"/>
          <p:cNvPicPr>
            <a:picLocks noChangeAspect="1"/>
          </p:cNvPicPr>
          <p:nvPr/>
        </p:nvPicPr>
        <p:blipFill>
          <a:blip r:embed="rId3"/>
          <a:stretch>
            <a:fillRect/>
          </a:stretch>
        </p:blipFill>
        <p:spPr>
          <a:xfrm>
            <a:off x="838200" y="1528550"/>
            <a:ext cx="5011332" cy="5001904"/>
          </a:xfrm>
          <a:prstGeom prst="rect">
            <a:avLst/>
          </a:prstGeom>
        </p:spPr>
      </p:pic>
      <p:pic>
        <p:nvPicPr>
          <p:cNvPr id="4" name="Picture 3"/>
          <p:cNvPicPr>
            <a:picLocks noChangeAspect="1"/>
          </p:cNvPicPr>
          <p:nvPr/>
        </p:nvPicPr>
        <p:blipFill>
          <a:blip r:embed="rId4"/>
          <a:stretch>
            <a:fillRect/>
          </a:stretch>
        </p:blipFill>
        <p:spPr>
          <a:xfrm>
            <a:off x="6295838" y="1528550"/>
            <a:ext cx="3548729" cy="2156346"/>
          </a:xfrm>
          <a:prstGeom prst="rect">
            <a:avLst/>
          </a:prstGeom>
        </p:spPr>
      </p:pic>
      <p:pic>
        <p:nvPicPr>
          <p:cNvPr id="5" name="Picture 4"/>
          <p:cNvPicPr>
            <a:picLocks noChangeAspect="1"/>
          </p:cNvPicPr>
          <p:nvPr/>
        </p:nvPicPr>
        <p:blipFill>
          <a:blip r:embed="rId5"/>
          <a:stretch>
            <a:fillRect/>
          </a:stretch>
        </p:blipFill>
        <p:spPr>
          <a:xfrm>
            <a:off x="6335676" y="3792008"/>
            <a:ext cx="3469052" cy="2598440"/>
          </a:xfrm>
          <a:prstGeom prst="rect">
            <a:avLst/>
          </a:prstGeom>
        </p:spPr>
      </p:pic>
    </p:spTree>
    <p:extLst>
      <p:ext uri="{BB962C8B-B14F-4D97-AF65-F5344CB8AC3E}">
        <p14:creationId xmlns:p14="http://schemas.microsoft.com/office/powerpoint/2010/main" val="290177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34537" y="0"/>
            <a:ext cx="4472609" cy="6858000"/>
          </a:xfrm>
          <a:prstGeom prst="rect">
            <a:avLst/>
          </a:prstGeom>
        </p:spPr>
      </p:pic>
      <p:sp>
        <p:nvSpPr>
          <p:cNvPr id="3" name="Title 2"/>
          <p:cNvSpPr>
            <a:spLocks noGrp="1"/>
          </p:cNvSpPr>
          <p:nvPr>
            <p:ph type="title"/>
          </p:nvPr>
        </p:nvSpPr>
        <p:spPr/>
        <p:txBody>
          <a:bodyPr>
            <a:normAutofit/>
          </a:bodyPr>
          <a:lstStyle/>
          <a:p>
            <a:r>
              <a:rPr lang="en-GB" sz="3600" dirty="0"/>
              <a:t>Huge granite sarcophagus of the sacred </a:t>
            </a:r>
            <a:r>
              <a:rPr lang="en-GB" sz="3600" dirty="0" err="1"/>
              <a:t>Apis</a:t>
            </a:r>
            <a:r>
              <a:rPr lang="en-GB" sz="3600" dirty="0"/>
              <a:t> Bull, Gallery of the </a:t>
            </a:r>
            <a:r>
              <a:rPr lang="en-GB" sz="3600" dirty="0" err="1"/>
              <a:t>Serapeum</a:t>
            </a:r>
            <a:r>
              <a:rPr lang="en-GB" sz="3600" dirty="0"/>
              <a:t>, Saqqara (a  temple complex)</a:t>
            </a:r>
          </a:p>
        </p:txBody>
      </p:sp>
      <p:pic>
        <p:nvPicPr>
          <p:cNvPr id="4" name="Picture 3"/>
          <p:cNvPicPr>
            <a:picLocks noChangeAspect="1"/>
          </p:cNvPicPr>
          <p:nvPr/>
        </p:nvPicPr>
        <p:blipFill>
          <a:blip r:embed="rId4"/>
          <a:stretch>
            <a:fillRect/>
          </a:stretch>
        </p:blipFill>
        <p:spPr>
          <a:xfrm>
            <a:off x="6096000" y="1511011"/>
            <a:ext cx="4891095" cy="5346989"/>
          </a:xfrm>
          <a:prstGeom prst="rect">
            <a:avLst/>
          </a:prstGeom>
        </p:spPr>
      </p:pic>
    </p:spTree>
    <p:extLst>
      <p:ext uri="{BB962C8B-B14F-4D97-AF65-F5344CB8AC3E}">
        <p14:creationId xmlns:p14="http://schemas.microsoft.com/office/powerpoint/2010/main" val="1331343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Pets and pet cemetery</a:t>
            </a:r>
          </a:p>
        </p:txBody>
      </p:sp>
      <p:pic>
        <p:nvPicPr>
          <p:cNvPr id="4" name="Content Placeholder 3"/>
          <p:cNvPicPr>
            <a:picLocks noGrp="1" noChangeAspect="1"/>
          </p:cNvPicPr>
          <p:nvPr>
            <p:ph idx="1"/>
          </p:nvPr>
        </p:nvPicPr>
        <p:blipFill rotWithShape="1">
          <a:blip r:embed="rId3"/>
          <a:srcRect l="36443" t="41260" r="23113" b="-1120"/>
          <a:stretch/>
        </p:blipFill>
        <p:spPr>
          <a:xfrm>
            <a:off x="9314688" y="365125"/>
            <a:ext cx="2240102" cy="2604707"/>
          </a:xfrm>
          <a:prstGeom prst="rect">
            <a:avLst/>
          </a:prstGeom>
        </p:spPr>
      </p:pic>
      <p:pic>
        <p:nvPicPr>
          <p:cNvPr id="5" name="Picture 4"/>
          <p:cNvPicPr>
            <a:picLocks noChangeAspect="1"/>
          </p:cNvPicPr>
          <p:nvPr/>
        </p:nvPicPr>
        <p:blipFill>
          <a:blip r:embed="rId4"/>
          <a:stretch>
            <a:fillRect/>
          </a:stretch>
        </p:blipFill>
        <p:spPr>
          <a:xfrm>
            <a:off x="6303264" y="3290452"/>
            <a:ext cx="5251526" cy="2953983"/>
          </a:xfrm>
          <a:prstGeom prst="rect">
            <a:avLst/>
          </a:prstGeom>
        </p:spPr>
      </p:pic>
      <p:sp>
        <p:nvSpPr>
          <p:cNvPr id="7" name="TextBox 6"/>
          <p:cNvSpPr txBox="1"/>
          <p:nvPr/>
        </p:nvSpPr>
        <p:spPr>
          <a:xfrm>
            <a:off x="838200" y="2190151"/>
            <a:ext cx="7647432" cy="646331"/>
          </a:xfrm>
          <a:prstGeom prst="rect">
            <a:avLst/>
          </a:prstGeom>
          <a:noFill/>
        </p:spPr>
        <p:txBody>
          <a:bodyPr wrap="square" rtlCol="0">
            <a:spAutoFit/>
          </a:bodyPr>
          <a:lstStyle/>
          <a:p>
            <a:r>
              <a:rPr lang="en-GB" dirty="0"/>
              <a:t>Can be wrapped, unwrapped, with owner, without owner</a:t>
            </a:r>
          </a:p>
          <a:p>
            <a:r>
              <a:rPr lang="en-GB" dirty="0" err="1"/>
              <a:t>Berenike</a:t>
            </a:r>
            <a:r>
              <a:rPr lang="en-GB" dirty="0"/>
              <a:t>, Port in Egypt included cats, dogs, monkeys</a:t>
            </a:r>
          </a:p>
        </p:txBody>
      </p:sp>
      <p:pic>
        <p:nvPicPr>
          <p:cNvPr id="8" name="Picture 7"/>
          <p:cNvPicPr>
            <a:picLocks noChangeAspect="1"/>
          </p:cNvPicPr>
          <p:nvPr/>
        </p:nvPicPr>
        <p:blipFill>
          <a:blip r:embed="rId5"/>
          <a:stretch>
            <a:fillRect/>
          </a:stretch>
        </p:blipFill>
        <p:spPr>
          <a:xfrm>
            <a:off x="430911" y="3335945"/>
            <a:ext cx="5165217" cy="2908490"/>
          </a:xfrm>
          <a:prstGeom prst="rect">
            <a:avLst/>
          </a:prstGeom>
        </p:spPr>
      </p:pic>
    </p:spTree>
    <p:extLst>
      <p:ext uri="{BB962C8B-B14F-4D97-AF65-F5344CB8AC3E}">
        <p14:creationId xmlns:p14="http://schemas.microsoft.com/office/powerpoint/2010/main" val="883205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were shown elaborate treatment</a:t>
            </a:r>
          </a:p>
        </p:txBody>
      </p:sp>
      <p:pic>
        <p:nvPicPr>
          <p:cNvPr id="7" name="Picture 6"/>
          <p:cNvPicPr>
            <a:picLocks noChangeAspect="1"/>
          </p:cNvPicPr>
          <p:nvPr/>
        </p:nvPicPr>
        <p:blipFill>
          <a:blip r:embed="rId3"/>
          <a:stretch>
            <a:fillRect/>
          </a:stretch>
        </p:blipFill>
        <p:spPr>
          <a:xfrm>
            <a:off x="6280534" y="1353312"/>
            <a:ext cx="5167754" cy="5333211"/>
          </a:xfrm>
          <a:prstGeom prst="rect">
            <a:avLst/>
          </a:prstGeom>
        </p:spPr>
      </p:pic>
      <p:pic>
        <p:nvPicPr>
          <p:cNvPr id="8" name="Content Placeholder 7"/>
          <p:cNvPicPr>
            <a:picLocks noGrp="1" noChangeAspect="1"/>
          </p:cNvPicPr>
          <p:nvPr>
            <p:ph idx="1"/>
          </p:nvPr>
        </p:nvPicPr>
        <p:blipFill>
          <a:blip r:embed="rId4"/>
          <a:stretch>
            <a:fillRect/>
          </a:stretch>
        </p:blipFill>
        <p:spPr>
          <a:xfrm>
            <a:off x="206375" y="1459040"/>
            <a:ext cx="6393364" cy="4259008"/>
          </a:xfrm>
          <a:prstGeom prst="rect">
            <a:avLst/>
          </a:prstGeom>
        </p:spPr>
      </p:pic>
      <p:sp>
        <p:nvSpPr>
          <p:cNvPr id="9" name="Rectangle 8"/>
          <p:cNvSpPr/>
          <p:nvPr/>
        </p:nvSpPr>
        <p:spPr>
          <a:xfrm>
            <a:off x="206375" y="5832953"/>
            <a:ext cx="5792089" cy="923330"/>
          </a:xfrm>
          <a:prstGeom prst="rect">
            <a:avLst/>
          </a:prstGeom>
        </p:spPr>
        <p:txBody>
          <a:bodyPr wrap="square">
            <a:spAutoFit/>
          </a:bodyPr>
          <a:lstStyle/>
          <a:p>
            <a:r>
              <a:rPr lang="en-GB" dirty="0">
                <a:solidFill>
                  <a:schemeClr val="accent2">
                    <a:lumMod val="60000"/>
                    <a:lumOff val="40000"/>
                  </a:schemeClr>
                </a:solidFill>
                <a:latin typeface="TheSun"/>
              </a:rPr>
              <a:t>The King </a:t>
            </a:r>
            <a:r>
              <a:rPr lang="en-GB" dirty="0" err="1">
                <a:solidFill>
                  <a:schemeClr val="accent2">
                    <a:lumMod val="60000"/>
                    <a:lumOff val="40000"/>
                  </a:schemeClr>
                </a:solidFill>
                <a:latin typeface="TheSun"/>
              </a:rPr>
              <a:t>Userkaf</a:t>
            </a:r>
            <a:r>
              <a:rPr lang="en-GB" dirty="0">
                <a:solidFill>
                  <a:schemeClr val="accent2">
                    <a:lumMod val="60000"/>
                    <a:lumOff val="40000"/>
                  </a:schemeClr>
                </a:solidFill>
                <a:latin typeface="TheSun"/>
              </a:rPr>
              <a:t> pyramid complex at Saqqara, 5</a:t>
            </a:r>
            <a:r>
              <a:rPr lang="en-GB" baseline="30000" dirty="0">
                <a:solidFill>
                  <a:schemeClr val="accent2">
                    <a:lumMod val="60000"/>
                    <a:lumOff val="40000"/>
                  </a:schemeClr>
                </a:solidFill>
                <a:latin typeface="TheSun"/>
              </a:rPr>
              <a:t>th</a:t>
            </a:r>
            <a:r>
              <a:rPr lang="en-GB" dirty="0">
                <a:solidFill>
                  <a:schemeClr val="accent2">
                    <a:lumMod val="60000"/>
                    <a:lumOff val="40000"/>
                  </a:schemeClr>
                </a:solidFill>
                <a:latin typeface="TheSun"/>
              </a:rPr>
              <a:t> Dynasty, Old Kingdom, 2,500-2350 BC</a:t>
            </a:r>
          </a:p>
          <a:p>
            <a:r>
              <a:rPr lang="en-GB" dirty="0">
                <a:solidFill>
                  <a:schemeClr val="accent2">
                    <a:lumMod val="60000"/>
                    <a:lumOff val="40000"/>
                  </a:schemeClr>
                </a:solidFill>
                <a:latin typeface="TheSun"/>
              </a:rPr>
              <a:t>In context, out of context…..</a:t>
            </a:r>
            <a:endParaRPr lang="en-GB" dirty="0">
              <a:solidFill>
                <a:schemeClr val="accent2">
                  <a:lumMod val="60000"/>
                  <a:lumOff val="40000"/>
                </a:schemeClr>
              </a:solidFill>
            </a:endParaRPr>
          </a:p>
        </p:txBody>
      </p:sp>
    </p:spTree>
    <p:extLst>
      <p:ext uri="{BB962C8B-B14F-4D97-AF65-F5344CB8AC3E}">
        <p14:creationId xmlns:p14="http://schemas.microsoft.com/office/powerpoint/2010/main" val="4213735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1858 below, and now right</a:t>
            </a:r>
          </a:p>
        </p:txBody>
      </p:sp>
      <p:pic>
        <p:nvPicPr>
          <p:cNvPr id="5" name="Content Placeholder 4"/>
          <p:cNvPicPr>
            <a:picLocks noGrp="1" noChangeAspect="1"/>
          </p:cNvPicPr>
          <p:nvPr>
            <p:ph idx="1"/>
          </p:nvPr>
        </p:nvPicPr>
        <p:blipFill>
          <a:blip r:embed="rId3"/>
          <a:stretch>
            <a:fillRect/>
          </a:stretch>
        </p:blipFill>
        <p:spPr>
          <a:xfrm>
            <a:off x="637478" y="1902871"/>
            <a:ext cx="5971598" cy="4408719"/>
          </a:xfrm>
          <a:prstGeom prst="rect">
            <a:avLst/>
          </a:prstGeom>
        </p:spPr>
      </p:pic>
      <p:pic>
        <p:nvPicPr>
          <p:cNvPr id="4" name="Picture 3"/>
          <p:cNvPicPr>
            <a:picLocks noChangeAspect="1"/>
          </p:cNvPicPr>
          <p:nvPr/>
        </p:nvPicPr>
        <p:blipFill>
          <a:blip r:embed="rId4"/>
          <a:stretch>
            <a:fillRect/>
          </a:stretch>
        </p:blipFill>
        <p:spPr>
          <a:xfrm>
            <a:off x="7048500" y="-25477"/>
            <a:ext cx="5143500" cy="6858000"/>
          </a:xfrm>
          <a:prstGeom prst="rect">
            <a:avLst/>
          </a:prstGeom>
        </p:spPr>
      </p:pic>
    </p:spTree>
    <p:extLst>
      <p:ext uri="{BB962C8B-B14F-4D97-AF65-F5344CB8AC3E}">
        <p14:creationId xmlns:p14="http://schemas.microsoft.com/office/powerpoint/2010/main" val="2824684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Human-animal relations: So, were they the same as human mummies?</a:t>
            </a:r>
          </a:p>
        </p:txBody>
      </p:sp>
      <p:sp>
        <p:nvSpPr>
          <p:cNvPr id="3" name="Content Placeholder 2"/>
          <p:cNvSpPr>
            <a:spLocks noGrp="1"/>
          </p:cNvSpPr>
          <p:nvPr>
            <p:ph idx="1"/>
          </p:nvPr>
        </p:nvSpPr>
        <p:spPr>
          <a:xfrm>
            <a:off x="279941" y="1591230"/>
            <a:ext cx="5816059" cy="4351338"/>
          </a:xfrm>
        </p:spPr>
        <p:txBody>
          <a:bodyPr>
            <a:normAutofit fontScale="92500"/>
          </a:bodyPr>
          <a:lstStyle/>
          <a:p>
            <a:r>
              <a:rPr lang="en-GB" dirty="0"/>
              <a:t>Essentially, in terms of the process yes, BUT important differences</a:t>
            </a:r>
          </a:p>
          <a:p>
            <a:endParaRPr lang="en-GB" dirty="0"/>
          </a:p>
          <a:p>
            <a:r>
              <a:rPr lang="en-GB" dirty="0"/>
              <a:t>The view that this was a ‘coarse’ type of mummification – not true</a:t>
            </a:r>
          </a:p>
          <a:p>
            <a:endParaRPr lang="en-GB" dirty="0"/>
          </a:p>
          <a:p>
            <a:r>
              <a:rPr lang="en-GB" dirty="0"/>
              <a:t>Animals seem to have been dipped in resin and oil, dunked, making it a less cumbersome and lengthy process. See Clarke, </a:t>
            </a:r>
            <a:r>
              <a:rPr lang="en-GB" dirty="0" err="1"/>
              <a:t>Evershed</a:t>
            </a:r>
            <a:r>
              <a:rPr lang="en-GB" dirty="0"/>
              <a:t>, and Buckley, 2004.</a:t>
            </a:r>
          </a:p>
          <a:p>
            <a:endParaRPr lang="en-GB" dirty="0"/>
          </a:p>
          <a:p>
            <a:endParaRPr lang="en-GB" dirty="0"/>
          </a:p>
        </p:txBody>
      </p:sp>
      <p:sp>
        <p:nvSpPr>
          <p:cNvPr id="4" name="Rectangle 3"/>
          <p:cNvSpPr/>
          <p:nvPr/>
        </p:nvSpPr>
        <p:spPr>
          <a:xfrm>
            <a:off x="572430" y="5942568"/>
            <a:ext cx="6096000" cy="738664"/>
          </a:xfrm>
          <a:prstGeom prst="rect">
            <a:avLst/>
          </a:prstGeom>
        </p:spPr>
        <p:txBody>
          <a:bodyPr>
            <a:spAutoFit/>
          </a:bodyPr>
          <a:lstStyle/>
          <a:p>
            <a:r>
              <a:rPr lang="en-GB" sz="1400" dirty="0">
                <a:solidFill>
                  <a:schemeClr val="tx1">
                    <a:lumMod val="75000"/>
                  </a:schemeClr>
                </a:solidFill>
                <a:latin typeface="Source Sans Pro"/>
              </a:rPr>
              <a:t>Clark, K. A., </a:t>
            </a:r>
            <a:r>
              <a:rPr lang="en-GB" sz="1400" dirty="0" err="1">
                <a:solidFill>
                  <a:schemeClr val="tx1">
                    <a:lumMod val="75000"/>
                  </a:schemeClr>
                </a:solidFill>
                <a:latin typeface="Source Sans Pro"/>
              </a:rPr>
              <a:t>Evershed</a:t>
            </a:r>
            <a:r>
              <a:rPr lang="en-GB" sz="1400" dirty="0">
                <a:solidFill>
                  <a:schemeClr val="tx1">
                    <a:lumMod val="75000"/>
                  </a:schemeClr>
                </a:solidFill>
                <a:latin typeface="Source Sans Pro"/>
              </a:rPr>
              <a:t>, R. P., &amp; Buckley, S. A. (2004). Complex organic chemical balms of Pharaonic animal mummies. </a:t>
            </a:r>
            <a:r>
              <a:rPr lang="en-GB" sz="1400" i="1" dirty="0">
                <a:solidFill>
                  <a:schemeClr val="tx1">
                    <a:lumMod val="75000"/>
                  </a:schemeClr>
                </a:solidFill>
                <a:latin typeface="Source Sans Pro"/>
              </a:rPr>
              <a:t>Nature</a:t>
            </a:r>
            <a:r>
              <a:rPr lang="en-GB" sz="1400" dirty="0">
                <a:solidFill>
                  <a:schemeClr val="tx1">
                    <a:lumMod val="75000"/>
                  </a:schemeClr>
                </a:solidFill>
                <a:latin typeface="Source Sans Pro"/>
              </a:rPr>
              <a:t>, </a:t>
            </a:r>
            <a:r>
              <a:rPr lang="en-GB" sz="1400" i="1" dirty="0">
                <a:solidFill>
                  <a:schemeClr val="tx1">
                    <a:lumMod val="75000"/>
                  </a:schemeClr>
                </a:solidFill>
                <a:latin typeface="Source Sans Pro"/>
              </a:rPr>
              <a:t>431</a:t>
            </a:r>
            <a:r>
              <a:rPr lang="en-GB" sz="1400" dirty="0">
                <a:solidFill>
                  <a:schemeClr val="tx1">
                    <a:lumMod val="75000"/>
                  </a:schemeClr>
                </a:solidFill>
                <a:latin typeface="Source Sans Pro"/>
              </a:rPr>
              <a:t>(7006), 294–299. https://doi.org/10.1038/nature02849</a:t>
            </a:r>
            <a:endParaRPr lang="en-GB" sz="1400" dirty="0">
              <a:solidFill>
                <a:schemeClr val="tx1">
                  <a:lumMod val="75000"/>
                </a:schemeClr>
              </a:solidFill>
            </a:endParaRPr>
          </a:p>
        </p:txBody>
      </p:sp>
      <p:pic>
        <p:nvPicPr>
          <p:cNvPr id="5" name="Picture 4"/>
          <p:cNvPicPr>
            <a:picLocks noChangeAspect="1"/>
          </p:cNvPicPr>
          <p:nvPr/>
        </p:nvPicPr>
        <p:blipFill>
          <a:blip r:embed="rId3"/>
          <a:stretch>
            <a:fillRect/>
          </a:stretch>
        </p:blipFill>
        <p:spPr>
          <a:xfrm>
            <a:off x="6425312" y="1483984"/>
            <a:ext cx="3376265" cy="4565830"/>
          </a:xfrm>
          <a:prstGeom prst="rect">
            <a:avLst/>
          </a:prstGeom>
        </p:spPr>
      </p:pic>
      <p:pic>
        <p:nvPicPr>
          <p:cNvPr id="6" name="Picture 5"/>
          <p:cNvPicPr>
            <a:picLocks noChangeAspect="1"/>
          </p:cNvPicPr>
          <p:nvPr/>
        </p:nvPicPr>
        <p:blipFill>
          <a:blip r:embed="rId4"/>
          <a:stretch>
            <a:fillRect/>
          </a:stretch>
        </p:blipFill>
        <p:spPr>
          <a:xfrm>
            <a:off x="9871325" y="4829175"/>
            <a:ext cx="2247900" cy="2028825"/>
          </a:xfrm>
          <a:prstGeom prst="rect">
            <a:avLst/>
          </a:prstGeom>
        </p:spPr>
      </p:pic>
    </p:spTree>
    <p:extLst>
      <p:ext uri="{BB962C8B-B14F-4D97-AF65-F5344CB8AC3E}">
        <p14:creationId xmlns:p14="http://schemas.microsoft.com/office/powerpoint/2010/main" val="2275969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1998" y="334235"/>
            <a:ext cx="10515600" cy="1325563"/>
          </a:xfrm>
        </p:spPr>
        <p:txBody>
          <a:bodyPr>
            <a:normAutofit/>
          </a:bodyPr>
          <a:lstStyle/>
          <a:p>
            <a:r>
              <a:rPr lang="en-GB" sz="3600" dirty="0"/>
              <a:t>Food mummies….beef ribs</a:t>
            </a:r>
          </a:p>
        </p:txBody>
      </p:sp>
      <p:pic>
        <p:nvPicPr>
          <p:cNvPr id="4" name="Picture 3"/>
          <p:cNvPicPr>
            <a:picLocks noChangeAspect="1"/>
          </p:cNvPicPr>
          <p:nvPr/>
        </p:nvPicPr>
        <p:blipFill>
          <a:blip r:embed="rId3"/>
          <a:stretch>
            <a:fillRect/>
          </a:stretch>
        </p:blipFill>
        <p:spPr>
          <a:xfrm>
            <a:off x="1195038" y="1690688"/>
            <a:ext cx="3689195" cy="4979282"/>
          </a:xfrm>
          <a:prstGeom prst="rect">
            <a:avLst/>
          </a:prstGeom>
        </p:spPr>
      </p:pic>
      <p:sp>
        <p:nvSpPr>
          <p:cNvPr id="8" name="Rectangle 7"/>
          <p:cNvSpPr/>
          <p:nvPr/>
        </p:nvSpPr>
        <p:spPr>
          <a:xfrm>
            <a:off x="6019798" y="888967"/>
            <a:ext cx="5679689" cy="1200329"/>
          </a:xfrm>
          <a:prstGeom prst="rect">
            <a:avLst/>
          </a:prstGeom>
        </p:spPr>
        <p:txBody>
          <a:bodyPr wrap="square">
            <a:spAutoFit/>
          </a:bodyPr>
          <a:lstStyle/>
          <a:p>
            <a:r>
              <a:rPr lang="en-GB" altLang="en-US" dirty="0">
                <a:latin typeface="Arial" panose="020B0604020202020204" pitchFamily="34" charset="0"/>
                <a:ea typeface="msgothic" charset="0"/>
                <a:cs typeface="msgothic" charset="0"/>
              </a:rPr>
              <a:t>Partial high temperature gas chromatogram of the </a:t>
            </a:r>
            <a:r>
              <a:rPr lang="en-GB" altLang="en-US" dirty="0" err="1">
                <a:latin typeface="Arial" panose="020B0604020202020204" pitchFamily="34" charset="0"/>
                <a:ea typeface="msgothic" charset="0"/>
                <a:cs typeface="msgothic" charset="0"/>
              </a:rPr>
              <a:t>trimethylsilylated</a:t>
            </a:r>
            <a:r>
              <a:rPr lang="en-GB" altLang="en-US" dirty="0">
                <a:latin typeface="Arial" panose="020B0604020202020204" pitchFamily="34" charset="0"/>
                <a:ea typeface="msgothic" charset="0"/>
                <a:cs typeface="msgothic" charset="0"/>
              </a:rPr>
              <a:t> extract of blackened bandaging of the beef ribs meat mummy from the tomb of </a:t>
            </a:r>
            <a:r>
              <a:rPr lang="en-GB" altLang="en-US" dirty="0" err="1">
                <a:latin typeface="Arial" panose="020B0604020202020204" pitchFamily="34" charset="0"/>
                <a:ea typeface="msgothic" charset="0"/>
                <a:cs typeface="msgothic" charset="0"/>
              </a:rPr>
              <a:t>Yuya</a:t>
            </a:r>
            <a:r>
              <a:rPr lang="en-GB" altLang="en-US" dirty="0">
                <a:latin typeface="Arial" panose="020B0604020202020204" pitchFamily="34" charset="0"/>
                <a:ea typeface="msgothic" charset="0"/>
                <a:cs typeface="msgothic" charset="0"/>
              </a:rPr>
              <a:t> and </a:t>
            </a:r>
            <a:r>
              <a:rPr lang="en-GB" altLang="en-US" dirty="0" err="1">
                <a:latin typeface="Arial" panose="020B0604020202020204" pitchFamily="34" charset="0"/>
                <a:ea typeface="msgothic" charset="0"/>
                <a:cs typeface="msgothic" charset="0"/>
              </a:rPr>
              <a:t>Tjuiu</a:t>
            </a:r>
            <a:r>
              <a:rPr lang="en-GB" altLang="en-US" dirty="0">
                <a:latin typeface="Arial" panose="020B0604020202020204" pitchFamily="34" charset="0"/>
                <a:ea typeface="msgothic" charset="0"/>
                <a:cs typeface="msgothic" charset="0"/>
              </a:rPr>
              <a:t> (1386–1349 BC). </a:t>
            </a:r>
            <a:endParaRPr lang="en-GB" dirty="0"/>
          </a:p>
        </p:txBody>
      </p:sp>
      <p:pic>
        <p:nvPicPr>
          <p:cNvPr id="1026" name="Picture 2" descr="Valley of the Kings - Teresa the Travel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95278" y="2316814"/>
            <a:ext cx="5804209" cy="4353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8919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Text Box 1"/>
          <p:cNvSpPr txBox="1">
            <a:spLocks noChangeArrowheads="1"/>
          </p:cNvSpPr>
          <p:nvPr/>
        </p:nvSpPr>
        <p:spPr bwMode="auto">
          <a:xfrm>
            <a:off x="1848995" y="381641"/>
            <a:ext cx="8494012" cy="4147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ea typeface="msgothic" charset="0"/>
                <a:cs typeface="msgothic" charset="0"/>
              </a:defRPr>
            </a:lvl1pPr>
            <a:lvl2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ea typeface="msgothic" charset="0"/>
                <a:cs typeface="msgothic" charset="0"/>
              </a:defRPr>
            </a:lvl2pPr>
            <a:lvl3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ea typeface="msgothic" charset="0"/>
                <a:cs typeface="msgothic" charset="0"/>
              </a:defRPr>
            </a:lvl3pPr>
            <a:lvl4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ea typeface="msgothic" charset="0"/>
                <a:cs typeface="msgothic" charset="0"/>
              </a:defRPr>
            </a:lvl4pPr>
            <a:lvl5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ea typeface="msgothic"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ea typeface="msgothic"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ea typeface="msgothic"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ea typeface="msgothic"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ea typeface="msgothic" charset="0"/>
                <a:cs typeface="msgothic" charset="0"/>
              </a:defRPr>
            </a:lvl9pPr>
          </a:lstStyle>
          <a:p>
            <a:pPr algn="ctr"/>
            <a:r>
              <a:rPr lang="en-GB" altLang="en-US" sz="1452" b="1" dirty="0">
                <a:solidFill>
                  <a:schemeClr val="tx1">
                    <a:lumMod val="75000"/>
                  </a:schemeClr>
                </a:solidFill>
                <a:latin typeface="Arial" panose="020B0604020202020204" pitchFamily="34" charset="0"/>
              </a:rPr>
              <a:t>Partial high temperature gas chromatogram of the </a:t>
            </a:r>
            <a:r>
              <a:rPr lang="en-GB" altLang="en-US" sz="1452" b="1" dirty="0" err="1">
                <a:solidFill>
                  <a:schemeClr val="tx1">
                    <a:lumMod val="75000"/>
                  </a:schemeClr>
                </a:solidFill>
                <a:latin typeface="Arial" panose="020B0604020202020204" pitchFamily="34" charset="0"/>
              </a:rPr>
              <a:t>trimethylsilylated</a:t>
            </a:r>
            <a:r>
              <a:rPr lang="en-GB" altLang="en-US" sz="1452" b="1" dirty="0">
                <a:solidFill>
                  <a:schemeClr val="tx1">
                    <a:lumMod val="75000"/>
                  </a:schemeClr>
                </a:solidFill>
                <a:latin typeface="Arial" panose="020B0604020202020204" pitchFamily="34" charset="0"/>
              </a:rPr>
              <a:t> extract of blackened bandaging of the beef ribs meat mummy from the tomb of </a:t>
            </a:r>
            <a:r>
              <a:rPr lang="en-GB" altLang="en-US" sz="1452" b="1" dirty="0" err="1">
                <a:solidFill>
                  <a:schemeClr val="tx1">
                    <a:lumMod val="75000"/>
                  </a:schemeClr>
                </a:solidFill>
                <a:latin typeface="Arial" panose="020B0604020202020204" pitchFamily="34" charset="0"/>
              </a:rPr>
              <a:t>Yuya</a:t>
            </a:r>
            <a:r>
              <a:rPr lang="en-GB" altLang="en-US" sz="1452" b="1" dirty="0">
                <a:solidFill>
                  <a:schemeClr val="tx1">
                    <a:lumMod val="75000"/>
                  </a:schemeClr>
                </a:solidFill>
                <a:latin typeface="Arial" panose="020B0604020202020204" pitchFamily="34" charset="0"/>
              </a:rPr>
              <a:t> and </a:t>
            </a:r>
            <a:r>
              <a:rPr lang="en-GB" altLang="en-US" sz="1452" b="1" dirty="0" err="1">
                <a:solidFill>
                  <a:schemeClr val="tx1">
                    <a:lumMod val="75000"/>
                  </a:schemeClr>
                </a:solidFill>
                <a:latin typeface="Arial" panose="020B0604020202020204" pitchFamily="34" charset="0"/>
              </a:rPr>
              <a:t>Tjuiu</a:t>
            </a:r>
            <a:r>
              <a:rPr lang="en-GB" altLang="en-US" sz="1452" b="1" dirty="0">
                <a:solidFill>
                  <a:schemeClr val="tx1">
                    <a:lumMod val="75000"/>
                  </a:schemeClr>
                </a:solidFill>
                <a:latin typeface="Arial" panose="020B0604020202020204" pitchFamily="34" charset="0"/>
              </a:rPr>
              <a:t> (1386–1349 BC). </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1826" y="6002550"/>
            <a:ext cx="1991729" cy="63366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01923" y="952660"/>
            <a:ext cx="7714890" cy="4893634"/>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6" name="Text Box 4"/>
          <p:cNvSpPr txBox="1">
            <a:spLocks noChangeArrowheads="1"/>
          </p:cNvSpPr>
          <p:nvPr/>
        </p:nvSpPr>
        <p:spPr bwMode="auto">
          <a:xfrm>
            <a:off x="2240716" y="5972308"/>
            <a:ext cx="3918652" cy="2318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tabLst>
                <a:tab pos="723900" algn="l"/>
                <a:tab pos="1447800" algn="l"/>
                <a:tab pos="2171700" algn="l"/>
                <a:tab pos="2895600" algn="l"/>
                <a:tab pos="3619500" algn="l"/>
              </a:tabLst>
              <a:defRPr sz="2400">
                <a:solidFill>
                  <a:srgbClr val="000000"/>
                </a:solidFill>
                <a:latin typeface="Times New Roman" panose="02020603050405020304" pitchFamily="18" charset="0"/>
                <a:ea typeface="msgothic" charset="0"/>
                <a:cs typeface="msgothic" charset="0"/>
              </a:defRPr>
            </a:lvl1pPr>
            <a:lvl2pPr>
              <a:tabLst>
                <a:tab pos="723900" algn="l"/>
                <a:tab pos="1447800" algn="l"/>
                <a:tab pos="2171700" algn="l"/>
                <a:tab pos="2895600" algn="l"/>
                <a:tab pos="3619500" algn="l"/>
              </a:tabLst>
              <a:defRPr sz="2400">
                <a:solidFill>
                  <a:srgbClr val="000000"/>
                </a:solidFill>
                <a:latin typeface="Times New Roman" panose="02020603050405020304" pitchFamily="18" charset="0"/>
                <a:ea typeface="msgothic" charset="0"/>
                <a:cs typeface="msgothic" charset="0"/>
              </a:defRPr>
            </a:lvl2pPr>
            <a:lvl3pPr>
              <a:tabLst>
                <a:tab pos="723900" algn="l"/>
                <a:tab pos="1447800" algn="l"/>
                <a:tab pos="2171700" algn="l"/>
                <a:tab pos="2895600" algn="l"/>
                <a:tab pos="3619500" algn="l"/>
              </a:tabLst>
              <a:defRPr sz="2400">
                <a:solidFill>
                  <a:srgbClr val="000000"/>
                </a:solidFill>
                <a:latin typeface="Times New Roman" panose="02020603050405020304" pitchFamily="18" charset="0"/>
                <a:ea typeface="msgothic" charset="0"/>
                <a:cs typeface="msgothic" charset="0"/>
              </a:defRPr>
            </a:lvl3pPr>
            <a:lvl4pPr>
              <a:tabLst>
                <a:tab pos="723900" algn="l"/>
                <a:tab pos="1447800" algn="l"/>
                <a:tab pos="2171700" algn="l"/>
                <a:tab pos="2895600" algn="l"/>
                <a:tab pos="3619500" algn="l"/>
              </a:tabLst>
              <a:defRPr sz="2400">
                <a:solidFill>
                  <a:srgbClr val="000000"/>
                </a:solidFill>
                <a:latin typeface="Times New Roman" panose="02020603050405020304" pitchFamily="18" charset="0"/>
                <a:ea typeface="msgothic" charset="0"/>
                <a:cs typeface="msgothic" charset="0"/>
              </a:defRPr>
            </a:lvl4pPr>
            <a:lvl5pPr>
              <a:tabLst>
                <a:tab pos="723900" algn="l"/>
                <a:tab pos="1447800" algn="l"/>
                <a:tab pos="2171700" algn="l"/>
                <a:tab pos="2895600" algn="l"/>
                <a:tab pos="3619500" algn="l"/>
              </a:tabLst>
              <a:defRPr sz="2400">
                <a:solidFill>
                  <a:srgbClr val="000000"/>
                </a:solidFill>
                <a:latin typeface="Times New Roman" panose="02020603050405020304" pitchFamily="18" charset="0"/>
                <a:ea typeface="msgothic"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ea typeface="msgothic"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ea typeface="msgothic"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ea typeface="msgothic"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ea typeface="msgothic" charset="0"/>
                <a:cs typeface="msgothic" charset="0"/>
              </a:defRPr>
            </a:lvl9pPr>
          </a:lstStyle>
          <a:p>
            <a:r>
              <a:rPr lang="en-GB" altLang="en-US" sz="1089" b="1">
                <a:latin typeface="Arial" panose="020B0604020202020204" pitchFamily="34" charset="0"/>
              </a:rPr>
              <a:t>Katherine A. Clark et al. PNAS 2013;110:51:20392-20395</a:t>
            </a:r>
          </a:p>
        </p:txBody>
      </p:sp>
      <p:sp>
        <p:nvSpPr>
          <p:cNvPr id="3077" name="Text Box 5"/>
          <p:cNvSpPr txBox="1">
            <a:spLocks noChangeArrowheads="1"/>
          </p:cNvSpPr>
          <p:nvPr/>
        </p:nvSpPr>
        <p:spPr bwMode="auto">
          <a:xfrm>
            <a:off x="1621451" y="6613175"/>
            <a:ext cx="4931078" cy="34707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marL="85725" indent="-85725">
              <a:tabLst>
                <a:tab pos="723900" algn="l"/>
                <a:tab pos="1447800" algn="l"/>
                <a:tab pos="2171700" algn="l"/>
                <a:tab pos="2895600" algn="l"/>
                <a:tab pos="3619500" algn="l"/>
                <a:tab pos="4343400" algn="l"/>
                <a:tab pos="5067300" algn="l"/>
              </a:tabLst>
              <a:defRPr sz="2400">
                <a:solidFill>
                  <a:srgbClr val="000000"/>
                </a:solidFill>
                <a:latin typeface="Times New Roman" panose="02020603050405020304" pitchFamily="18" charset="0"/>
                <a:ea typeface="msgothic" charset="0"/>
                <a:cs typeface="msgothic" charset="0"/>
              </a:defRPr>
            </a:lvl1pPr>
            <a:lvl2pPr>
              <a:tabLst>
                <a:tab pos="723900" algn="l"/>
                <a:tab pos="1447800" algn="l"/>
                <a:tab pos="2171700" algn="l"/>
                <a:tab pos="2895600" algn="l"/>
                <a:tab pos="3619500" algn="l"/>
                <a:tab pos="4343400" algn="l"/>
                <a:tab pos="5067300" algn="l"/>
              </a:tabLst>
              <a:defRPr sz="2400">
                <a:solidFill>
                  <a:srgbClr val="000000"/>
                </a:solidFill>
                <a:latin typeface="Times New Roman" panose="02020603050405020304" pitchFamily="18" charset="0"/>
                <a:ea typeface="msgothic" charset="0"/>
                <a:cs typeface="msgothic" charset="0"/>
              </a:defRPr>
            </a:lvl2pPr>
            <a:lvl3pPr>
              <a:tabLst>
                <a:tab pos="723900" algn="l"/>
                <a:tab pos="1447800" algn="l"/>
                <a:tab pos="2171700" algn="l"/>
                <a:tab pos="2895600" algn="l"/>
                <a:tab pos="3619500" algn="l"/>
                <a:tab pos="4343400" algn="l"/>
                <a:tab pos="5067300" algn="l"/>
              </a:tabLst>
              <a:defRPr sz="2400">
                <a:solidFill>
                  <a:srgbClr val="000000"/>
                </a:solidFill>
                <a:latin typeface="Times New Roman" panose="02020603050405020304" pitchFamily="18" charset="0"/>
                <a:ea typeface="msgothic" charset="0"/>
                <a:cs typeface="msgothic" charset="0"/>
              </a:defRPr>
            </a:lvl3pPr>
            <a:lvl4pPr>
              <a:tabLst>
                <a:tab pos="723900" algn="l"/>
                <a:tab pos="1447800" algn="l"/>
                <a:tab pos="2171700" algn="l"/>
                <a:tab pos="2895600" algn="l"/>
                <a:tab pos="3619500" algn="l"/>
                <a:tab pos="4343400" algn="l"/>
                <a:tab pos="5067300" algn="l"/>
              </a:tabLst>
              <a:defRPr sz="2400">
                <a:solidFill>
                  <a:srgbClr val="000000"/>
                </a:solidFill>
                <a:latin typeface="Times New Roman" panose="02020603050405020304" pitchFamily="18" charset="0"/>
                <a:ea typeface="msgothic" charset="0"/>
                <a:cs typeface="msgothic" charset="0"/>
              </a:defRPr>
            </a:lvl4pPr>
            <a:lvl5pPr>
              <a:tabLst>
                <a:tab pos="723900" algn="l"/>
                <a:tab pos="1447800" algn="l"/>
                <a:tab pos="2171700" algn="l"/>
                <a:tab pos="2895600" algn="l"/>
                <a:tab pos="3619500" algn="l"/>
                <a:tab pos="4343400" algn="l"/>
                <a:tab pos="5067300" algn="l"/>
              </a:tabLst>
              <a:defRPr sz="2400">
                <a:solidFill>
                  <a:srgbClr val="000000"/>
                </a:solidFill>
                <a:latin typeface="Times New Roman" panose="02020603050405020304" pitchFamily="18" charset="0"/>
                <a:ea typeface="msgothic"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Lst>
              <a:defRPr sz="2400">
                <a:solidFill>
                  <a:srgbClr val="000000"/>
                </a:solidFill>
                <a:latin typeface="Times New Roman" panose="02020603050405020304" pitchFamily="18" charset="0"/>
                <a:ea typeface="msgothic"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Lst>
              <a:defRPr sz="2400">
                <a:solidFill>
                  <a:srgbClr val="000000"/>
                </a:solidFill>
                <a:latin typeface="Times New Roman" panose="02020603050405020304" pitchFamily="18" charset="0"/>
                <a:ea typeface="msgothic"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Lst>
              <a:defRPr sz="2400">
                <a:solidFill>
                  <a:srgbClr val="000000"/>
                </a:solidFill>
                <a:latin typeface="Times New Roman" panose="02020603050405020304" pitchFamily="18" charset="0"/>
                <a:ea typeface="msgothic"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Lst>
              <a:defRPr sz="2400">
                <a:solidFill>
                  <a:srgbClr val="000000"/>
                </a:solidFill>
                <a:latin typeface="Times New Roman" panose="02020603050405020304" pitchFamily="18" charset="0"/>
                <a:ea typeface="msgothic" charset="0"/>
                <a:cs typeface="msgothic" charset="0"/>
              </a:defRPr>
            </a:lvl9pPr>
          </a:lstStyle>
          <a:p>
            <a:r>
              <a:rPr lang="en-GB" altLang="en-US" sz="907">
                <a:latin typeface="Arial" panose="020B0604020202020204" pitchFamily="34" charset="0"/>
              </a:rPr>
              <a:t>©2013 by National Academy of Sciences</a:t>
            </a:r>
          </a:p>
        </p:txBody>
      </p:sp>
    </p:spTree>
    <p:extLst>
      <p:ext uri="{BB962C8B-B14F-4D97-AF65-F5344CB8AC3E}">
        <p14:creationId xmlns:p14="http://schemas.microsoft.com/office/powerpoint/2010/main" val="170967850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816" y="2738339"/>
            <a:ext cx="4884234" cy="1325563"/>
          </a:xfrm>
        </p:spPr>
        <p:txBody>
          <a:bodyPr>
            <a:noAutofit/>
          </a:bodyPr>
          <a:lstStyle/>
          <a:p>
            <a:r>
              <a:rPr lang="en-GB" sz="3600" dirty="0"/>
              <a:t>Human-animal relations: </a:t>
            </a:r>
            <a:br>
              <a:rPr lang="en-GB" sz="3600" dirty="0"/>
            </a:br>
            <a:r>
              <a:rPr lang="en-GB" sz="3600" dirty="0"/>
              <a:t>So, does this mean they are the same, well-respected, well—treated, being prepared for an afterlife? </a:t>
            </a:r>
            <a:br>
              <a:rPr lang="en-GB" sz="3600" dirty="0"/>
            </a:br>
            <a:br>
              <a:rPr lang="en-GB" sz="3600" dirty="0"/>
            </a:br>
            <a:r>
              <a:rPr lang="en-GB" sz="3600" dirty="0"/>
              <a:t>Are animal and human one?</a:t>
            </a:r>
            <a:br>
              <a:rPr lang="en-GB" sz="3600" dirty="0"/>
            </a:br>
            <a:r>
              <a:rPr lang="en-GB" sz="2400" dirty="0" err="1"/>
              <a:t>Ezzat</a:t>
            </a:r>
            <a:r>
              <a:rPr lang="en-GB" sz="2400" dirty="0"/>
              <a:t>, A 2020 https://doi.org/10.3390/arts10030040</a:t>
            </a:r>
            <a:br>
              <a:rPr lang="en-GB" sz="2400" dirty="0"/>
            </a:br>
            <a:r>
              <a:rPr lang="en-GB" sz="2400" dirty="0"/>
              <a:t>(See Dorothea Arnold </a:t>
            </a:r>
            <a:r>
              <a:rPr lang="en-GB" sz="2400" i="1" dirty="0"/>
              <a:t>An Egyptian Bestiary</a:t>
            </a:r>
            <a:r>
              <a:rPr lang="en-GB" sz="2400" dirty="0"/>
              <a:t> – for </a:t>
            </a:r>
            <a:r>
              <a:rPr lang="en-GB" sz="2400" dirty="0" err="1"/>
              <a:t>fulishl</a:t>
            </a:r>
            <a:r>
              <a:rPr lang="en-GB" sz="2400" dirty="0"/>
              <a:t> view of animals, digital copy available)</a:t>
            </a:r>
          </a:p>
        </p:txBody>
      </p:sp>
      <p:pic>
        <p:nvPicPr>
          <p:cNvPr id="3" name="Picture 2"/>
          <p:cNvPicPr>
            <a:picLocks noChangeAspect="1"/>
          </p:cNvPicPr>
          <p:nvPr/>
        </p:nvPicPr>
        <p:blipFill rotWithShape="1">
          <a:blip r:embed="rId3"/>
          <a:srcRect l="3467" t="2277" r="2301" b="3089"/>
          <a:stretch/>
        </p:blipFill>
        <p:spPr>
          <a:xfrm>
            <a:off x="5018050" y="156116"/>
            <a:ext cx="7002966" cy="6490011"/>
          </a:xfrm>
          <a:prstGeom prst="rect">
            <a:avLst/>
          </a:prstGeom>
        </p:spPr>
      </p:pic>
    </p:spTree>
    <p:extLst>
      <p:ext uri="{BB962C8B-B14F-4D97-AF65-F5344CB8AC3E}">
        <p14:creationId xmlns:p14="http://schemas.microsoft.com/office/powerpoint/2010/main" val="3493982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t="14393" b="953"/>
          <a:stretch/>
        </p:blipFill>
        <p:spPr>
          <a:xfrm>
            <a:off x="0" y="-26126"/>
            <a:ext cx="12192000" cy="6884126"/>
          </a:xfrm>
          <a:prstGeom prst="rect">
            <a:avLst/>
          </a:prstGeom>
        </p:spPr>
      </p:pic>
      <p:pic>
        <p:nvPicPr>
          <p:cNvPr id="5" name="Picture 4"/>
          <p:cNvPicPr>
            <a:picLocks noChangeAspect="1"/>
          </p:cNvPicPr>
          <p:nvPr/>
        </p:nvPicPr>
        <p:blipFill>
          <a:blip r:embed="rId4"/>
          <a:stretch>
            <a:fillRect/>
          </a:stretch>
        </p:blipFill>
        <p:spPr>
          <a:xfrm>
            <a:off x="201931" y="4415245"/>
            <a:ext cx="3206206" cy="2134417"/>
          </a:xfrm>
          <a:prstGeom prst="rect">
            <a:avLst/>
          </a:prstGeom>
          <a:ln>
            <a:solidFill>
              <a:srgbClr val="FFC000"/>
            </a:solidFill>
          </a:ln>
        </p:spPr>
      </p:pic>
      <p:sp>
        <p:nvSpPr>
          <p:cNvPr id="6" name="Rectangle 5"/>
          <p:cNvSpPr/>
          <p:nvPr/>
        </p:nvSpPr>
        <p:spPr>
          <a:xfrm>
            <a:off x="3511007" y="5482453"/>
            <a:ext cx="6096000" cy="600164"/>
          </a:xfrm>
          <a:prstGeom prst="rect">
            <a:avLst/>
          </a:prstGeom>
        </p:spPr>
        <p:txBody>
          <a:bodyPr>
            <a:spAutoFit/>
          </a:bodyPr>
          <a:lstStyle/>
          <a:p>
            <a:r>
              <a:rPr lang="en-GB" sz="1100" dirty="0" err="1">
                <a:latin typeface="Source Sans Pro"/>
              </a:rPr>
              <a:t>Minniti</a:t>
            </a:r>
            <a:r>
              <a:rPr lang="en-GB" sz="1100" dirty="0">
                <a:latin typeface="Source Sans Pro"/>
              </a:rPr>
              <a:t>, C., &amp; </a:t>
            </a:r>
            <a:r>
              <a:rPr lang="en-GB" sz="1100" dirty="0" err="1">
                <a:latin typeface="Source Sans Pro"/>
              </a:rPr>
              <a:t>Sajjadi</a:t>
            </a:r>
            <a:r>
              <a:rPr lang="en-GB" sz="1100" dirty="0">
                <a:latin typeface="Source Sans Pro"/>
              </a:rPr>
              <a:t>, S. M. S. (2019). New data on non‐human primates from the ancient Near East: The recent discovery of a rhesus macaque burial at </a:t>
            </a:r>
            <a:r>
              <a:rPr lang="en-GB" sz="1100" dirty="0" err="1">
                <a:latin typeface="Source Sans Pro"/>
              </a:rPr>
              <a:t>Shahr‐i</a:t>
            </a:r>
            <a:r>
              <a:rPr lang="en-GB" sz="1100" dirty="0">
                <a:latin typeface="Source Sans Pro"/>
              </a:rPr>
              <a:t> </a:t>
            </a:r>
            <a:r>
              <a:rPr lang="en-GB" sz="1100" dirty="0" err="1">
                <a:latin typeface="Source Sans Pro"/>
              </a:rPr>
              <a:t>Sokhta</a:t>
            </a:r>
            <a:r>
              <a:rPr lang="en-GB" sz="1100" dirty="0">
                <a:latin typeface="Source Sans Pro"/>
              </a:rPr>
              <a:t> (Iran). </a:t>
            </a:r>
            <a:r>
              <a:rPr lang="en-GB" sz="1100" i="1" dirty="0">
                <a:latin typeface="Source Sans Pro"/>
              </a:rPr>
              <a:t>International Journal of </a:t>
            </a:r>
            <a:r>
              <a:rPr lang="en-GB" sz="1100" i="1" dirty="0" err="1">
                <a:latin typeface="Source Sans Pro"/>
              </a:rPr>
              <a:t>Osteoarchaeology</a:t>
            </a:r>
            <a:r>
              <a:rPr lang="en-GB" sz="1100" dirty="0">
                <a:latin typeface="Source Sans Pro"/>
              </a:rPr>
              <a:t>, </a:t>
            </a:r>
            <a:r>
              <a:rPr lang="en-GB" sz="1100" i="1" dirty="0">
                <a:latin typeface="Source Sans Pro"/>
              </a:rPr>
              <a:t>29</a:t>
            </a:r>
            <a:r>
              <a:rPr lang="en-GB" sz="1100" dirty="0">
                <a:latin typeface="Source Sans Pro"/>
              </a:rPr>
              <a:t>(4), 538–548. https://doi.org/10.1002/oa.2750</a:t>
            </a:r>
            <a:endParaRPr lang="en-GB" sz="1100" dirty="0"/>
          </a:p>
        </p:txBody>
      </p:sp>
      <p:sp>
        <p:nvSpPr>
          <p:cNvPr id="7" name="Title 6"/>
          <p:cNvSpPr>
            <a:spLocks noGrp="1"/>
          </p:cNvSpPr>
          <p:nvPr>
            <p:ph type="title"/>
          </p:nvPr>
        </p:nvSpPr>
        <p:spPr>
          <a:xfrm>
            <a:off x="201931" y="206215"/>
            <a:ext cx="6927926" cy="1325563"/>
          </a:xfrm>
        </p:spPr>
        <p:txBody>
          <a:bodyPr>
            <a:normAutofit fontScale="90000"/>
          </a:bodyPr>
          <a:lstStyle/>
          <a:p>
            <a:r>
              <a:rPr lang="en-GB" sz="3200" dirty="0">
                <a:solidFill>
                  <a:schemeClr val="bg1"/>
                </a:solidFill>
              </a:rPr>
              <a:t>Non- human primate burial from 4000 years ago: the rhesus macaque burial at the necropolis at </a:t>
            </a:r>
            <a:r>
              <a:rPr lang="en-GB" sz="3200" dirty="0" err="1">
                <a:solidFill>
                  <a:schemeClr val="bg1"/>
                </a:solidFill>
              </a:rPr>
              <a:t>Shahr‐i</a:t>
            </a:r>
            <a:r>
              <a:rPr lang="en-GB" sz="3200" dirty="0">
                <a:solidFill>
                  <a:schemeClr val="bg1"/>
                </a:solidFill>
              </a:rPr>
              <a:t> </a:t>
            </a:r>
            <a:r>
              <a:rPr lang="en-GB" sz="3200" dirty="0" err="1">
                <a:solidFill>
                  <a:schemeClr val="bg1"/>
                </a:solidFill>
              </a:rPr>
              <a:t>Sokhta</a:t>
            </a:r>
            <a:r>
              <a:rPr lang="en-GB" sz="3200" dirty="0">
                <a:solidFill>
                  <a:schemeClr val="bg1"/>
                </a:solidFill>
              </a:rPr>
              <a:t> (Iran).</a:t>
            </a:r>
            <a:r>
              <a:rPr lang="en-GB" sz="3600" dirty="0">
                <a:solidFill>
                  <a:schemeClr val="bg1"/>
                </a:solidFill>
              </a:rPr>
              <a:t> </a:t>
            </a:r>
          </a:p>
        </p:txBody>
      </p:sp>
    </p:spTree>
    <p:extLst>
      <p:ext uri="{BB962C8B-B14F-4D97-AF65-F5344CB8AC3E}">
        <p14:creationId xmlns:p14="http://schemas.microsoft.com/office/powerpoint/2010/main" val="3643963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1507" y="294776"/>
            <a:ext cx="11026698" cy="1325563"/>
          </a:xfrm>
        </p:spPr>
        <p:txBody>
          <a:bodyPr>
            <a:normAutofit/>
          </a:bodyPr>
          <a:lstStyle/>
          <a:p>
            <a:r>
              <a:rPr lang="en-GB" sz="3600" dirty="0"/>
              <a:t>Human-animal relations: Practice and the public</a:t>
            </a:r>
          </a:p>
        </p:txBody>
      </p:sp>
      <p:sp>
        <p:nvSpPr>
          <p:cNvPr id="3" name="Content Placeholder 2"/>
          <p:cNvSpPr>
            <a:spLocks noGrp="1"/>
          </p:cNvSpPr>
          <p:nvPr>
            <p:ph idx="1"/>
          </p:nvPr>
        </p:nvSpPr>
        <p:spPr>
          <a:xfrm>
            <a:off x="200723" y="1835839"/>
            <a:ext cx="4134346" cy="4351338"/>
          </a:xfrm>
        </p:spPr>
        <p:txBody>
          <a:bodyPr>
            <a:normAutofit lnSpcReduction="10000"/>
          </a:bodyPr>
          <a:lstStyle/>
          <a:p>
            <a:r>
              <a:rPr lang="en-GB" dirty="0"/>
              <a:t>2,500 year old cat scanned and reconstructed</a:t>
            </a:r>
          </a:p>
          <a:p>
            <a:r>
              <a:rPr lang="en-GB" dirty="0"/>
              <a:t>3D technology, convert to wire model</a:t>
            </a:r>
          </a:p>
          <a:p>
            <a:r>
              <a:rPr lang="en-GB" dirty="0"/>
              <a:t>Looks like a single cat from the outside</a:t>
            </a:r>
          </a:p>
          <a:p>
            <a:r>
              <a:rPr lang="en-GB" dirty="0"/>
              <a:t>Can see textile head….</a:t>
            </a:r>
          </a:p>
          <a:p>
            <a:pPr marL="0" indent="0">
              <a:buNone/>
            </a:pPr>
            <a:r>
              <a:rPr lang="en-GB" dirty="0"/>
              <a:t>Mummy of Rennes, Museum of Fine Art, 1920s</a:t>
            </a:r>
          </a:p>
        </p:txBody>
      </p:sp>
      <p:pic>
        <p:nvPicPr>
          <p:cNvPr id="3074" name="Picture 2" descr=" The ancient Egyptian cat mummy looked like a single cat from the outside"/>
          <p:cNvPicPr>
            <a:picLocks noChangeAspect="1" noChangeArrowheads="1"/>
          </p:cNvPicPr>
          <p:nvPr/>
        </p:nvPicPr>
        <p:blipFill rotWithShape="1">
          <a:blip r:embed="rId3">
            <a:extLst>
              <a:ext uri="{28A0092B-C50C-407E-A947-70E740481C1C}">
                <a14:useLocalDpi xmlns:a14="http://schemas.microsoft.com/office/drawing/2010/main" val="0"/>
              </a:ext>
            </a:extLst>
          </a:blip>
          <a:srcRect l="21154" r="10898"/>
          <a:stretch/>
        </p:blipFill>
        <p:spPr bwMode="auto">
          <a:xfrm>
            <a:off x="4335068" y="1404840"/>
            <a:ext cx="2429879" cy="535848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flipH="1">
            <a:off x="7013410" y="1404840"/>
            <a:ext cx="1812265" cy="5358486"/>
          </a:xfrm>
          <a:prstGeom prst="rect">
            <a:avLst/>
          </a:prstGeom>
        </p:spPr>
      </p:pic>
      <p:pic>
        <p:nvPicPr>
          <p:cNvPr id="5" name="Picture 4"/>
          <p:cNvPicPr>
            <a:picLocks noChangeAspect="1"/>
          </p:cNvPicPr>
          <p:nvPr/>
        </p:nvPicPr>
        <p:blipFill rotWithShape="1">
          <a:blip r:embed="rId5"/>
          <a:srcRect l="26144" r="22769"/>
          <a:stretch/>
        </p:blipFill>
        <p:spPr>
          <a:xfrm>
            <a:off x="9443288" y="1310165"/>
            <a:ext cx="1984917" cy="5453160"/>
          </a:xfrm>
          <a:prstGeom prst="rect">
            <a:avLst/>
          </a:prstGeom>
        </p:spPr>
      </p:pic>
    </p:spTree>
    <p:extLst>
      <p:ext uri="{BB962C8B-B14F-4D97-AF65-F5344CB8AC3E}">
        <p14:creationId xmlns:p14="http://schemas.microsoft.com/office/powerpoint/2010/main" val="31741591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80224" y="0"/>
            <a:ext cx="6846739" cy="6858000"/>
          </a:xfrm>
          <a:prstGeom prst="rect">
            <a:avLst/>
          </a:prstGeom>
        </p:spPr>
      </p:pic>
      <p:sp>
        <p:nvSpPr>
          <p:cNvPr id="3" name="TextBox 2"/>
          <p:cNvSpPr txBox="1"/>
          <p:nvPr/>
        </p:nvSpPr>
        <p:spPr>
          <a:xfrm>
            <a:off x="7984274" y="1674674"/>
            <a:ext cx="2653990" cy="2862322"/>
          </a:xfrm>
          <a:prstGeom prst="rect">
            <a:avLst/>
          </a:prstGeom>
          <a:noFill/>
        </p:spPr>
        <p:txBody>
          <a:bodyPr wrap="square" rtlCol="0">
            <a:spAutoFit/>
          </a:bodyPr>
          <a:lstStyle/>
          <a:p>
            <a:r>
              <a:rPr lang="en-GB" dirty="0"/>
              <a:t>This is an image about what is here, and what is not</a:t>
            </a:r>
          </a:p>
          <a:p>
            <a:r>
              <a:rPr lang="en-GB" dirty="0"/>
              <a:t>No head, no ribs or vertebrae</a:t>
            </a:r>
          </a:p>
          <a:p>
            <a:r>
              <a:rPr lang="en-GB" dirty="0"/>
              <a:t>It has fragments of three tails and five legs</a:t>
            </a:r>
          </a:p>
          <a:p>
            <a:endParaRPr lang="en-GB" dirty="0"/>
          </a:p>
          <a:p>
            <a:endParaRPr lang="en-GB" dirty="0"/>
          </a:p>
          <a:p>
            <a:r>
              <a:rPr lang="en-GB" dirty="0"/>
              <a:t>.</a:t>
            </a:r>
          </a:p>
        </p:txBody>
      </p:sp>
    </p:spTree>
    <p:extLst>
      <p:ext uri="{BB962C8B-B14F-4D97-AF65-F5344CB8AC3E}">
        <p14:creationId xmlns:p14="http://schemas.microsoft.com/office/powerpoint/2010/main" val="12128462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sz="2700" dirty="0"/>
              <a:t>Nicholson, P., </a:t>
            </a:r>
            <a:r>
              <a:rPr lang="en-GB" sz="2700" dirty="0" err="1"/>
              <a:t>Ikram</a:t>
            </a:r>
            <a:r>
              <a:rPr lang="en-GB" sz="2700" dirty="0"/>
              <a:t>, S., &amp; Mills, S. (2015). The Catacombs of Anubis at North Saqqara. </a:t>
            </a:r>
            <a:r>
              <a:rPr lang="en-GB" sz="2700" i="1" dirty="0"/>
              <a:t>Antiquity,</a:t>
            </a:r>
            <a:r>
              <a:rPr lang="en-GB" sz="2700" dirty="0"/>
              <a:t> </a:t>
            </a:r>
            <a:r>
              <a:rPr lang="en-GB" sz="2700" i="1" dirty="0"/>
              <a:t>89</a:t>
            </a:r>
            <a:r>
              <a:rPr lang="en-GB" sz="2700" dirty="0"/>
              <a:t>(345), 645-661. doi:10.15184/aqy.2014.53</a:t>
            </a:r>
            <a:br>
              <a:rPr lang="en-GB" dirty="0"/>
            </a:br>
            <a:endParaRPr lang="en-GB" dirty="0"/>
          </a:p>
        </p:txBody>
      </p:sp>
      <p:pic>
        <p:nvPicPr>
          <p:cNvPr id="6" name="Picture 5"/>
          <p:cNvPicPr>
            <a:picLocks noChangeAspect="1"/>
          </p:cNvPicPr>
          <p:nvPr/>
        </p:nvPicPr>
        <p:blipFill>
          <a:blip r:embed="rId3"/>
          <a:stretch>
            <a:fillRect/>
          </a:stretch>
        </p:blipFill>
        <p:spPr>
          <a:xfrm>
            <a:off x="1434791" y="1279100"/>
            <a:ext cx="8448675" cy="5153025"/>
          </a:xfrm>
          <a:prstGeom prst="rect">
            <a:avLst/>
          </a:prstGeom>
        </p:spPr>
      </p:pic>
    </p:spTree>
    <p:extLst>
      <p:ext uri="{BB962C8B-B14F-4D97-AF65-F5344CB8AC3E}">
        <p14:creationId xmlns:p14="http://schemas.microsoft.com/office/powerpoint/2010/main" val="23583373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3214" y="160998"/>
            <a:ext cx="4759480" cy="6540885"/>
          </a:xfrm>
          <a:prstGeom prst="rect">
            <a:avLst/>
          </a:prstGeom>
        </p:spPr>
      </p:pic>
      <p:pic>
        <p:nvPicPr>
          <p:cNvPr id="3" name="Picture 2"/>
          <p:cNvPicPr>
            <a:picLocks noChangeAspect="1"/>
          </p:cNvPicPr>
          <p:nvPr/>
        </p:nvPicPr>
        <p:blipFill>
          <a:blip r:embed="rId4"/>
          <a:stretch>
            <a:fillRect/>
          </a:stretch>
        </p:blipFill>
        <p:spPr>
          <a:xfrm>
            <a:off x="7881937" y="3632840"/>
            <a:ext cx="4127350" cy="2908044"/>
          </a:xfrm>
          <a:prstGeom prst="rect">
            <a:avLst/>
          </a:prstGeom>
        </p:spPr>
      </p:pic>
      <p:pic>
        <p:nvPicPr>
          <p:cNvPr id="4" name="Picture 3"/>
          <p:cNvPicPr>
            <a:picLocks noChangeAspect="1"/>
          </p:cNvPicPr>
          <p:nvPr/>
        </p:nvPicPr>
        <p:blipFill>
          <a:blip r:embed="rId5"/>
          <a:stretch>
            <a:fillRect/>
          </a:stretch>
        </p:blipFill>
        <p:spPr>
          <a:xfrm>
            <a:off x="4792694" y="942027"/>
            <a:ext cx="3571875" cy="5381625"/>
          </a:xfrm>
          <a:prstGeom prst="rect">
            <a:avLst/>
          </a:prstGeom>
        </p:spPr>
      </p:pic>
      <p:sp>
        <p:nvSpPr>
          <p:cNvPr id="5" name="Title 4"/>
          <p:cNvSpPr>
            <a:spLocks noGrp="1"/>
          </p:cNvSpPr>
          <p:nvPr>
            <p:ph type="title"/>
          </p:nvPr>
        </p:nvSpPr>
        <p:spPr/>
        <p:txBody>
          <a:bodyPr>
            <a:normAutofit/>
          </a:bodyPr>
          <a:lstStyle/>
          <a:p>
            <a:pPr algn="r"/>
            <a:r>
              <a:rPr lang="en-GB" sz="3600" dirty="0"/>
              <a:t>Servicing the temple sites</a:t>
            </a:r>
          </a:p>
        </p:txBody>
      </p:sp>
    </p:spTree>
    <p:extLst>
      <p:ext uri="{BB962C8B-B14F-4D97-AF65-F5344CB8AC3E}">
        <p14:creationId xmlns:p14="http://schemas.microsoft.com/office/powerpoint/2010/main" val="25219473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328" y="365125"/>
            <a:ext cx="5820936" cy="1325563"/>
          </a:xfrm>
        </p:spPr>
        <p:txBody>
          <a:bodyPr>
            <a:normAutofit fontScale="90000"/>
          </a:bodyPr>
          <a:lstStyle/>
          <a:p>
            <a:r>
              <a:rPr lang="en-GB" sz="2000" dirty="0"/>
              <a:t>Johnston, R., Thomas, R., Jones, R., Graves-Brown, C., </a:t>
            </a:r>
            <a:r>
              <a:rPr lang="en-GB" sz="2000" dirty="0" err="1"/>
              <a:t>Goodridge</a:t>
            </a:r>
            <a:r>
              <a:rPr lang="en-GB" sz="2000" dirty="0"/>
              <a:t>, W., &amp; North, L. (2020). Evidence of diet, deification, and death within ancient Egyptian mummified animals. </a:t>
            </a:r>
            <a:r>
              <a:rPr lang="en-GB" sz="2000" i="1" dirty="0"/>
              <a:t>Scientific Reports</a:t>
            </a:r>
            <a:r>
              <a:rPr lang="en-GB" sz="2000" dirty="0"/>
              <a:t>, </a:t>
            </a:r>
            <a:r>
              <a:rPr lang="en-GB" sz="2000" i="1" dirty="0"/>
              <a:t>10</a:t>
            </a:r>
            <a:r>
              <a:rPr lang="en-GB" sz="2000" dirty="0"/>
              <a:t>(1), 14113–14113. </a:t>
            </a:r>
          </a:p>
        </p:txBody>
      </p:sp>
      <p:pic>
        <p:nvPicPr>
          <p:cNvPr id="3" name="Picture 2"/>
          <p:cNvPicPr>
            <a:picLocks noChangeAspect="1"/>
          </p:cNvPicPr>
          <p:nvPr/>
        </p:nvPicPr>
        <p:blipFill>
          <a:blip r:embed="rId3"/>
          <a:stretch>
            <a:fillRect/>
          </a:stretch>
        </p:blipFill>
        <p:spPr>
          <a:xfrm>
            <a:off x="6335984" y="144385"/>
            <a:ext cx="4248150" cy="6524625"/>
          </a:xfrm>
          <a:prstGeom prst="rect">
            <a:avLst/>
          </a:prstGeom>
        </p:spPr>
      </p:pic>
      <p:sp>
        <p:nvSpPr>
          <p:cNvPr id="4" name="TextBox 3"/>
          <p:cNvSpPr txBox="1"/>
          <p:nvPr/>
        </p:nvSpPr>
        <p:spPr>
          <a:xfrm>
            <a:off x="1115123" y="2698595"/>
            <a:ext cx="4282068" cy="923330"/>
          </a:xfrm>
          <a:prstGeom prst="rect">
            <a:avLst/>
          </a:prstGeom>
          <a:noFill/>
        </p:spPr>
        <p:txBody>
          <a:bodyPr wrap="square" rtlCol="0">
            <a:spAutoFit/>
          </a:bodyPr>
          <a:lstStyle/>
          <a:p>
            <a:r>
              <a:rPr lang="en-GB" dirty="0"/>
              <a:t>Given what we have seen, any guesses to what’s in these mummies?</a:t>
            </a:r>
          </a:p>
          <a:p>
            <a:endParaRPr lang="en-GB" dirty="0"/>
          </a:p>
        </p:txBody>
      </p:sp>
    </p:spTree>
    <p:extLst>
      <p:ext uri="{BB962C8B-B14F-4D97-AF65-F5344CB8AC3E}">
        <p14:creationId xmlns:p14="http://schemas.microsoft.com/office/powerpoint/2010/main" val="2832943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570" y="332852"/>
            <a:ext cx="10515600" cy="1325563"/>
          </a:xfrm>
        </p:spPr>
        <p:txBody>
          <a:bodyPr>
            <a:normAutofit/>
          </a:bodyPr>
          <a:lstStyle/>
          <a:p>
            <a:r>
              <a:rPr lang="en-GB" sz="3600" dirty="0"/>
              <a:t>Mummified animals: ‘unwrapped’ digitally</a:t>
            </a:r>
            <a:br>
              <a:rPr lang="en-GB" sz="3600" dirty="0"/>
            </a:br>
            <a:r>
              <a:rPr lang="en-GB" sz="2400" dirty="0"/>
              <a:t>2000 year old bird, cat and snake, Egypt Centre, Swansea</a:t>
            </a:r>
          </a:p>
        </p:txBody>
      </p:sp>
      <p:pic>
        <p:nvPicPr>
          <p:cNvPr id="2050" name="Picture 2" descr="The soft tissue (left) and skeletal remains (right) of the Eurasian kestrel"/>
          <p:cNvPicPr>
            <a:picLocks noChangeAspect="1" noChangeArrowheads="1"/>
          </p:cNvPicPr>
          <p:nvPr/>
        </p:nvPicPr>
        <p:blipFill rotWithShape="1">
          <a:blip r:embed="rId3">
            <a:extLst>
              <a:ext uri="{28A0092B-C50C-407E-A947-70E740481C1C}">
                <a14:useLocalDpi xmlns:a14="http://schemas.microsoft.com/office/drawing/2010/main" val="0"/>
              </a:ext>
            </a:extLst>
          </a:blip>
          <a:srcRect l="10206" t="-522" r="59706" b="522"/>
          <a:stretch/>
        </p:blipFill>
        <p:spPr bwMode="auto">
          <a:xfrm>
            <a:off x="279698" y="1990165"/>
            <a:ext cx="2205318" cy="412292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rotWithShape="1">
          <a:blip r:embed="rId4"/>
          <a:srcRect l="13230" r="12291"/>
          <a:stretch/>
        </p:blipFill>
        <p:spPr>
          <a:xfrm>
            <a:off x="2705549" y="1999278"/>
            <a:ext cx="5475642" cy="4135475"/>
          </a:xfrm>
          <a:prstGeom prst="rect">
            <a:avLst/>
          </a:prstGeom>
        </p:spPr>
      </p:pic>
      <p:pic>
        <p:nvPicPr>
          <p:cNvPr id="4" name="Picture 3"/>
          <p:cNvPicPr>
            <a:picLocks noChangeAspect="1"/>
          </p:cNvPicPr>
          <p:nvPr/>
        </p:nvPicPr>
        <p:blipFill rotWithShape="1">
          <a:blip r:embed="rId5"/>
          <a:srcRect l="16629" t="10141" r="18539" b="19296"/>
          <a:stretch/>
        </p:blipFill>
        <p:spPr>
          <a:xfrm rot="5400000">
            <a:off x="7218382" y="1239877"/>
            <a:ext cx="6056556" cy="3689873"/>
          </a:xfrm>
          <a:prstGeom prst="rect">
            <a:avLst/>
          </a:prstGeom>
        </p:spPr>
      </p:pic>
      <p:sp>
        <p:nvSpPr>
          <p:cNvPr id="5" name="Rectangle 4"/>
          <p:cNvSpPr/>
          <p:nvPr/>
        </p:nvSpPr>
        <p:spPr>
          <a:xfrm>
            <a:off x="423135" y="6133022"/>
            <a:ext cx="8150710" cy="685188"/>
          </a:xfrm>
          <a:prstGeom prst="rect">
            <a:avLst/>
          </a:prstGeom>
        </p:spPr>
        <p:txBody>
          <a:bodyPr wrap="square">
            <a:spAutoFit/>
          </a:bodyPr>
          <a:lstStyle/>
          <a:p>
            <a:pPr>
              <a:lnSpc>
                <a:spcPct val="107000"/>
              </a:lnSpc>
              <a:spcAft>
                <a:spcPts val="800"/>
              </a:spcAft>
            </a:pPr>
            <a:r>
              <a:rPr lang="en-GB" sz="1200" dirty="0">
                <a:latin typeface="Helvetica" panose="020B0604020202020204" pitchFamily="34" charset="0"/>
                <a:ea typeface="Calibri" panose="020F0502020204030204" pitchFamily="34" charset="0"/>
                <a:cs typeface="Times New Roman" panose="02020603050405020304" pitchFamily="18" charset="0"/>
              </a:rPr>
              <a:t>Johnston, R., Thomas, R., Jones, R., Graves-Brown, C., </a:t>
            </a:r>
            <a:r>
              <a:rPr lang="en-GB" sz="1200" dirty="0" err="1">
                <a:latin typeface="Helvetica" panose="020B0604020202020204" pitchFamily="34" charset="0"/>
                <a:ea typeface="Calibri" panose="020F0502020204030204" pitchFamily="34" charset="0"/>
                <a:cs typeface="Times New Roman" panose="02020603050405020304" pitchFamily="18" charset="0"/>
              </a:rPr>
              <a:t>Goodridge</a:t>
            </a:r>
            <a:r>
              <a:rPr lang="en-GB" sz="1200" dirty="0">
                <a:latin typeface="Helvetica" panose="020B0604020202020204" pitchFamily="34" charset="0"/>
                <a:ea typeface="Calibri" panose="020F0502020204030204" pitchFamily="34" charset="0"/>
                <a:cs typeface="Times New Roman" panose="02020603050405020304" pitchFamily="18" charset="0"/>
              </a:rPr>
              <a:t>, W., &amp; North, L. (2020). Evidence of diet, deification, and death within ancient Egyptian mummified animals. </a:t>
            </a:r>
            <a:r>
              <a:rPr lang="en-GB" sz="1200" i="1" dirty="0">
                <a:latin typeface="Calibri" panose="020F0502020204030204" pitchFamily="34" charset="0"/>
                <a:ea typeface="Calibri" panose="020F0502020204030204" pitchFamily="34" charset="0"/>
                <a:cs typeface="Times New Roman" panose="02020603050405020304" pitchFamily="18" charset="0"/>
              </a:rPr>
              <a:t>Scientific Reports</a:t>
            </a:r>
            <a:r>
              <a:rPr lang="en-GB" sz="1200" dirty="0">
                <a:latin typeface="Calibri" panose="020F0502020204030204" pitchFamily="34" charset="0"/>
                <a:ea typeface="Calibri" panose="020F0502020204030204" pitchFamily="34" charset="0"/>
                <a:cs typeface="Times New Roman" panose="02020603050405020304" pitchFamily="18" charset="0"/>
              </a:rPr>
              <a:t>, </a:t>
            </a:r>
            <a:r>
              <a:rPr lang="en-GB" sz="1200" i="1" dirty="0">
                <a:latin typeface="Calibri" panose="020F0502020204030204" pitchFamily="34" charset="0"/>
                <a:ea typeface="Calibri" panose="020F0502020204030204" pitchFamily="34" charset="0"/>
                <a:cs typeface="Times New Roman" panose="02020603050405020304" pitchFamily="18" charset="0"/>
              </a:rPr>
              <a:t>10</a:t>
            </a:r>
            <a:r>
              <a:rPr lang="en-GB" sz="1200" dirty="0">
                <a:latin typeface="Calibri" panose="020F0502020204030204" pitchFamily="34" charset="0"/>
                <a:ea typeface="Calibri" panose="020F0502020204030204" pitchFamily="34" charset="0"/>
                <a:cs typeface="Times New Roman" panose="02020603050405020304" pitchFamily="18" charset="0"/>
              </a:rPr>
              <a:t>(1), 14113–14113. </a:t>
            </a:r>
            <a:r>
              <a:rPr lang="en-GB" sz="1200" dirty="0">
                <a:solidFill>
                  <a:srgbClr val="908B87"/>
                </a:solidFill>
                <a:latin typeface="Calibri" panose="020F0502020204030204" pitchFamily="34" charset="0"/>
                <a:ea typeface="Calibri" panose="020F0502020204030204" pitchFamily="34" charset="0"/>
                <a:cs typeface="Times New Roman" panose="02020603050405020304" pitchFamily="18" charset="0"/>
                <a:hlinkClick r:id="rId6"/>
              </a:rPr>
              <a:t>https://doi.org/10.1038/s41598-020-69726-0</a:t>
            </a:r>
            <a:endParaRPr lang="en-GB" sz="1200" dirty="0">
              <a:solidFill>
                <a:srgbClr val="908B87"/>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9740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0" y="0"/>
            <a:ext cx="12192000" cy="6858000"/>
          </a:xfrm>
          <a:prstGeom prst="rect">
            <a:avLst/>
          </a:prstGeom>
          <a:ln>
            <a:solidFill>
              <a:srgbClr val="FFC000"/>
            </a:solidFill>
          </a:ln>
        </p:spPr>
      </p:pic>
      <p:sp>
        <p:nvSpPr>
          <p:cNvPr id="2" name="Title 1"/>
          <p:cNvSpPr>
            <a:spLocks noGrp="1"/>
          </p:cNvSpPr>
          <p:nvPr>
            <p:ph type="title"/>
          </p:nvPr>
        </p:nvSpPr>
        <p:spPr>
          <a:xfrm>
            <a:off x="3463961" y="-129726"/>
            <a:ext cx="8466269" cy="1325563"/>
          </a:xfrm>
        </p:spPr>
        <p:txBody>
          <a:bodyPr>
            <a:normAutofit/>
          </a:bodyPr>
          <a:lstStyle/>
          <a:p>
            <a:pPr algn="r"/>
            <a:r>
              <a:rPr lang="en-GB" sz="3600" dirty="0"/>
              <a:t>Opening the mouth ceremony for snakes?</a:t>
            </a:r>
            <a:br>
              <a:rPr lang="en-GB" sz="3600" dirty="0"/>
            </a:br>
            <a:r>
              <a:rPr lang="en-GB" sz="3600" dirty="0"/>
              <a:t>X-ray </a:t>
            </a:r>
            <a:r>
              <a:rPr lang="en-GB" sz="3600" dirty="0" err="1"/>
              <a:t>microtomography</a:t>
            </a:r>
            <a:endParaRPr lang="en-GB" sz="3600" dirty="0"/>
          </a:p>
        </p:txBody>
      </p:sp>
      <p:sp>
        <p:nvSpPr>
          <p:cNvPr id="5" name="Freeform 4"/>
          <p:cNvSpPr/>
          <p:nvPr/>
        </p:nvSpPr>
        <p:spPr>
          <a:xfrm>
            <a:off x="5271247" y="1839558"/>
            <a:ext cx="419548" cy="307105"/>
          </a:xfrm>
          <a:custGeom>
            <a:avLst/>
            <a:gdLst>
              <a:gd name="connsiteX0" fmla="*/ 0 w 419548"/>
              <a:gd name="connsiteY0" fmla="*/ 172122 h 307105"/>
              <a:gd name="connsiteX1" fmla="*/ 419548 w 419548"/>
              <a:gd name="connsiteY1" fmla="*/ 0 h 307105"/>
            </a:gdLst>
            <a:ahLst/>
            <a:cxnLst>
              <a:cxn ang="0">
                <a:pos x="connsiteX0" y="connsiteY0"/>
              </a:cxn>
              <a:cxn ang="0">
                <a:pos x="connsiteX1" y="connsiteY1"/>
              </a:cxn>
            </a:cxnLst>
            <a:rect l="l" t="t" r="r" b="b"/>
            <a:pathLst>
              <a:path w="419548" h="307105">
                <a:moveTo>
                  <a:pt x="0" y="172122"/>
                </a:moveTo>
                <a:cubicBezTo>
                  <a:pt x="130884" y="311075"/>
                  <a:pt x="261769" y="450028"/>
                  <a:pt x="41954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rot="20935056">
            <a:off x="1506069" y="2860662"/>
            <a:ext cx="3141233" cy="268941"/>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rot="10040751">
            <a:off x="5472328" y="2009745"/>
            <a:ext cx="3141233" cy="268941"/>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302053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chemeClr val="tx1"/>
                </a:solidFill>
              </a:rPr>
              <a:t>Hierakonpolis: City of the Hawk – and a flint elephant!</a:t>
            </a:r>
            <a:endParaRPr lang="en-GB" sz="3600" dirty="0"/>
          </a:p>
        </p:txBody>
      </p:sp>
      <p:pic>
        <p:nvPicPr>
          <p:cNvPr id="3" name="Picture 2"/>
          <p:cNvPicPr>
            <a:picLocks noChangeAspect="1"/>
          </p:cNvPicPr>
          <p:nvPr/>
        </p:nvPicPr>
        <p:blipFill>
          <a:blip r:embed="rId3"/>
          <a:stretch>
            <a:fillRect/>
          </a:stretch>
        </p:blipFill>
        <p:spPr>
          <a:xfrm>
            <a:off x="199327" y="1866782"/>
            <a:ext cx="5896673" cy="4422505"/>
          </a:xfrm>
          <a:prstGeom prst="rect">
            <a:avLst/>
          </a:prstGeom>
        </p:spPr>
      </p:pic>
      <p:pic>
        <p:nvPicPr>
          <p:cNvPr id="4" name="Picture 3"/>
          <p:cNvPicPr>
            <a:picLocks noChangeAspect="1"/>
          </p:cNvPicPr>
          <p:nvPr/>
        </p:nvPicPr>
        <p:blipFill>
          <a:blip r:embed="rId4"/>
          <a:stretch>
            <a:fillRect/>
          </a:stretch>
        </p:blipFill>
        <p:spPr>
          <a:xfrm>
            <a:off x="6096000" y="1868234"/>
            <a:ext cx="5716879" cy="4421053"/>
          </a:xfrm>
          <a:prstGeom prst="rect">
            <a:avLst/>
          </a:prstGeom>
        </p:spPr>
      </p:pic>
    </p:spTree>
    <p:extLst>
      <p:ext uri="{BB962C8B-B14F-4D97-AF65-F5344CB8AC3E}">
        <p14:creationId xmlns:p14="http://schemas.microsoft.com/office/powerpoint/2010/main" val="36335228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Elite cemetery Hierakonpolis Baboon and Jungle cat arm bones broken and deformed.</a:t>
            </a:r>
          </a:p>
        </p:txBody>
      </p:sp>
      <p:pic>
        <p:nvPicPr>
          <p:cNvPr id="3" name="Picture 2"/>
          <p:cNvPicPr>
            <a:picLocks noChangeAspect="1"/>
          </p:cNvPicPr>
          <p:nvPr/>
        </p:nvPicPr>
        <p:blipFill rotWithShape="1">
          <a:blip r:embed="rId3"/>
          <a:srcRect t="1847" b="616"/>
          <a:stretch/>
        </p:blipFill>
        <p:spPr>
          <a:xfrm rot="16200000">
            <a:off x="195034" y="2333854"/>
            <a:ext cx="4818597" cy="3532264"/>
          </a:xfrm>
          <a:prstGeom prst="rect">
            <a:avLst/>
          </a:prstGeom>
          <a:ln>
            <a:solidFill>
              <a:schemeClr val="bg1"/>
            </a:solidFill>
          </a:ln>
        </p:spPr>
      </p:pic>
      <p:pic>
        <p:nvPicPr>
          <p:cNvPr id="4" name="Picture 3"/>
          <p:cNvPicPr>
            <a:picLocks noChangeAspect="1"/>
          </p:cNvPicPr>
          <p:nvPr/>
        </p:nvPicPr>
        <p:blipFill rotWithShape="1">
          <a:blip r:embed="rId4"/>
          <a:srcRect l="13303" t="11719" r="14259" b="8281"/>
          <a:stretch/>
        </p:blipFill>
        <p:spPr>
          <a:xfrm rot="5400000">
            <a:off x="6400796" y="2271186"/>
            <a:ext cx="4415884" cy="3657601"/>
          </a:xfrm>
          <a:prstGeom prst="rect">
            <a:avLst/>
          </a:prstGeom>
        </p:spPr>
      </p:pic>
      <p:sp>
        <p:nvSpPr>
          <p:cNvPr id="5" name="Rectangle 4"/>
          <p:cNvSpPr/>
          <p:nvPr/>
        </p:nvSpPr>
        <p:spPr>
          <a:xfrm>
            <a:off x="4737166" y="3222031"/>
            <a:ext cx="1729961" cy="1200329"/>
          </a:xfrm>
          <a:prstGeom prst="rect">
            <a:avLst/>
          </a:prstGeom>
        </p:spPr>
        <p:txBody>
          <a:bodyPr wrap="none">
            <a:spAutoFit/>
          </a:bodyPr>
          <a:lstStyle/>
          <a:p>
            <a:r>
              <a:rPr lang="en-GB" dirty="0"/>
              <a:t>Left</a:t>
            </a:r>
            <a:r>
              <a:rPr lang="en-GB" i="1" dirty="0"/>
              <a:t> Papio </a:t>
            </a:r>
            <a:r>
              <a:rPr lang="en-GB" i="1" dirty="0" err="1"/>
              <a:t>anubi</a:t>
            </a:r>
            <a:endParaRPr lang="en-GB" i="1" dirty="0"/>
          </a:p>
          <a:p>
            <a:endParaRPr lang="en-GB" i="1" dirty="0"/>
          </a:p>
          <a:p>
            <a:endParaRPr lang="en-GB" i="1" dirty="0"/>
          </a:p>
          <a:p>
            <a:r>
              <a:rPr lang="en-GB" dirty="0"/>
              <a:t>Right</a:t>
            </a:r>
            <a:r>
              <a:rPr lang="en-GB" i="1" dirty="0"/>
              <a:t> Felis </a:t>
            </a:r>
            <a:r>
              <a:rPr lang="en-GB" i="1" dirty="0" err="1"/>
              <a:t>chaus</a:t>
            </a:r>
            <a:endParaRPr lang="en-GB" i="1" dirty="0"/>
          </a:p>
        </p:txBody>
      </p:sp>
    </p:spTree>
    <p:extLst>
      <p:ext uri="{BB962C8B-B14F-4D97-AF65-F5344CB8AC3E}">
        <p14:creationId xmlns:p14="http://schemas.microsoft.com/office/powerpoint/2010/main" val="22596193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898" y="498940"/>
            <a:ext cx="3689195" cy="1325563"/>
          </a:xfrm>
        </p:spPr>
        <p:txBody>
          <a:bodyPr>
            <a:normAutofit/>
          </a:bodyPr>
          <a:lstStyle/>
          <a:p>
            <a:r>
              <a:rPr lang="en-GB" sz="3600" dirty="0"/>
              <a:t>Bad treatment of </a:t>
            </a:r>
            <a:r>
              <a:rPr lang="en-GB" sz="3600"/>
              <a:t>the baboons..</a:t>
            </a:r>
            <a:endParaRPr lang="en-GB" sz="3600" dirty="0"/>
          </a:p>
        </p:txBody>
      </p:sp>
      <p:pic>
        <p:nvPicPr>
          <p:cNvPr id="3" name="Picture 2"/>
          <p:cNvPicPr>
            <a:picLocks noChangeAspect="1"/>
          </p:cNvPicPr>
          <p:nvPr/>
        </p:nvPicPr>
        <p:blipFill>
          <a:blip r:embed="rId3"/>
          <a:stretch>
            <a:fillRect/>
          </a:stretch>
        </p:blipFill>
        <p:spPr>
          <a:xfrm>
            <a:off x="5650565" y="0"/>
            <a:ext cx="5618988" cy="6858000"/>
          </a:xfrm>
          <a:prstGeom prst="rect">
            <a:avLst/>
          </a:prstGeom>
        </p:spPr>
      </p:pic>
      <p:pic>
        <p:nvPicPr>
          <p:cNvPr id="4" name="Picture 3"/>
          <p:cNvPicPr>
            <a:picLocks noChangeAspect="1"/>
          </p:cNvPicPr>
          <p:nvPr/>
        </p:nvPicPr>
        <p:blipFill>
          <a:blip r:embed="rId4"/>
          <a:stretch>
            <a:fillRect/>
          </a:stretch>
        </p:blipFill>
        <p:spPr>
          <a:xfrm>
            <a:off x="461382" y="2340710"/>
            <a:ext cx="5011538" cy="3123388"/>
          </a:xfrm>
          <a:prstGeom prst="rect">
            <a:avLst/>
          </a:prstGeom>
        </p:spPr>
      </p:pic>
    </p:spTree>
    <p:extLst>
      <p:ext uri="{BB962C8B-B14F-4D97-AF65-F5344CB8AC3E}">
        <p14:creationId xmlns:p14="http://schemas.microsoft.com/office/powerpoint/2010/main" val="926646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Problems page: Ethics and issues?</a:t>
            </a:r>
          </a:p>
        </p:txBody>
      </p:sp>
      <p:sp>
        <p:nvSpPr>
          <p:cNvPr id="3" name="Content Placeholder 2"/>
          <p:cNvSpPr>
            <a:spLocks noGrp="1"/>
          </p:cNvSpPr>
          <p:nvPr>
            <p:ph idx="1"/>
          </p:nvPr>
        </p:nvSpPr>
        <p:spPr/>
        <p:txBody>
          <a:bodyPr/>
          <a:lstStyle/>
          <a:p>
            <a:r>
              <a:rPr lang="en-GB" dirty="0"/>
              <a:t>Open season – what is not ok with humans can be with animals</a:t>
            </a:r>
          </a:p>
          <a:p>
            <a:r>
              <a:rPr lang="en-GB" dirty="0"/>
              <a:t>Big machines that go ping – got the tech/justify the existence of the research, evaluation based around the tech</a:t>
            </a:r>
          </a:p>
          <a:p>
            <a:r>
              <a:rPr lang="en-GB" dirty="0"/>
              <a:t>Comparison of the unique/individual</a:t>
            </a:r>
          </a:p>
          <a:p>
            <a:r>
              <a:rPr lang="en-GB" dirty="0"/>
              <a:t>Grave goods view of the world</a:t>
            </a:r>
          </a:p>
          <a:p>
            <a:r>
              <a:rPr lang="en-GB" dirty="0"/>
              <a:t>There are some similarities with human mummification</a:t>
            </a:r>
          </a:p>
          <a:p>
            <a:pPr lvl="1"/>
            <a:r>
              <a:rPr lang="en-GB" dirty="0"/>
              <a:t>Ultimate control over transformation for the dead</a:t>
            </a:r>
          </a:p>
          <a:p>
            <a:pPr lvl="1"/>
            <a:r>
              <a:rPr lang="en-GB" dirty="0"/>
              <a:t>World view however is different humans seen as transforming for their death, animals seen as transforming to serve the human need</a:t>
            </a:r>
          </a:p>
        </p:txBody>
      </p:sp>
    </p:spTree>
    <p:extLst>
      <p:ext uri="{BB962C8B-B14F-4D97-AF65-F5344CB8AC3E}">
        <p14:creationId xmlns:p14="http://schemas.microsoft.com/office/powerpoint/2010/main" val="1517721553"/>
      </p:ext>
    </p:extLst>
  </p:cSld>
  <p:clrMapOvr>
    <a:masterClrMapping/>
  </p:clrMapOvr>
</p:sld>
</file>

<file path=ppt/theme/theme1.xml><?xml version="1.0" encoding="utf-8"?>
<a:theme xmlns:a="http://schemas.openxmlformats.org/drawingml/2006/main" name="Depth">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47428100-C732-4B2E-A30A-5273F581A0F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TM04033923[[fn=Depth]]</Template>
  <TotalTime>921</TotalTime>
  <Words>5149</Words>
  <Application>Microsoft Office PowerPoint</Application>
  <PresentationFormat>Widescreen</PresentationFormat>
  <Paragraphs>219</Paragraphs>
  <Slides>28</Slides>
  <Notes>28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TheSun</vt:lpstr>
      <vt:lpstr>Arial</vt:lpstr>
      <vt:lpstr>Calibri</vt:lpstr>
      <vt:lpstr>Corbel</vt:lpstr>
      <vt:lpstr>Helvetica</vt:lpstr>
      <vt:lpstr>Source Sans Pro</vt:lpstr>
      <vt:lpstr>Times</vt:lpstr>
      <vt:lpstr>Wingdings</vt:lpstr>
      <vt:lpstr>Depth</vt:lpstr>
      <vt:lpstr>Animals: in life and death</vt:lpstr>
      <vt:lpstr>Moggie mummification</vt:lpstr>
      <vt:lpstr>The eternal body of animals</vt:lpstr>
      <vt:lpstr>PowerPoint Presentation</vt:lpstr>
      <vt:lpstr>PowerPoint Presentation</vt:lpstr>
      <vt:lpstr>Predynastic Hierakonpolis, 3700 B.C. and domestication</vt:lpstr>
      <vt:lpstr>Who got mummified</vt:lpstr>
      <vt:lpstr>So why were they mummified?</vt:lpstr>
      <vt:lpstr>Huge granite sarcophagus of the sacred Apis Bull, Gallery of the Serapeum, Saqqara (a  temple complex)</vt:lpstr>
      <vt:lpstr>Pets and pet cemetery</vt:lpstr>
      <vt:lpstr>Some were shown elaborate treatment</vt:lpstr>
      <vt:lpstr>1858 below, and now right</vt:lpstr>
      <vt:lpstr>Human-animal relations: So, were they the same as human mummies?</vt:lpstr>
      <vt:lpstr>Food mummies….beef ribs</vt:lpstr>
      <vt:lpstr>PowerPoint Presentation</vt:lpstr>
      <vt:lpstr>Human-animal relations:  So, does this mean they are the same, well-respected, well—treated, being prepared for an afterlife?   Are animal and human one? Ezzat, A 2020 https://doi.org/10.3390/arts10030040 (See Dorothea Arnold An Egyptian Bestiary – for fulishl view of animals, digital copy available)</vt:lpstr>
      <vt:lpstr>Non- human primate burial from 4000 years ago: the rhesus macaque burial at the necropolis at Shahr‐i Sokhta (Iran). </vt:lpstr>
      <vt:lpstr>Human-animal relations: Practice and the public</vt:lpstr>
      <vt:lpstr>PowerPoint Presentation</vt:lpstr>
      <vt:lpstr>Nicholson, P., Ikram, S., &amp; Mills, S. (2015). The Catacombs of Anubis at North Saqqara. Antiquity, 89(345), 645-661. doi:10.15184/aqy.2014.53 </vt:lpstr>
      <vt:lpstr>Servicing the temple sites</vt:lpstr>
      <vt:lpstr>Johnston, R., Thomas, R., Jones, R., Graves-Brown, C., Goodridge, W., &amp; North, L. (2020). Evidence of diet, deification, and death within ancient Egyptian mummified animals. Scientific Reports, 10(1), 14113–14113. </vt:lpstr>
      <vt:lpstr>Mummified animals: ‘unwrapped’ digitally 2000 year old bird, cat and snake, Egypt Centre, Swansea</vt:lpstr>
      <vt:lpstr>Opening the mouth ceremony for snakes? X-ray microtomography</vt:lpstr>
      <vt:lpstr>Hierakonpolis: City of the Hawk – and a flint elephant!</vt:lpstr>
      <vt:lpstr>Elite cemetery Hierakonpolis Baboon and Jungle cat arm bones broken and deformed.</vt:lpstr>
      <vt:lpstr>Bad treatment of the baboons..</vt:lpstr>
      <vt:lpstr>Problems page: Ethics and issues?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Animals: in life and death</dc:title>
  <dc:creator>Ros Coard</dc:creator>
  <cp:lastModifiedBy>Ros Coard</cp:lastModifiedBy>
  <cp:revision>16</cp:revision>
  <cp:lastPrinted>2021-09-29T15:45:53Z</cp:lastPrinted>
  <dcterms:created xsi:type="dcterms:W3CDTF">2021-09-27T13:00:47Z</dcterms:created>
  <dcterms:modified xsi:type="dcterms:W3CDTF">2023-10-04T09:23:12Z</dcterms:modified>
</cp:coreProperties>
</file>