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34" r:id="rId1"/>
  </p:sldMasterIdLst>
  <p:sldIdLst>
    <p:sldId id="256" r:id="rId2"/>
    <p:sldId id="273" r:id="rId3"/>
    <p:sldId id="274" r:id="rId4"/>
    <p:sldId id="257" r:id="rId5"/>
    <p:sldId id="258" r:id="rId6"/>
    <p:sldId id="270" r:id="rId7"/>
    <p:sldId id="260" r:id="rId8"/>
    <p:sldId id="275" r:id="rId9"/>
    <p:sldId id="276" r:id="rId10"/>
    <p:sldId id="267" r:id="rId11"/>
    <p:sldId id="265" r:id="rId12"/>
    <p:sldId id="271" r:id="rId13"/>
    <p:sldId id="263" r:id="rId14"/>
    <p:sldId id="272" r:id="rId15"/>
    <p:sldId id="262" r:id="rId16"/>
    <p:sldId id="264" r:id="rId17"/>
    <p:sldId id="26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5830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573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614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5922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34578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933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87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019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42B0DB6-F5C7-45FB-8CF3-31B45F9C2DA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4353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307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179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952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38" r:id="rId4"/>
    <p:sldLayoutId id="2147483939" r:id="rId5"/>
    <p:sldLayoutId id="2147483940" r:id="rId6"/>
    <p:sldLayoutId id="2147483941" r:id="rId7"/>
    <p:sldLayoutId id="2147483942" r:id="rId8"/>
    <p:sldLayoutId id="2147483943" r:id="rId9"/>
    <p:sldLayoutId id="2147483944" r:id="rId10"/>
    <p:sldLayoutId id="21474839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yselfselfhelp.blogspot.com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pcHVVzijw-E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12monthsofgolfinvail.blogspot.com/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sherman's_knot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7AEB-94D1-4509-B914-A61FEF82BD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Communication and counselling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D097B4-D169-4F5E-8BF1-C971CD3310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ctr"/>
            <a:r>
              <a:rPr lang="en-GB" sz="3800" b="1" dirty="0"/>
              <a:t>Reflection and paraphrasing </a:t>
            </a:r>
          </a:p>
          <a:p>
            <a:pPr algn="ctr"/>
            <a:r>
              <a:rPr lang="en-GB" sz="2400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2863971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BDA2C-A9E4-4AF1-90D4-1524C1231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EC651-69AC-4709-B9D3-F4396F943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Reflecting of feelings involves putting into words any emotions and or feelings that you pick up from the speaker</a:t>
            </a:r>
          </a:p>
          <a:p>
            <a:r>
              <a:rPr lang="en-GB" dirty="0"/>
              <a:t>When you reflect back the expressed emotions, it helps the speaker to own and accept their own feelings.</a:t>
            </a:r>
          </a:p>
          <a:p>
            <a:r>
              <a:rPr lang="en-GB" dirty="0"/>
              <a:t>You are feeling guilty about…</a:t>
            </a:r>
          </a:p>
          <a:p>
            <a:r>
              <a:rPr lang="en-GB" dirty="0"/>
              <a:t>You feel sad because…….</a:t>
            </a:r>
          </a:p>
          <a:p>
            <a:r>
              <a:rPr lang="en-GB" dirty="0"/>
              <a:t>You feel quite anxious about meeting his parents</a:t>
            </a:r>
          </a:p>
          <a:p>
            <a:r>
              <a:rPr lang="en-GB" dirty="0"/>
              <a:t>You feel very stressed with the new workload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854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8ADC5-7F54-443C-B4BF-A9C31F687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paraphrasing?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BB65D-B1A6-4C4F-B3D1-66D0209C7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It is a counselling skill that repeats back your understanding of the material which has been brought by the client using your own words</a:t>
            </a:r>
          </a:p>
          <a:p>
            <a:r>
              <a:rPr lang="en-GB" sz="2400" dirty="0"/>
              <a:t>The counsellor/nurse chooses the most important details (content), thoughts and feelings and reflects them back to the client/patient </a:t>
            </a:r>
          </a:p>
          <a:p>
            <a:r>
              <a:rPr lang="en-GB" sz="2400" dirty="0"/>
              <a:t>Is described as holding up a mirror to the speaker, but not so they can see their face, but to exam their thoughts, feelings, beliefs, values, ideas and self concept.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081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1BD80-F4D9-4D48-970C-062DCB884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Reflecting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38C5F7-BAFA-4222-9C4F-7522BB87B5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14226" y="94268"/>
            <a:ext cx="12386820" cy="693812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C0E724-7C88-44A4-87BE-14F50EFBF575}"/>
              </a:ext>
            </a:extLst>
          </p:cNvPr>
          <p:cNvSpPr txBox="1"/>
          <p:nvPr/>
        </p:nvSpPr>
        <p:spPr>
          <a:xfrm>
            <a:off x="1966396" y="3648173"/>
            <a:ext cx="486222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</a:t>
            </a:r>
            <a:r>
              <a:rPr lang="en-GB" sz="2400" b="1" dirty="0"/>
              <a:t>Mirror back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Thoughts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Feelings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Beliefs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Values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b="1" dirty="0"/>
              <a:t>Ideas of self conce</a:t>
            </a:r>
            <a:r>
              <a:rPr lang="en-GB" dirty="0"/>
              <a:t>pt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2919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416D6-D6F0-410A-8327-4F9444284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Paraphrasing skill: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E28A1-FFE1-47C1-9654-4E54C37C4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000" dirty="0"/>
              <a:t>Is a counselling skill used as an empathic response </a:t>
            </a:r>
          </a:p>
          <a:p>
            <a:r>
              <a:rPr lang="en-GB" sz="2000" dirty="0"/>
              <a:t>It repeats back your understanding of the material stated by the client/patient </a:t>
            </a:r>
            <a:r>
              <a:rPr lang="en-GB" sz="2000" b="1" dirty="0"/>
              <a:t>but in your own words.</a:t>
            </a:r>
          </a:p>
          <a:p>
            <a:r>
              <a:rPr lang="en-GB" sz="2000" dirty="0"/>
              <a:t>A paraphrase reflects the </a:t>
            </a:r>
            <a:r>
              <a:rPr lang="en-GB" sz="2000" b="1" dirty="0"/>
              <a:t>essence</a:t>
            </a:r>
            <a:r>
              <a:rPr lang="en-GB" sz="2000" dirty="0"/>
              <a:t> of what has been said, choosing details such as thoughts, feelings and content.</a:t>
            </a:r>
          </a:p>
          <a:p>
            <a:r>
              <a:rPr lang="en-GB" sz="2000" dirty="0"/>
              <a:t>Good paraphrasing indicates </a:t>
            </a:r>
            <a:r>
              <a:rPr lang="en-GB" sz="2000" b="1" dirty="0"/>
              <a:t>attentive listening</a:t>
            </a:r>
          </a:p>
          <a:p>
            <a:r>
              <a:rPr lang="en-GB" sz="2000" dirty="0"/>
              <a:t>Helps  build the client/patient rapport and </a:t>
            </a:r>
            <a:r>
              <a:rPr lang="en-GB" sz="2000" b="1" dirty="0"/>
              <a:t>builds empathy </a:t>
            </a:r>
          </a:p>
          <a:p>
            <a:r>
              <a:rPr lang="en-GB" sz="2000" dirty="0"/>
              <a:t>It shows the client/patient that they have been heard</a:t>
            </a:r>
          </a:p>
          <a:p>
            <a:r>
              <a:rPr lang="en-GB" sz="2000" dirty="0"/>
              <a:t>Enables the helper’s  understanding by clarifying the client’s meaning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2307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AAA2-C110-478C-B812-833EE9F74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Paraphrasing is 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7ED99-37DF-4AD2-B97B-7ADBFB274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Paraphrasing is not repeating everything back to the client/patient word for word like a parrot</a:t>
            </a:r>
          </a:p>
          <a:p>
            <a:r>
              <a:rPr lang="en-GB" sz="2400" dirty="0"/>
              <a:t>Paraphrasing is not being judgemental in your response</a:t>
            </a:r>
          </a:p>
          <a:p>
            <a:r>
              <a:rPr lang="en-GB" sz="2400" dirty="0"/>
              <a:t>To avoid sounding like a parrot use your own words to recall back to the client/patient what you have heard using feelings, thoughts and content.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1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746FA-7FB1-400C-835C-E849167FD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3C92-3AE2-47A9-A1F4-FDC530FAB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b="1" dirty="0"/>
              <a:t>Client:</a:t>
            </a:r>
            <a:r>
              <a:rPr lang="en-GB" sz="2400" dirty="0"/>
              <a:t>- “I’m having a hard time communicating with Bill and I don’t know what’s going on?”</a:t>
            </a:r>
          </a:p>
          <a:p>
            <a:endParaRPr lang="en-GB" sz="2400" dirty="0"/>
          </a:p>
          <a:p>
            <a:r>
              <a:rPr lang="en-GB" sz="2400" b="1" dirty="0"/>
              <a:t>Counsellor</a:t>
            </a:r>
            <a:r>
              <a:rPr lang="en-GB" sz="2400" dirty="0"/>
              <a:t> :- “It sounds like you’re frustrated that you and Bill aren’t getting along and are feeling confused to what is happing in your relationship”.</a:t>
            </a:r>
          </a:p>
          <a:p>
            <a:endParaRPr lang="en-GB" sz="2400" dirty="0"/>
          </a:p>
          <a:p>
            <a:r>
              <a:rPr lang="en-GB" sz="2400" b="1" dirty="0"/>
              <a:t>Client</a:t>
            </a:r>
            <a:r>
              <a:rPr lang="en-GB" sz="2400" dirty="0"/>
              <a:t>:- “ Yes….. and I think he’s avoiding me on purpose</a:t>
            </a:r>
            <a:r>
              <a:rPr lang="en-GB" dirty="0"/>
              <a:t>”.</a:t>
            </a:r>
          </a:p>
        </p:txBody>
      </p:sp>
    </p:spTree>
    <p:extLst>
      <p:ext uri="{BB962C8B-B14F-4D97-AF65-F5344CB8AC3E}">
        <p14:creationId xmlns:p14="http://schemas.microsoft.com/office/powerpoint/2010/main" val="431449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9DB28-9632-4C6A-BD5C-D640B583A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Rate the empathic responses of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7494B-D113-4D01-A218-31A1DCD46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“I can’t make up my mind about whether I really want this job. I don’t feel confident, but my spouse is pushing me hard to accept”</a:t>
            </a:r>
          </a:p>
          <a:p>
            <a:r>
              <a:rPr lang="en-GB" dirty="0"/>
              <a:t>(A) It seems like you are under a lot of pressure at the present time and feeling very uncertain. It feels like a very uncomfortable position to be in.</a:t>
            </a:r>
          </a:p>
          <a:p>
            <a:r>
              <a:rPr lang="en-GB" dirty="0"/>
              <a:t>(B) It sounds as though you don’t really know what to do for the best.</a:t>
            </a:r>
          </a:p>
          <a:p>
            <a:r>
              <a:rPr lang="en-GB" dirty="0"/>
              <a:t>(C) I know just what it is like. I was in the exactly the same situation as you last year. Men/ women are all the same.</a:t>
            </a:r>
          </a:p>
          <a:p>
            <a:r>
              <a:rPr lang="en-GB" dirty="0"/>
              <a:t>(D) Don’t worry, leave matters to settle for a day or two, I'm sure you will arrive at a decision then.</a:t>
            </a:r>
          </a:p>
        </p:txBody>
      </p:sp>
    </p:spTree>
    <p:extLst>
      <p:ext uri="{BB962C8B-B14F-4D97-AF65-F5344CB8AC3E}">
        <p14:creationId xmlns:p14="http://schemas.microsoft.com/office/powerpoint/2010/main" val="2121397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D9F46-A450-42B9-8786-D48F80AD4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Which  one is an accurate empathic response?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431DC-D3D3-494D-8EC9-C34C78483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“I’m happy at home with the children and feel it’s important for me to be there for them, but most of my friends have gone back to jobs now and I feel I’m getting stale and rather a dull person”</a:t>
            </a:r>
          </a:p>
          <a:p>
            <a:r>
              <a:rPr lang="en-GB" dirty="0">
                <a:solidFill>
                  <a:srgbClr val="C00000"/>
                </a:solidFill>
              </a:rPr>
              <a:t>(</a:t>
            </a:r>
            <a:r>
              <a:rPr lang="en-GB" dirty="0"/>
              <a:t>A)  Are you saying that you feel you may go back to work?</a:t>
            </a:r>
          </a:p>
          <a:p>
            <a:r>
              <a:rPr lang="en-GB" dirty="0"/>
              <a:t>(B)  You sound as if you enjoy being a mother, but you’re beginning to wonder if home life is stimulating enough</a:t>
            </a:r>
          </a:p>
          <a:p>
            <a:r>
              <a:rPr lang="en-GB" dirty="0"/>
              <a:t>(C)  You sound fed up, How old are your children?</a:t>
            </a:r>
          </a:p>
        </p:txBody>
      </p:sp>
    </p:spTree>
    <p:extLst>
      <p:ext uri="{BB962C8B-B14F-4D97-AF65-F5344CB8AC3E}">
        <p14:creationId xmlns:p14="http://schemas.microsoft.com/office/powerpoint/2010/main" val="209208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F3A433-5666-4F46-9441-93D9162E4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shade val="30000"/>
                  <a:satMod val="115000"/>
                </a:schemeClr>
              </a:gs>
              <a:gs pos="50000">
                <a:schemeClr val="bg2">
                  <a:lumMod val="90000"/>
                  <a:shade val="67500"/>
                  <a:satMod val="115000"/>
                </a:schemeClr>
              </a:gs>
              <a:gs pos="100000">
                <a:schemeClr val="bg2">
                  <a:lumMod val="9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</p:pic>
    </p:spTree>
    <p:extLst>
      <p:ext uri="{BB962C8B-B14F-4D97-AF65-F5344CB8AC3E}">
        <p14:creationId xmlns:p14="http://schemas.microsoft.com/office/powerpoint/2010/main" val="2722482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4748B-D70C-4507-BAAC-0F6917C3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059" y="867037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Managing resistance in paraphrasing linking open ended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07216-84C0-4E45-8BF1-D9475F877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Client</a:t>
            </a:r>
            <a:r>
              <a:rPr lang="en-GB" sz="2000" dirty="0"/>
              <a:t>: - I think coming here is a waste of time. My parents keep picking on me and they are the ones who need help.</a:t>
            </a:r>
          </a:p>
          <a:p>
            <a:r>
              <a:rPr lang="en-GB" sz="2000" b="1" dirty="0"/>
              <a:t>Counsellor:</a:t>
            </a:r>
            <a:r>
              <a:rPr lang="en-GB" sz="2000" dirty="0"/>
              <a:t> - You feel angry about coming here because you feel you parents are the people with the problems.</a:t>
            </a:r>
          </a:p>
          <a:p>
            <a:r>
              <a:rPr lang="en-GB" sz="2000" b="1" dirty="0"/>
              <a:t>Client</a:t>
            </a:r>
            <a:r>
              <a:rPr lang="en-GB" sz="2000" dirty="0"/>
              <a:t>:- Yeah</a:t>
            </a:r>
          </a:p>
          <a:p>
            <a:r>
              <a:rPr lang="en-GB" sz="2000" b="1" dirty="0"/>
              <a:t>Counsellor</a:t>
            </a:r>
            <a:r>
              <a:rPr lang="en-GB" sz="2000" dirty="0"/>
              <a:t> :- I sense that you are uncomfortable about being here, would you care to tell me how you view the situation as I would really like to understand your view point.</a:t>
            </a:r>
          </a:p>
        </p:txBody>
      </p:sp>
    </p:spTree>
    <p:extLst>
      <p:ext uri="{BB962C8B-B14F-4D97-AF65-F5344CB8AC3E}">
        <p14:creationId xmlns:p14="http://schemas.microsoft.com/office/powerpoint/2010/main" val="2706205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4F628-BB00-4256-BAB7-6268ECC89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 in statements in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8B425-8C7E-4D46-A1D9-2BD0E9712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 hear you saying is…….</a:t>
            </a:r>
          </a:p>
          <a:p>
            <a:r>
              <a:rPr lang="en-GB" dirty="0"/>
              <a:t>It Sounds like you feeling ……</a:t>
            </a:r>
          </a:p>
          <a:p>
            <a:r>
              <a:rPr lang="en-GB" dirty="0"/>
              <a:t>It seems as if you ……</a:t>
            </a:r>
          </a:p>
          <a:p>
            <a:r>
              <a:rPr lang="en-GB" dirty="0"/>
              <a:t>What I hear you saying is…..</a:t>
            </a:r>
          </a:p>
          <a:p>
            <a:r>
              <a:rPr lang="en-GB" dirty="0"/>
              <a:t>In other words……</a:t>
            </a:r>
          </a:p>
          <a:p>
            <a:r>
              <a:rPr lang="en-GB" dirty="0"/>
              <a:t>I sense that you are……….</a:t>
            </a:r>
          </a:p>
          <a:p>
            <a:r>
              <a:rPr lang="en-GB" dirty="0"/>
              <a:t>As I understand you………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39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91DA14-28B4-460A-B7EA-210E7E274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paraphrasing in context</a:t>
            </a:r>
          </a:p>
        </p:txBody>
      </p:sp>
      <p:pic>
        <p:nvPicPr>
          <p:cNvPr id="5" name="Online Media 4" title="Counseling - Active Listening - Paraphrasing">
            <a:hlinkClick r:id="" action="ppaction://media"/>
            <a:extLst>
              <a:ext uri="{FF2B5EF4-FFF2-40B4-BE49-F238E27FC236}">
                <a16:creationId xmlns:a16="http://schemas.microsoft.com/office/drawing/2014/main" id="{124E71F9-1CCA-483C-91B5-EBA0FDCE30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24667" y="2392641"/>
            <a:ext cx="4702002" cy="3320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8116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C42ADA-95A7-4D59-A55E-5F49BFBD8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360" y="477520"/>
            <a:ext cx="9377680" cy="5242560"/>
          </a:xfrm>
          <a:prstGeom prst="rect">
            <a:avLst/>
          </a:prstGeom>
          <a:ln>
            <a:solidFill>
              <a:schemeClr val="accent1"/>
            </a:solidFill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702854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669643-C286-42DB-8BC1-FBB7711C45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0670" y="233680"/>
            <a:ext cx="8244369" cy="5852160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40665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38FD3-D12D-470C-A9B1-F121653DB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List a variety of words to describe an emotion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38A65-2230-49A8-984C-2788F37EE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sz="3600" b="1" dirty="0"/>
              <a:t>Anger</a:t>
            </a:r>
          </a:p>
          <a:p>
            <a:r>
              <a:rPr lang="en-GB" sz="3600" b="1" dirty="0"/>
              <a:t>Sadness</a:t>
            </a:r>
          </a:p>
          <a:p>
            <a:r>
              <a:rPr lang="en-GB" sz="3600" b="1" dirty="0"/>
              <a:t>Happy</a:t>
            </a:r>
          </a:p>
          <a:p>
            <a:r>
              <a:rPr lang="en-GB" sz="3600" b="1" dirty="0"/>
              <a:t>Fear </a:t>
            </a:r>
          </a:p>
          <a:p>
            <a:r>
              <a:rPr lang="en-GB" sz="3600" b="1" dirty="0"/>
              <a:t>Confused</a:t>
            </a:r>
          </a:p>
          <a:p>
            <a:r>
              <a:rPr lang="en-GB" sz="3600" b="1" dirty="0"/>
              <a:t>Disgust</a:t>
            </a:r>
          </a:p>
          <a:p>
            <a:r>
              <a:rPr lang="en-GB" sz="3600" b="1" dirty="0"/>
              <a:t>Hurt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701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9559A-8354-4A7A-AE7D-581011329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/>
          <a:lstStyle/>
          <a:p>
            <a:r>
              <a:rPr lang="en-GB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A7A95-F588-4144-B907-CBB505EBC0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20" y="2367627"/>
            <a:ext cx="8596668" cy="3880773"/>
          </a:xfrm>
        </p:spPr>
        <p:txBody>
          <a:bodyPr/>
          <a:lstStyle/>
          <a:p>
            <a:r>
              <a:rPr lang="en-GB" sz="2400" b="1" dirty="0"/>
              <a:t>Longer paraphrasing</a:t>
            </a:r>
          </a:p>
          <a:p>
            <a:r>
              <a:rPr lang="en-GB" sz="2400" b="1" dirty="0"/>
              <a:t>Sums up the main themes that are emerging</a:t>
            </a:r>
          </a:p>
          <a:p>
            <a:r>
              <a:rPr lang="en-GB" sz="2400" b="1" dirty="0"/>
              <a:t>Purpose is to clarify emotions</a:t>
            </a:r>
          </a:p>
          <a:p>
            <a:r>
              <a:rPr lang="en-GB" sz="2400" b="1" dirty="0"/>
              <a:t>Review the work</a:t>
            </a:r>
          </a:p>
          <a:p>
            <a:r>
              <a:rPr lang="en-GB" sz="2400" b="1" dirty="0"/>
              <a:t>Move the counselling forward</a:t>
            </a:r>
          </a:p>
          <a:p>
            <a:r>
              <a:rPr lang="en-GB" sz="2400" b="1" dirty="0"/>
              <a:t>Ties all the work together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E5542-51A2-4390-838D-742CECE35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3280529"/>
            <a:ext cx="3349658" cy="2601798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36349717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270</TotalTime>
  <Words>827</Words>
  <Application>Microsoft Office PowerPoint</Application>
  <PresentationFormat>Widescreen</PresentationFormat>
  <Paragraphs>79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Gill Sans MT</vt:lpstr>
      <vt:lpstr>Gallery</vt:lpstr>
      <vt:lpstr>Communication and counselling Skills</vt:lpstr>
      <vt:lpstr>Reflection</vt:lpstr>
      <vt:lpstr>What is paraphrasing?</vt:lpstr>
      <vt:lpstr>Reflecting</vt:lpstr>
      <vt:lpstr>Paraphrasing skill:</vt:lpstr>
      <vt:lpstr>Paraphrasing is not</vt:lpstr>
      <vt:lpstr>Example of Paraphrasing</vt:lpstr>
      <vt:lpstr>Rate the empathic responses of paraphrasing</vt:lpstr>
      <vt:lpstr> Which  one is an accurate empathic response?</vt:lpstr>
      <vt:lpstr>PowerPoint Presentation</vt:lpstr>
      <vt:lpstr>Managing resistance in paraphrasing linking open ended questions</vt:lpstr>
      <vt:lpstr>Lead in statements in paraphrasing</vt:lpstr>
      <vt:lpstr>Example of paraphrasing in context</vt:lpstr>
      <vt:lpstr>PowerPoint Presentation</vt:lpstr>
      <vt:lpstr>PowerPoint Presentation</vt:lpstr>
      <vt:lpstr> List a variety of words to describe an emotion </vt:lpstr>
      <vt:lpstr>Summarising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Person-Centred</dc:title>
  <dc:creator>steve langford</dc:creator>
  <cp:lastModifiedBy>steve langford</cp:lastModifiedBy>
  <cp:revision>42</cp:revision>
  <dcterms:created xsi:type="dcterms:W3CDTF">2018-11-10T15:04:29Z</dcterms:created>
  <dcterms:modified xsi:type="dcterms:W3CDTF">2019-10-17T19:18:50Z</dcterms:modified>
</cp:coreProperties>
</file>