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76" r:id="rId6"/>
    <p:sldId id="260" r:id="rId7"/>
    <p:sldId id="261" r:id="rId8"/>
    <p:sldId id="262" r:id="rId9"/>
    <p:sldId id="277" r:id="rId10"/>
    <p:sldId id="263" r:id="rId11"/>
    <p:sldId id="264" r:id="rId12"/>
    <p:sldId id="265" r:id="rId13"/>
    <p:sldId id="266" r:id="rId14"/>
    <p:sldId id="272" r:id="rId15"/>
    <p:sldId id="273" r:id="rId16"/>
    <p:sldId id="274" r:id="rId17"/>
    <p:sldId id="267" r:id="rId18"/>
    <p:sldId id="268" r:id="rId19"/>
    <p:sldId id="278" r:id="rId20"/>
    <p:sldId id="269" r:id="rId21"/>
    <p:sldId id="275" r:id="rId22"/>
    <p:sldId id="271" r:id="rId2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234" y="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322258" y="2320715"/>
            <a:ext cx="571500" cy="8280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28060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2512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5891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3875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057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9254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8607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7965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7055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0587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9353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366893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9988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0021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18087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3722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7680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C9291DE-3014-45B8-892B-5B3B79FACD60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  <p:pic>
        <p:nvPicPr>
          <p:cNvPr id="13" name="Picture 12"/>
          <p:cNvPicPr>
            <a:picLocks noChangeAspect="1"/>
          </p:cNvPicPr>
          <p:nvPr userDrawn="1"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322258" y="2320715"/>
            <a:ext cx="571500" cy="8280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30556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416824" cy="3329581"/>
          </a:xfrm>
        </p:spPr>
        <p:txBody>
          <a:bodyPr/>
          <a:lstStyle/>
          <a:p>
            <a:r>
              <a:rPr lang="en-GB" dirty="0"/>
              <a:t>Ecology and climate 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7584" y="3861048"/>
            <a:ext cx="6620968" cy="861420"/>
          </a:xfrm>
        </p:spPr>
        <p:txBody>
          <a:bodyPr>
            <a:noAutofit/>
          </a:bodyPr>
          <a:lstStyle/>
          <a:p>
            <a:r>
              <a:rPr lang="en-GB" sz="2800" dirty="0"/>
              <a:t>Impacts of environmental concerns on societies and organizations</a:t>
            </a:r>
          </a:p>
        </p:txBody>
      </p:sp>
    </p:spTree>
    <p:extLst>
      <p:ext uri="{BB962C8B-B14F-4D97-AF65-F5344CB8AC3E}">
        <p14:creationId xmlns:p14="http://schemas.microsoft.com/office/powerpoint/2010/main" val="4771616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Summary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3648" y="1484784"/>
            <a:ext cx="6711654" cy="4195481"/>
          </a:xfrm>
        </p:spPr>
        <p:txBody>
          <a:bodyPr>
            <a:normAutofit fontScale="92500" lnSpcReduction="10000"/>
          </a:bodyPr>
          <a:lstStyle/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200" dirty="0"/>
              <a:t>Environmental degradation in context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200" dirty="0"/>
              <a:t>Climate change</a:t>
            </a:r>
          </a:p>
          <a:p>
            <a:pPr marL="594900" indent="-342900">
              <a:defRPr/>
            </a:pPr>
            <a:r>
              <a:rPr lang="en-GB" sz="1800" dirty="0"/>
              <a:t>What are the effects of climate change?</a:t>
            </a:r>
          </a:p>
          <a:p>
            <a:pPr marL="594900" indent="-342900">
              <a:defRPr/>
            </a:pPr>
            <a:r>
              <a:rPr lang="en-GB" sz="1800" dirty="0"/>
              <a:t>Business responses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200" dirty="0"/>
              <a:t>Transboundary pollution and energy strategies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200" dirty="0"/>
              <a:t>International legal frameworks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200" dirty="0"/>
              <a:t>Challenges of environmental protection for business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200" dirty="0"/>
              <a:t>Sustainable consumption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200" dirty="0"/>
              <a:t>Challenges and responsibilities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200" dirty="0"/>
              <a:t>Conclusions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22738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055380" cy="1400530"/>
          </a:xfrm>
        </p:spPr>
        <p:txBody>
          <a:bodyPr/>
          <a:lstStyle/>
          <a:p>
            <a:r>
              <a:rPr lang="en-GB" sz="3600" dirty="0"/>
              <a:t>Environmental degradation in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616" y="1700808"/>
            <a:ext cx="6984660" cy="4259566"/>
          </a:xfrm>
        </p:spPr>
        <p:txBody>
          <a:bodyPr>
            <a:normAutofit/>
          </a:bodyPr>
          <a:lstStyle/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Ecology</a:t>
            </a:r>
            <a:r>
              <a:rPr lang="en-GB" dirty="0"/>
              <a:t> refers to the interactions between living organisms and their habitats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Biodiversity</a:t>
            </a:r>
            <a:r>
              <a:rPr lang="en-GB" dirty="0"/>
              <a:t> – the variety of plant and animal life, their distribution and number; affected by environmental degradation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Environmental degradation </a:t>
            </a:r>
            <a:r>
              <a:rPr lang="en-GB" dirty="0"/>
              <a:t>is caused mainly by human activity, associated with industrialization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/>
              <a:t>Rapidly growing developing countries have prioritized economic development, but now face environmental pressures – from their own populations and the international community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79169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95536" y="234217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Causes of environmental degradation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482205"/>
            <a:ext cx="5662786" cy="4441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347807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055380" cy="1400530"/>
          </a:xfrm>
        </p:spPr>
        <p:txBody>
          <a:bodyPr/>
          <a:lstStyle/>
          <a:p>
            <a:r>
              <a:rPr lang="en-GB" sz="3600" dirty="0"/>
              <a:t>Globalization and the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616" y="1772816"/>
            <a:ext cx="6711654" cy="4195481"/>
          </a:xfrm>
        </p:spPr>
        <p:txBody>
          <a:bodyPr/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Economic development through industrialization now encompasses many developing countries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Benefits of employment and economic growth, but also urbanization, industrial farming and the spread of modern consumer lifestyles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Deforestation</a:t>
            </a:r>
            <a:r>
              <a:rPr lang="en-GB" dirty="0"/>
              <a:t> – the felling of forests for land – for factories, fuel and agriculture  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Global commons </a:t>
            </a:r>
            <a:r>
              <a:rPr lang="en-GB" dirty="0"/>
              <a:t>– resource domains that are not the territory of any one country – the high seas, atmosphere and Antarctica</a:t>
            </a:r>
          </a:p>
        </p:txBody>
      </p:sp>
    </p:spTree>
    <p:extLst>
      <p:ext uri="{BB962C8B-B14F-4D97-AF65-F5344CB8AC3E}">
        <p14:creationId xmlns:p14="http://schemas.microsoft.com/office/powerpoint/2010/main" val="33426732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Climate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1640" y="1484784"/>
            <a:ext cx="6711654" cy="4195481"/>
          </a:xfrm>
        </p:spPr>
        <p:txBody>
          <a:bodyPr>
            <a:normAutofit fontScale="92500" lnSpcReduction="20000"/>
          </a:bodyPr>
          <a:lstStyle/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2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Climate change </a:t>
            </a:r>
            <a:r>
              <a:rPr lang="en-GB" sz="2200" dirty="0"/>
              <a:t>can result from natural causes or human activity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200" b="1" dirty="0">
                <a:solidFill>
                  <a:srgbClr val="FF0000"/>
                </a:solidFill>
              </a:rPr>
              <a:t>Global warming </a:t>
            </a:r>
            <a:r>
              <a:rPr lang="en-GB" sz="2200" dirty="0"/>
              <a:t>currently occurring is caused by build-up of </a:t>
            </a:r>
            <a:r>
              <a:rPr lang="en-GB" sz="2200" b="1" dirty="0">
                <a:solidFill>
                  <a:srgbClr val="FF0000"/>
                </a:solidFill>
              </a:rPr>
              <a:t>greenhouse gases (GHGs)</a:t>
            </a:r>
            <a:r>
              <a:rPr lang="en-GB" sz="2200" dirty="0">
                <a:solidFill>
                  <a:srgbClr val="FF0000"/>
                </a:solidFill>
              </a:rPr>
              <a:t> </a:t>
            </a:r>
            <a:r>
              <a:rPr lang="en-GB" sz="2200" dirty="0"/>
              <a:t>in the earth’s atmosphere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200" dirty="0"/>
              <a:t>Carbon dioxide (CO</a:t>
            </a:r>
            <a:r>
              <a:rPr lang="en-GB" sz="2200" baseline="-25000" dirty="0"/>
              <a:t>2</a:t>
            </a:r>
            <a:r>
              <a:rPr lang="en-GB" sz="2200" dirty="0"/>
              <a:t>) emissions are particularly to blame, caused </a:t>
            </a:r>
            <a:r>
              <a:rPr lang="en-GB" sz="2200" dirty="0" smtClean="0"/>
              <a:t>by:</a:t>
            </a:r>
            <a:endParaRPr lang="en-GB" sz="2200" dirty="0"/>
          </a:p>
          <a:p>
            <a:pPr marL="537750" indent="-285750">
              <a:defRPr/>
            </a:pPr>
            <a:r>
              <a:rPr lang="en-GB" sz="1900" dirty="0"/>
              <a:t>Burning of fossil fuels, especially coal-fired power stations</a:t>
            </a:r>
          </a:p>
          <a:p>
            <a:pPr marL="537750" indent="-285750">
              <a:defRPr/>
            </a:pPr>
            <a:r>
              <a:rPr lang="en-GB" sz="1900" dirty="0"/>
              <a:t>Factory production</a:t>
            </a:r>
          </a:p>
          <a:p>
            <a:pPr marL="537750" indent="-285750">
              <a:defRPr/>
            </a:pPr>
            <a:r>
              <a:rPr lang="en-GB" sz="1900" dirty="0"/>
              <a:t>Energy for transport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200" dirty="0"/>
              <a:t>Emissions are growing most quickly in the world’s large developing economies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36942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Impacts of climate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1556792"/>
            <a:ext cx="6711654" cy="4195481"/>
          </a:xfrm>
        </p:spPr>
        <p:txBody>
          <a:bodyPr/>
          <a:lstStyle/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/>
              <a:t>All continents </a:t>
            </a:r>
            <a:r>
              <a:rPr lang="en-GB" dirty="0" smtClean="0"/>
              <a:t>are experiencing </a:t>
            </a:r>
            <a:r>
              <a:rPr lang="en-GB" dirty="0"/>
              <a:t>shifts in climate due to global warming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/>
              <a:t>Heatwaves, droughts, desertification, floods and hurricanes are some of the phenomena</a:t>
            </a:r>
          </a:p>
          <a:p>
            <a:pPr marL="537750" indent="-285750">
              <a:defRPr/>
            </a:pPr>
            <a:r>
              <a:rPr lang="en-GB" sz="1800" dirty="0"/>
              <a:t>Insecurity of supplies of food and water</a:t>
            </a:r>
          </a:p>
          <a:p>
            <a:pPr marL="537750" indent="-285750">
              <a:defRPr/>
            </a:pPr>
            <a:r>
              <a:rPr lang="en-GB" sz="1800" dirty="0"/>
              <a:t>Rising sea levels affect islands and low-lying regions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/>
              <a:t>Threats are worse for developing countries</a:t>
            </a:r>
          </a:p>
          <a:p>
            <a:pPr marL="537750" indent="-285750">
              <a:defRPr/>
            </a:pPr>
            <a:r>
              <a:rPr lang="en-GB" sz="1800" dirty="0"/>
              <a:t>Vulnerable to floods, droughts and storms, and have fewer resources</a:t>
            </a:r>
          </a:p>
        </p:txBody>
      </p:sp>
    </p:spTree>
    <p:extLst>
      <p:ext uri="{BB962C8B-B14F-4D97-AF65-F5344CB8AC3E}">
        <p14:creationId xmlns:p14="http://schemas.microsoft.com/office/powerpoint/2010/main" val="20916051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552" y="116632"/>
            <a:ext cx="7055380" cy="1400530"/>
          </a:xfrm>
        </p:spPr>
        <p:txBody>
          <a:bodyPr/>
          <a:lstStyle/>
          <a:p>
            <a:r>
              <a:rPr lang="en-GB" sz="3600" dirty="0"/>
              <a:t>Global co-operation to combat climate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616" y="1556792"/>
            <a:ext cx="7056784" cy="4267489"/>
          </a:xfrm>
        </p:spPr>
        <p:txBody>
          <a:bodyPr>
            <a:normAutofit/>
          </a:bodyPr>
          <a:lstStyle/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UN Intergovernmental Panel on Climate Change (IPCC) </a:t>
            </a:r>
            <a:r>
              <a:rPr lang="en-GB" dirty="0"/>
              <a:t>– brings together scientific evidence and issues reports</a:t>
            </a:r>
            <a:endParaRPr lang="en-GB" b="1" dirty="0">
              <a:solidFill>
                <a:srgbClr val="FF0000"/>
              </a:solidFill>
            </a:endParaRP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Kyoto Protocol </a:t>
            </a:r>
            <a:r>
              <a:rPr lang="en-GB" dirty="0"/>
              <a:t>divided the world into developed and developing countries</a:t>
            </a:r>
          </a:p>
          <a:p>
            <a:pPr marL="537750" indent="-285750">
              <a:defRPr/>
            </a:pPr>
            <a:r>
              <a:rPr lang="en-GB" sz="1800" dirty="0"/>
              <a:t>Specified targets for reducing emissions in developed countries only</a:t>
            </a:r>
          </a:p>
          <a:p>
            <a:pPr marL="537750" indent="-285750">
              <a:defRPr/>
            </a:pPr>
            <a:r>
              <a:rPr lang="en-GB" sz="1800" dirty="0"/>
              <a:t>Aimed to reduce emissions to 5% below 1990 levels by 2012, which proved unattainable</a:t>
            </a:r>
          </a:p>
          <a:p>
            <a:pPr marL="537750" indent="-285750">
              <a:defRPr/>
            </a:pPr>
            <a:r>
              <a:rPr lang="en-GB" sz="1800" dirty="0"/>
              <a:t>Introduced principle of </a:t>
            </a:r>
            <a:r>
              <a:rPr lang="en-GB" sz="18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emissions trading </a:t>
            </a:r>
            <a:r>
              <a:rPr lang="en-GB" sz="1800" dirty="0"/>
              <a:t>– polluting industries can ‘buy’ credits from other countries in order to meet targets</a:t>
            </a:r>
          </a:p>
          <a:p>
            <a:pPr marL="537750" indent="-285750">
              <a:defRPr/>
            </a:pPr>
            <a:endParaRPr lang="en-GB" dirty="0"/>
          </a:p>
          <a:p>
            <a:pPr marL="537750" indent="-285750">
              <a:defRPr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54901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055380" cy="1400530"/>
          </a:xfrm>
        </p:spPr>
        <p:txBody>
          <a:bodyPr/>
          <a:lstStyle/>
          <a:p>
            <a:r>
              <a:rPr lang="en-GB" sz="3600" dirty="0"/>
              <a:t>Paris accord on climate change, 2015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844824"/>
            <a:ext cx="6711654" cy="4195481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en-GB" dirty="0"/>
              <a:t>186 countries put forward intended </a:t>
            </a: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nationally defined contributions (INDCs)</a:t>
            </a:r>
          </a:p>
          <a:p>
            <a:pPr>
              <a:buFont typeface="Courier New" pitchFamily="49" charset="0"/>
              <a:buChar char="o"/>
            </a:pPr>
            <a:r>
              <a:rPr lang="en-GB" dirty="0"/>
              <a:t>Target of reducing global warming to not more than 2C, ambitiously revised downwards to 1.5C</a:t>
            </a:r>
          </a:p>
          <a:p>
            <a:pPr>
              <a:buFont typeface="Courier New" pitchFamily="49" charset="0"/>
              <a:buChar char="o"/>
            </a:pPr>
            <a:r>
              <a:rPr lang="en-GB" dirty="0"/>
              <a:t>Countries’ INDCs to be monitored by ‘stocktaking’ every 5 years</a:t>
            </a:r>
          </a:p>
          <a:p>
            <a:pPr>
              <a:buFont typeface="Courier New" pitchFamily="49" charset="0"/>
              <a:buChar char="o"/>
            </a:pPr>
            <a:r>
              <a:rPr lang="en-GB" dirty="0"/>
              <a:t>Developed countries pledged financial help to developing countries to mitigate climate change</a:t>
            </a:r>
          </a:p>
          <a:p>
            <a:pPr>
              <a:buFont typeface="Courier New" pitchFamily="49" charset="0"/>
              <a:buChar char="o"/>
            </a:pPr>
            <a:r>
              <a:rPr lang="en-GB" dirty="0"/>
              <a:t>Ratifications by countries have proceeded rapidly, including the US, China and India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04333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055380" cy="1400530"/>
          </a:xfrm>
        </p:spPr>
        <p:txBody>
          <a:bodyPr/>
          <a:lstStyle/>
          <a:p>
            <a:r>
              <a:rPr lang="en-GB" sz="3600" dirty="0"/>
              <a:t>Business responses to climate change initiatives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844824"/>
            <a:ext cx="7344816" cy="4195481"/>
          </a:xfrm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altLang="en-US" dirty="0"/>
              <a:t>Businesses generally view climate change initiatives in a negative light, as adversely affecting them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dirty="0"/>
              <a:t>Many businesses lobby or join lobby groups against climate change measures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dirty="0"/>
              <a:t>National regulation remains the main focus – if laws are introduced, businesses must comply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dirty="0"/>
              <a:t>Companies are expected to commit large sums to technology transfer for developing countries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dirty="0"/>
              <a:t>Government incentives and funding are seen by businesses as essential to help fund R&amp;D into green technology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34815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Transboundary pollution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1640" y="1412776"/>
            <a:ext cx="6711654" cy="4195481"/>
          </a:xfrm>
        </p:spPr>
        <p:txBody>
          <a:bodyPr/>
          <a:lstStyle/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Transboundary pollution </a:t>
            </a:r>
            <a:r>
              <a:rPr lang="en-GB" dirty="0"/>
              <a:t>refers to the transfer of pollutants through water, soil and air from one country to another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/>
              <a:t>Largescale industrial operations release waste into waterways and pollutants into the air, which can cause contamination long distances away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Acid rain</a:t>
            </a:r>
            <a:r>
              <a:rPr lang="en-GB" dirty="0"/>
              <a:t>, caused mainly by burning fossil fuels, can gradually destroy rivers and forests, which can be continents away from the source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/>
              <a:t>Coal-burning power stations, central to development policies in China and India, are growing sources of pollution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19043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Meeting energy needs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484784"/>
            <a:ext cx="7416824" cy="4195481"/>
          </a:xfrm>
        </p:spPr>
        <p:txBody>
          <a:bodyPr>
            <a:normAutofit/>
          </a:bodyPr>
          <a:lstStyle/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/>
              <a:t>Governments are focusing on </a:t>
            </a: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renewable energy</a:t>
            </a:r>
            <a:r>
              <a:rPr lang="en-GB" dirty="0"/>
              <a:t>, such as wind turbines and solar power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/>
              <a:t>The case for </a:t>
            </a: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nuclear power </a:t>
            </a:r>
            <a:r>
              <a:rPr lang="en-GB" dirty="0"/>
              <a:t>– low levels of emissions and reduces reliance on non-renewable sources of energy (such as oil and coal) but carries </a:t>
            </a:r>
            <a:r>
              <a:rPr lang="en-GB" dirty="0" smtClean="0"/>
              <a:t>risks: </a:t>
            </a:r>
            <a:endParaRPr lang="en-GB" dirty="0"/>
          </a:p>
          <a:p>
            <a:pPr marL="537750" indent="-285750">
              <a:defRPr/>
            </a:pPr>
            <a:r>
              <a:rPr lang="en-GB" sz="1800" dirty="0"/>
              <a:t>Risk of catastrophic disaster, such as the meltdown of the Chernobyl  reactor in 1986</a:t>
            </a:r>
          </a:p>
          <a:p>
            <a:pPr marL="537750" indent="-285750">
              <a:defRPr/>
            </a:pPr>
            <a:r>
              <a:rPr lang="en-GB" sz="1800" dirty="0"/>
              <a:t>Risks of radioactive escape from nuclear reprocessing, recycling and treatment of nuclear waste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/>
              <a:t>The Fukushima disaster in Japan in 20 11- earthquake and tsunami – lessons in design, management and liability in cases of accidents at nuclear power stations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32440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055380" cy="1400530"/>
          </a:xfrm>
        </p:spPr>
        <p:txBody>
          <a:bodyPr/>
          <a:lstStyle/>
          <a:p>
            <a:r>
              <a:rPr lang="en-GB" sz="3600" dirty="0"/>
              <a:t>International legal frameworks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628800"/>
            <a:ext cx="7128676" cy="4195481"/>
          </a:xfrm>
        </p:spPr>
        <p:txBody>
          <a:bodyPr>
            <a:normAutofit/>
          </a:bodyPr>
          <a:lstStyle/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/>
              <a:t>UN Environment Programme (UNEP) dates from 1972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 err="1"/>
              <a:t>Brundtland</a:t>
            </a:r>
            <a:r>
              <a:rPr lang="en-GB" dirty="0"/>
              <a:t> Report (1987) introduced the concept of </a:t>
            </a: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sustainable development</a:t>
            </a:r>
            <a:r>
              <a:rPr lang="en-GB" dirty="0"/>
              <a:t>: meeting the needs of the present generation without compromising the ability of future generations to meet their needs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/>
              <a:t>Rio Summit and Rio Declaration (1992)</a:t>
            </a:r>
          </a:p>
          <a:p>
            <a:pPr marL="537750" indent="-285750">
              <a:defRPr/>
            </a:pPr>
            <a:r>
              <a:rPr lang="en-GB" sz="1800" dirty="0"/>
              <a:t>Principle of state sovereignty over resources is acknowledged, but also responsibility for sustainable development</a:t>
            </a:r>
          </a:p>
          <a:p>
            <a:pPr marL="537750" indent="-285750">
              <a:defRPr/>
            </a:pPr>
            <a:r>
              <a:rPr lang="en-GB" sz="18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Polluter-pays principle</a:t>
            </a:r>
            <a:r>
              <a:rPr lang="en-GB" sz="1800" dirty="0"/>
              <a:t>, but difficult in practice to compel the polluting state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74476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7055380" cy="1400530"/>
          </a:xfrm>
        </p:spPr>
        <p:txBody>
          <a:bodyPr/>
          <a:lstStyle/>
          <a:p>
            <a:r>
              <a:rPr lang="en-GB" sz="3600" dirty="0"/>
              <a:t>Sustainable development goals (SDGs)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1628800"/>
            <a:ext cx="6912652" cy="4331574"/>
          </a:xfrm>
        </p:spPr>
        <p:txBody>
          <a:bodyPr/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UN launched the </a:t>
            </a: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SDGs</a:t>
            </a:r>
            <a:r>
              <a:rPr lang="en-GB" dirty="0"/>
              <a:t> in 2015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They superseded the 8 millennium development goals (MDGs)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MDGs, including reducing hunger and poverty, had been achieved only partially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SDGs are more ambitious and wider ranging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Are they achievable?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Many can be measured (such as piped water), but many relate to social and political systems, that involve institutional arrangements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7276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0783" y="1517162"/>
            <a:ext cx="5940152" cy="4343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467544" y="116632"/>
            <a:ext cx="7055380" cy="1400530"/>
          </a:xfrm>
          <a:prstGeom prst="rect">
            <a:avLst/>
          </a:prstGeom>
        </p:spPr>
        <p:txBody>
          <a:bodyPr/>
          <a:lstStyle>
            <a:lvl1pPr algn="l" defTabSz="457207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3600" smtClean="0"/>
              <a:t>Sustainable development goals (SDGs)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947752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055380" cy="1400530"/>
          </a:xfrm>
        </p:spPr>
        <p:txBody>
          <a:bodyPr/>
          <a:lstStyle/>
          <a:p>
            <a:r>
              <a:rPr lang="en-GB" sz="3600" dirty="0"/>
              <a:t>Sustainable development in the business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1640" y="1772816"/>
            <a:ext cx="6711654" cy="4195481"/>
          </a:xfrm>
        </p:spPr>
        <p:txBody>
          <a:bodyPr/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Businesses seek new cleaner technology for economic reasons as well as social responsibility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Sustainable development involves a duty to stakeholders, including future generations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The business has an </a:t>
            </a: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environmental footprint </a:t>
            </a:r>
            <a:r>
              <a:rPr lang="en-GB" dirty="0"/>
              <a:t>– involves looking at all phases of its operations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If a business is party to environmental degradation, it impedes a country’s sustainable development goals</a:t>
            </a:r>
          </a:p>
        </p:txBody>
      </p:sp>
    </p:spTree>
    <p:extLst>
      <p:ext uri="{BB962C8B-B14F-4D97-AF65-F5344CB8AC3E}">
        <p14:creationId xmlns:p14="http://schemas.microsoft.com/office/powerpoint/2010/main" val="1170404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055380" cy="1400530"/>
          </a:xfrm>
        </p:spPr>
        <p:txBody>
          <a:bodyPr/>
          <a:lstStyle/>
          <a:p>
            <a:r>
              <a:rPr lang="en-GB" sz="3600" dirty="0"/>
              <a:t>Environmental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556792"/>
            <a:ext cx="7128676" cy="4395158"/>
          </a:xfrm>
        </p:spPr>
        <p:txBody>
          <a:bodyPr/>
          <a:lstStyle/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/>
              <a:t>Assessing environmental impacts, devising and following through suitable strategies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/>
              <a:t>Companies using subcontractors and licensing arrangements face challenges in implementing environmental policies, as independent companies are not directly under their control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Environmental reporting</a:t>
            </a:r>
          </a:p>
          <a:p>
            <a:pPr marL="537750" indent="-285750">
              <a:defRPr/>
            </a:pPr>
            <a:r>
              <a:rPr lang="en-GB" sz="1800" dirty="0"/>
              <a:t>An element of </a:t>
            </a:r>
            <a:r>
              <a:rPr lang="en-GB" sz="18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triple-bottom-line reporting </a:t>
            </a:r>
            <a:r>
              <a:rPr lang="en-GB" sz="1800" dirty="0"/>
              <a:t>(financial and social being the other two)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/>
              <a:t>Standardization through </a:t>
            </a: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ISO 14000 certification </a:t>
            </a:r>
            <a:r>
              <a:rPr lang="en-GB" dirty="0"/>
              <a:t>on environmental management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1913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87523" y="332656"/>
            <a:ext cx="85689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Aspects of environmental management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5754" y="1772816"/>
            <a:ext cx="4392489" cy="40394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1808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3010" y="260648"/>
            <a:ext cx="7055380" cy="1400530"/>
          </a:xfrm>
        </p:spPr>
        <p:txBody>
          <a:bodyPr/>
          <a:lstStyle/>
          <a:p>
            <a:r>
              <a:rPr lang="en-GB" sz="3600" dirty="0"/>
              <a:t>Texaco’s legacy in Ecuador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616" y="1556792"/>
            <a:ext cx="7056668" cy="4195481"/>
          </a:xfrm>
        </p:spPr>
        <p:txBody>
          <a:bodyPr/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Texaco’s oil extraction in Ecuador 1962-92  left behind environmental contamination and detriment to human health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Texaco had only limited contractual obligations to clean up after their departure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Ecuadorians have pursued Texaco and, later, Chevron (who took it over) in numerous court actions, with some limited success, but no payments forthcoming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Chevron consistently denied liability, and has launched 2 ISDS actions against Ecuador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8185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055380" cy="1400530"/>
          </a:xfrm>
        </p:spPr>
        <p:txBody>
          <a:bodyPr/>
          <a:lstStyle/>
          <a:p>
            <a:r>
              <a:rPr lang="en-GB" sz="3600" dirty="0"/>
              <a:t>Sustainable consumption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1484784"/>
            <a:ext cx="6711654" cy="4195481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20000"/>
              </a:lnSpc>
              <a:buFont typeface="Courier New" pitchFamily="49" charset="0"/>
              <a:buChar char="o"/>
              <a:defRPr/>
            </a:pPr>
            <a:r>
              <a:rPr lang="en-GB" dirty="0"/>
              <a:t>Lifestyle decisions made by consumers impact on the </a:t>
            </a:r>
            <a:r>
              <a:rPr lang="en-GB" dirty="0" smtClean="0"/>
              <a:t>environment. </a:t>
            </a:r>
            <a:r>
              <a:rPr lang="en-GB" dirty="0"/>
              <a:t>I</a:t>
            </a:r>
            <a:r>
              <a:rPr lang="en-GB" dirty="0" smtClean="0"/>
              <a:t>ncludes</a:t>
            </a:r>
            <a:r>
              <a:rPr lang="en-GB" dirty="0"/>
              <a:t>:</a:t>
            </a:r>
          </a:p>
          <a:p>
            <a:pPr marL="537750" indent="-285750">
              <a:lnSpc>
                <a:spcPct val="120000"/>
              </a:lnSpc>
              <a:defRPr/>
            </a:pPr>
            <a:r>
              <a:rPr lang="en-GB" sz="1800" dirty="0"/>
              <a:t>Shopping for environmentally-friendly products</a:t>
            </a:r>
          </a:p>
          <a:p>
            <a:pPr marL="537750" indent="-285750">
              <a:lnSpc>
                <a:spcPct val="120000"/>
              </a:lnSpc>
              <a:defRPr/>
            </a:pPr>
            <a:r>
              <a:rPr lang="en-GB" sz="1800" dirty="0"/>
              <a:t>Recycling</a:t>
            </a:r>
          </a:p>
          <a:p>
            <a:pPr marL="537750" indent="-285750">
              <a:lnSpc>
                <a:spcPct val="120000"/>
              </a:lnSpc>
              <a:defRPr/>
            </a:pPr>
            <a:r>
              <a:rPr lang="en-GB" sz="1800" dirty="0"/>
              <a:t>Using less pollutant transport</a:t>
            </a:r>
          </a:p>
          <a:p>
            <a:pPr marL="537750" indent="-285750">
              <a:lnSpc>
                <a:spcPct val="120000"/>
              </a:lnSpc>
              <a:defRPr/>
            </a:pPr>
            <a:r>
              <a:rPr lang="en-GB" sz="1800" dirty="0"/>
              <a:t>Investing in socially responsible funds</a:t>
            </a:r>
          </a:p>
          <a:p>
            <a:pPr marL="285750" indent="-285750">
              <a:lnSpc>
                <a:spcPct val="120000"/>
              </a:lnSpc>
              <a:buFont typeface="Courier New" pitchFamily="49" charset="0"/>
              <a:buChar char="o"/>
              <a:defRPr/>
            </a:pPr>
            <a:r>
              <a:rPr lang="en-GB" dirty="0"/>
              <a:t>Green consumerism – How willing are people to alter lifestyles? </a:t>
            </a:r>
          </a:p>
          <a:p>
            <a:pPr marL="537750" indent="-285750">
              <a:lnSpc>
                <a:spcPct val="120000"/>
              </a:lnSpc>
              <a:defRPr/>
            </a:pPr>
            <a:r>
              <a:rPr lang="en-GB" sz="1800" dirty="0"/>
              <a:t>Is sustainable consumption reduced consumption?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7065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055380" cy="1400530"/>
          </a:xfrm>
        </p:spPr>
        <p:txBody>
          <a:bodyPr/>
          <a:lstStyle/>
          <a:p>
            <a:r>
              <a:rPr lang="en-GB" sz="3600" dirty="0"/>
              <a:t>Challenges and responsibilities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556792"/>
            <a:ext cx="7344700" cy="4195481"/>
          </a:xfrm>
        </p:spPr>
        <p:txBody>
          <a:bodyPr/>
          <a:lstStyle/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/>
              <a:t>Harmful effects of industrialization and urbanization in the developing world are no longer seen as merely local problems, but global issues linked to sustainable development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/>
              <a:t>Development is usually associated with western consumer lifestyles – more cars, cheap air travel, throwaway appliances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/>
              <a:t>Businesses tend to wait for changes in the law, rather than take voluntary measures 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/>
              <a:t>Governments must balance priorities of reducing poverty, and retain a focus on economic growth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8394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Conclusions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1640" y="1484784"/>
            <a:ext cx="6711654" cy="4195481"/>
          </a:xfrm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altLang="en-US" dirty="0"/>
              <a:t>Environmental degradation and climate change are linked to industrialization and urbanization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dirty="0"/>
              <a:t>We now know much more about the damaging impacts of global warming than previous generations knew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dirty="0"/>
              <a:t>Combating environmental degradation involves both legal and ethical obligations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dirty="0"/>
              <a:t>Pressures are now mounting on both businesses and governments to commit to sustainable development goals</a:t>
            </a:r>
          </a:p>
          <a:p>
            <a:pPr marL="0" indent="0">
              <a:buNone/>
            </a:pPr>
            <a:endParaRPr lang="en-GB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25038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166</TotalTime>
  <Words>1262</Words>
  <Application>Microsoft Office PowerPoint</Application>
  <PresentationFormat>On-screen Show (4:3)</PresentationFormat>
  <Paragraphs>118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Ion</vt:lpstr>
      <vt:lpstr>Ecology and climate change</vt:lpstr>
      <vt:lpstr>Summary of contents</vt:lpstr>
      <vt:lpstr>Environmental degradation in context</vt:lpstr>
      <vt:lpstr>PowerPoint Presentation</vt:lpstr>
      <vt:lpstr>Globalization and the environment</vt:lpstr>
      <vt:lpstr>Climate change</vt:lpstr>
      <vt:lpstr>Impacts of climate change</vt:lpstr>
      <vt:lpstr>Global co-operation to combat climate change</vt:lpstr>
      <vt:lpstr>Paris accord on climate change, 2015</vt:lpstr>
      <vt:lpstr>Business responses to climate change initiatives</vt:lpstr>
      <vt:lpstr>Transboundary pollution</vt:lpstr>
      <vt:lpstr>Meeting energy needs</vt:lpstr>
      <vt:lpstr>International legal frameworks</vt:lpstr>
      <vt:lpstr>Sustainable development goals (SDGs)</vt:lpstr>
      <vt:lpstr>PowerPoint Presentation</vt:lpstr>
      <vt:lpstr>Sustainable development in the business context</vt:lpstr>
      <vt:lpstr>Environmental management</vt:lpstr>
      <vt:lpstr>PowerPoint Presentation</vt:lpstr>
      <vt:lpstr>Texaco’s legacy in Ecuador</vt:lpstr>
      <vt:lpstr>Sustainable consumption</vt:lpstr>
      <vt:lpstr>Challenges and responsibilities</vt:lpstr>
      <vt:lpstr>Conclusions</vt:lpstr>
    </vt:vector>
  </TitlesOfParts>
  <Company>Macmillan Publishing Ltd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Jayatunga, Nikini</dc:creator>
  <cp:lastModifiedBy>T</cp:lastModifiedBy>
  <cp:revision>22</cp:revision>
  <dcterms:created xsi:type="dcterms:W3CDTF">2016-09-21T12:49:42Z</dcterms:created>
  <dcterms:modified xsi:type="dcterms:W3CDTF">2018-11-27T17:48:40Z</dcterms:modified>
</cp:coreProperties>
</file>