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1"/>
  </p:sldMasterIdLst>
  <p:sldIdLst>
    <p:sldId id="256" r:id="rId2"/>
    <p:sldId id="257" r:id="rId3"/>
    <p:sldId id="259" r:id="rId4"/>
    <p:sldId id="260" r:id="rId5"/>
    <p:sldId id="261" r:id="rId6"/>
    <p:sldId id="258"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232004-DCDA-4522-9312-31031BD2D798}" v="28" dt="2022-07-09T22:31:37.2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59" d="100"/>
          <a:sy n="59" d="100"/>
        </p:scale>
        <p:origin x="9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D291B17-9318-49DB-B28B-6E5994AE9581}" type="datetime1">
              <a:rPr lang="en-US" smtClean="0"/>
              <a:t>7/9/2022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706329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DD82B9-B8EE-4375-B6FF-88FA6ABB15D9}" type="datetime1">
              <a:rPr lang="en-US" smtClean="0"/>
              <a:t>7/9/2022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317817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2497495-0637-405E-AE64-5CC7506D51F5}" type="datetime1">
              <a:rPr lang="en-US" smtClean="0"/>
              <a:t>7/9/2022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10513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7/9/2022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8596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7/9/2022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315280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7/9/2022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785575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4EDE50D6-574B-40AF-946F-D52A04ADE379}" type="datetime1">
              <a:rPr lang="en-US" smtClean="0"/>
              <a:t>7/9/2022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748305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82884F1-FFEA-405F-9602-3DCA865EDA4E}" type="datetime1">
              <a:rPr lang="en-US" smtClean="0"/>
              <a:t>7/9/2022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3884477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7/9/2022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604806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D291B17-9318-49DB-B28B-6E5994AE9581}" type="datetime1">
              <a:rPr lang="en-US" smtClean="0"/>
              <a:t>7/9/2022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03248496"/>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D291B17-9318-49DB-B28B-6E5994AE9581}" type="datetime1">
              <a:rPr lang="en-US" smtClean="0"/>
              <a:t>7/9/2022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76259733"/>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D291B17-9318-49DB-B28B-6E5994AE9581}" type="datetime1">
              <a:rPr lang="en-US" smtClean="0"/>
              <a:t>7/9/2022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3A98EE3D-8CD1-4C3F-BD1C-C98C9596463C}" type="slidenum">
              <a:rPr lang="en-US" smtClean="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367477815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D291B17-9318-49DB-B28B-6E5994AE9581}" type="datetime1">
              <a:rPr lang="en-US" smtClean="0"/>
              <a:t>7/9/2022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51430830"/>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D291B17-9318-49DB-B28B-6E5994AE9581}" type="datetime1">
              <a:rPr lang="en-US" smtClean="0"/>
              <a:t>7/9/2022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6196046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D291B17-9318-49DB-B28B-6E5994AE9581}" type="datetime1">
              <a:rPr lang="en-US" smtClean="0"/>
              <a:t>7/9/2022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13407997"/>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7/9/2022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000900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ED291B17-9318-49DB-B28B-6E5994AE9581}" type="datetime1">
              <a:rPr lang="en-US" smtClean="0"/>
              <a:t>7/9/2022</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6992626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D291B17-9318-49DB-B28B-6E5994AE9581}" type="datetime1">
              <a:rPr lang="en-US" smtClean="0"/>
              <a:t>7/9/2022</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800743893"/>
      </p:ext>
    </p:extLst>
  </p:cSld>
  <p:clrMap bg1="dk1" tx1="lt1" bg2="dk2" tx2="lt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 id="2147483852" r:id="rId12"/>
    <p:sldLayoutId id="2147483853" r:id="rId13"/>
    <p:sldLayoutId id="2147483854" r:id="rId14"/>
    <p:sldLayoutId id="2147483855" r:id="rId15"/>
    <p:sldLayoutId id="2147483856" r:id="rId16"/>
    <p:sldLayoutId id="2147483857"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DC2411F-0153-A826-C36B-2B628BF2F8CF}"/>
              </a:ext>
            </a:extLst>
          </p:cNvPr>
          <p:cNvSpPr txBox="1">
            <a:spLocks noGrp="1" noRot="1" noMove="1" noResize="1" noEditPoints="1" noAdjustHandles="1" noChangeArrowheads="1" noChangeShapeType="1"/>
          </p:cNvSpPr>
          <p:nvPr/>
        </p:nvSpPr>
        <p:spPr>
          <a:xfrm>
            <a:off x="1666240" y="3013501"/>
            <a:ext cx="5547360" cy="830997"/>
          </a:xfrm>
          <a:prstGeom prst="rect">
            <a:avLst/>
          </a:prstGeom>
          <a:noFill/>
        </p:spPr>
        <p:txBody>
          <a:bodyPr wrap="square" rtlCol="0">
            <a:spAutoFit/>
          </a:bodyPr>
          <a:lstStyle/>
          <a:p>
            <a:r>
              <a:rPr lang="en-GB" sz="2400" dirty="0">
                <a:solidFill>
                  <a:srgbClr val="FFFFFF"/>
                </a:solidFill>
                <a:latin typeface="Aharoni" panose="02010803020104030203" pitchFamily="2" charset="-79"/>
                <a:cs typeface="Aharoni" panose="02010803020104030203" pitchFamily="2" charset="-79"/>
              </a:rPr>
              <a:t>Addressing the problem of staff shortage in Proper Care, UK</a:t>
            </a:r>
            <a:endParaRPr lang="en-GB" sz="2400" dirty="0">
              <a:latin typeface="Aharoni" panose="02010803020104030203" pitchFamily="2" charset="-79"/>
              <a:cs typeface="Aharoni" panose="02010803020104030203" pitchFamily="2" charset="-79"/>
            </a:endParaRPr>
          </a:p>
        </p:txBody>
      </p:sp>
      <p:sp>
        <p:nvSpPr>
          <p:cNvPr id="3" name="TextBox 2">
            <a:extLst>
              <a:ext uri="{FF2B5EF4-FFF2-40B4-BE49-F238E27FC236}">
                <a16:creationId xmlns:a16="http://schemas.microsoft.com/office/drawing/2014/main" id="{38A92168-F2EE-CD9D-FA2D-2324F2597A88}"/>
              </a:ext>
            </a:extLst>
          </p:cNvPr>
          <p:cNvSpPr txBox="1"/>
          <p:nvPr/>
        </p:nvSpPr>
        <p:spPr>
          <a:xfrm>
            <a:off x="9284788" y="3198167"/>
            <a:ext cx="2481943" cy="923330"/>
          </a:xfrm>
          <a:prstGeom prst="rect">
            <a:avLst/>
          </a:prstGeom>
          <a:noFill/>
        </p:spPr>
        <p:txBody>
          <a:bodyPr wrap="square" rtlCol="0">
            <a:spAutoFit/>
          </a:bodyPr>
          <a:lstStyle/>
          <a:p>
            <a:r>
              <a:rPr lang="en-GB" dirty="0" err="1"/>
              <a:t>Beauti</a:t>
            </a:r>
            <a:r>
              <a:rPr lang="en-GB" dirty="0"/>
              <a:t> Aktar</a:t>
            </a:r>
          </a:p>
          <a:p>
            <a:r>
              <a:rPr lang="en-GB" dirty="0"/>
              <a:t>2124111</a:t>
            </a:r>
          </a:p>
          <a:p>
            <a:endParaRPr lang="en-GB" dirty="0"/>
          </a:p>
        </p:txBody>
      </p:sp>
    </p:spTree>
    <p:extLst>
      <p:ext uri="{BB962C8B-B14F-4D97-AF65-F5344CB8AC3E}">
        <p14:creationId xmlns:p14="http://schemas.microsoft.com/office/powerpoint/2010/main" val="19718306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68FF0-12C9-6A5E-9974-7AAA73E1F5CE}"/>
              </a:ext>
            </a:extLst>
          </p:cNvPr>
          <p:cNvSpPr>
            <a:spLocks noGrp="1"/>
          </p:cNvSpPr>
          <p:nvPr>
            <p:ph type="title"/>
          </p:nvPr>
        </p:nvSpPr>
        <p:spPr/>
        <p:txBody>
          <a:bodyPr/>
          <a:lstStyle/>
          <a:p>
            <a:r>
              <a:rPr lang="en-GB" dirty="0"/>
              <a:t>Nature &amp; impact of the complex problem on employees and their organisation. </a:t>
            </a:r>
          </a:p>
        </p:txBody>
      </p:sp>
      <p:sp>
        <p:nvSpPr>
          <p:cNvPr id="3" name="Content Placeholder 2">
            <a:extLst>
              <a:ext uri="{FF2B5EF4-FFF2-40B4-BE49-F238E27FC236}">
                <a16:creationId xmlns:a16="http://schemas.microsoft.com/office/drawing/2014/main" id="{1B35FFD2-0347-617F-78CD-E446B26D930E}"/>
              </a:ext>
            </a:extLst>
          </p:cNvPr>
          <p:cNvSpPr>
            <a:spLocks noGrp="1"/>
          </p:cNvSpPr>
          <p:nvPr>
            <p:ph idx="1"/>
          </p:nvPr>
        </p:nvSpPr>
        <p:spPr>
          <a:xfrm>
            <a:off x="253601" y="2298500"/>
            <a:ext cx="6573919" cy="3909260"/>
          </a:xfrm>
        </p:spPr>
        <p:txBody>
          <a:bodyPr>
            <a:normAutofit fontScale="85000" lnSpcReduction="10000"/>
          </a:bodyPr>
          <a:lstStyle/>
          <a:p>
            <a:pPr marL="0" indent="0">
              <a:buNone/>
            </a:pPr>
            <a:r>
              <a:rPr lang="en-GB" dirty="0">
                <a:solidFill>
                  <a:schemeClr val="tx1">
                    <a:lumMod val="95000"/>
                    <a:lumOff val="5000"/>
                  </a:schemeClr>
                </a:solidFill>
              </a:rPr>
              <a:t>According to The </a:t>
            </a:r>
            <a:r>
              <a:rPr lang="en-GB" dirty="0" err="1"/>
              <a:t>KingsFund</a:t>
            </a:r>
            <a:r>
              <a:rPr lang="en-GB" dirty="0"/>
              <a:t> </a:t>
            </a:r>
            <a:r>
              <a:rPr lang="en-GB" b="0" i="0" dirty="0">
                <a:effectLst/>
                <a:latin typeface="Open Sans" panose="020B0606030504020204" pitchFamily="34" charset="0"/>
              </a:rPr>
              <a:t>(West, 2019)</a:t>
            </a:r>
            <a:r>
              <a:rPr lang="en-GB" dirty="0"/>
              <a:t>, there </a:t>
            </a:r>
            <a:r>
              <a:rPr lang="en-GB" dirty="0">
                <a:solidFill>
                  <a:schemeClr val="tx1">
                    <a:lumMod val="95000"/>
                    <a:lumOff val="5000"/>
                  </a:schemeClr>
                </a:solidFill>
              </a:rPr>
              <a:t>is a huge amount of staff turnover, with many employees of the NHS quitting their jobs each month. Additionally, low productivity and absence due to illness are at continuously high levels. The situation becomes clearer when the difficulty most NHS organisations today face in filling positions is added. This problem puts at risk the service's ability to offer the individuals of our areas safe, high-quality treatment.</a:t>
            </a:r>
          </a:p>
          <a:p>
            <a:pPr marL="0" indent="0">
              <a:buNone/>
            </a:pPr>
            <a:endParaRPr lang="en-GB" dirty="0">
              <a:solidFill>
                <a:schemeClr val="tx1">
                  <a:lumMod val="95000"/>
                  <a:lumOff val="5000"/>
                </a:schemeClr>
              </a:solidFill>
            </a:endParaRPr>
          </a:p>
          <a:p>
            <a:pPr marL="0" indent="0">
              <a:buNone/>
            </a:pPr>
            <a:endParaRPr lang="en-GB" dirty="0">
              <a:solidFill>
                <a:schemeClr val="tx1">
                  <a:lumMod val="95000"/>
                  <a:lumOff val="5000"/>
                </a:schemeClr>
              </a:solidFill>
            </a:endParaRPr>
          </a:p>
          <a:p>
            <a:pPr marL="0" indent="0">
              <a:buNone/>
            </a:pPr>
            <a:r>
              <a:rPr lang="en-GB" dirty="0">
                <a:solidFill>
                  <a:schemeClr val="tx1">
                    <a:lumMod val="95000"/>
                    <a:lumOff val="5000"/>
                  </a:schemeClr>
                </a:solidFill>
              </a:rPr>
              <a:t>Due to employees' underlying motivation and dedication, staff engagement seems to be maintaining flat rather than sharply rising</a:t>
            </a:r>
            <a:r>
              <a:rPr lang="en-GB" b="0" i="0" dirty="0">
                <a:effectLst/>
                <a:latin typeface="Open Sans" panose="020B0606030504020204" pitchFamily="34" charset="0"/>
              </a:rPr>
              <a:t> (West, 2019). </a:t>
            </a:r>
            <a:endParaRPr lang="en-GB" dirty="0">
              <a:solidFill>
                <a:schemeClr val="tx1">
                  <a:lumMod val="95000"/>
                  <a:lumOff val="5000"/>
                </a:schemeClr>
              </a:solidFill>
            </a:endParaRPr>
          </a:p>
        </p:txBody>
      </p:sp>
      <p:sp>
        <p:nvSpPr>
          <p:cNvPr id="5" name="Oval 4">
            <a:extLst>
              <a:ext uri="{FF2B5EF4-FFF2-40B4-BE49-F238E27FC236}">
                <a16:creationId xmlns:a16="http://schemas.microsoft.com/office/drawing/2014/main" id="{C195819B-334C-1207-4D03-16D1E110EEAB}"/>
              </a:ext>
            </a:extLst>
          </p:cNvPr>
          <p:cNvSpPr>
            <a:spLocks noGrp="1" noRot="1" noMove="1" noResize="1" noEditPoints="1" noAdjustHandles="1" noChangeArrowheads="1" noChangeShapeType="1"/>
          </p:cNvSpPr>
          <p:nvPr/>
        </p:nvSpPr>
        <p:spPr>
          <a:xfrm>
            <a:off x="7416800" y="2098076"/>
            <a:ext cx="4775200" cy="374392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According to a blog post by (Farrah, 2022), staffing is one of the NHS's top priorities. According to estimates, there are 110,000 open positions across the NHS, including 40,000 nurse positions. It has a negative impact on nurses' general health and is a major reason for staffing shortages, worsening the issue.</a:t>
            </a:r>
          </a:p>
        </p:txBody>
      </p:sp>
      <p:cxnSp>
        <p:nvCxnSpPr>
          <p:cNvPr id="7" name="Straight Arrow Connector 6">
            <a:extLst>
              <a:ext uri="{FF2B5EF4-FFF2-40B4-BE49-F238E27FC236}">
                <a16:creationId xmlns:a16="http://schemas.microsoft.com/office/drawing/2014/main" id="{5515C28A-3782-2853-EC13-AFDE99A99538}"/>
              </a:ext>
            </a:extLst>
          </p:cNvPr>
          <p:cNvCxnSpPr>
            <a:cxnSpLocks noGrp="1" noRot="1" noMove="1" noResize="1" noEditPoints="1" noAdjustHandles="1" noChangeArrowheads="1" noChangeShapeType="1"/>
          </p:cNvCxnSpPr>
          <p:nvPr/>
        </p:nvCxnSpPr>
        <p:spPr>
          <a:xfrm>
            <a:off x="2886509" y="4717983"/>
            <a:ext cx="0" cy="537411"/>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7849897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F57BD-2AC1-2149-7608-D5EE749D1FC1}"/>
              </a:ext>
            </a:extLst>
          </p:cNvPr>
          <p:cNvSpPr>
            <a:spLocks noGrp="1"/>
          </p:cNvSpPr>
          <p:nvPr>
            <p:ph type="title"/>
          </p:nvPr>
        </p:nvSpPr>
        <p:spPr/>
        <p:txBody>
          <a:bodyPr/>
          <a:lstStyle/>
          <a:p>
            <a:pPr algn="ctr"/>
            <a:r>
              <a:rPr lang="en-GB" dirty="0"/>
              <a:t>P.E.S.T.L.E </a:t>
            </a:r>
          </a:p>
        </p:txBody>
      </p:sp>
      <p:sp>
        <p:nvSpPr>
          <p:cNvPr id="4" name="Oval 3">
            <a:extLst>
              <a:ext uri="{FF2B5EF4-FFF2-40B4-BE49-F238E27FC236}">
                <a16:creationId xmlns:a16="http://schemas.microsoft.com/office/drawing/2014/main" id="{1C663290-1B5F-DA87-7096-9C0782BA4D18}"/>
              </a:ext>
            </a:extLst>
          </p:cNvPr>
          <p:cNvSpPr>
            <a:spLocks noGrp="1" noRot="1" noMove="1" noResize="1" noEditPoints="1" noAdjustHandles="1" noChangeArrowheads="1" noChangeShapeType="1"/>
          </p:cNvSpPr>
          <p:nvPr/>
        </p:nvSpPr>
        <p:spPr>
          <a:xfrm>
            <a:off x="192505" y="2128147"/>
            <a:ext cx="1212783" cy="646644"/>
          </a:xfrm>
          <a:prstGeom prst="ellipse">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4000" b="1" spc="50" dirty="0">
                <a:ln w="0"/>
                <a:solidFill>
                  <a:schemeClr val="bg2"/>
                </a:solidFill>
                <a:effectLst>
                  <a:innerShdw blurRad="63500" dist="50800" dir="13500000">
                    <a:srgbClr val="000000">
                      <a:alpha val="50000"/>
                    </a:srgbClr>
                  </a:innerShdw>
                </a:effectLst>
              </a:rPr>
              <a:t>P</a:t>
            </a:r>
            <a:endParaRPr lang="en-GB" sz="4000" dirty="0"/>
          </a:p>
        </p:txBody>
      </p:sp>
      <p:cxnSp>
        <p:nvCxnSpPr>
          <p:cNvPr id="6" name="Straight Arrow Connector 5">
            <a:extLst>
              <a:ext uri="{FF2B5EF4-FFF2-40B4-BE49-F238E27FC236}">
                <a16:creationId xmlns:a16="http://schemas.microsoft.com/office/drawing/2014/main" id="{4D32F7D9-A8B5-1D99-7AB1-5475E169F778}"/>
              </a:ext>
            </a:extLst>
          </p:cNvPr>
          <p:cNvCxnSpPr>
            <a:cxnSpLocks noGrp="1" noRot="1" noMove="1" noResize="1" noEditPoints="1" noAdjustHandles="1" noChangeArrowheads="1" noChangeShapeType="1"/>
          </p:cNvCxnSpPr>
          <p:nvPr/>
        </p:nvCxnSpPr>
        <p:spPr>
          <a:xfrm>
            <a:off x="1617041" y="2451469"/>
            <a:ext cx="693019"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9" name="Rectangle: Rounded Corners 8">
            <a:extLst>
              <a:ext uri="{FF2B5EF4-FFF2-40B4-BE49-F238E27FC236}">
                <a16:creationId xmlns:a16="http://schemas.microsoft.com/office/drawing/2014/main" id="{D3D29402-E546-2DC2-79FD-1B423E5AB9C6}"/>
              </a:ext>
            </a:extLst>
          </p:cNvPr>
          <p:cNvSpPr>
            <a:spLocks noGrp="1" noRot="1" noMove="1" noResize="1" noEditPoints="1" noAdjustHandles="1" noChangeArrowheads="1" noChangeShapeType="1"/>
          </p:cNvSpPr>
          <p:nvPr/>
        </p:nvSpPr>
        <p:spPr>
          <a:xfrm>
            <a:off x="2521817" y="2087227"/>
            <a:ext cx="8227463" cy="71264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b="0" i="0" dirty="0">
                <a:solidFill>
                  <a:schemeClr val="tx1"/>
                </a:solidFill>
                <a:effectLst/>
                <a:latin typeface="Lato" panose="020B0604020202020204" pitchFamily="34" charset="0"/>
              </a:rPr>
              <a:t>The politicians aren’t aware about management</a:t>
            </a:r>
          </a:p>
          <a:p>
            <a:pPr marL="285750" indent="-285750">
              <a:buFont typeface="Arial" panose="020B0604020202020204" pitchFamily="34" charset="0"/>
              <a:buChar char="•"/>
            </a:pPr>
            <a:r>
              <a:rPr lang="en-GB" b="0" i="0" dirty="0">
                <a:solidFill>
                  <a:schemeClr val="tx1"/>
                </a:solidFill>
                <a:effectLst/>
                <a:latin typeface="Lato" panose="020F0502020204030203" pitchFamily="34" charset="0"/>
              </a:rPr>
              <a:t>managers are really stressed with the continuous change (</a:t>
            </a:r>
            <a:r>
              <a:rPr lang="en-GB" b="0" i="0" dirty="0" err="1">
                <a:solidFill>
                  <a:schemeClr val="tx1"/>
                </a:solidFill>
                <a:effectLst/>
                <a:latin typeface="Lato" panose="020F0502020204030203" pitchFamily="34" charset="0"/>
              </a:rPr>
              <a:t>TheKingsFund</a:t>
            </a:r>
            <a:r>
              <a:rPr lang="en-GB" b="0" i="0" dirty="0">
                <a:solidFill>
                  <a:schemeClr val="tx1"/>
                </a:solidFill>
                <a:effectLst/>
                <a:latin typeface="Lato" panose="020F0502020204030203" pitchFamily="34" charset="0"/>
              </a:rPr>
              <a:t>).</a:t>
            </a:r>
            <a:endParaRPr lang="en-GB" dirty="0">
              <a:solidFill>
                <a:schemeClr val="tx1"/>
              </a:solidFill>
            </a:endParaRPr>
          </a:p>
        </p:txBody>
      </p:sp>
      <p:sp>
        <p:nvSpPr>
          <p:cNvPr id="11" name="Oval 10">
            <a:extLst>
              <a:ext uri="{FF2B5EF4-FFF2-40B4-BE49-F238E27FC236}">
                <a16:creationId xmlns:a16="http://schemas.microsoft.com/office/drawing/2014/main" id="{9D9694BC-81C5-4838-7002-90C29B776356}"/>
              </a:ext>
            </a:extLst>
          </p:cNvPr>
          <p:cNvSpPr>
            <a:spLocks noGrp="1" noRot="1" noMove="1" noResize="1" noEditPoints="1" noAdjustHandles="1" noChangeArrowheads="1" noChangeShapeType="1"/>
          </p:cNvSpPr>
          <p:nvPr/>
        </p:nvSpPr>
        <p:spPr>
          <a:xfrm>
            <a:off x="192505" y="2891701"/>
            <a:ext cx="1256898" cy="674382"/>
          </a:xfrm>
          <a:prstGeom prst="ellipse">
            <a:avLst/>
          </a:prstGeom>
          <a:solidFill>
            <a:schemeClr val="accent2">
              <a:lumMod val="40000"/>
              <a:lumOff val="60000"/>
            </a:schemeClr>
          </a:solidFill>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4000" b="1" spc="50" dirty="0">
                <a:ln w="0"/>
                <a:solidFill>
                  <a:schemeClr val="bg2"/>
                </a:solidFill>
                <a:effectLst>
                  <a:innerShdw blurRad="63500" dist="50800" dir="13500000">
                    <a:srgbClr val="000000">
                      <a:alpha val="50000"/>
                    </a:srgbClr>
                  </a:innerShdw>
                </a:effectLst>
              </a:rPr>
              <a:t>E</a:t>
            </a:r>
            <a:endParaRPr lang="en-GB" sz="4000" dirty="0"/>
          </a:p>
        </p:txBody>
      </p:sp>
      <p:cxnSp>
        <p:nvCxnSpPr>
          <p:cNvPr id="12" name="Straight Arrow Connector 11">
            <a:extLst>
              <a:ext uri="{FF2B5EF4-FFF2-40B4-BE49-F238E27FC236}">
                <a16:creationId xmlns:a16="http://schemas.microsoft.com/office/drawing/2014/main" id="{4ECEBA8D-832E-129F-D6D8-7AEDE0F3C22C}"/>
              </a:ext>
            </a:extLst>
          </p:cNvPr>
          <p:cNvCxnSpPr>
            <a:cxnSpLocks noGrp="1" noRot="1" noMove="1" noResize="1" noEditPoints="1" noAdjustHandles="1" noChangeArrowheads="1" noChangeShapeType="1"/>
          </p:cNvCxnSpPr>
          <p:nvPr/>
        </p:nvCxnSpPr>
        <p:spPr>
          <a:xfrm>
            <a:off x="1617040" y="3260174"/>
            <a:ext cx="693019"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3" name="Rectangle: Rounded Corners 12">
            <a:extLst>
              <a:ext uri="{FF2B5EF4-FFF2-40B4-BE49-F238E27FC236}">
                <a16:creationId xmlns:a16="http://schemas.microsoft.com/office/drawing/2014/main" id="{257F1126-A45E-A1F8-4DCD-66D2113D3DF4}"/>
              </a:ext>
            </a:extLst>
          </p:cNvPr>
          <p:cNvSpPr>
            <a:spLocks noGrp="1" noRot="1" noMove="1" noResize="1" noEditPoints="1" noAdjustHandles="1" noChangeArrowheads="1" noChangeShapeType="1"/>
          </p:cNvSpPr>
          <p:nvPr/>
        </p:nvSpPr>
        <p:spPr>
          <a:xfrm>
            <a:off x="2521813" y="2889091"/>
            <a:ext cx="8704987" cy="763605"/>
          </a:xfrm>
          <a:prstGeom prst="roundRect">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dirty="0">
                <a:solidFill>
                  <a:schemeClr val="tx1"/>
                </a:solidFill>
                <a:latin typeface="Lao UI" panose="020B0604020202020204" pitchFamily="34" charset="0"/>
                <a:cs typeface="Lao UI" panose="020B0604020202020204" pitchFamily="34" charset="0"/>
              </a:rPr>
              <a:t>Qualified staff is required - cost of labour is increased </a:t>
            </a:r>
          </a:p>
          <a:p>
            <a:pPr marL="285750" indent="-285750">
              <a:buFont typeface="Arial" panose="020B0604020202020204" pitchFamily="34" charset="0"/>
              <a:buChar char="•"/>
            </a:pPr>
            <a:r>
              <a:rPr lang="en-GB" dirty="0">
                <a:solidFill>
                  <a:schemeClr val="tx1"/>
                </a:solidFill>
                <a:latin typeface="Lao UI" panose="020B0604020202020204" pitchFamily="34" charset="0"/>
                <a:cs typeface="Lao UI" panose="020B0604020202020204" pitchFamily="34" charset="0"/>
              </a:rPr>
              <a:t>Changes that are necessary should be made; a proper procedure needs to be established for service delivery and procurement.</a:t>
            </a:r>
          </a:p>
        </p:txBody>
      </p:sp>
      <p:sp>
        <p:nvSpPr>
          <p:cNvPr id="14" name="Oval 13">
            <a:extLst>
              <a:ext uri="{FF2B5EF4-FFF2-40B4-BE49-F238E27FC236}">
                <a16:creationId xmlns:a16="http://schemas.microsoft.com/office/drawing/2014/main" id="{1B4E321F-C862-BECC-3B2B-E7E55559A320}"/>
              </a:ext>
            </a:extLst>
          </p:cNvPr>
          <p:cNvSpPr>
            <a:spLocks noGrp="1" noRot="1" noMove="1" noResize="1" noEditPoints="1" noAdjustHandles="1" noChangeArrowheads="1" noChangeShapeType="1"/>
          </p:cNvSpPr>
          <p:nvPr/>
        </p:nvSpPr>
        <p:spPr>
          <a:xfrm>
            <a:off x="155607" y="3663199"/>
            <a:ext cx="1286577" cy="628854"/>
          </a:xfrm>
          <a:prstGeom prst="ellipse">
            <a:avLst/>
          </a:prstGeom>
          <a:solidFill>
            <a:schemeClr val="accent4">
              <a:lumMod val="40000"/>
              <a:lumOff val="60000"/>
            </a:schemeClr>
          </a:solidFill>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4400" b="1" spc="50" dirty="0">
                <a:ln w="0"/>
                <a:solidFill>
                  <a:schemeClr val="bg2"/>
                </a:solidFill>
                <a:effectLst>
                  <a:innerShdw blurRad="63500" dist="50800" dir="13500000">
                    <a:srgbClr val="000000">
                      <a:alpha val="50000"/>
                    </a:srgbClr>
                  </a:innerShdw>
                </a:effectLst>
              </a:rPr>
              <a:t>S</a:t>
            </a:r>
            <a:endParaRPr lang="en-GB" sz="4400" dirty="0"/>
          </a:p>
        </p:txBody>
      </p:sp>
      <p:cxnSp>
        <p:nvCxnSpPr>
          <p:cNvPr id="15" name="Straight Arrow Connector 14">
            <a:extLst>
              <a:ext uri="{FF2B5EF4-FFF2-40B4-BE49-F238E27FC236}">
                <a16:creationId xmlns:a16="http://schemas.microsoft.com/office/drawing/2014/main" id="{8998959E-59F5-F15E-27D8-F851D12017CC}"/>
              </a:ext>
            </a:extLst>
          </p:cNvPr>
          <p:cNvCxnSpPr>
            <a:cxnSpLocks noGrp="1" noRot="1" noMove="1" noResize="1" noEditPoints="1" noAdjustHandles="1" noChangeArrowheads="1" noChangeShapeType="1"/>
          </p:cNvCxnSpPr>
          <p:nvPr/>
        </p:nvCxnSpPr>
        <p:spPr>
          <a:xfrm>
            <a:off x="1617038" y="3977626"/>
            <a:ext cx="693019"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6" name="Rectangle: Rounded Corners 15">
            <a:extLst>
              <a:ext uri="{FF2B5EF4-FFF2-40B4-BE49-F238E27FC236}">
                <a16:creationId xmlns:a16="http://schemas.microsoft.com/office/drawing/2014/main" id="{20DE5F84-F209-10A8-B0AC-1CC1AA0325F8}"/>
              </a:ext>
            </a:extLst>
          </p:cNvPr>
          <p:cNvSpPr>
            <a:spLocks noGrp="1" noRot="1" noMove="1" noResize="1" noEditPoints="1" noAdjustHandles="1" noChangeArrowheads="1" noChangeShapeType="1"/>
          </p:cNvSpPr>
          <p:nvPr/>
        </p:nvSpPr>
        <p:spPr>
          <a:xfrm>
            <a:off x="2521813" y="3739872"/>
            <a:ext cx="9442381" cy="712649"/>
          </a:xfrm>
          <a:prstGeom prst="round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b="0" i="0" dirty="0">
                <a:solidFill>
                  <a:schemeClr val="tx1"/>
                </a:solidFill>
                <a:effectLst/>
                <a:latin typeface="Lao UI" panose="020B0502040204020203" pitchFamily="34" charset="0"/>
                <a:cs typeface="Lao UI" panose="020B0502040204020203" pitchFamily="34" charset="0"/>
              </a:rPr>
              <a:t>The NHS should be located nearby in the locality so that people can reach quickly in case of emergency </a:t>
            </a:r>
          </a:p>
          <a:p>
            <a:pPr marL="285750" indent="-285750">
              <a:buFont typeface="Arial" panose="020B0604020202020204" pitchFamily="34" charset="0"/>
              <a:buChar char="•"/>
            </a:pPr>
            <a:r>
              <a:rPr lang="en-GB" dirty="0">
                <a:solidFill>
                  <a:schemeClr val="tx1"/>
                </a:solidFill>
                <a:latin typeface="Lao UI" panose="020B0502040204020203" pitchFamily="34" charset="0"/>
                <a:cs typeface="Lao UI" panose="020B0502040204020203" pitchFamily="34" charset="0"/>
              </a:rPr>
              <a:t>Work life balance </a:t>
            </a:r>
          </a:p>
        </p:txBody>
      </p:sp>
      <p:sp>
        <p:nvSpPr>
          <p:cNvPr id="17" name="Oval 16">
            <a:extLst>
              <a:ext uri="{FF2B5EF4-FFF2-40B4-BE49-F238E27FC236}">
                <a16:creationId xmlns:a16="http://schemas.microsoft.com/office/drawing/2014/main" id="{42EC80DB-8542-94C3-8C92-CDC803677667}"/>
              </a:ext>
            </a:extLst>
          </p:cNvPr>
          <p:cNvSpPr>
            <a:spLocks noGrp="1" noRot="1" noMove="1" noResize="1" noEditPoints="1" noAdjustHandles="1" noChangeArrowheads="1" noChangeShapeType="1"/>
          </p:cNvSpPr>
          <p:nvPr/>
        </p:nvSpPr>
        <p:spPr>
          <a:xfrm>
            <a:off x="162826" y="5228897"/>
            <a:ext cx="1316255" cy="624899"/>
          </a:xfrm>
          <a:prstGeom prst="ellipse">
            <a:avLst/>
          </a:prstGeom>
          <a:solidFill>
            <a:schemeClr val="accent6">
              <a:lumMod val="20000"/>
              <a:lumOff val="80000"/>
            </a:schemeClr>
          </a:solidFill>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4000" b="1" spc="50" dirty="0">
                <a:ln w="0"/>
                <a:solidFill>
                  <a:schemeClr val="bg2"/>
                </a:solidFill>
                <a:effectLst>
                  <a:innerShdw blurRad="63500" dist="50800" dir="13500000">
                    <a:srgbClr val="000000">
                      <a:alpha val="50000"/>
                    </a:srgbClr>
                  </a:innerShdw>
                </a:effectLst>
              </a:rPr>
              <a:t>L</a:t>
            </a:r>
            <a:endParaRPr lang="en-GB" sz="4000" dirty="0"/>
          </a:p>
        </p:txBody>
      </p:sp>
      <p:cxnSp>
        <p:nvCxnSpPr>
          <p:cNvPr id="18" name="Straight Arrow Connector 17">
            <a:extLst>
              <a:ext uri="{FF2B5EF4-FFF2-40B4-BE49-F238E27FC236}">
                <a16:creationId xmlns:a16="http://schemas.microsoft.com/office/drawing/2014/main" id="{1CA11730-7265-7452-0F08-9938F315F9BC}"/>
              </a:ext>
            </a:extLst>
          </p:cNvPr>
          <p:cNvCxnSpPr>
            <a:cxnSpLocks noGrp="1" noRot="1" noMove="1" noResize="1" noEditPoints="1" noAdjustHandles="1" noChangeArrowheads="1" noChangeShapeType="1"/>
          </p:cNvCxnSpPr>
          <p:nvPr/>
        </p:nvCxnSpPr>
        <p:spPr>
          <a:xfrm>
            <a:off x="1617037" y="4779100"/>
            <a:ext cx="693019"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9" name="Rectangle: Rounded Corners 18">
            <a:extLst>
              <a:ext uri="{FF2B5EF4-FFF2-40B4-BE49-F238E27FC236}">
                <a16:creationId xmlns:a16="http://schemas.microsoft.com/office/drawing/2014/main" id="{D4686901-A476-1F1E-8176-050EF3FBE8FE}"/>
              </a:ext>
            </a:extLst>
          </p:cNvPr>
          <p:cNvSpPr>
            <a:spLocks noGrp="1" noRot="1" noMove="1" noResize="1" noEditPoints="1" noAdjustHandles="1" noChangeArrowheads="1" noChangeShapeType="1"/>
          </p:cNvSpPr>
          <p:nvPr/>
        </p:nvSpPr>
        <p:spPr>
          <a:xfrm>
            <a:off x="2521810" y="4529994"/>
            <a:ext cx="9546114" cy="606610"/>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dirty="0">
                <a:solidFill>
                  <a:schemeClr val="tx1"/>
                </a:solidFill>
                <a:latin typeface="Lao UI" panose="020B0502040204020203" pitchFamily="34" charset="0"/>
                <a:cs typeface="Lao UI" panose="020B0502040204020203" pitchFamily="34" charset="0"/>
              </a:rPr>
              <a:t>Advertise through social media </a:t>
            </a:r>
          </a:p>
          <a:p>
            <a:pPr marL="285750" indent="-285750">
              <a:buFont typeface="Arial" panose="020B0604020202020204" pitchFamily="34" charset="0"/>
              <a:buChar char="•"/>
            </a:pPr>
            <a:r>
              <a:rPr lang="en-GB" dirty="0">
                <a:solidFill>
                  <a:schemeClr val="tx1"/>
                </a:solidFill>
                <a:latin typeface="Lao UI" panose="020B0502040204020203" pitchFamily="34" charset="0"/>
                <a:cs typeface="Lao UI" panose="020B0502040204020203" pitchFamily="34" charset="0"/>
              </a:rPr>
              <a:t>Update data information </a:t>
            </a:r>
          </a:p>
        </p:txBody>
      </p:sp>
      <p:sp>
        <p:nvSpPr>
          <p:cNvPr id="20" name="Oval 19">
            <a:extLst>
              <a:ext uri="{FF2B5EF4-FFF2-40B4-BE49-F238E27FC236}">
                <a16:creationId xmlns:a16="http://schemas.microsoft.com/office/drawing/2014/main" id="{5080F270-EA31-9590-D279-750FE08EA634}"/>
              </a:ext>
            </a:extLst>
          </p:cNvPr>
          <p:cNvSpPr>
            <a:spLocks noGrp="1" noRot="1" noMove="1" noResize="1" noEditPoints="1" noAdjustHandles="1" noChangeArrowheads="1" noChangeShapeType="1"/>
          </p:cNvSpPr>
          <p:nvPr/>
        </p:nvSpPr>
        <p:spPr>
          <a:xfrm>
            <a:off x="161216" y="4445897"/>
            <a:ext cx="1244068" cy="606609"/>
          </a:xfrm>
          <a:prstGeom prst="ellipse">
            <a:avLst/>
          </a:prstGeom>
          <a:solidFill>
            <a:schemeClr val="accent5">
              <a:lumMod val="20000"/>
              <a:lumOff val="80000"/>
            </a:schemeClr>
          </a:solidFill>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4000" b="1" spc="50" dirty="0">
                <a:ln w="0"/>
                <a:solidFill>
                  <a:schemeClr val="bg2"/>
                </a:solidFill>
                <a:effectLst>
                  <a:innerShdw blurRad="63500" dist="50800" dir="13500000">
                    <a:srgbClr val="000000">
                      <a:alpha val="50000"/>
                    </a:srgbClr>
                  </a:innerShdw>
                </a:effectLst>
              </a:rPr>
              <a:t>T</a:t>
            </a:r>
            <a:endParaRPr lang="en-GB" sz="4000" dirty="0"/>
          </a:p>
        </p:txBody>
      </p:sp>
      <p:cxnSp>
        <p:nvCxnSpPr>
          <p:cNvPr id="21" name="Straight Arrow Connector 20">
            <a:extLst>
              <a:ext uri="{FF2B5EF4-FFF2-40B4-BE49-F238E27FC236}">
                <a16:creationId xmlns:a16="http://schemas.microsoft.com/office/drawing/2014/main" id="{5A89A7FE-1E01-56A6-CCB2-44EEBB63F8CF}"/>
              </a:ext>
            </a:extLst>
          </p:cNvPr>
          <p:cNvCxnSpPr>
            <a:cxnSpLocks noGrp="1" noRot="1" noMove="1" noResize="1" noEditPoints="1" noAdjustHandles="1" noChangeArrowheads="1" noChangeShapeType="1"/>
          </p:cNvCxnSpPr>
          <p:nvPr/>
        </p:nvCxnSpPr>
        <p:spPr>
          <a:xfrm>
            <a:off x="1617037" y="5556397"/>
            <a:ext cx="693019"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22" name="Rectangle: Rounded Corners 21">
            <a:extLst>
              <a:ext uri="{FF2B5EF4-FFF2-40B4-BE49-F238E27FC236}">
                <a16:creationId xmlns:a16="http://schemas.microsoft.com/office/drawing/2014/main" id="{8ACD54C2-E7A7-A643-4BAC-3CABFF45FABD}"/>
              </a:ext>
            </a:extLst>
          </p:cNvPr>
          <p:cNvSpPr>
            <a:spLocks noGrp="1" noRot="1" noMove="1" noResize="1" noEditPoints="1" noAdjustHandles="1" noChangeArrowheads="1" noChangeShapeType="1"/>
          </p:cNvSpPr>
          <p:nvPr/>
        </p:nvSpPr>
        <p:spPr>
          <a:xfrm>
            <a:off x="2521809" y="5202696"/>
            <a:ext cx="9546114" cy="677299"/>
          </a:xfrm>
          <a:prstGeom prst="roundRec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endParaRPr lang="en-GB" dirty="0">
              <a:solidFill>
                <a:schemeClr val="tx1"/>
              </a:solidFill>
              <a:latin typeface="Lao UI" panose="020B0502040204020203" pitchFamily="34" charset="0"/>
              <a:cs typeface="Lao UI" panose="020B0502040204020203" pitchFamily="34" charset="0"/>
            </a:endParaRPr>
          </a:p>
          <a:p>
            <a:pPr marL="285750" indent="-285750">
              <a:buFont typeface="Arial" panose="020B0604020202020204" pitchFamily="34" charset="0"/>
              <a:buChar char="•"/>
            </a:pPr>
            <a:r>
              <a:rPr lang="en-GB" dirty="0">
                <a:solidFill>
                  <a:schemeClr val="tx1"/>
                </a:solidFill>
                <a:latin typeface="Lao UI" panose="020B0502040204020203" pitchFamily="34" charset="0"/>
                <a:cs typeface="Lao UI" panose="020B0502040204020203" pitchFamily="34" charset="0"/>
              </a:rPr>
              <a:t>Follow equality issues</a:t>
            </a:r>
          </a:p>
          <a:p>
            <a:pPr marL="285750" indent="-285750">
              <a:buFont typeface="Arial" panose="020B0604020202020204" pitchFamily="34" charset="0"/>
              <a:buChar char="•"/>
            </a:pPr>
            <a:r>
              <a:rPr lang="en-GB" dirty="0">
                <a:solidFill>
                  <a:schemeClr val="tx1"/>
                </a:solidFill>
                <a:latin typeface="Lao UI" panose="020B0502040204020203" pitchFamily="34" charset="0"/>
                <a:cs typeface="Lao UI" panose="020B0502040204020203" pitchFamily="34" charset="0"/>
              </a:rPr>
              <a:t>Employment Law </a:t>
            </a:r>
          </a:p>
          <a:p>
            <a:pPr marL="285750" indent="-285750">
              <a:buFont typeface="Arial" panose="020B0604020202020204" pitchFamily="34" charset="0"/>
              <a:buChar char="•"/>
            </a:pPr>
            <a:endParaRPr lang="en-GB" dirty="0">
              <a:solidFill>
                <a:schemeClr val="tx1"/>
              </a:solidFill>
              <a:latin typeface="Lao UI" panose="020B0502040204020203" pitchFamily="34" charset="0"/>
              <a:cs typeface="Lao UI" panose="020B0502040204020203" pitchFamily="34" charset="0"/>
            </a:endParaRPr>
          </a:p>
        </p:txBody>
      </p:sp>
      <p:sp>
        <p:nvSpPr>
          <p:cNvPr id="23" name="Oval 22">
            <a:extLst>
              <a:ext uri="{FF2B5EF4-FFF2-40B4-BE49-F238E27FC236}">
                <a16:creationId xmlns:a16="http://schemas.microsoft.com/office/drawing/2014/main" id="{04B99F17-A45D-7CFA-EA2B-62817D4FA266}"/>
              </a:ext>
            </a:extLst>
          </p:cNvPr>
          <p:cNvSpPr>
            <a:spLocks noGrp="1" noRot="1" noMove="1" noResize="1" noEditPoints="1" noAdjustHandles="1" noChangeArrowheads="1" noChangeShapeType="1"/>
          </p:cNvSpPr>
          <p:nvPr/>
        </p:nvSpPr>
        <p:spPr>
          <a:xfrm>
            <a:off x="189291" y="5989350"/>
            <a:ext cx="1316255" cy="624899"/>
          </a:xfrm>
          <a:prstGeom prst="ellipse">
            <a:avLst/>
          </a:prstGeom>
          <a:solidFill>
            <a:schemeClr val="tx1">
              <a:lumMod val="85000"/>
            </a:schemeClr>
          </a:solidFill>
        </p:spPr>
        <p:style>
          <a:lnRef idx="1">
            <a:schemeClr val="accent1"/>
          </a:lnRef>
          <a:fillRef idx="2">
            <a:schemeClr val="accent1"/>
          </a:fillRef>
          <a:effectRef idx="1">
            <a:schemeClr val="accent1"/>
          </a:effectRef>
          <a:fontRef idx="minor">
            <a:schemeClr val="dk1"/>
          </a:fontRef>
        </p:style>
        <p:txBody>
          <a:bodyPr rtlCol="0" anchor="ctr"/>
          <a:lstStyle/>
          <a:p>
            <a:pPr algn="ctr"/>
            <a:r>
              <a:rPr lang="en-GB" sz="4000" b="1" spc="50" dirty="0">
                <a:ln w="0"/>
                <a:solidFill>
                  <a:schemeClr val="bg2"/>
                </a:solidFill>
                <a:effectLst>
                  <a:innerShdw blurRad="63500" dist="50800" dir="13500000">
                    <a:srgbClr val="000000">
                      <a:alpha val="50000"/>
                    </a:srgbClr>
                  </a:innerShdw>
                </a:effectLst>
              </a:rPr>
              <a:t>E</a:t>
            </a:r>
            <a:endParaRPr lang="en-GB" sz="4000" dirty="0"/>
          </a:p>
        </p:txBody>
      </p:sp>
      <p:cxnSp>
        <p:nvCxnSpPr>
          <p:cNvPr id="24" name="Straight Arrow Connector 23">
            <a:extLst>
              <a:ext uri="{FF2B5EF4-FFF2-40B4-BE49-F238E27FC236}">
                <a16:creationId xmlns:a16="http://schemas.microsoft.com/office/drawing/2014/main" id="{D6D9181A-F3E3-6021-B5F7-894208141225}"/>
              </a:ext>
            </a:extLst>
          </p:cNvPr>
          <p:cNvCxnSpPr>
            <a:cxnSpLocks noGrp="1" noRot="1" noMove="1" noResize="1" noEditPoints="1" noAdjustHandles="1" noChangeArrowheads="1" noChangeShapeType="1"/>
          </p:cNvCxnSpPr>
          <p:nvPr/>
        </p:nvCxnSpPr>
        <p:spPr>
          <a:xfrm>
            <a:off x="1617036" y="6270196"/>
            <a:ext cx="693019"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26" name="Rectangle: Rounded Corners 25">
            <a:extLst>
              <a:ext uri="{FF2B5EF4-FFF2-40B4-BE49-F238E27FC236}">
                <a16:creationId xmlns:a16="http://schemas.microsoft.com/office/drawing/2014/main" id="{5AAF9576-64BE-5A46-23EA-CC4CB42C2E82}"/>
              </a:ext>
            </a:extLst>
          </p:cNvPr>
          <p:cNvSpPr>
            <a:spLocks noGrp="1" noRot="1" noMove="1" noResize="1" noEditPoints="1" noAdjustHandles="1" noChangeArrowheads="1" noChangeShapeType="1"/>
          </p:cNvSpPr>
          <p:nvPr/>
        </p:nvSpPr>
        <p:spPr>
          <a:xfrm>
            <a:off x="2521809" y="5963149"/>
            <a:ext cx="9546114" cy="677299"/>
          </a:xfrm>
          <a:prstGeom prst="roundRect">
            <a:avLst/>
          </a:prstGeom>
          <a:solidFill>
            <a:schemeClr val="tx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GB" b="0" i="0" dirty="0">
                <a:solidFill>
                  <a:srgbClr val="404040"/>
                </a:solidFill>
                <a:effectLst/>
                <a:latin typeface="Lato" panose="020F0502020204030203" pitchFamily="34" charset="0"/>
              </a:rPr>
              <a:t> </a:t>
            </a:r>
            <a:r>
              <a:rPr lang="en-GB" dirty="0">
                <a:solidFill>
                  <a:schemeClr val="tx1"/>
                </a:solidFill>
                <a:latin typeface="Lato" panose="020F0502020204030203" pitchFamily="34" charset="0"/>
              </a:rPr>
              <a:t>d</a:t>
            </a:r>
            <a:r>
              <a:rPr lang="en-GB" b="0" i="0" dirty="0">
                <a:solidFill>
                  <a:schemeClr val="tx1"/>
                </a:solidFill>
                <a:effectLst/>
                <a:latin typeface="Lato" panose="020F0502020204030203" pitchFamily="34" charset="0"/>
              </a:rPr>
              <a:t>isposable surgical equipment’s</a:t>
            </a:r>
          </a:p>
          <a:p>
            <a:pPr marL="285750" indent="-285750">
              <a:buFont typeface="Arial" panose="020B0604020202020204" pitchFamily="34" charset="0"/>
              <a:buChar char="•"/>
            </a:pPr>
            <a:r>
              <a:rPr lang="en-GB" b="0" i="0" dirty="0">
                <a:solidFill>
                  <a:schemeClr val="tx1"/>
                </a:solidFill>
                <a:effectLst/>
                <a:latin typeface="Lato" panose="020F0502020204030203" pitchFamily="34" charset="0"/>
              </a:rPr>
              <a:t> Pollution, waste, recycle </a:t>
            </a:r>
            <a:endParaRPr lang="en-GB" dirty="0">
              <a:solidFill>
                <a:schemeClr val="tx1"/>
              </a:solidFill>
              <a:latin typeface="Lao UI" panose="020B0502040204020203" pitchFamily="34" charset="0"/>
              <a:cs typeface="Lao UI" panose="020B0502040204020203" pitchFamily="34" charset="0"/>
            </a:endParaRPr>
          </a:p>
        </p:txBody>
      </p:sp>
    </p:spTree>
    <p:extLst>
      <p:ext uri="{BB962C8B-B14F-4D97-AF65-F5344CB8AC3E}">
        <p14:creationId xmlns:p14="http://schemas.microsoft.com/office/powerpoint/2010/main" val="31175271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9BB5C-8824-071D-7768-DF72EF6C6E49}"/>
              </a:ext>
            </a:extLst>
          </p:cNvPr>
          <p:cNvSpPr>
            <a:spLocks noGrp="1"/>
          </p:cNvSpPr>
          <p:nvPr>
            <p:ph type="title"/>
          </p:nvPr>
        </p:nvSpPr>
        <p:spPr>
          <a:xfrm>
            <a:off x="1779481" y="752340"/>
            <a:ext cx="9613861" cy="1080938"/>
          </a:xfrm>
        </p:spPr>
        <p:txBody>
          <a:bodyPr/>
          <a:lstStyle/>
          <a:p>
            <a:r>
              <a:rPr lang="en-GB" dirty="0"/>
              <a:t> </a:t>
            </a:r>
          </a:p>
        </p:txBody>
      </p:sp>
      <p:sp>
        <p:nvSpPr>
          <p:cNvPr id="4" name="TextBox 3">
            <a:extLst>
              <a:ext uri="{FF2B5EF4-FFF2-40B4-BE49-F238E27FC236}">
                <a16:creationId xmlns:a16="http://schemas.microsoft.com/office/drawing/2014/main" id="{627A9362-902B-C6F3-B057-E9F2E1742D52}"/>
              </a:ext>
            </a:extLst>
          </p:cNvPr>
          <p:cNvSpPr txBox="1"/>
          <p:nvPr/>
        </p:nvSpPr>
        <p:spPr>
          <a:xfrm>
            <a:off x="3206565" y="913473"/>
            <a:ext cx="3946914" cy="646331"/>
          </a:xfrm>
          <a:prstGeom prst="rect">
            <a:avLst/>
          </a:prstGeom>
          <a:noFill/>
        </p:spPr>
        <p:txBody>
          <a:bodyPr wrap="none" rtlCol="0">
            <a:spAutoFit/>
          </a:bodyPr>
          <a:lstStyle/>
          <a:p>
            <a:pPr algn="ctr"/>
            <a:r>
              <a:rPr lang="en-GB" sz="3600" dirty="0"/>
              <a:t>Fishbone</a:t>
            </a:r>
            <a:r>
              <a:rPr lang="en-GB" sz="3200" dirty="0"/>
              <a:t> </a:t>
            </a:r>
            <a:r>
              <a:rPr lang="en-GB" sz="3600" dirty="0"/>
              <a:t>Diagram</a:t>
            </a:r>
            <a:r>
              <a:rPr lang="en-GB" sz="3200" dirty="0"/>
              <a:t> </a:t>
            </a:r>
          </a:p>
        </p:txBody>
      </p:sp>
      <p:cxnSp>
        <p:nvCxnSpPr>
          <p:cNvPr id="6" name="Straight Arrow Connector 5">
            <a:extLst>
              <a:ext uri="{FF2B5EF4-FFF2-40B4-BE49-F238E27FC236}">
                <a16:creationId xmlns:a16="http://schemas.microsoft.com/office/drawing/2014/main" id="{6D5F2471-0916-8CB4-C308-5627F079B04B}"/>
              </a:ext>
            </a:extLst>
          </p:cNvPr>
          <p:cNvCxnSpPr>
            <a:cxnSpLocks noGrp="1" noRot="1" noMove="1" noResize="1" noEditPoints="1" noAdjustHandles="1" noChangeArrowheads="1" noChangeShapeType="1"/>
          </p:cNvCxnSpPr>
          <p:nvPr/>
        </p:nvCxnSpPr>
        <p:spPr>
          <a:xfrm>
            <a:off x="1262743" y="4256314"/>
            <a:ext cx="7522028"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9" name="Straight Arrow Connector 8">
            <a:extLst>
              <a:ext uri="{FF2B5EF4-FFF2-40B4-BE49-F238E27FC236}">
                <a16:creationId xmlns:a16="http://schemas.microsoft.com/office/drawing/2014/main" id="{6BF7FEC5-B94A-9594-5B80-19CB9F11CA49}"/>
              </a:ext>
            </a:extLst>
          </p:cNvPr>
          <p:cNvCxnSpPr>
            <a:cxnSpLocks noGrp="1" noRot="1" noMove="1" noResize="1" noEditPoints="1" noAdjustHandles="1" noChangeArrowheads="1" noChangeShapeType="1"/>
          </p:cNvCxnSpPr>
          <p:nvPr/>
        </p:nvCxnSpPr>
        <p:spPr>
          <a:xfrm>
            <a:off x="5764225" y="2237563"/>
            <a:ext cx="1120989" cy="2016854"/>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0" name="Rectangle: Rounded Corners 9">
            <a:extLst>
              <a:ext uri="{FF2B5EF4-FFF2-40B4-BE49-F238E27FC236}">
                <a16:creationId xmlns:a16="http://schemas.microsoft.com/office/drawing/2014/main" id="{177F26AA-039D-16D6-7281-EBEB13B44D00}"/>
              </a:ext>
            </a:extLst>
          </p:cNvPr>
          <p:cNvSpPr>
            <a:spLocks noGrp="1" noRot="1" noMove="1" noResize="1" noEditPoints="1" noAdjustHandles="1" noChangeArrowheads="1" noChangeShapeType="1"/>
          </p:cNvSpPr>
          <p:nvPr/>
        </p:nvSpPr>
        <p:spPr>
          <a:xfrm>
            <a:off x="4824425" y="2141763"/>
            <a:ext cx="1879600" cy="54609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Government </a:t>
            </a:r>
          </a:p>
        </p:txBody>
      </p:sp>
      <p:cxnSp>
        <p:nvCxnSpPr>
          <p:cNvPr id="12" name="Straight Arrow Connector 11">
            <a:extLst>
              <a:ext uri="{FF2B5EF4-FFF2-40B4-BE49-F238E27FC236}">
                <a16:creationId xmlns:a16="http://schemas.microsoft.com/office/drawing/2014/main" id="{C3FEC15C-5B77-3DFF-F940-CF7D12224AF9}"/>
              </a:ext>
            </a:extLst>
          </p:cNvPr>
          <p:cNvCxnSpPr>
            <a:cxnSpLocks noGrp="1" noRot="1" noMove="1" noResize="1" noEditPoints="1" noAdjustHandles="1" noChangeArrowheads="1" noChangeShapeType="1"/>
            <a:endCxn id="13" idx="0"/>
          </p:cNvCxnSpPr>
          <p:nvPr/>
        </p:nvCxnSpPr>
        <p:spPr>
          <a:xfrm flipH="1">
            <a:off x="6353718" y="4279334"/>
            <a:ext cx="1361532" cy="187924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3" name="Rectangle: Rounded Corners 12">
            <a:extLst>
              <a:ext uri="{FF2B5EF4-FFF2-40B4-BE49-F238E27FC236}">
                <a16:creationId xmlns:a16="http://schemas.microsoft.com/office/drawing/2014/main" id="{16DAD0B9-4A35-CC1C-0570-BB68AD31076E}"/>
              </a:ext>
            </a:extLst>
          </p:cNvPr>
          <p:cNvSpPr/>
          <p:nvPr/>
        </p:nvSpPr>
        <p:spPr>
          <a:xfrm>
            <a:off x="5424803" y="6158579"/>
            <a:ext cx="1857829" cy="57368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Communication Gap</a:t>
            </a:r>
          </a:p>
        </p:txBody>
      </p:sp>
      <p:cxnSp>
        <p:nvCxnSpPr>
          <p:cNvPr id="16" name="Straight Arrow Connector 15">
            <a:extLst>
              <a:ext uri="{FF2B5EF4-FFF2-40B4-BE49-F238E27FC236}">
                <a16:creationId xmlns:a16="http://schemas.microsoft.com/office/drawing/2014/main" id="{F5ED41B3-D194-50FB-75AD-479F69FD7880}"/>
              </a:ext>
            </a:extLst>
          </p:cNvPr>
          <p:cNvCxnSpPr>
            <a:cxnSpLocks noGrp="1" noRot="1" noMove="1" noResize="1" noEditPoints="1" noAdjustHandles="1" noChangeArrowheads="1" noChangeShapeType="1"/>
            <a:endCxn id="18" idx="0"/>
          </p:cNvCxnSpPr>
          <p:nvPr/>
        </p:nvCxnSpPr>
        <p:spPr>
          <a:xfrm flipH="1">
            <a:off x="2900194" y="4254417"/>
            <a:ext cx="1363798" cy="1719741"/>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8" name="Rectangle: Rounded Corners 17">
            <a:extLst>
              <a:ext uri="{FF2B5EF4-FFF2-40B4-BE49-F238E27FC236}">
                <a16:creationId xmlns:a16="http://schemas.microsoft.com/office/drawing/2014/main" id="{4F068865-A41D-1FB3-BC0F-3A7C6A43E2F7}"/>
              </a:ext>
            </a:extLst>
          </p:cNvPr>
          <p:cNvSpPr/>
          <p:nvPr/>
        </p:nvSpPr>
        <p:spPr>
          <a:xfrm>
            <a:off x="2013036" y="5974158"/>
            <a:ext cx="1774316" cy="47126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Management </a:t>
            </a:r>
          </a:p>
        </p:txBody>
      </p:sp>
      <p:cxnSp>
        <p:nvCxnSpPr>
          <p:cNvPr id="22" name="Straight Arrow Connector 21">
            <a:extLst>
              <a:ext uri="{FF2B5EF4-FFF2-40B4-BE49-F238E27FC236}">
                <a16:creationId xmlns:a16="http://schemas.microsoft.com/office/drawing/2014/main" id="{073CAB3E-F380-3ECF-3A29-BC5586488D6B}"/>
              </a:ext>
            </a:extLst>
          </p:cNvPr>
          <p:cNvCxnSpPr>
            <a:cxnSpLocks noGrp="1" noRot="1" noMove="1" noResize="1" noEditPoints="1" noAdjustHandles="1" noChangeArrowheads="1" noChangeShapeType="1"/>
            <a:stCxn id="23" idx="2"/>
          </p:cNvCxnSpPr>
          <p:nvPr/>
        </p:nvCxnSpPr>
        <p:spPr>
          <a:xfrm>
            <a:off x="2474113" y="2746947"/>
            <a:ext cx="1145512" cy="148445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23" name="Rectangle: Rounded Corners 22">
            <a:extLst>
              <a:ext uri="{FF2B5EF4-FFF2-40B4-BE49-F238E27FC236}">
                <a16:creationId xmlns:a16="http://schemas.microsoft.com/office/drawing/2014/main" id="{9CDF6DC2-A550-195D-8C9D-6F6F6A2951E1}"/>
              </a:ext>
            </a:extLst>
          </p:cNvPr>
          <p:cNvSpPr/>
          <p:nvPr/>
        </p:nvSpPr>
        <p:spPr>
          <a:xfrm>
            <a:off x="1545275" y="2333061"/>
            <a:ext cx="1857676" cy="41388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NHS staff</a:t>
            </a:r>
          </a:p>
        </p:txBody>
      </p:sp>
      <p:cxnSp>
        <p:nvCxnSpPr>
          <p:cNvPr id="32" name="Straight Arrow Connector 31">
            <a:extLst>
              <a:ext uri="{FF2B5EF4-FFF2-40B4-BE49-F238E27FC236}">
                <a16:creationId xmlns:a16="http://schemas.microsoft.com/office/drawing/2014/main" id="{EF0C796B-3364-72EE-5560-B9DA7E610153}"/>
              </a:ext>
            </a:extLst>
          </p:cNvPr>
          <p:cNvCxnSpPr>
            <a:cxnSpLocks/>
          </p:cNvCxnSpPr>
          <p:nvPr/>
        </p:nvCxnSpPr>
        <p:spPr>
          <a:xfrm flipH="1">
            <a:off x="2095410" y="3044682"/>
            <a:ext cx="597386"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35" name="TextBox 34">
            <a:extLst>
              <a:ext uri="{FF2B5EF4-FFF2-40B4-BE49-F238E27FC236}">
                <a16:creationId xmlns:a16="http://schemas.microsoft.com/office/drawing/2014/main" id="{C14D6FAD-AB37-33C9-D140-070D2485D947}"/>
              </a:ext>
            </a:extLst>
          </p:cNvPr>
          <p:cNvSpPr txBox="1"/>
          <p:nvPr/>
        </p:nvSpPr>
        <p:spPr>
          <a:xfrm>
            <a:off x="512799" y="2860016"/>
            <a:ext cx="1703070" cy="369332"/>
          </a:xfrm>
          <a:prstGeom prst="rect">
            <a:avLst/>
          </a:prstGeom>
          <a:noFill/>
        </p:spPr>
        <p:txBody>
          <a:bodyPr wrap="square" rtlCol="0">
            <a:spAutoFit/>
          </a:bodyPr>
          <a:lstStyle/>
          <a:p>
            <a:r>
              <a:rPr lang="en-GB" dirty="0"/>
              <a:t>Poor planning </a:t>
            </a:r>
          </a:p>
        </p:txBody>
      </p:sp>
      <p:cxnSp>
        <p:nvCxnSpPr>
          <p:cNvPr id="37" name="Straight Arrow Connector 36">
            <a:extLst>
              <a:ext uri="{FF2B5EF4-FFF2-40B4-BE49-F238E27FC236}">
                <a16:creationId xmlns:a16="http://schemas.microsoft.com/office/drawing/2014/main" id="{CA897AED-7605-0026-F677-29CA05BED713}"/>
              </a:ext>
            </a:extLst>
          </p:cNvPr>
          <p:cNvCxnSpPr/>
          <p:nvPr/>
        </p:nvCxnSpPr>
        <p:spPr>
          <a:xfrm>
            <a:off x="1253538" y="3145336"/>
            <a:ext cx="0" cy="41682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38" name="TextBox 37">
            <a:extLst>
              <a:ext uri="{FF2B5EF4-FFF2-40B4-BE49-F238E27FC236}">
                <a16:creationId xmlns:a16="http://schemas.microsoft.com/office/drawing/2014/main" id="{13D179F5-069F-8F92-E4B3-CE729CA16F85}"/>
              </a:ext>
            </a:extLst>
          </p:cNvPr>
          <p:cNvSpPr txBox="1"/>
          <p:nvPr/>
        </p:nvSpPr>
        <p:spPr>
          <a:xfrm>
            <a:off x="-30925" y="3476192"/>
            <a:ext cx="1915323" cy="646331"/>
          </a:xfrm>
          <a:prstGeom prst="rect">
            <a:avLst/>
          </a:prstGeom>
          <a:noFill/>
        </p:spPr>
        <p:txBody>
          <a:bodyPr wrap="square" rtlCol="0">
            <a:spAutoFit/>
          </a:bodyPr>
          <a:lstStyle/>
          <a:p>
            <a:r>
              <a:rPr lang="en-GB" dirty="0"/>
              <a:t>Limitation of staff working </a:t>
            </a:r>
          </a:p>
        </p:txBody>
      </p:sp>
      <p:cxnSp>
        <p:nvCxnSpPr>
          <p:cNvPr id="40" name="Straight Arrow Connector 39">
            <a:extLst>
              <a:ext uri="{FF2B5EF4-FFF2-40B4-BE49-F238E27FC236}">
                <a16:creationId xmlns:a16="http://schemas.microsoft.com/office/drawing/2014/main" id="{F050E8C5-4C39-30DB-D594-896DA99B4B0C}"/>
              </a:ext>
            </a:extLst>
          </p:cNvPr>
          <p:cNvCxnSpPr>
            <a:cxnSpLocks/>
          </p:cNvCxnSpPr>
          <p:nvPr/>
        </p:nvCxnSpPr>
        <p:spPr>
          <a:xfrm>
            <a:off x="1394460" y="3845524"/>
            <a:ext cx="393853"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41" name="TextBox 40">
            <a:extLst>
              <a:ext uri="{FF2B5EF4-FFF2-40B4-BE49-F238E27FC236}">
                <a16:creationId xmlns:a16="http://schemas.microsoft.com/office/drawing/2014/main" id="{41D0D263-7DDF-B255-EC6F-E7662F8A5250}"/>
              </a:ext>
            </a:extLst>
          </p:cNvPr>
          <p:cNvSpPr txBox="1"/>
          <p:nvPr/>
        </p:nvSpPr>
        <p:spPr>
          <a:xfrm>
            <a:off x="1801589" y="3625116"/>
            <a:ext cx="1385101" cy="369332"/>
          </a:xfrm>
          <a:prstGeom prst="rect">
            <a:avLst/>
          </a:prstGeom>
          <a:noFill/>
        </p:spPr>
        <p:txBody>
          <a:bodyPr wrap="square" rtlCol="0">
            <a:spAutoFit/>
          </a:bodyPr>
          <a:lstStyle/>
          <a:p>
            <a:r>
              <a:rPr lang="en-GB" dirty="0"/>
              <a:t>Bank staff </a:t>
            </a:r>
          </a:p>
        </p:txBody>
      </p:sp>
      <p:cxnSp>
        <p:nvCxnSpPr>
          <p:cNvPr id="44" name="Straight Arrow Connector 43">
            <a:extLst>
              <a:ext uri="{FF2B5EF4-FFF2-40B4-BE49-F238E27FC236}">
                <a16:creationId xmlns:a16="http://schemas.microsoft.com/office/drawing/2014/main" id="{B70057C4-B257-E9D4-4732-DBB779FDA8B6}"/>
              </a:ext>
            </a:extLst>
          </p:cNvPr>
          <p:cNvCxnSpPr>
            <a:cxnSpLocks/>
          </p:cNvCxnSpPr>
          <p:nvPr/>
        </p:nvCxnSpPr>
        <p:spPr>
          <a:xfrm flipV="1">
            <a:off x="2900194" y="3216096"/>
            <a:ext cx="536249" cy="1325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47" name="TextBox 46">
            <a:extLst>
              <a:ext uri="{FF2B5EF4-FFF2-40B4-BE49-F238E27FC236}">
                <a16:creationId xmlns:a16="http://schemas.microsoft.com/office/drawing/2014/main" id="{67A3B080-D0D6-532D-BCBC-714B21A1EA3B}"/>
              </a:ext>
            </a:extLst>
          </p:cNvPr>
          <p:cNvSpPr txBox="1"/>
          <p:nvPr/>
        </p:nvSpPr>
        <p:spPr>
          <a:xfrm>
            <a:off x="3436442" y="3044683"/>
            <a:ext cx="1189553" cy="369332"/>
          </a:xfrm>
          <a:prstGeom prst="rect">
            <a:avLst/>
          </a:prstGeom>
          <a:noFill/>
        </p:spPr>
        <p:txBody>
          <a:bodyPr wrap="square" rtlCol="0">
            <a:spAutoFit/>
          </a:bodyPr>
          <a:lstStyle/>
          <a:p>
            <a:r>
              <a:rPr lang="en-GB" dirty="0"/>
              <a:t>Sickness </a:t>
            </a:r>
          </a:p>
        </p:txBody>
      </p:sp>
      <p:sp>
        <p:nvSpPr>
          <p:cNvPr id="50" name="TextBox 49">
            <a:extLst>
              <a:ext uri="{FF2B5EF4-FFF2-40B4-BE49-F238E27FC236}">
                <a16:creationId xmlns:a16="http://schemas.microsoft.com/office/drawing/2014/main" id="{EB5840DB-12A6-5511-3D3C-49D1358D02EC}"/>
              </a:ext>
            </a:extLst>
          </p:cNvPr>
          <p:cNvSpPr txBox="1"/>
          <p:nvPr/>
        </p:nvSpPr>
        <p:spPr>
          <a:xfrm>
            <a:off x="7399811" y="5507474"/>
            <a:ext cx="2250530" cy="369332"/>
          </a:xfrm>
          <a:prstGeom prst="rect">
            <a:avLst/>
          </a:prstGeom>
          <a:noFill/>
        </p:spPr>
        <p:txBody>
          <a:bodyPr wrap="square" rtlCol="0">
            <a:spAutoFit/>
          </a:bodyPr>
          <a:lstStyle/>
          <a:p>
            <a:r>
              <a:rPr lang="en-GB" b="1" dirty="0"/>
              <a:t>Lack of motivation </a:t>
            </a:r>
          </a:p>
        </p:txBody>
      </p:sp>
      <p:cxnSp>
        <p:nvCxnSpPr>
          <p:cNvPr id="51" name="Straight Arrow Connector 50">
            <a:extLst>
              <a:ext uri="{FF2B5EF4-FFF2-40B4-BE49-F238E27FC236}">
                <a16:creationId xmlns:a16="http://schemas.microsoft.com/office/drawing/2014/main" id="{7D0D60EE-1AD5-213D-AF24-C996F0624604}"/>
              </a:ext>
            </a:extLst>
          </p:cNvPr>
          <p:cNvCxnSpPr>
            <a:cxnSpLocks/>
            <a:endCxn id="50" idx="1"/>
          </p:cNvCxnSpPr>
          <p:nvPr/>
        </p:nvCxnSpPr>
        <p:spPr>
          <a:xfrm flipV="1">
            <a:off x="6704025" y="5692140"/>
            <a:ext cx="695786" cy="1325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53" name="TextBox 52">
            <a:extLst>
              <a:ext uri="{FF2B5EF4-FFF2-40B4-BE49-F238E27FC236}">
                <a16:creationId xmlns:a16="http://schemas.microsoft.com/office/drawing/2014/main" id="{C22615D9-D02E-A6AB-422D-3F89010B83C4}"/>
              </a:ext>
            </a:extLst>
          </p:cNvPr>
          <p:cNvSpPr txBox="1"/>
          <p:nvPr/>
        </p:nvSpPr>
        <p:spPr>
          <a:xfrm>
            <a:off x="7395959" y="4560570"/>
            <a:ext cx="1709899" cy="646331"/>
          </a:xfrm>
          <a:prstGeom prst="rect">
            <a:avLst/>
          </a:prstGeom>
          <a:noFill/>
        </p:spPr>
        <p:txBody>
          <a:bodyPr wrap="square" rtlCol="0">
            <a:spAutoFit/>
          </a:bodyPr>
          <a:lstStyle/>
          <a:p>
            <a:r>
              <a:rPr lang="en-GB" dirty="0"/>
              <a:t>Staff encouraging </a:t>
            </a:r>
          </a:p>
        </p:txBody>
      </p:sp>
      <p:cxnSp>
        <p:nvCxnSpPr>
          <p:cNvPr id="55" name="Straight Arrow Connector 54">
            <a:extLst>
              <a:ext uri="{FF2B5EF4-FFF2-40B4-BE49-F238E27FC236}">
                <a16:creationId xmlns:a16="http://schemas.microsoft.com/office/drawing/2014/main" id="{432C2EEB-EA42-D3D7-7CF8-CF246CC7E9AD}"/>
              </a:ext>
            </a:extLst>
          </p:cNvPr>
          <p:cNvCxnSpPr/>
          <p:nvPr/>
        </p:nvCxnSpPr>
        <p:spPr>
          <a:xfrm flipV="1">
            <a:off x="8115300" y="5206901"/>
            <a:ext cx="0" cy="300573"/>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57" name="Straight Arrow Connector 56">
            <a:extLst>
              <a:ext uri="{FF2B5EF4-FFF2-40B4-BE49-F238E27FC236}">
                <a16:creationId xmlns:a16="http://schemas.microsoft.com/office/drawing/2014/main" id="{3C5CF53D-74DA-2941-91C3-E834ACFF7BEC}"/>
              </a:ext>
            </a:extLst>
          </p:cNvPr>
          <p:cNvCxnSpPr/>
          <p:nvPr/>
        </p:nvCxnSpPr>
        <p:spPr>
          <a:xfrm flipH="1">
            <a:off x="5950644" y="5507474"/>
            <a:ext cx="806145"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58" name="TextBox 57">
            <a:extLst>
              <a:ext uri="{FF2B5EF4-FFF2-40B4-BE49-F238E27FC236}">
                <a16:creationId xmlns:a16="http://schemas.microsoft.com/office/drawing/2014/main" id="{A16B8389-C2F2-8C4D-785C-76D0CCF30FC1}"/>
              </a:ext>
            </a:extLst>
          </p:cNvPr>
          <p:cNvSpPr txBox="1"/>
          <p:nvPr/>
        </p:nvSpPr>
        <p:spPr>
          <a:xfrm>
            <a:off x="4851607" y="5133259"/>
            <a:ext cx="1650881" cy="646331"/>
          </a:xfrm>
          <a:prstGeom prst="rect">
            <a:avLst/>
          </a:prstGeom>
          <a:noFill/>
        </p:spPr>
        <p:txBody>
          <a:bodyPr wrap="square" rtlCol="0">
            <a:spAutoFit/>
          </a:bodyPr>
          <a:lstStyle/>
          <a:p>
            <a:r>
              <a:rPr lang="en-GB" dirty="0"/>
              <a:t>No regular meetings </a:t>
            </a:r>
          </a:p>
        </p:txBody>
      </p:sp>
      <p:cxnSp>
        <p:nvCxnSpPr>
          <p:cNvPr id="60" name="Straight Arrow Connector 59">
            <a:extLst>
              <a:ext uri="{FF2B5EF4-FFF2-40B4-BE49-F238E27FC236}">
                <a16:creationId xmlns:a16="http://schemas.microsoft.com/office/drawing/2014/main" id="{5F957D7B-E6B2-66B5-16C4-D52ADD0E7F2B}"/>
              </a:ext>
            </a:extLst>
          </p:cNvPr>
          <p:cNvCxnSpPr/>
          <p:nvPr/>
        </p:nvCxnSpPr>
        <p:spPr>
          <a:xfrm flipV="1">
            <a:off x="6308267" y="5020129"/>
            <a:ext cx="0" cy="337058"/>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61" name="TextBox 60">
            <a:extLst>
              <a:ext uri="{FF2B5EF4-FFF2-40B4-BE49-F238E27FC236}">
                <a16:creationId xmlns:a16="http://schemas.microsoft.com/office/drawing/2014/main" id="{1CCC6F2C-A4C9-DF99-6159-41FA3B4FFD04}"/>
              </a:ext>
            </a:extLst>
          </p:cNvPr>
          <p:cNvSpPr txBox="1"/>
          <p:nvPr/>
        </p:nvSpPr>
        <p:spPr>
          <a:xfrm>
            <a:off x="5070933" y="4671704"/>
            <a:ext cx="2123489" cy="369332"/>
          </a:xfrm>
          <a:prstGeom prst="rect">
            <a:avLst/>
          </a:prstGeom>
          <a:noFill/>
        </p:spPr>
        <p:txBody>
          <a:bodyPr wrap="square" rtlCol="0">
            <a:spAutoFit/>
          </a:bodyPr>
          <a:lstStyle/>
          <a:p>
            <a:r>
              <a:rPr lang="en-GB" dirty="0"/>
              <a:t>Missed information</a:t>
            </a:r>
          </a:p>
        </p:txBody>
      </p:sp>
      <p:cxnSp>
        <p:nvCxnSpPr>
          <p:cNvPr id="63" name="Straight Arrow Connector 62">
            <a:extLst>
              <a:ext uri="{FF2B5EF4-FFF2-40B4-BE49-F238E27FC236}">
                <a16:creationId xmlns:a16="http://schemas.microsoft.com/office/drawing/2014/main" id="{DE141207-6BA2-8CDE-5A95-A248552070E8}"/>
              </a:ext>
            </a:extLst>
          </p:cNvPr>
          <p:cNvCxnSpPr/>
          <p:nvPr/>
        </p:nvCxnSpPr>
        <p:spPr>
          <a:xfrm flipH="1">
            <a:off x="2340779" y="5760720"/>
            <a:ext cx="652766"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64" name="TextBox 63">
            <a:extLst>
              <a:ext uri="{FF2B5EF4-FFF2-40B4-BE49-F238E27FC236}">
                <a16:creationId xmlns:a16="http://schemas.microsoft.com/office/drawing/2014/main" id="{A124A4B6-58C4-8212-EC40-50D7999B99B8}"/>
              </a:ext>
            </a:extLst>
          </p:cNvPr>
          <p:cNvSpPr txBox="1"/>
          <p:nvPr/>
        </p:nvSpPr>
        <p:spPr>
          <a:xfrm>
            <a:off x="1358909" y="5604537"/>
            <a:ext cx="1308253" cy="369332"/>
          </a:xfrm>
          <a:prstGeom prst="rect">
            <a:avLst/>
          </a:prstGeom>
          <a:noFill/>
        </p:spPr>
        <p:txBody>
          <a:bodyPr wrap="square" rtlCol="0">
            <a:spAutoFit/>
          </a:bodyPr>
          <a:lstStyle/>
          <a:p>
            <a:r>
              <a:rPr lang="en-GB" dirty="0"/>
              <a:t>Support </a:t>
            </a:r>
          </a:p>
        </p:txBody>
      </p:sp>
      <p:cxnSp>
        <p:nvCxnSpPr>
          <p:cNvPr id="66" name="Straight Arrow Connector 65">
            <a:extLst>
              <a:ext uri="{FF2B5EF4-FFF2-40B4-BE49-F238E27FC236}">
                <a16:creationId xmlns:a16="http://schemas.microsoft.com/office/drawing/2014/main" id="{073E86CB-CCB8-0FFE-2B64-590E81B15F73}"/>
              </a:ext>
            </a:extLst>
          </p:cNvPr>
          <p:cNvCxnSpPr>
            <a:cxnSpLocks/>
          </p:cNvCxnSpPr>
          <p:nvPr/>
        </p:nvCxnSpPr>
        <p:spPr>
          <a:xfrm>
            <a:off x="3886200" y="3377473"/>
            <a:ext cx="0" cy="247643"/>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72" name="TextBox 71">
            <a:extLst>
              <a:ext uri="{FF2B5EF4-FFF2-40B4-BE49-F238E27FC236}">
                <a16:creationId xmlns:a16="http://schemas.microsoft.com/office/drawing/2014/main" id="{E9E88431-4E64-8172-1280-C96679E1CB11}"/>
              </a:ext>
            </a:extLst>
          </p:cNvPr>
          <p:cNvSpPr txBox="1"/>
          <p:nvPr/>
        </p:nvSpPr>
        <p:spPr>
          <a:xfrm>
            <a:off x="3343227" y="3591339"/>
            <a:ext cx="1879599" cy="369332"/>
          </a:xfrm>
          <a:prstGeom prst="rect">
            <a:avLst/>
          </a:prstGeom>
          <a:noFill/>
        </p:spPr>
        <p:txBody>
          <a:bodyPr wrap="square" rtlCol="0">
            <a:spAutoFit/>
          </a:bodyPr>
          <a:lstStyle/>
          <a:p>
            <a:r>
              <a:rPr lang="en-GB" dirty="0"/>
              <a:t>More vacancies</a:t>
            </a:r>
          </a:p>
        </p:txBody>
      </p:sp>
      <p:cxnSp>
        <p:nvCxnSpPr>
          <p:cNvPr id="74" name="Straight Arrow Connector 73">
            <a:extLst>
              <a:ext uri="{FF2B5EF4-FFF2-40B4-BE49-F238E27FC236}">
                <a16:creationId xmlns:a16="http://schemas.microsoft.com/office/drawing/2014/main" id="{9CCBC789-5B8F-655E-EC91-5E12E89D9043}"/>
              </a:ext>
            </a:extLst>
          </p:cNvPr>
          <p:cNvCxnSpPr/>
          <p:nvPr/>
        </p:nvCxnSpPr>
        <p:spPr>
          <a:xfrm>
            <a:off x="3402951" y="5357187"/>
            <a:ext cx="483249"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75" name="TextBox 74">
            <a:extLst>
              <a:ext uri="{FF2B5EF4-FFF2-40B4-BE49-F238E27FC236}">
                <a16:creationId xmlns:a16="http://schemas.microsoft.com/office/drawing/2014/main" id="{E6DFFA5A-C5E3-00A6-47D7-8B5F4ADCEC57}"/>
              </a:ext>
            </a:extLst>
          </p:cNvPr>
          <p:cNvSpPr txBox="1"/>
          <p:nvPr/>
        </p:nvSpPr>
        <p:spPr>
          <a:xfrm>
            <a:off x="3838466" y="5159795"/>
            <a:ext cx="907415" cy="369332"/>
          </a:xfrm>
          <a:prstGeom prst="rect">
            <a:avLst/>
          </a:prstGeom>
          <a:noFill/>
        </p:spPr>
        <p:txBody>
          <a:bodyPr wrap="square" rtlCol="0">
            <a:spAutoFit/>
          </a:bodyPr>
          <a:lstStyle/>
          <a:p>
            <a:r>
              <a:rPr lang="en-GB" dirty="0"/>
              <a:t>Rules </a:t>
            </a:r>
          </a:p>
        </p:txBody>
      </p:sp>
      <p:cxnSp>
        <p:nvCxnSpPr>
          <p:cNvPr id="78" name="Straight Arrow Connector 77">
            <a:extLst>
              <a:ext uri="{FF2B5EF4-FFF2-40B4-BE49-F238E27FC236}">
                <a16:creationId xmlns:a16="http://schemas.microsoft.com/office/drawing/2014/main" id="{CAB4581D-EB24-D466-C661-DA5697C6FFA7}"/>
              </a:ext>
            </a:extLst>
          </p:cNvPr>
          <p:cNvCxnSpPr>
            <a:cxnSpLocks/>
          </p:cNvCxnSpPr>
          <p:nvPr/>
        </p:nvCxnSpPr>
        <p:spPr>
          <a:xfrm flipH="1" flipV="1">
            <a:off x="3015357" y="4856370"/>
            <a:ext cx="629430" cy="27365"/>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81" name="Straight Arrow Connector 80">
            <a:extLst>
              <a:ext uri="{FF2B5EF4-FFF2-40B4-BE49-F238E27FC236}">
                <a16:creationId xmlns:a16="http://schemas.microsoft.com/office/drawing/2014/main" id="{096B5B37-F941-884E-07A2-BBA6BA740AB4}"/>
              </a:ext>
            </a:extLst>
          </p:cNvPr>
          <p:cNvCxnSpPr>
            <a:cxnSpLocks/>
          </p:cNvCxnSpPr>
          <p:nvPr/>
        </p:nvCxnSpPr>
        <p:spPr>
          <a:xfrm flipH="1" flipV="1">
            <a:off x="1815048" y="5174491"/>
            <a:ext cx="2349" cy="429757"/>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82" name="TextBox 81">
            <a:extLst>
              <a:ext uri="{FF2B5EF4-FFF2-40B4-BE49-F238E27FC236}">
                <a16:creationId xmlns:a16="http://schemas.microsoft.com/office/drawing/2014/main" id="{F5449447-69A3-9D41-5187-BC37A6F4A6A6}"/>
              </a:ext>
            </a:extLst>
          </p:cNvPr>
          <p:cNvSpPr txBox="1"/>
          <p:nvPr/>
        </p:nvSpPr>
        <p:spPr>
          <a:xfrm>
            <a:off x="296560" y="4848817"/>
            <a:ext cx="2013857" cy="369332"/>
          </a:xfrm>
          <a:prstGeom prst="rect">
            <a:avLst/>
          </a:prstGeom>
          <a:noFill/>
        </p:spPr>
        <p:txBody>
          <a:bodyPr wrap="square" rtlCol="0">
            <a:spAutoFit/>
          </a:bodyPr>
          <a:lstStyle/>
          <a:p>
            <a:r>
              <a:rPr lang="en-GB" dirty="0"/>
              <a:t>Lack of attention </a:t>
            </a:r>
          </a:p>
        </p:txBody>
      </p:sp>
      <p:sp>
        <p:nvSpPr>
          <p:cNvPr id="83" name="TextBox 82">
            <a:extLst>
              <a:ext uri="{FF2B5EF4-FFF2-40B4-BE49-F238E27FC236}">
                <a16:creationId xmlns:a16="http://schemas.microsoft.com/office/drawing/2014/main" id="{D490039E-B810-C64E-1BC1-3CFEC871D91E}"/>
              </a:ext>
            </a:extLst>
          </p:cNvPr>
          <p:cNvSpPr txBox="1"/>
          <p:nvPr/>
        </p:nvSpPr>
        <p:spPr>
          <a:xfrm>
            <a:off x="2069469" y="4636093"/>
            <a:ext cx="1275445" cy="369332"/>
          </a:xfrm>
          <a:prstGeom prst="rect">
            <a:avLst/>
          </a:prstGeom>
          <a:noFill/>
        </p:spPr>
        <p:txBody>
          <a:bodyPr wrap="square" rtlCol="0">
            <a:spAutoFit/>
          </a:bodyPr>
          <a:lstStyle/>
          <a:p>
            <a:r>
              <a:rPr lang="en-GB" dirty="0"/>
              <a:t>System </a:t>
            </a:r>
          </a:p>
        </p:txBody>
      </p:sp>
      <p:cxnSp>
        <p:nvCxnSpPr>
          <p:cNvPr id="91" name="Straight Arrow Connector 90">
            <a:extLst>
              <a:ext uri="{FF2B5EF4-FFF2-40B4-BE49-F238E27FC236}">
                <a16:creationId xmlns:a16="http://schemas.microsoft.com/office/drawing/2014/main" id="{235516E4-A7FD-1244-50D8-29D26C059E00}"/>
              </a:ext>
            </a:extLst>
          </p:cNvPr>
          <p:cNvCxnSpPr/>
          <p:nvPr/>
        </p:nvCxnSpPr>
        <p:spPr>
          <a:xfrm>
            <a:off x="4160520" y="5507474"/>
            <a:ext cx="0" cy="281729"/>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92" name="TextBox 91">
            <a:extLst>
              <a:ext uri="{FF2B5EF4-FFF2-40B4-BE49-F238E27FC236}">
                <a16:creationId xmlns:a16="http://schemas.microsoft.com/office/drawing/2014/main" id="{2533E4D7-5B67-745B-EDE6-1C6CC56C0F09}"/>
              </a:ext>
            </a:extLst>
          </p:cNvPr>
          <p:cNvSpPr txBox="1"/>
          <p:nvPr/>
        </p:nvSpPr>
        <p:spPr>
          <a:xfrm>
            <a:off x="3704387" y="5721741"/>
            <a:ext cx="1076910" cy="369332"/>
          </a:xfrm>
          <a:prstGeom prst="rect">
            <a:avLst/>
          </a:prstGeom>
          <a:noFill/>
        </p:spPr>
        <p:txBody>
          <a:bodyPr wrap="square" rtlCol="0">
            <a:spAutoFit/>
          </a:bodyPr>
          <a:lstStyle/>
          <a:p>
            <a:r>
              <a:rPr lang="en-GB" dirty="0"/>
              <a:t>Safety </a:t>
            </a:r>
          </a:p>
        </p:txBody>
      </p:sp>
      <p:cxnSp>
        <p:nvCxnSpPr>
          <p:cNvPr id="94" name="Straight Arrow Connector 93">
            <a:extLst>
              <a:ext uri="{FF2B5EF4-FFF2-40B4-BE49-F238E27FC236}">
                <a16:creationId xmlns:a16="http://schemas.microsoft.com/office/drawing/2014/main" id="{8FD6EA20-7D9A-1588-BE0A-889A5C73CA2C}"/>
              </a:ext>
            </a:extLst>
          </p:cNvPr>
          <p:cNvCxnSpPr/>
          <p:nvPr/>
        </p:nvCxnSpPr>
        <p:spPr>
          <a:xfrm>
            <a:off x="6308267" y="3044682"/>
            <a:ext cx="576947" cy="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95" name="TextBox 94">
            <a:extLst>
              <a:ext uri="{FF2B5EF4-FFF2-40B4-BE49-F238E27FC236}">
                <a16:creationId xmlns:a16="http://schemas.microsoft.com/office/drawing/2014/main" id="{69E58AEC-21B9-D7F8-14D4-16BB638B4871}"/>
              </a:ext>
            </a:extLst>
          </p:cNvPr>
          <p:cNvSpPr txBox="1"/>
          <p:nvPr/>
        </p:nvSpPr>
        <p:spPr>
          <a:xfrm>
            <a:off x="6885214" y="2687858"/>
            <a:ext cx="2071374" cy="646331"/>
          </a:xfrm>
          <a:prstGeom prst="rect">
            <a:avLst/>
          </a:prstGeom>
          <a:noFill/>
        </p:spPr>
        <p:txBody>
          <a:bodyPr wrap="square" rtlCol="0">
            <a:spAutoFit/>
          </a:bodyPr>
          <a:lstStyle/>
          <a:p>
            <a:r>
              <a:rPr lang="en-GB" b="0" i="0" dirty="0">
                <a:effectLst/>
              </a:rPr>
              <a:t>Failure to invest in training</a:t>
            </a:r>
            <a:endParaRPr lang="en-GB" dirty="0"/>
          </a:p>
        </p:txBody>
      </p:sp>
      <p:cxnSp>
        <p:nvCxnSpPr>
          <p:cNvPr id="98" name="Straight Arrow Connector 97">
            <a:extLst>
              <a:ext uri="{FF2B5EF4-FFF2-40B4-BE49-F238E27FC236}">
                <a16:creationId xmlns:a16="http://schemas.microsoft.com/office/drawing/2014/main" id="{7E1DF0CC-8FFB-A17B-84CA-DEA1489B0C6B}"/>
              </a:ext>
            </a:extLst>
          </p:cNvPr>
          <p:cNvCxnSpPr>
            <a:cxnSpLocks/>
          </p:cNvCxnSpPr>
          <p:nvPr/>
        </p:nvCxnSpPr>
        <p:spPr>
          <a:xfrm>
            <a:off x="7566660" y="3291552"/>
            <a:ext cx="0" cy="333564"/>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02" name="TextBox 101">
            <a:extLst>
              <a:ext uri="{FF2B5EF4-FFF2-40B4-BE49-F238E27FC236}">
                <a16:creationId xmlns:a16="http://schemas.microsoft.com/office/drawing/2014/main" id="{5A386C9B-14CE-F96A-FE8A-3900C33F274A}"/>
              </a:ext>
            </a:extLst>
          </p:cNvPr>
          <p:cNvSpPr txBox="1"/>
          <p:nvPr/>
        </p:nvSpPr>
        <p:spPr>
          <a:xfrm>
            <a:off x="7194422" y="3625116"/>
            <a:ext cx="1120989" cy="369332"/>
          </a:xfrm>
          <a:prstGeom prst="rect">
            <a:avLst/>
          </a:prstGeom>
          <a:noFill/>
        </p:spPr>
        <p:txBody>
          <a:bodyPr wrap="square" rtlCol="0">
            <a:spAutoFit/>
          </a:bodyPr>
          <a:lstStyle/>
          <a:p>
            <a:r>
              <a:rPr lang="en-GB" dirty="0"/>
              <a:t>Shortage </a:t>
            </a:r>
          </a:p>
        </p:txBody>
      </p:sp>
      <p:sp>
        <p:nvSpPr>
          <p:cNvPr id="105" name="TextBox 104">
            <a:extLst>
              <a:ext uri="{FF2B5EF4-FFF2-40B4-BE49-F238E27FC236}">
                <a16:creationId xmlns:a16="http://schemas.microsoft.com/office/drawing/2014/main" id="{C889DC33-AE1C-2286-8D17-CE3C52C2A83B}"/>
              </a:ext>
            </a:extLst>
          </p:cNvPr>
          <p:cNvSpPr txBox="1"/>
          <p:nvPr/>
        </p:nvSpPr>
        <p:spPr>
          <a:xfrm>
            <a:off x="4791346" y="3024883"/>
            <a:ext cx="1189553" cy="369332"/>
          </a:xfrm>
          <a:prstGeom prst="rect">
            <a:avLst/>
          </a:prstGeom>
          <a:noFill/>
        </p:spPr>
        <p:txBody>
          <a:bodyPr wrap="square" rtlCol="0">
            <a:spAutoFit/>
          </a:bodyPr>
          <a:lstStyle/>
          <a:p>
            <a:r>
              <a:rPr lang="en-GB" dirty="0"/>
              <a:t>Low pay</a:t>
            </a:r>
          </a:p>
        </p:txBody>
      </p:sp>
      <p:cxnSp>
        <p:nvCxnSpPr>
          <p:cNvPr id="106" name="Straight Arrow Connector 105">
            <a:extLst>
              <a:ext uri="{FF2B5EF4-FFF2-40B4-BE49-F238E27FC236}">
                <a16:creationId xmlns:a16="http://schemas.microsoft.com/office/drawing/2014/main" id="{71773DD7-1327-1343-8817-069F2896DC39}"/>
              </a:ext>
            </a:extLst>
          </p:cNvPr>
          <p:cNvCxnSpPr>
            <a:cxnSpLocks/>
          </p:cNvCxnSpPr>
          <p:nvPr/>
        </p:nvCxnSpPr>
        <p:spPr>
          <a:xfrm flipH="1" flipV="1">
            <a:off x="5764225" y="3243278"/>
            <a:ext cx="544042" cy="8112"/>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cxnSp>
        <p:nvCxnSpPr>
          <p:cNvPr id="109" name="Straight Arrow Connector 108">
            <a:extLst>
              <a:ext uri="{FF2B5EF4-FFF2-40B4-BE49-F238E27FC236}">
                <a16:creationId xmlns:a16="http://schemas.microsoft.com/office/drawing/2014/main" id="{97CADA8B-4AAD-71F5-159A-4D73CE2CB75D}"/>
              </a:ext>
            </a:extLst>
          </p:cNvPr>
          <p:cNvCxnSpPr>
            <a:stCxn id="50" idx="2"/>
          </p:cNvCxnSpPr>
          <p:nvPr/>
        </p:nvCxnSpPr>
        <p:spPr>
          <a:xfrm>
            <a:off x="8525076" y="5876806"/>
            <a:ext cx="0" cy="332983"/>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10" name="TextBox 109">
            <a:extLst>
              <a:ext uri="{FF2B5EF4-FFF2-40B4-BE49-F238E27FC236}">
                <a16:creationId xmlns:a16="http://schemas.microsoft.com/office/drawing/2014/main" id="{333BB242-B43C-EE29-8145-00B095CF5132}"/>
              </a:ext>
            </a:extLst>
          </p:cNvPr>
          <p:cNvSpPr txBox="1"/>
          <p:nvPr/>
        </p:nvSpPr>
        <p:spPr>
          <a:xfrm>
            <a:off x="8018842" y="6159877"/>
            <a:ext cx="1771650" cy="646331"/>
          </a:xfrm>
          <a:prstGeom prst="rect">
            <a:avLst/>
          </a:prstGeom>
          <a:noFill/>
        </p:spPr>
        <p:txBody>
          <a:bodyPr wrap="square" rtlCol="0">
            <a:spAutoFit/>
          </a:bodyPr>
          <a:lstStyle/>
          <a:p>
            <a:r>
              <a:rPr lang="en-GB" dirty="0"/>
              <a:t>Pressure of workload </a:t>
            </a:r>
          </a:p>
        </p:txBody>
      </p:sp>
      <p:cxnSp>
        <p:nvCxnSpPr>
          <p:cNvPr id="112" name="Straight Arrow Connector 111">
            <a:extLst>
              <a:ext uri="{FF2B5EF4-FFF2-40B4-BE49-F238E27FC236}">
                <a16:creationId xmlns:a16="http://schemas.microsoft.com/office/drawing/2014/main" id="{4B594FFF-416B-ECA4-42BA-37E7A73742B0}"/>
              </a:ext>
            </a:extLst>
          </p:cNvPr>
          <p:cNvCxnSpPr>
            <a:stCxn id="105" idx="2"/>
          </p:cNvCxnSpPr>
          <p:nvPr/>
        </p:nvCxnSpPr>
        <p:spPr>
          <a:xfrm>
            <a:off x="5386123" y="3394215"/>
            <a:ext cx="290924" cy="381790"/>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113" name="TextBox 112">
            <a:extLst>
              <a:ext uri="{FF2B5EF4-FFF2-40B4-BE49-F238E27FC236}">
                <a16:creationId xmlns:a16="http://schemas.microsoft.com/office/drawing/2014/main" id="{93FEA372-8658-2989-C883-BD793F58A4D1}"/>
              </a:ext>
            </a:extLst>
          </p:cNvPr>
          <p:cNvSpPr txBox="1"/>
          <p:nvPr/>
        </p:nvSpPr>
        <p:spPr>
          <a:xfrm>
            <a:off x="5264590" y="3688128"/>
            <a:ext cx="1447196" cy="369332"/>
          </a:xfrm>
          <a:prstGeom prst="rect">
            <a:avLst/>
          </a:prstGeom>
          <a:noFill/>
        </p:spPr>
        <p:txBody>
          <a:bodyPr wrap="square" rtlCol="0">
            <a:spAutoFit/>
          </a:bodyPr>
          <a:lstStyle/>
          <a:p>
            <a:r>
              <a:rPr lang="en-GB" dirty="0"/>
              <a:t>Low staff</a:t>
            </a:r>
          </a:p>
        </p:txBody>
      </p:sp>
      <p:sp>
        <p:nvSpPr>
          <p:cNvPr id="114" name="Flowchart: Stored Data 113">
            <a:extLst>
              <a:ext uri="{FF2B5EF4-FFF2-40B4-BE49-F238E27FC236}">
                <a16:creationId xmlns:a16="http://schemas.microsoft.com/office/drawing/2014/main" id="{59EF34D7-81C3-B3A4-A339-FBDA54C520CC}"/>
              </a:ext>
            </a:extLst>
          </p:cNvPr>
          <p:cNvSpPr>
            <a:spLocks noGrp="1" noRot="1" noMove="1" noResize="1" noEditPoints="1" noAdjustHandles="1" noChangeArrowheads="1" noChangeShapeType="1"/>
          </p:cNvSpPr>
          <p:nvPr/>
        </p:nvSpPr>
        <p:spPr>
          <a:xfrm rot="10800000">
            <a:off x="8708482" y="3088332"/>
            <a:ext cx="1532319" cy="2382003"/>
          </a:xfrm>
          <a:prstGeom prst="flowChartOnlineStorag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800" dirty="0"/>
          </a:p>
        </p:txBody>
      </p:sp>
      <p:sp>
        <p:nvSpPr>
          <p:cNvPr id="115" name="TextBox 114">
            <a:extLst>
              <a:ext uri="{FF2B5EF4-FFF2-40B4-BE49-F238E27FC236}">
                <a16:creationId xmlns:a16="http://schemas.microsoft.com/office/drawing/2014/main" id="{28D38B60-27D0-2805-0949-1518FFDC37DE}"/>
              </a:ext>
            </a:extLst>
          </p:cNvPr>
          <p:cNvSpPr txBox="1">
            <a:spLocks noGrp="1" noRot="1" noMove="1" noResize="1" noEditPoints="1" noAdjustHandles="1" noChangeArrowheads="1" noChangeShapeType="1"/>
          </p:cNvSpPr>
          <p:nvPr/>
        </p:nvSpPr>
        <p:spPr>
          <a:xfrm>
            <a:off x="8929488" y="3429000"/>
            <a:ext cx="1352127" cy="1908215"/>
          </a:xfrm>
          <a:prstGeom prst="rect">
            <a:avLst/>
          </a:prstGeom>
          <a:noFill/>
        </p:spPr>
        <p:txBody>
          <a:bodyPr wrap="square" rtlCol="0">
            <a:spAutoFit/>
          </a:bodyPr>
          <a:lstStyle/>
          <a:p>
            <a:r>
              <a:rPr lang="en-GB" sz="2000" dirty="0"/>
              <a:t>Causes and effect of NHS staff shortage </a:t>
            </a:r>
          </a:p>
          <a:p>
            <a:endParaRPr lang="en-GB" dirty="0"/>
          </a:p>
        </p:txBody>
      </p:sp>
    </p:spTree>
    <p:extLst>
      <p:ext uri="{BB962C8B-B14F-4D97-AF65-F5344CB8AC3E}">
        <p14:creationId xmlns:p14="http://schemas.microsoft.com/office/powerpoint/2010/main" val="34249656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FDF57-2C51-AAEE-6ECB-99CC917E84D3}"/>
              </a:ext>
            </a:extLst>
          </p:cNvPr>
          <p:cNvSpPr>
            <a:spLocks noGrp="1"/>
          </p:cNvSpPr>
          <p:nvPr>
            <p:ph type="title"/>
          </p:nvPr>
        </p:nvSpPr>
        <p:spPr/>
        <p:txBody>
          <a:bodyPr/>
          <a:lstStyle/>
          <a:p>
            <a:pPr algn="ctr"/>
            <a:r>
              <a:rPr lang="en-GB" sz="4400" dirty="0">
                <a:latin typeface="+mn-lt"/>
              </a:rPr>
              <a:t>Solution</a:t>
            </a:r>
            <a:r>
              <a:rPr lang="en-GB" dirty="0"/>
              <a:t> </a:t>
            </a:r>
          </a:p>
        </p:txBody>
      </p:sp>
      <p:sp>
        <p:nvSpPr>
          <p:cNvPr id="3" name="Content Placeholder 2">
            <a:extLst>
              <a:ext uri="{FF2B5EF4-FFF2-40B4-BE49-F238E27FC236}">
                <a16:creationId xmlns:a16="http://schemas.microsoft.com/office/drawing/2014/main" id="{747FCF88-7FF2-ACCD-901A-A15E0F504558}"/>
              </a:ext>
            </a:extLst>
          </p:cNvPr>
          <p:cNvSpPr>
            <a:spLocks noGrp="1"/>
          </p:cNvSpPr>
          <p:nvPr>
            <p:ph idx="1"/>
          </p:nvPr>
        </p:nvSpPr>
        <p:spPr>
          <a:xfrm>
            <a:off x="157842" y="2083599"/>
            <a:ext cx="11615057" cy="4270756"/>
          </a:xfrm>
        </p:spPr>
        <p:txBody>
          <a:bodyPr>
            <a:normAutofit/>
          </a:bodyPr>
          <a:lstStyle/>
          <a:p>
            <a:pPr marL="0" indent="0">
              <a:buNone/>
            </a:pPr>
            <a:r>
              <a:rPr lang="en-GB" dirty="0"/>
              <a:t>According to UNISON (Gorton, 2022), the short-term solutions proposed by employees include better pay to help attract newly hired employees to join and keep burnt-out </a:t>
            </a:r>
            <a:r>
              <a:rPr lang="en-GB" dirty="0" err="1"/>
              <a:t>coworkers</a:t>
            </a:r>
            <a:r>
              <a:rPr lang="en-GB" dirty="0"/>
              <a:t> who have been working long hours, overtime pay rates that are equal to those paid to agency staff, safe relaxation areas, and a dedication that leaves can be taken as quickly as possible.</a:t>
            </a:r>
          </a:p>
          <a:p>
            <a:pPr marL="0" indent="0">
              <a:buNone/>
            </a:pPr>
            <a:r>
              <a:rPr lang="en-GB" dirty="0"/>
              <a:t>One of the aim is to make </a:t>
            </a:r>
            <a:r>
              <a:rPr lang="en-GB" b="0" i="0" dirty="0">
                <a:effectLst/>
              </a:rPr>
              <a:t>long-term strategy to secure the appropriately skilled and well trained workforce which is why governments of all persuasions need to constantly end up focusing on the urgent at the expense of the important.</a:t>
            </a:r>
          </a:p>
          <a:p>
            <a:pPr marL="0" indent="0">
              <a:buNone/>
            </a:pPr>
            <a:r>
              <a:rPr lang="en-GB" dirty="0"/>
              <a:t>Also, by focusing on the underlying and basic needs of staff and aspiring to make the NHS the very best place to work and ensure that staff feel their organisations is a fair places to work.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4861230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1F1DD-AA14-63E6-62A5-88530245A6A3}"/>
              </a:ext>
            </a:extLst>
          </p:cNvPr>
          <p:cNvSpPr>
            <a:spLocks noGrp="1"/>
          </p:cNvSpPr>
          <p:nvPr>
            <p:ph type="title"/>
          </p:nvPr>
        </p:nvSpPr>
        <p:spPr/>
        <p:txBody>
          <a:bodyPr/>
          <a:lstStyle/>
          <a:p>
            <a:r>
              <a:rPr lang="en-GB" dirty="0"/>
              <a:t>Reference </a:t>
            </a:r>
          </a:p>
        </p:txBody>
      </p:sp>
      <p:sp>
        <p:nvSpPr>
          <p:cNvPr id="3" name="Content Placeholder 2">
            <a:extLst>
              <a:ext uri="{FF2B5EF4-FFF2-40B4-BE49-F238E27FC236}">
                <a16:creationId xmlns:a16="http://schemas.microsoft.com/office/drawing/2014/main" id="{33B1FA60-0F4A-74E8-0C19-464F495902B4}"/>
              </a:ext>
            </a:extLst>
          </p:cNvPr>
          <p:cNvSpPr>
            <a:spLocks noGrp="1"/>
          </p:cNvSpPr>
          <p:nvPr>
            <p:ph idx="1"/>
          </p:nvPr>
        </p:nvSpPr>
        <p:spPr>
          <a:xfrm>
            <a:off x="680321" y="2336872"/>
            <a:ext cx="10869422" cy="4129242"/>
          </a:xfrm>
        </p:spPr>
        <p:txBody>
          <a:bodyPr>
            <a:normAutofit fontScale="77500" lnSpcReduction="20000"/>
          </a:bodyPr>
          <a:lstStyle/>
          <a:p>
            <a:r>
              <a:rPr lang="en-GB" b="0" i="0" dirty="0">
                <a:effectLst/>
                <a:latin typeface="Open Sans" panose="020B0606030504020204" pitchFamily="34" charset="0"/>
              </a:rPr>
              <a:t>Farrah, M., 2022. </a:t>
            </a:r>
            <a:r>
              <a:rPr lang="en-GB" b="0" i="1" dirty="0">
                <a:effectLst/>
                <a:latin typeface="Open Sans" panose="020B0606030504020204" pitchFamily="34" charset="0"/>
              </a:rPr>
              <a:t>The NHS Staff Retention Review: It's Costs and Impacts</a:t>
            </a:r>
            <a:r>
              <a:rPr lang="en-GB" b="0" i="0" dirty="0">
                <a:effectLst/>
                <a:latin typeface="Open Sans" panose="020B0606030504020204" pitchFamily="34" charset="0"/>
              </a:rPr>
              <a:t>. [online] Nurses.co.uk. Available at: &lt;https://www.nurses.co.uk/blog/the-complex-costs-of-failing-to-retain-nhs-staff/&gt; [Accessed 4 July 2022].</a:t>
            </a:r>
          </a:p>
          <a:p>
            <a:pPr marL="0" indent="0">
              <a:buNone/>
            </a:pPr>
            <a:endParaRPr lang="en-GB" b="0" i="0" dirty="0">
              <a:effectLst/>
              <a:latin typeface="Open Sans" panose="020B0606030504020204" pitchFamily="34" charset="0"/>
            </a:endParaRPr>
          </a:p>
          <a:p>
            <a:r>
              <a:rPr lang="en-GB" b="0" i="0" dirty="0">
                <a:effectLst/>
                <a:latin typeface="Open Sans" panose="020B0606030504020204" pitchFamily="34" charset="0"/>
              </a:rPr>
              <a:t>Gorton, S., 2022. </a:t>
            </a:r>
            <a:r>
              <a:rPr lang="en-GB" b="0" i="1" dirty="0">
                <a:effectLst/>
                <a:latin typeface="Open Sans" panose="020B0606030504020204" pitchFamily="34" charset="0"/>
              </a:rPr>
              <a:t>NHS staff-shortage crisis needs more than a quick Omicron fix, says UNISON   | News, Press release | News | UNISON National</a:t>
            </a:r>
            <a:r>
              <a:rPr lang="en-GB" b="0" i="0" dirty="0">
                <a:effectLst/>
                <a:latin typeface="Open Sans" panose="020B0606030504020204" pitchFamily="34" charset="0"/>
              </a:rPr>
              <a:t>. [online] UNISON National. Available at: &lt;https://www.unison.org.uk/news/press-release/2022/01/nhs-staff-shortage-crisis-needs-more-than-a-quick-omicron-fix-says-unison/&gt; [Accessed 6 July 2022].</a:t>
            </a:r>
          </a:p>
          <a:p>
            <a:endParaRPr lang="en-GB" b="0" i="0" dirty="0">
              <a:effectLst/>
              <a:latin typeface="Open Sans" panose="020B0606030504020204" pitchFamily="34" charset="0"/>
            </a:endParaRPr>
          </a:p>
          <a:p>
            <a:r>
              <a:rPr lang="en-GB" b="0" i="0" dirty="0">
                <a:effectLst/>
                <a:latin typeface="Open Sans" panose="020B0606030504020204" pitchFamily="34" charset="0"/>
              </a:rPr>
              <a:t>Project Management Skills. 2022. </a:t>
            </a:r>
            <a:r>
              <a:rPr lang="en-GB" b="0" i="1" dirty="0">
                <a:effectLst/>
                <a:latin typeface="Open Sans" panose="020B0606030504020204" pitchFamily="34" charset="0"/>
              </a:rPr>
              <a:t>Fishbone Diagram: Cause and Effect Analysis Using Ishikawa Diagrams</a:t>
            </a:r>
            <a:r>
              <a:rPr lang="en-GB" b="0" i="0" dirty="0">
                <a:effectLst/>
                <a:latin typeface="Open Sans" panose="020B0606030504020204" pitchFamily="34" charset="0"/>
              </a:rPr>
              <a:t>. [online] Available at: &lt;https://www.project-management-skills.com/fishbone-diagram.html&gt; [Accessed 4 July 2022].</a:t>
            </a:r>
          </a:p>
          <a:p>
            <a:endParaRPr lang="en-GB" b="0" i="0" dirty="0">
              <a:effectLst/>
              <a:latin typeface="Open Sans" panose="020B0606030504020204" pitchFamily="34" charset="0"/>
            </a:endParaRPr>
          </a:p>
          <a:p>
            <a:r>
              <a:rPr lang="en-GB" b="0" i="0" dirty="0">
                <a:effectLst/>
                <a:latin typeface="Open Sans" panose="020B0606030504020204" pitchFamily="34" charset="0"/>
              </a:rPr>
              <a:t>West, M., 2019. </a:t>
            </a:r>
            <a:r>
              <a:rPr lang="en-GB" b="0" i="1" dirty="0">
                <a:effectLst/>
                <a:latin typeface="Open Sans" panose="020B0606030504020204" pitchFamily="34" charset="0"/>
              </a:rPr>
              <a:t>The NHS crisis of caring for staff: what do we need to do</a:t>
            </a:r>
            <a:r>
              <a:rPr lang="en-GB" b="0" i="0" dirty="0">
                <a:effectLst/>
                <a:latin typeface="Open Sans" panose="020B0606030504020204" pitchFamily="34" charset="0"/>
              </a:rPr>
              <a:t>. [online] The </a:t>
            </a:r>
            <a:r>
              <a:rPr lang="en-GB" b="0" i="0" dirty="0" err="1">
                <a:effectLst/>
                <a:latin typeface="Open Sans" panose="020B0606030504020204" pitchFamily="34" charset="0"/>
              </a:rPr>
              <a:t>King'sFund</a:t>
            </a:r>
            <a:r>
              <a:rPr lang="en-GB" b="0" i="0" dirty="0">
                <a:effectLst/>
                <a:latin typeface="Open Sans" panose="020B0606030504020204" pitchFamily="34" charset="0"/>
              </a:rPr>
              <a:t>. Available at: &lt;https://www.kingsfund.org.uk/blog/2019/03/nhs-crisis-caring&gt; [Accessed 4 July 2022].</a:t>
            </a:r>
          </a:p>
          <a:p>
            <a:endParaRPr lang="en-GB" dirty="0"/>
          </a:p>
        </p:txBody>
      </p:sp>
    </p:spTree>
    <p:extLst>
      <p:ext uri="{BB962C8B-B14F-4D97-AF65-F5344CB8AC3E}">
        <p14:creationId xmlns:p14="http://schemas.microsoft.com/office/powerpoint/2010/main" val="1484799637"/>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1F8094"/>
      </a:dk2>
      <a:lt2>
        <a:srgbClr val="E7E6E6"/>
      </a:lt2>
      <a:accent1>
        <a:srgbClr val="39CDE7"/>
      </a:accent1>
      <a:accent2>
        <a:srgbClr val="60DE72"/>
      </a:accent2>
      <a:accent3>
        <a:srgbClr val="DDCC64"/>
      </a:accent3>
      <a:accent4>
        <a:srgbClr val="F49D50"/>
      </a:accent4>
      <a:accent5>
        <a:srgbClr val="E44951"/>
      </a:accent5>
      <a:accent6>
        <a:srgbClr val="D666F9"/>
      </a:accent6>
      <a:hlink>
        <a:srgbClr val="4BF7ED"/>
      </a:hlink>
      <a:folHlink>
        <a:srgbClr val="95E9F4"/>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92000"/>
                <a:satMod val="200000"/>
                <a:lumMod val="128000"/>
              </a:schemeClr>
            </a:gs>
            <a:gs pos="50000">
              <a:schemeClr val="phClr">
                <a:shade val="100000"/>
                <a:hueMod val="100000"/>
                <a:satMod val="110000"/>
                <a:lumMod val="130000"/>
              </a:schemeClr>
            </a:gs>
            <a:gs pos="100000">
              <a:schemeClr val="phClr">
                <a:shade val="78000"/>
                <a:hueMod val="118000"/>
                <a:satMod val="12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7DC10E3-4FF5-456B-A359-A0F378C1E5FB}"/>
    </a:ext>
  </a:extLst>
</a:theme>
</file>

<file path=docProps/app.xml><?xml version="1.0" encoding="utf-8"?>
<Properties xmlns="http://schemas.openxmlformats.org/officeDocument/2006/extended-properties" xmlns:vt="http://schemas.openxmlformats.org/officeDocument/2006/docPropsVTypes">
  <Template>Berlin</Template>
  <TotalTime>270</TotalTime>
  <Words>718</Words>
  <Application>Microsoft Office PowerPoint</Application>
  <PresentationFormat>Widescreen</PresentationFormat>
  <Paragraphs>67</Paragraphs>
  <Slides>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vt:i4>
      </vt:variant>
    </vt:vector>
  </HeadingPairs>
  <TitlesOfParts>
    <vt:vector size="13" baseType="lpstr">
      <vt:lpstr>Aharoni</vt:lpstr>
      <vt:lpstr>Arial</vt:lpstr>
      <vt:lpstr>Lao UI</vt:lpstr>
      <vt:lpstr>Lato</vt:lpstr>
      <vt:lpstr>Open Sans</vt:lpstr>
      <vt:lpstr>Trebuchet MS</vt:lpstr>
      <vt:lpstr>Berlin</vt:lpstr>
      <vt:lpstr>PowerPoint Presentation</vt:lpstr>
      <vt:lpstr>Nature &amp; impact of the complex problem on employees and their organisation. </vt:lpstr>
      <vt:lpstr>P.E.S.T.L.E </vt:lpstr>
      <vt:lpstr> </vt:lpstr>
      <vt:lpstr>Solution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Nazia</dc:creator>
  <cp:lastModifiedBy>Nazia</cp:lastModifiedBy>
  <cp:revision>1</cp:revision>
  <dcterms:created xsi:type="dcterms:W3CDTF">2022-07-05T20:13:25Z</dcterms:created>
  <dcterms:modified xsi:type="dcterms:W3CDTF">2022-07-09T22:34:15Z</dcterms:modified>
</cp:coreProperties>
</file>