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notesMasterIdLst>
    <p:notesMasterId r:id="rId10"/>
  </p:notesMasterIdLst>
  <p:handoutMasterIdLst>
    <p:handoutMasterId r:id="rId11"/>
  </p:handoutMasterIdLst>
  <p:sldIdLst>
    <p:sldId id="256" r:id="rId2"/>
    <p:sldId id="257" r:id="rId3"/>
    <p:sldId id="258" r:id="rId4"/>
    <p:sldId id="259" r:id="rId5"/>
    <p:sldId id="260" r:id="rId6"/>
    <p:sldId id="263" r:id="rId7"/>
    <p:sldId id="261" r:id="rId8"/>
    <p:sldId id="262" r:id="rId9"/>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notesViewPr>
    <p:cSldViewPr snapToGrid="0">
      <p:cViewPr varScale="1">
        <p:scale>
          <a:sx n="89" d="100"/>
          <a:sy n="89" d="100"/>
        </p:scale>
        <p:origin x="378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nia X" userId="a8e5dee9f912c22b" providerId="LiveId" clId="{2A554721-2A44-4D14-A8F3-9753A952B07E}"/>
    <pc:docChg chg="undo custSel addSld modSld sldOrd">
      <pc:chgData name="Sonia X" userId="a8e5dee9f912c22b" providerId="LiveId" clId="{2A554721-2A44-4D14-A8F3-9753A952B07E}" dt="2023-02-21T23:04:01.985" v="1251" actId="5793"/>
      <pc:docMkLst>
        <pc:docMk/>
      </pc:docMkLst>
      <pc:sldChg chg="modSp mod">
        <pc:chgData name="Sonia X" userId="a8e5dee9f912c22b" providerId="LiveId" clId="{2A554721-2A44-4D14-A8F3-9753A952B07E}" dt="2023-02-21T23:02:38.054" v="1231" actId="20577"/>
        <pc:sldMkLst>
          <pc:docMk/>
          <pc:sldMk cId="1819359268" sldId="256"/>
        </pc:sldMkLst>
        <pc:spChg chg="mod">
          <ac:chgData name="Sonia X" userId="a8e5dee9f912c22b" providerId="LiveId" clId="{2A554721-2A44-4D14-A8F3-9753A952B07E}" dt="2023-02-19T18:12:52.869" v="1212" actId="313"/>
          <ac:spMkLst>
            <pc:docMk/>
            <pc:sldMk cId="1819359268" sldId="256"/>
            <ac:spMk id="2" creationId="{8268D3E5-C7A3-47DF-A374-46BF83A69904}"/>
          </ac:spMkLst>
        </pc:spChg>
        <pc:spChg chg="mod">
          <ac:chgData name="Sonia X" userId="a8e5dee9f912c22b" providerId="LiveId" clId="{2A554721-2A44-4D14-A8F3-9753A952B07E}" dt="2023-02-21T23:02:38.054" v="1231" actId="20577"/>
          <ac:spMkLst>
            <pc:docMk/>
            <pc:sldMk cId="1819359268" sldId="256"/>
            <ac:spMk id="3" creationId="{2E78725B-6E40-4D82-B375-7831D81C29EE}"/>
          </ac:spMkLst>
        </pc:spChg>
      </pc:sldChg>
      <pc:sldChg chg="modSp mod">
        <pc:chgData name="Sonia X" userId="a8e5dee9f912c22b" providerId="LiveId" clId="{2A554721-2A44-4D14-A8F3-9753A952B07E}" dt="2023-02-19T14:45:17.389" v="1061" actId="20577"/>
        <pc:sldMkLst>
          <pc:docMk/>
          <pc:sldMk cId="3253689747" sldId="257"/>
        </pc:sldMkLst>
        <pc:spChg chg="mod">
          <ac:chgData name="Sonia X" userId="a8e5dee9f912c22b" providerId="LiveId" clId="{2A554721-2A44-4D14-A8F3-9753A952B07E}" dt="2023-02-19T14:45:17.389" v="1061" actId="20577"/>
          <ac:spMkLst>
            <pc:docMk/>
            <pc:sldMk cId="3253689747" sldId="257"/>
            <ac:spMk id="5" creationId="{11931A46-08F9-D881-EFE8-68125B0F7924}"/>
          </ac:spMkLst>
        </pc:spChg>
      </pc:sldChg>
      <pc:sldChg chg="modSp mod">
        <pc:chgData name="Sonia X" userId="a8e5dee9f912c22b" providerId="LiveId" clId="{2A554721-2A44-4D14-A8F3-9753A952B07E}" dt="2023-02-19T14:59:15.239" v="1109" actId="255"/>
        <pc:sldMkLst>
          <pc:docMk/>
          <pc:sldMk cId="2172179498" sldId="258"/>
        </pc:sldMkLst>
        <pc:spChg chg="mod">
          <ac:chgData name="Sonia X" userId="a8e5dee9f912c22b" providerId="LiveId" clId="{2A554721-2A44-4D14-A8F3-9753A952B07E}" dt="2023-02-19T14:59:15.239" v="1109" actId="255"/>
          <ac:spMkLst>
            <pc:docMk/>
            <pc:sldMk cId="2172179498" sldId="258"/>
            <ac:spMk id="3" creationId="{143F5361-68C0-4BF5-80C8-F1E7BF92B2DB}"/>
          </ac:spMkLst>
        </pc:spChg>
      </pc:sldChg>
      <pc:sldChg chg="modSp mod">
        <pc:chgData name="Sonia X" userId="a8e5dee9f912c22b" providerId="LiveId" clId="{2A554721-2A44-4D14-A8F3-9753A952B07E}" dt="2023-02-19T14:59:39.891" v="1128" actId="20577"/>
        <pc:sldMkLst>
          <pc:docMk/>
          <pc:sldMk cId="1193417028" sldId="259"/>
        </pc:sldMkLst>
        <pc:spChg chg="mod">
          <ac:chgData name="Sonia X" userId="a8e5dee9f912c22b" providerId="LiveId" clId="{2A554721-2A44-4D14-A8F3-9753A952B07E}" dt="2023-02-19T14:59:39.891" v="1128" actId="20577"/>
          <ac:spMkLst>
            <pc:docMk/>
            <pc:sldMk cId="1193417028" sldId="259"/>
            <ac:spMk id="5" creationId="{F8619486-3D51-9D71-DF65-77ADD43E7348}"/>
          </ac:spMkLst>
        </pc:spChg>
      </pc:sldChg>
      <pc:sldChg chg="modSp mod">
        <pc:chgData name="Sonia X" userId="a8e5dee9f912c22b" providerId="LiveId" clId="{2A554721-2A44-4D14-A8F3-9753A952B07E}" dt="2023-02-19T15:00:07.514" v="1151" actId="20577"/>
        <pc:sldMkLst>
          <pc:docMk/>
          <pc:sldMk cId="1398410914" sldId="260"/>
        </pc:sldMkLst>
        <pc:spChg chg="mod">
          <ac:chgData name="Sonia X" userId="a8e5dee9f912c22b" providerId="LiveId" clId="{2A554721-2A44-4D14-A8F3-9753A952B07E}" dt="2023-02-19T15:00:07.514" v="1151" actId="20577"/>
          <ac:spMkLst>
            <pc:docMk/>
            <pc:sldMk cId="1398410914" sldId="260"/>
            <ac:spMk id="3" creationId="{143F5361-68C0-4BF5-80C8-F1E7BF92B2DB}"/>
          </ac:spMkLst>
        </pc:spChg>
      </pc:sldChg>
      <pc:sldChg chg="modSp mod">
        <pc:chgData name="Sonia X" userId="a8e5dee9f912c22b" providerId="LiveId" clId="{2A554721-2A44-4D14-A8F3-9753A952B07E}" dt="2023-02-19T15:01:59.728" v="1197" actId="27636"/>
        <pc:sldMkLst>
          <pc:docMk/>
          <pc:sldMk cId="1348318116" sldId="261"/>
        </pc:sldMkLst>
        <pc:spChg chg="mod">
          <ac:chgData name="Sonia X" userId="a8e5dee9f912c22b" providerId="LiveId" clId="{2A554721-2A44-4D14-A8F3-9753A952B07E}" dt="2023-02-19T15:01:59.728" v="1197" actId="27636"/>
          <ac:spMkLst>
            <pc:docMk/>
            <pc:sldMk cId="1348318116" sldId="261"/>
            <ac:spMk id="3" creationId="{143F5361-68C0-4BF5-80C8-F1E7BF92B2DB}"/>
          </ac:spMkLst>
        </pc:spChg>
      </pc:sldChg>
      <pc:sldChg chg="modSp mod">
        <pc:chgData name="Sonia X" userId="a8e5dee9f912c22b" providerId="LiveId" clId="{2A554721-2A44-4D14-A8F3-9753A952B07E}" dt="2023-02-21T23:04:01.985" v="1251" actId="5793"/>
        <pc:sldMkLst>
          <pc:docMk/>
          <pc:sldMk cId="2919556985" sldId="262"/>
        </pc:sldMkLst>
        <pc:spChg chg="mod">
          <ac:chgData name="Sonia X" userId="a8e5dee9f912c22b" providerId="LiveId" clId="{2A554721-2A44-4D14-A8F3-9753A952B07E}" dt="2023-02-21T23:04:01.985" v="1251" actId="5793"/>
          <ac:spMkLst>
            <pc:docMk/>
            <pc:sldMk cId="2919556985" sldId="262"/>
            <ac:spMk id="3" creationId="{143F5361-68C0-4BF5-80C8-F1E7BF92B2DB}"/>
          </ac:spMkLst>
        </pc:spChg>
      </pc:sldChg>
      <pc:sldChg chg="modSp new mod ord">
        <pc:chgData name="Sonia X" userId="a8e5dee9f912c22b" providerId="LiveId" clId="{2A554721-2A44-4D14-A8F3-9753A952B07E}" dt="2023-02-19T15:00:41.990" v="1171" actId="20577"/>
        <pc:sldMkLst>
          <pc:docMk/>
          <pc:sldMk cId="1395699971" sldId="263"/>
        </pc:sldMkLst>
        <pc:spChg chg="mod">
          <ac:chgData name="Sonia X" userId="a8e5dee9f912c22b" providerId="LiveId" clId="{2A554721-2A44-4D14-A8F3-9753A952B07E}" dt="2023-02-19T14:00:01.890" v="390" actId="255"/>
          <ac:spMkLst>
            <pc:docMk/>
            <pc:sldMk cId="1395699971" sldId="263"/>
            <ac:spMk id="2" creationId="{ECE49633-7BD0-88D2-7078-693DE54227D9}"/>
          </ac:spMkLst>
        </pc:spChg>
        <pc:spChg chg="mod">
          <ac:chgData name="Sonia X" userId="a8e5dee9f912c22b" providerId="LiveId" clId="{2A554721-2A44-4D14-A8F3-9753A952B07E}" dt="2023-02-19T15:00:41.990" v="1171" actId="20577"/>
          <ac:spMkLst>
            <pc:docMk/>
            <pc:sldMk cId="1395699971" sldId="263"/>
            <ac:spMk id="3" creationId="{F10F9057-BD77-B5A1-11AF-28EF20591E61}"/>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A1B3CE-3BB3-49F6-885E-72FD06B1EF5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2EA7E651-DFE1-47E3-845D-885159262C9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5965876-FA72-4369-843B-51C5FD5BC155}" type="datetime1">
              <a:rPr lang="en-GB" smtClean="0"/>
              <a:t>21/02/2023</a:t>
            </a:fld>
            <a:endParaRPr lang="en-GB"/>
          </a:p>
        </p:txBody>
      </p:sp>
      <p:sp>
        <p:nvSpPr>
          <p:cNvPr id="4" name="Footer Placeholder 3">
            <a:extLst>
              <a:ext uri="{FF2B5EF4-FFF2-40B4-BE49-F238E27FC236}">
                <a16:creationId xmlns:a16="http://schemas.microsoft.com/office/drawing/2014/main" id="{6014CBA8-0D57-4814-9AB8-028359C744E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92D89480-9E0C-4134-95B4-43EFF5EB991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362F978-B558-490B-866A-2EC20D8DA0BD}" type="slidenum">
              <a:rPr lang="en-GB" smtClean="0"/>
              <a:t>‹#›</a:t>
            </a:fld>
            <a:endParaRPr lang="en-GB"/>
          </a:p>
        </p:txBody>
      </p:sp>
    </p:spTree>
    <p:extLst>
      <p:ext uri="{BB962C8B-B14F-4D97-AF65-F5344CB8AC3E}">
        <p14:creationId xmlns:p14="http://schemas.microsoft.com/office/powerpoint/2010/main" val="339937625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17A273-125C-47FA-B374-7D89F2AB632C}" type="datetime1">
              <a:rPr lang="en-GB" noProof="0" smtClean="0"/>
              <a:t>21/02/2023</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15A653-D01D-466A-B7F0-1597B7012E1E}" type="slidenum">
              <a:rPr lang="en-GB" noProof="0" smtClean="0"/>
              <a:t>‹#›</a:t>
            </a:fld>
            <a:endParaRPr lang="en-GB" noProof="0"/>
          </a:p>
        </p:txBody>
      </p:sp>
    </p:spTree>
    <p:extLst>
      <p:ext uri="{BB962C8B-B14F-4D97-AF65-F5344CB8AC3E}">
        <p14:creationId xmlns:p14="http://schemas.microsoft.com/office/powerpoint/2010/main" val="205082357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515A653-D01D-466A-B7F0-1597B7012E1E}" type="slidenum">
              <a:rPr lang="en-GB" smtClean="0"/>
              <a:t>1</a:t>
            </a:fld>
            <a:endParaRPr lang="en-GB"/>
          </a:p>
        </p:txBody>
      </p:sp>
    </p:spTree>
    <p:extLst>
      <p:ext uri="{BB962C8B-B14F-4D97-AF65-F5344CB8AC3E}">
        <p14:creationId xmlns:p14="http://schemas.microsoft.com/office/powerpoint/2010/main" val="39071293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515A653-D01D-466A-B7F0-1597B7012E1E}" type="slidenum">
              <a:rPr lang="en-GB" smtClean="0"/>
              <a:t>2</a:t>
            </a:fld>
            <a:endParaRPr lang="en-GB"/>
          </a:p>
        </p:txBody>
      </p:sp>
    </p:spTree>
    <p:extLst>
      <p:ext uri="{BB962C8B-B14F-4D97-AF65-F5344CB8AC3E}">
        <p14:creationId xmlns:p14="http://schemas.microsoft.com/office/powerpoint/2010/main" val="6680397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515A653-D01D-466A-B7F0-1597B7012E1E}" type="slidenum">
              <a:rPr lang="en-GB" smtClean="0"/>
              <a:t>3</a:t>
            </a:fld>
            <a:endParaRPr lang="en-GB"/>
          </a:p>
        </p:txBody>
      </p:sp>
    </p:spTree>
    <p:extLst>
      <p:ext uri="{BB962C8B-B14F-4D97-AF65-F5344CB8AC3E}">
        <p14:creationId xmlns:p14="http://schemas.microsoft.com/office/powerpoint/2010/main" val="3942185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515A653-D01D-466A-B7F0-1597B7012E1E}" type="slidenum">
              <a:rPr lang="en-GB" smtClean="0"/>
              <a:t>4</a:t>
            </a:fld>
            <a:endParaRPr lang="en-GB"/>
          </a:p>
        </p:txBody>
      </p:sp>
    </p:spTree>
    <p:extLst>
      <p:ext uri="{BB962C8B-B14F-4D97-AF65-F5344CB8AC3E}">
        <p14:creationId xmlns:p14="http://schemas.microsoft.com/office/powerpoint/2010/main" val="36168347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515A653-D01D-466A-B7F0-1597B7012E1E}" type="slidenum">
              <a:rPr lang="en-GB" smtClean="0"/>
              <a:t>5</a:t>
            </a:fld>
            <a:endParaRPr lang="en-GB"/>
          </a:p>
        </p:txBody>
      </p:sp>
    </p:spTree>
    <p:extLst>
      <p:ext uri="{BB962C8B-B14F-4D97-AF65-F5344CB8AC3E}">
        <p14:creationId xmlns:p14="http://schemas.microsoft.com/office/powerpoint/2010/main" val="11765224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515A653-D01D-466A-B7F0-1597B7012E1E}" type="slidenum">
              <a:rPr lang="en-GB" smtClean="0"/>
              <a:t>7</a:t>
            </a:fld>
            <a:endParaRPr lang="en-GB"/>
          </a:p>
        </p:txBody>
      </p:sp>
    </p:spTree>
    <p:extLst>
      <p:ext uri="{BB962C8B-B14F-4D97-AF65-F5344CB8AC3E}">
        <p14:creationId xmlns:p14="http://schemas.microsoft.com/office/powerpoint/2010/main" val="16514601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515A653-D01D-466A-B7F0-1597B7012E1E}" type="slidenum">
              <a:rPr lang="en-GB" smtClean="0"/>
              <a:t>8</a:t>
            </a:fld>
            <a:endParaRPr lang="en-GB"/>
          </a:p>
        </p:txBody>
      </p:sp>
    </p:spTree>
    <p:extLst>
      <p:ext uri="{BB962C8B-B14F-4D97-AF65-F5344CB8AC3E}">
        <p14:creationId xmlns:p14="http://schemas.microsoft.com/office/powerpoint/2010/main" val="14139264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rtlCol="0" anchor="b">
            <a:normAutofit/>
          </a:bodyPr>
          <a:lstStyle>
            <a:lvl1pPr algn="l">
              <a:defRPr sz="4800"/>
            </a:lvl1pPr>
          </a:lstStyle>
          <a:p>
            <a:pPr rtl="0"/>
            <a:r>
              <a:rPr lang="en-GB" noProof="0"/>
              <a:t>Click to edit Master title style</a:t>
            </a:r>
          </a:p>
        </p:txBody>
      </p:sp>
      <p:sp>
        <p:nvSpPr>
          <p:cNvPr id="3" name="Subtitle 2"/>
          <p:cNvSpPr>
            <a:spLocks noGrp="1"/>
          </p:cNvSpPr>
          <p:nvPr>
            <p:ph type="subTitle" idx="1"/>
          </p:nvPr>
        </p:nvSpPr>
        <p:spPr>
          <a:xfrm>
            <a:off x="1876424" y="3602038"/>
            <a:ext cx="8791575" cy="1655762"/>
          </a:xfrm>
        </p:spPr>
        <p:txBody>
          <a:bodyPr rtlCol="0">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p:cNvSpPr>
            <a:spLocks noGrp="1"/>
          </p:cNvSpPr>
          <p:nvPr>
            <p:ph type="dt" sz="half" idx="10"/>
          </p:nvPr>
        </p:nvSpPr>
        <p:spPr>
          <a:xfrm>
            <a:off x="7077511" y="5410201"/>
            <a:ext cx="2743200" cy="365125"/>
          </a:xfrm>
        </p:spPr>
        <p:txBody>
          <a:bodyPr rtlCol="0"/>
          <a:lstStyle/>
          <a:p>
            <a:pPr rtl="0"/>
            <a:fld id="{5DC7FCFC-0FBF-4189-A902-CB649C6BA538}" type="datetime1">
              <a:rPr lang="en-GB" noProof="0" smtClean="0"/>
              <a:t>21/02/2023</a:t>
            </a:fld>
            <a:endParaRPr lang="en-GB" noProof="0"/>
          </a:p>
        </p:txBody>
      </p:sp>
      <p:sp>
        <p:nvSpPr>
          <p:cNvPr id="5" name="Footer Placeholder 4"/>
          <p:cNvSpPr>
            <a:spLocks noGrp="1"/>
          </p:cNvSpPr>
          <p:nvPr>
            <p:ph type="ftr" sz="quarter" idx="11"/>
          </p:nvPr>
        </p:nvSpPr>
        <p:spPr>
          <a:xfrm>
            <a:off x="1876424" y="5410201"/>
            <a:ext cx="5124886" cy="365125"/>
          </a:xfrm>
        </p:spPr>
        <p:txBody>
          <a:bodyPr rtlCol="0"/>
          <a:lstStyle/>
          <a:p>
            <a:pPr rtl="0"/>
            <a:endParaRPr lang="en-GB" noProof="0"/>
          </a:p>
        </p:txBody>
      </p:sp>
      <p:sp>
        <p:nvSpPr>
          <p:cNvPr id="6" name="Slide Number Placeholder 5"/>
          <p:cNvSpPr>
            <a:spLocks noGrp="1"/>
          </p:cNvSpPr>
          <p:nvPr>
            <p:ph type="sldNum" sz="quarter" idx="12"/>
          </p:nvPr>
        </p:nvSpPr>
        <p:spPr>
          <a:xfrm>
            <a:off x="9896911" y="5410199"/>
            <a:ext cx="771089" cy="365125"/>
          </a:xfrm>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4214254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hasCustomPrompt="1"/>
          </p:nvPr>
        </p:nvSpPr>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C4B32104-A71F-4AEA-9980-C7EAE66C787E}" type="datetime1">
              <a:rPr lang="en-GB" noProof="0" smtClean="0"/>
              <a:t>21/02/2023</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4008808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rtlCol="0" anchor="b">
            <a:normAutofit/>
          </a:bodyPr>
          <a:lstStyle>
            <a:lvl1pPr>
              <a:defRPr sz="3600"/>
            </a:lvl1pPr>
          </a:lstStyle>
          <a:p>
            <a:pPr rtl="0"/>
            <a:r>
              <a:rPr lang="en-GB" noProof="0"/>
              <a:t>Click to edit Master title style</a:t>
            </a:r>
          </a:p>
        </p:txBody>
      </p:sp>
      <p:sp>
        <p:nvSpPr>
          <p:cNvPr id="3" name="Text Placeholder 2"/>
          <p:cNvSpPr>
            <a:spLocks noGrp="1"/>
          </p:cNvSpPr>
          <p:nvPr>
            <p:ph type="body" idx="1" hasCustomPrompt="1"/>
          </p:nvPr>
        </p:nvSpPr>
        <p:spPr>
          <a:xfrm>
            <a:off x="1141411" y="4424362"/>
            <a:ext cx="9906000" cy="1374776"/>
          </a:xfrm>
        </p:spPr>
        <p:txBody>
          <a:bodyPr rtlCol="0">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p:cNvSpPr>
            <a:spLocks noGrp="1"/>
          </p:cNvSpPr>
          <p:nvPr>
            <p:ph type="dt" sz="half" idx="10"/>
          </p:nvPr>
        </p:nvSpPr>
        <p:spPr/>
        <p:txBody>
          <a:bodyPr rtlCol="0"/>
          <a:lstStyle/>
          <a:p>
            <a:pPr rtl="0"/>
            <a:fld id="{370B211D-CFC0-4516-B855-924B72092E52}" type="datetime1">
              <a:rPr lang="en-GB" noProof="0" smtClean="0"/>
              <a:t>21/02/2023</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474279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hasCustomPrompt="1"/>
          </p:nvPr>
        </p:nvSpPr>
        <p:spPr>
          <a:xfrm>
            <a:off x="1141410" y="2249486"/>
            <a:ext cx="4878389" cy="3541714"/>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hasCustomPrompt="1"/>
          </p:nvPr>
        </p:nvSpPr>
        <p:spPr>
          <a:xfrm>
            <a:off x="6172200" y="2249486"/>
            <a:ext cx="4875211" cy="3541714"/>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052365F0-9954-42CF-A186-544C08A35D8E}" type="datetime1">
              <a:rPr lang="en-GB" noProof="0" smtClean="0"/>
              <a:t>21/02/2023</a:t>
            </a:fld>
            <a:endParaRPr lang="en-GB" noProof="0" dirty="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01615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rtlCol="0"/>
          <a:lstStyle/>
          <a:p>
            <a:pPr rtl="0"/>
            <a:r>
              <a:rPr lang="en-GB" noProof="0"/>
              <a:t>Click to edit Master title style</a:t>
            </a:r>
          </a:p>
        </p:txBody>
      </p:sp>
      <p:sp>
        <p:nvSpPr>
          <p:cNvPr id="3" name="Text Placeholder 2"/>
          <p:cNvSpPr>
            <a:spLocks noGrp="1"/>
          </p:cNvSpPr>
          <p:nvPr>
            <p:ph type="body" idx="1" hasCustomPrompt="1"/>
          </p:nvPr>
        </p:nvSpPr>
        <p:spPr>
          <a:xfrm>
            <a:off x="1141411" y="2249486"/>
            <a:ext cx="4878392"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4" name="Content Placeholder 3"/>
          <p:cNvSpPr>
            <a:spLocks noGrp="1"/>
          </p:cNvSpPr>
          <p:nvPr>
            <p:ph sz="half" idx="2" hasCustomPrompt="1"/>
          </p:nvPr>
        </p:nvSpPr>
        <p:spPr>
          <a:xfrm>
            <a:off x="1141410" y="3073397"/>
            <a:ext cx="4878391" cy="2717801"/>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hasCustomPrompt="1"/>
          </p:nvPr>
        </p:nvSpPr>
        <p:spPr>
          <a:xfrm>
            <a:off x="6172200" y="2249485"/>
            <a:ext cx="4875210"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6" name="Content Placeholder 5"/>
          <p:cNvSpPr>
            <a:spLocks noGrp="1"/>
          </p:cNvSpPr>
          <p:nvPr>
            <p:ph sz="quarter" idx="4" hasCustomPrompt="1"/>
          </p:nvPr>
        </p:nvSpPr>
        <p:spPr>
          <a:xfrm>
            <a:off x="6172200" y="3073397"/>
            <a:ext cx="4875210" cy="2717801"/>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E69C2DC6-9D18-483A-A3B4-75DB10B19999}" type="datetime1">
              <a:rPr lang="en-GB" noProof="0" smtClean="0"/>
              <a:t>21/02/2023</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4082054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505EE26D-AAA5-4FC9-A989-8E9919F3EBF6}" type="datetime1">
              <a:rPr lang="en-GB" noProof="0" smtClean="0"/>
              <a:t>21/02/2023</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956622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58663053-096B-46B6-BCEC-684897754B3C}" type="datetime1">
              <a:rPr lang="en-GB" noProof="0" smtClean="0"/>
              <a:t>21/02/2023</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484141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rtlCol="0" anchor="b"/>
          <a:lstStyle>
            <a:lvl1pPr>
              <a:defRPr sz="3200"/>
            </a:lvl1pPr>
          </a:lstStyle>
          <a:p>
            <a:pPr rtl="0"/>
            <a:r>
              <a:rPr lang="en-GB" noProof="0"/>
              <a:t>Click to edit Master title style</a:t>
            </a:r>
          </a:p>
        </p:txBody>
      </p:sp>
      <p:sp>
        <p:nvSpPr>
          <p:cNvPr id="3" name="Content Placeholder 2"/>
          <p:cNvSpPr>
            <a:spLocks noGrp="1"/>
          </p:cNvSpPr>
          <p:nvPr>
            <p:ph idx="1" hasCustomPrompt="1"/>
          </p:nvPr>
        </p:nvSpPr>
        <p:spPr>
          <a:xfrm>
            <a:off x="5156200" y="592666"/>
            <a:ext cx="5891209" cy="5198534"/>
          </a:xfrm>
        </p:spPr>
        <p:txBody>
          <a:bodyPr rtlCol="0" anchor="ct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hasCustomPrompt="1"/>
          </p:nvPr>
        </p:nvSpPr>
        <p:spPr>
          <a:xfrm>
            <a:off x="1146705" y="2249486"/>
            <a:ext cx="3856037"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9E907371-F324-4835-A953-4F4AD788E41A}" type="datetime1">
              <a:rPr lang="en-GB" noProof="0" smtClean="0"/>
              <a:t>21/02/2023</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069401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rtlCol="0" anchor="b"/>
          <a:lstStyle>
            <a:lvl1pPr>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hasCustomPrompt="1"/>
          </p:nvPr>
        </p:nvSpPr>
        <p:spPr>
          <a:xfrm>
            <a:off x="1141410" y="2249486"/>
            <a:ext cx="5934511"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9C28481C-5577-4AD0-AB24-F37530C518D1}" type="datetime1">
              <a:rPr lang="en-GB" noProof="0" smtClean="0"/>
              <a:t>21/02/2023</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794255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rtlCol="0" anchor="b">
            <a:normAutofit/>
          </a:bodyPr>
          <a:lstStyle>
            <a:lvl1pPr>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rtl="0">
              <a:buNone/>
            </a:pPr>
            <a:r>
              <a:rPr lang="en-GB" noProof="0"/>
              <a:t>Click icon to add picture</a:t>
            </a:r>
          </a:p>
        </p:txBody>
      </p:sp>
      <p:sp>
        <p:nvSpPr>
          <p:cNvPr id="4" name="Text Placeholder 3"/>
          <p:cNvSpPr>
            <a:spLocks noGrp="1"/>
          </p:cNvSpPr>
          <p:nvPr>
            <p:ph type="body" sz="half" idx="2" hasCustomPrompt="1"/>
          </p:nvPr>
        </p:nvSpPr>
        <p:spPr>
          <a:xfrm>
            <a:off x="1141364" y="5124020"/>
            <a:ext cx="9910859" cy="682472"/>
          </a:xfrm>
        </p:spPr>
        <p:txBody>
          <a:bodyPr rtlCol="0">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8AE5B1E1-8BA7-411F-A621-1F1F35B45CC1}" type="datetime1">
              <a:rPr lang="en-GB" noProof="0" smtClean="0"/>
              <a:t>21/02/2023</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153284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rtlCol="0" anchor="ctr">
            <a:normAutofit/>
          </a:bodyPr>
          <a:lstStyle>
            <a:lvl1pPr>
              <a:defRPr sz="3600"/>
            </a:lvl1pPr>
          </a:lstStyle>
          <a:p>
            <a:pPr rtl="0"/>
            <a:r>
              <a:rPr lang="en-GB" noProof="0"/>
              <a:t>Click to edit Master title style</a:t>
            </a:r>
          </a:p>
        </p:txBody>
      </p:sp>
      <p:sp>
        <p:nvSpPr>
          <p:cNvPr id="4" name="Text Placeholder 3"/>
          <p:cNvSpPr>
            <a:spLocks noGrp="1"/>
          </p:cNvSpPr>
          <p:nvPr>
            <p:ph type="body" sz="half" idx="2" hasCustomPrompt="1"/>
          </p:nvPr>
        </p:nvSpPr>
        <p:spPr>
          <a:xfrm>
            <a:off x="1141410" y="4419599"/>
            <a:ext cx="9904459" cy="1371599"/>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6E58CB1D-644A-4B82-BBDA-0F91B116CC77}" type="datetime1">
              <a:rPr lang="en-GB" noProof="0" smtClean="0"/>
              <a:t>21/02/2023</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5424546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rtlCol="0" anchor="ctr">
            <a:normAutofit/>
          </a:bodyPr>
          <a:lstStyle>
            <a:lvl1pPr>
              <a:defRPr sz="3600"/>
            </a:lvl1pPr>
          </a:lstStyle>
          <a:p>
            <a:pPr rtl="0"/>
            <a:r>
              <a:rPr lang="en-GB" noProof="0"/>
              <a:t>Click to edit Master title style</a:t>
            </a:r>
          </a:p>
        </p:txBody>
      </p:sp>
      <p:sp>
        <p:nvSpPr>
          <p:cNvPr id="12" name="Text Placeholder 3"/>
          <p:cNvSpPr>
            <a:spLocks noGrp="1"/>
          </p:cNvSpPr>
          <p:nvPr>
            <p:ph type="body" sz="half" idx="13" hasCustomPrompt="1"/>
          </p:nvPr>
        </p:nvSpPr>
        <p:spPr>
          <a:xfrm>
            <a:off x="1720644" y="3365557"/>
            <a:ext cx="8752299" cy="548968"/>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4" name="Text Placeholder 3"/>
          <p:cNvSpPr>
            <a:spLocks noGrp="1"/>
          </p:cNvSpPr>
          <p:nvPr>
            <p:ph type="body" sz="half" idx="2" hasCustomPrompt="1"/>
          </p:nvPr>
        </p:nvSpPr>
        <p:spPr>
          <a:xfrm>
            <a:off x="1141411" y="4309919"/>
            <a:ext cx="9906002" cy="1489496"/>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BC2DFAB3-ED9F-4F57-8A0D-2D96D7D6DF6C}" type="datetime1">
              <a:rPr lang="en-GB" noProof="0" smtClean="0"/>
              <a:t>21/02/2023</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Tree>
    <p:extLst>
      <p:ext uri="{BB962C8B-B14F-4D97-AF65-F5344CB8AC3E}">
        <p14:creationId xmlns:p14="http://schemas.microsoft.com/office/powerpoint/2010/main" val="1005272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rtlCol="0" anchor="b">
            <a:normAutofit/>
          </a:bodyPr>
          <a:lstStyle>
            <a:lvl1pPr>
              <a:defRPr sz="3600"/>
            </a:lvl1pPr>
          </a:lstStyle>
          <a:p>
            <a:pPr rtl="0"/>
            <a:r>
              <a:rPr lang="en-GB" noProof="0"/>
              <a:t>Click to edit Master title style</a:t>
            </a:r>
          </a:p>
        </p:txBody>
      </p:sp>
      <p:sp>
        <p:nvSpPr>
          <p:cNvPr id="4" name="Text Placeholder 3"/>
          <p:cNvSpPr>
            <a:spLocks noGrp="1"/>
          </p:cNvSpPr>
          <p:nvPr>
            <p:ph type="body" sz="half" idx="2" hasCustomPrompt="1"/>
          </p:nvPr>
        </p:nvSpPr>
        <p:spPr>
          <a:xfrm>
            <a:off x="1141364" y="4657655"/>
            <a:ext cx="9904505" cy="1140644"/>
          </a:xfrm>
        </p:spPr>
        <p:txBody>
          <a:bodyPr rtlCol="0"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4543986B-5FAB-4311-A853-6F15B3891F5C}" type="datetime1">
              <a:rPr lang="en-GB" noProof="0" smtClean="0"/>
              <a:t>21/02/2023</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405531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rtlCol="0"/>
          <a:lstStyle/>
          <a:p>
            <a:pPr rtl="0"/>
            <a:r>
              <a:rPr lang="en-GB" noProof="0"/>
              <a:t>Click to edit Master title style</a:t>
            </a:r>
          </a:p>
        </p:txBody>
      </p:sp>
      <p:sp>
        <p:nvSpPr>
          <p:cNvPr id="7" name="Text Placeholder 2"/>
          <p:cNvSpPr>
            <a:spLocks noGrp="1"/>
          </p:cNvSpPr>
          <p:nvPr>
            <p:ph type="body" idx="1" hasCustomPrompt="1"/>
          </p:nvPr>
        </p:nvSpPr>
        <p:spPr>
          <a:xfrm>
            <a:off x="1141410" y="2674463"/>
            <a:ext cx="3196899"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8" name="Text Placeholder 3"/>
          <p:cNvSpPr>
            <a:spLocks noGrp="1"/>
          </p:cNvSpPr>
          <p:nvPr>
            <p:ph type="body" sz="half" idx="15" hasCustomPrompt="1"/>
          </p:nvPr>
        </p:nvSpPr>
        <p:spPr>
          <a:xfrm>
            <a:off x="1127918" y="3360263"/>
            <a:ext cx="3208735"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Edit Master text styles</a:t>
            </a:r>
          </a:p>
        </p:txBody>
      </p:sp>
      <p:sp>
        <p:nvSpPr>
          <p:cNvPr id="9" name="Text Placeholder 4"/>
          <p:cNvSpPr>
            <a:spLocks noGrp="1"/>
          </p:cNvSpPr>
          <p:nvPr>
            <p:ph type="body" sz="quarter" idx="3" hasCustomPrompt="1"/>
          </p:nvPr>
        </p:nvSpPr>
        <p:spPr>
          <a:xfrm>
            <a:off x="4514766" y="2677635"/>
            <a:ext cx="3184385"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10" name="Text Placeholder 3"/>
          <p:cNvSpPr>
            <a:spLocks noGrp="1"/>
          </p:cNvSpPr>
          <p:nvPr>
            <p:ph type="body" sz="half" idx="16" hasCustomPrompt="1"/>
          </p:nvPr>
        </p:nvSpPr>
        <p:spPr>
          <a:xfrm>
            <a:off x="4504213" y="3363435"/>
            <a:ext cx="3195830"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Edit Master text styles</a:t>
            </a:r>
          </a:p>
        </p:txBody>
      </p:sp>
      <p:sp>
        <p:nvSpPr>
          <p:cNvPr id="11" name="Text Placeholder 4"/>
          <p:cNvSpPr>
            <a:spLocks noGrp="1"/>
          </p:cNvSpPr>
          <p:nvPr>
            <p:ph type="body" sz="quarter" idx="13" hasCustomPrompt="1"/>
          </p:nvPr>
        </p:nvSpPr>
        <p:spPr>
          <a:xfrm>
            <a:off x="7852442" y="2674463"/>
            <a:ext cx="3194968"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12" name="Text Placeholder 3"/>
          <p:cNvSpPr>
            <a:spLocks noGrp="1"/>
          </p:cNvSpPr>
          <p:nvPr>
            <p:ph type="body" sz="half" idx="17" hasCustomPrompt="1"/>
          </p:nvPr>
        </p:nvSpPr>
        <p:spPr>
          <a:xfrm>
            <a:off x="7852442" y="3360263"/>
            <a:ext cx="3194968"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Edit Master text styles</a:t>
            </a:r>
          </a:p>
        </p:txBody>
      </p:sp>
      <p:sp>
        <p:nvSpPr>
          <p:cNvPr id="3" name="Date Placeholder 2"/>
          <p:cNvSpPr>
            <a:spLocks noGrp="1"/>
          </p:cNvSpPr>
          <p:nvPr>
            <p:ph type="dt" sz="half" idx="10"/>
          </p:nvPr>
        </p:nvSpPr>
        <p:spPr/>
        <p:txBody>
          <a:bodyPr rtlCol="0"/>
          <a:lstStyle/>
          <a:p>
            <a:pPr rtl="0"/>
            <a:fld id="{762A8C54-D736-4EFB-B294-4E6FB960B9DF}" type="datetime1">
              <a:rPr lang="en-GB" noProof="0" smtClean="0"/>
              <a:t>21/02/2023</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42696050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rtlCol="0"/>
          <a:lstStyle/>
          <a:p>
            <a:pPr rtl="0"/>
            <a:r>
              <a:rPr lang="en-GB" noProof="0"/>
              <a:t>Click to edit Master title style</a:t>
            </a:r>
          </a:p>
        </p:txBody>
      </p:sp>
      <p:sp>
        <p:nvSpPr>
          <p:cNvPr id="19" name="Text Placeholder 2"/>
          <p:cNvSpPr>
            <a:spLocks noGrp="1"/>
          </p:cNvSpPr>
          <p:nvPr>
            <p:ph type="body" idx="1" hasCustomPrompt="1"/>
          </p:nvPr>
        </p:nvSpPr>
        <p:spPr>
          <a:xfrm>
            <a:off x="1141413" y="4404596"/>
            <a:ext cx="319524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1" name="Text Placeholder 3"/>
          <p:cNvSpPr>
            <a:spLocks noGrp="1"/>
          </p:cNvSpPr>
          <p:nvPr>
            <p:ph type="body" sz="half" idx="18" hasCustomPrompt="1"/>
          </p:nvPr>
        </p:nvSpPr>
        <p:spPr>
          <a:xfrm>
            <a:off x="1141413" y="4980858"/>
            <a:ext cx="3195240" cy="817843"/>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Edit Master text styles</a:t>
            </a:r>
          </a:p>
        </p:txBody>
      </p:sp>
      <p:sp>
        <p:nvSpPr>
          <p:cNvPr id="22" name="Text Placeholder 4"/>
          <p:cNvSpPr>
            <a:spLocks noGrp="1"/>
          </p:cNvSpPr>
          <p:nvPr>
            <p:ph type="body" sz="quarter" idx="3" hasCustomPrompt="1"/>
          </p:nvPr>
        </p:nvSpPr>
        <p:spPr>
          <a:xfrm>
            <a:off x="4489053" y="4404596"/>
            <a:ext cx="320040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4" name="Text Placeholder 3"/>
          <p:cNvSpPr>
            <a:spLocks noGrp="1"/>
          </p:cNvSpPr>
          <p:nvPr>
            <p:ph type="body" sz="half" idx="19" hasCustomPrompt="1"/>
          </p:nvPr>
        </p:nvSpPr>
        <p:spPr>
          <a:xfrm>
            <a:off x="4487593" y="4980857"/>
            <a:ext cx="3200400" cy="81034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Edit Master text styles</a:t>
            </a:r>
          </a:p>
        </p:txBody>
      </p:sp>
      <p:sp>
        <p:nvSpPr>
          <p:cNvPr id="25" name="Text Placeholder 4"/>
          <p:cNvSpPr>
            <a:spLocks noGrp="1"/>
          </p:cNvSpPr>
          <p:nvPr>
            <p:ph type="body" sz="quarter" idx="13" hasCustomPrompt="1"/>
          </p:nvPr>
        </p:nvSpPr>
        <p:spPr>
          <a:xfrm>
            <a:off x="7852567" y="4404595"/>
            <a:ext cx="3190741"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7" name="Text Placeholder 3"/>
          <p:cNvSpPr>
            <a:spLocks noGrp="1"/>
          </p:cNvSpPr>
          <p:nvPr>
            <p:ph type="body" sz="half" idx="20" hasCustomPrompt="1"/>
          </p:nvPr>
        </p:nvSpPr>
        <p:spPr>
          <a:xfrm>
            <a:off x="7852442" y="4980854"/>
            <a:ext cx="3194968" cy="810345"/>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Edit Master text styles</a:t>
            </a:r>
          </a:p>
        </p:txBody>
      </p:sp>
      <p:sp>
        <p:nvSpPr>
          <p:cNvPr id="3" name="Date Placeholder 2"/>
          <p:cNvSpPr>
            <a:spLocks noGrp="1"/>
          </p:cNvSpPr>
          <p:nvPr>
            <p:ph type="dt" sz="half" idx="10"/>
          </p:nvPr>
        </p:nvSpPr>
        <p:spPr/>
        <p:txBody>
          <a:bodyPr rtlCol="0"/>
          <a:lstStyle/>
          <a:p>
            <a:pPr rtl="0"/>
            <a:fld id="{E0482A6F-92E8-4ADC-9014-79B85FDD5B52}" type="datetime1">
              <a:rPr lang="en-GB" noProof="0" smtClean="0"/>
              <a:t>21/02/2023</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3820160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hasCustomPrompt="1"/>
          </p:nvPr>
        </p:nvSpPr>
        <p:spPr/>
        <p:txBody>
          <a:bodyPr vert="eaVert" rtlCol="0" anchor="t"/>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E1424D7B-D4FC-4CF6-A9E1-C64246571E2B}" type="datetime1">
              <a:rPr lang="en-GB" noProof="0" smtClean="0"/>
              <a:t>21/02/2023</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6360534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rtlCol="0"/>
          <a:lstStyle/>
          <a:p>
            <a:pPr rtl="0"/>
            <a:r>
              <a:rPr lang="en-GB" noProof="0"/>
              <a:t>Click to edit Master title style</a:t>
            </a:r>
          </a:p>
        </p:txBody>
      </p:sp>
      <p:sp>
        <p:nvSpPr>
          <p:cNvPr id="3" name="Vertical Text Placeholder 2"/>
          <p:cNvSpPr>
            <a:spLocks noGrp="1"/>
          </p:cNvSpPr>
          <p:nvPr>
            <p:ph type="body" orient="vert" idx="1" hasCustomPrompt="1"/>
          </p:nvPr>
        </p:nvSpPr>
        <p:spPr>
          <a:xfrm>
            <a:off x="1141410" y="609599"/>
            <a:ext cx="7748590" cy="5181601"/>
          </a:xfrm>
        </p:spPr>
        <p:txBody>
          <a:bodyPr vert="eaVert"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D177F1F3-D938-4D19-BB43-6F210C98863A}" type="datetime1">
              <a:rPr lang="en-GB" noProof="0" smtClean="0"/>
              <a:t>21/02/2023</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187062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pPr rtl="0"/>
            <a:endParaRPr lang="en-GB" noProof="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8F7C37B3-965E-4A24-ACE3-CD650E1945CC}" type="datetime1">
              <a:rPr lang="en-GB" noProof="0" smtClean="0"/>
              <a:t>21/02/2023</a:t>
            </a:fld>
            <a:endParaRPr lang="en-GB" noProof="0"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n-GB" noProof="0" smtClean="0"/>
              <a:pPr/>
              <a:t>‹#›</a:t>
            </a:fld>
            <a:endParaRPr lang="en-GB" noProof="0"/>
          </a:p>
        </p:txBody>
      </p:sp>
    </p:spTree>
    <p:extLst>
      <p:ext uri="{BB962C8B-B14F-4D97-AF65-F5344CB8AC3E}">
        <p14:creationId xmlns:p14="http://schemas.microsoft.com/office/powerpoint/2010/main" val="3760987329"/>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8D3E5-C7A3-47DF-A374-46BF83A69904}"/>
              </a:ext>
            </a:extLst>
          </p:cNvPr>
          <p:cNvSpPr>
            <a:spLocks noGrp="1"/>
          </p:cNvSpPr>
          <p:nvPr>
            <p:ph type="ctrTitle"/>
          </p:nvPr>
        </p:nvSpPr>
        <p:spPr/>
        <p:txBody>
          <a:bodyPr rtlCol="0">
            <a:normAutofit/>
          </a:bodyPr>
          <a:lstStyle/>
          <a:p>
            <a:pPr algn="ctr" rtl="0"/>
            <a:r>
              <a:rPr lang="en-GB" sz="5400" dirty="0">
                <a:latin typeface="Rockwell" panose="02060603020205020403" pitchFamily="18" charset="0"/>
              </a:rPr>
              <a:t>ARE DIGITAL SKILLS Important FOR WORK &amp; STUDY?</a:t>
            </a:r>
          </a:p>
        </p:txBody>
      </p:sp>
      <p:sp>
        <p:nvSpPr>
          <p:cNvPr id="3" name="Subtitle 2">
            <a:extLst>
              <a:ext uri="{FF2B5EF4-FFF2-40B4-BE49-F238E27FC236}">
                <a16:creationId xmlns:a16="http://schemas.microsoft.com/office/drawing/2014/main" id="{2E78725B-6E40-4D82-B375-7831D81C29EE}"/>
              </a:ext>
            </a:extLst>
          </p:cNvPr>
          <p:cNvSpPr>
            <a:spLocks noGrp="1"/>
          </p:cNvSpPr>
          <p:nvPr>
            <p:ph type="subTitle" idx="1"/>
          </p:nvPr>
        </p:nvSpPr>
        <p:spPr>
          <a:xfrm>
            <a:off x="1876424" y="3602038"/>
            <a:ext cx="8791575" cy="2840326"/>
          </a:xfrm>
        </p:spPr>
        <p:txBody>
          <a:bodyPr rtlCol="0">
            <a:normAutofit lnSpcReduction="10000"/>
          </a:bodyPr>
          <a:lstStyle/>
          <a:p>
            <a:pPr algn="ctr" rtl="0"/>
            <a:r>
              <a:rPr lang="en-GB" dirty="0">
                <a:ea typeface="Tahoma" panose="020B0604030504040204" pitchFamily="34" charset="0"/>
                <a:cs typeface="Tahoma" panose="020B0604030504040204" pitchFamily="34" charset="0"/>
              </a:rPr>
              <a:t>Students : </a:t>
            </a:r>
            <a:r>
              <a:rPr lang="en-GB" dirty="0" err="1">
                <a:ea typeface="Tahoma" panose="020B0604030504040204" pitchFamily="34" charset="0"/>
                <a:cs typeface="Tahoma" panose="020B0604030504040204" pitchFamily="34" charset="0"/>
              </a:rPr>
              <a:t>Samrina</a:t>
            </a:r>
            <a:r>
              <a:rPr lang="en-GB" dirty="0">
                <a:ea typeface="Tahoma" panose="020B0604030504040204" pitchFamily="34" charset="0"/>
                <a:cs typeface="Tahoma" panose="020B0604030504040204" pitchFamily="34" charset="0"/>
              </a:rPr>
              <a:t> Choudhry 2220771</a:t>
            </a:r>
          </a:p>
          <a:p>
            <a:pPr algn="ctr" rtl="0"/>
            <a:r>
              <a:rPr lang="en-GB" dirty="0">
                <a:ea typeface="Tahoma" panose="020B0604030504040204" pitchFamily="34" charset="0"/>
                <a:cs typeface="Tahoma" panose="020B0604030504040204" pitchFamily="34" charset="0"/>
              </a:rPr>
              <a:t>            </a:t>
            </a:r>
            <a:r>
              <a:rPr lang="en-GB" dirty="0" err="1">
                <a:ea typeface="Tahoma" panose="020B0604030504040204" pitchFamily="34" charset="0"/>
                <a:cs typeface="Tahoma" panose="020B0604030504040204" pitchFamily="34" charset="0"/>
              </a:rPr>
              <a:t>Rizwana</a:t>
            </a:r>
            <a:r>
              <a:rPr lang="en-GB" dirty="0">
                <a:ea typeface="Tahoma" panose="020B0604030504040204" pitchFamily="34" charset="0"/>
                <a:cs typeface="Tahoma" panose="020B0604030504040204" pitchFamily="34" charset="0"/>
              </a:rPr>
              <a:t> begum 2212659</a:t>
            </a:r>
          </a:p>
          <a:p>
            <a:pPr algn="ctr" rtl="0"/>
            <a:r>
              <a:rPr lang="en-GB" dirty="0">
                <a:ea typeface="Tahoma" panose="020B0604030504040204" pitchFamily="34" charset="0"/>
                <a:cs typeface="Tahoma" panose="020B0604030504040204" pitchFamily="34" charset="0"/>
              </a:rPr>
              <a:t>Module code : lchs4002</a:t>
            </a:r>
          </a:p>
          <a:p>
            <a:pPr algn="ctr" rtl="0"/>
            <a:r>
              <a:rPr lang="en-GB" dirty="0">
                <a:ea typeface="Tahoma" panose="020B0604030504040204" pitchFamily="34" charset="0"/>
                <a:cs typeface="Tahoma" panose="020B0604030504040204" pitchFamily="34" charset="0"/>
              </a:rPr>
              <a:t>Module title : digital skills &amp; research method</a:t>
            </a:r>
          </a:p>
          <a:p>
            <a:pPr algn="ctr" rtl="0"/>
            <a:r>
              <a:rPr lang="en-GB" dirty="0">
                <a:ea typeface="Tahoma" panose="020B0604030504040204" pitchFamily="34" charset="0"/>
                <a:cs typeface="Tahoma" panose="020B0604030504040204" pitchFamily="34" charset="0"/>
              </a:rPr>
              <a:t>Lecturer : </a:t>
            </a:r>
            <a:r>
              <a:rPr lang="en-GB" dirty="0" err="1">
                <a:ea typeface="Tahoma" panose="020B0604030504040204" pitchFamily="34" charset="0"/>
                <a:cs typeface="Tahoma" panose="020B0604030504040204" pitchFamily="34" charset="0"/>
              </a:rPr>
              <a:t>neil</a:t>
            </a:r>
            <a:r>
              <a:rPr lang="en-GB" dirty="0">
                <a:ea typeface="Tahoma" panose="020B0604030504040204" pitchFamily="34" charset="0"/>
                <a:cs typeface="Tahoma" panose="020B0604030504040204" pitchFamily="34" charset="0"/>
              </a:rPr>
              <a:t> </a:t>
            </a:r>
            <a:r>
              <a:rPr lang="en-GB" dirty="0" err="1">
                <a:ea typeface="Tahoma" panose="020B0604030504040204" pitchFamily="34" charset="0"/>
                <a:cs typeface="Tahoma" panose="020B0604030504040204" pitchFamily="34" charset="0"/>
              </a:rPr>
              <a:t>haddon</a:t>
            </a:r>
            <a:endParaRPr lang="en-GB" dirty="0">
              <a:ea typeface="Tahoma" panose="020B0604030504040204" pitchFamily="34" charset="0"/>
              <a:cs typeface="Tahoma" panose="020B0604030504040204" pitchFamily="34" charset="0"/>
            </a:endParaRPr>
          </a:p>
          <a:p>
            <a:pPr algn="r" rtl="0"/>
            <a:r>
              <a:rPr lang="en-GB" dirty="0" err="1">
                <a:ea typeface="Tahoma" panose="020B0604030504040204" pitchFamily="34" charset="0"/>
                <a:cs typeface="Tahoma" panose="020B0604030504040204" pitchFamily="34" charset="0"/>
              </a:rPr>
              <a:t>Samrina</a:t>
            </a:r>
            <a:r>
              <a:rPr lang="en-GB" dirty="0">
                <a:ea typeface="Tahoma" panose="020B0604030504040204" pitchFamily="34" charset="0"/>
                <a:cs typeface="Tahoma" panose="020B0604030504040204" pitchFamily="34" charset="0"/>
              </a:rPr>
              <a:t> </a:t>
            </a:r>
            <a:r>
              <a:rPr lang="en-GB" dirty="0" err="1">
                <a:ea typeface="Tahoma" panose="020B0604030504040204" pitchFamily="34" charset="0"/>
                <a:cs typeface="Tahoma" panose="020B0604030504040204" pitchFamily="34" charset="0"/>
              </a:rPr>
              <a:t>choudhry</a:t>
            </a:r>
            <a:endParaRPr lang="en-GB" dirty="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19359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p:txBody>
          <a:bodyPr rtlCol="0">
            <a:normAutofit/>
          </a:bodyPr>
          <a:lstStyle/>
          <a:p>
            <a:pPr rtl="0"/>
            <a:r>
              <a:rPr lang="en-GB" sz="4400" dirty="0">
                <a:latin typeface="Rockwell" panose="02060603020205020403" pitchFamily="18" charset="0"/>
              </a:rPr>
              <a:t>introduction</a:t>
            </a:r>
          </a:p>
        </p:txBody>
      </p:sp>
      <p:sp>
        <p:nvSpPr>
          <p:cNvPr id="5" name="Content Placeholder 4">
            <a:extLst>
              <a:ext uri="{FF2B5EF4-FFF2-40B4-BE49-F238E27FC236}">
                <a16:creationId xmlns:a16="http://schemas.microsoft.com/office/drawing/2014/main" id="{11931A46-08F9-D881-EFE8-68125B0F7924}"/>
              </a:ext>
            </a:extLst>
          </p:cNvPr>
          <p:cNvSpPr>
            <a:spLocks noGrp="1"/>
          </p:cNvSpPr>
          <p:nvPr>
            <p:ph idx="1"/>
          </p:nvPr>
        </p:nvSpPr>
        <p:spPr>
          <a:xfrm>
            <a:off x="1141412" y="2249486"/>
            <a:ext cx="9905999" cy="4151313"/>
          </a:xfrm>
        </p:spPr>
        <p:txBody>
          <a:bodyPr>
            <a:normAutofit/>
          </a:bodyPr>
          <a:lstStyle/>
          <a:p>
            <a:pPr marL="0" indent="0" algn="ctr">
              <a:lnSpc>
                <a:spcPct val="100000"/>
              </a:lnSpc>
              <a:buNone/>
            </a:pPr>
            <a:r>
              <a:rPr lang="en-GB" dirty="0"/>
              <a:t>In our presentation we will be looking at the importance of Digital Skills for study and work.</a:t>
            </a:r>
          </a:p>
          <a:p>
            <a:pPr marL="0" indent="0" algn="ctr">
              <a:lnSpc>
                <a:spcPct val="100000"/>
              </a:lnSpc>
              <a:buNone/>
            </a:pPr>
            <a:r>
              <a:rPr lang="en-GB" dirty="0"/>
              <a:t>We will be focusing on</a:t>
            </a:r>
          </a:p>
          <a:p>
            <a:pPr marL="0" indent="0" algn="ctr">
              <a:lnSpc>
                <a:spcPct val="100000"/>
              </a:lnSpc>
              <a:buNone/>
            </a:pPr>
            <a:r>
              <a:rPr lang="en-GB" dirty="0"/>
              <a:t>‘Are UWTSD students confident in using their digital skills?’</a:t>
            </a:r>
          </a:p>
          <a:p>
            <a:pPr marL="0" indent="0" algn="ctr">
              <a:lnSpc>
                <a:spcPct val="100000"/>
              </a:lnSpc>
              <a:buNone/>
            </a:pPr>
            <a:r>
              <a:rPr lang="en-GB" dirty="0"/>
              <a:t>We will do primary research by surveying a handful of UWTSD students and look into secondary research already conducted by professionals.</a:t>
            </a:r>
          </a:p>
          <a:p>
            <a:pPr marL="0" indent="0" algn="ctr">
              <a:lnSpc>
                <a:spcPct val="100000"/>
              </a:lnSpc>
              <a:buNone/>
            </a:pPr>
            <a:endParaRPr lang="en-GB" dirty="0"/>
          </a:p>
          <a:p>
            <a:pPr marL="0" indent="0" algn="ctr">
              <a:lnSpc>
                <a:spcPct val="100000"/>
              </a:lnSpc>
              <a:buNone/>
            </a:pPr>
            <a:endParaRPr lang="en-GB" dirty="0"/>
          </a:p>
          <a:p>
            <a:pPr marL="0" indent="0" algn="r">
              <a:lnSpc>
                <a:spcPct val="100000"/>
              </a:lnSpc>
              <a:buNone/>
            </a:pPr>
            <a:r>
              <a:rPr lang="en-GB" sz="1600" dirty="0" err="1"/>
              <a:t>Rizwana</a:t>
            </a:r>
            <a:r>
              <a:rPr lang="en-GB" sz="1600" dirty="0"/>
              <a:t> Begum</a:t>
            </a:r>
          </a:p>
          <a:p>
            <a:pPr marL="0" indent="0" algn="ctr">
              <a:lnSpc>
                <a:spcPct val="100000"/>
              </a:lnSpc>
              <a:buNone/>
            </a:pPr>
            <a:endParaRPr lang="en-GB" dirty="0"/>
          </a:p>
          <a:p>
            <a:pPr marL="0" indent="0" algn="r">
              <a:lnSpc>
                <a:spcPct val="100000"/>
              </a:lnSpc>
              <a:buNone/>
            </a:pPr>
            <a:endParaRPr lang="en-GB" sz="1400" dirty="0"/>
          </a:p>
        </p:txBody>
      </p:sp>
    </p:spTree>
    <p:extLst>
      <p:ext uri="{BB962C8B-B14F-4D97-AF65-F5344CB8AC3E}">
        <p14:creationId xmlns:p14="http://schemas.microsoft.com/office/powerpoint/2010/main" val="32536897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p:txBody>
          <a:bodyPr rtlCol="0">
            <a:normAutofit/>
          </a:bodyPr>
          <a:lstStyle/>
          <a:p>
            <a:pPr rtl="0"/>
            <a:r>
              <a:rPr lang="en-GB" sz="4400" dirty="0">
                <a:latin typeface="Rockwell" panose="02060603020205020403" pitchFamily="18" charset="0"/>
              </a:rPr>
              <a:t>rationale</a:t>
            </a: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idx="1"/>
          </p:nvPr>
        </p:nvSpPr>
        <p:spPr>
          <a:xfrm>
            <a:off x="1141412" y="2249487"/>
            <a:ext cx="9905999" cy="3500149"/>
          </a:xfrm>
        </p:spPr>
        <p:txBody>
          <a:bodyPr rtlCol="0">
            <a:normAutofit fontScale="25000" lnSpcReduction="20000"/>
          </a:bodyPr>
          <a:lstStyle/>
          <a:p>
            <a:pPr marL="0" indent="0" algn="ctr" rtl="0">
              <a:buNone/>
            </a:pPr>
            <a:r>
              <a:rPr lang="en-GB" sz="8000" dirty="0">
                <a:ea typeface="Tahoma" panose="020B0604030504040204" pitchFamily="34" charset="0"/>
                <a:cs typeface="Tahoma" panose="020B0604030504040204" pitchFamily="34" charset="0"/>
              </a:rPr>
              <a:t>The COVID-19 epidemic is accelerating the unprepared industries' broad digitalization. Students enrolled in K12 programmes, many of whom were compelled to transfer to online learning, have been one of the most impacted groups. Because of problems including a lack of digital skills, the rapid change has been difficult (Jackman 2021).</a:t>
            </a:r>
          </a:p>
          <a:p>
            <a:pPr marL="0" indent="0" algn="ctr" rtl="0">
              <a:buNone/>
            </a:pPr>
            <a:endParaRPr lang="en-GB" sz="8000" dirty="0">
              <a:ea typeface="Tahoma" panose="020B0604030504040204" pitchFamily="34" charset="0"/>
              <a:cs typeface="Tahoma" panose="020B0604030504040204" pitchFamily="34" charset="0"/>
            </a:endParaRPr>
          </a:p>
          <a:p>
            <a:pPr marL="0" indent="0" algn="ctr" rtl="0">
              <a:buNone/>
            </a:pPr>
            <a:r>
              <a:rPr lang="en-GB" sz="8000" dirty="0">
                <a:ea typeface="Tahoma" panose="020B0604030504040204" pitchFamily="34" charset="0"/>
                <a:cs typeface="Tahoma" panose="020B0604030504040204" pitchFamily="34" charset="0"/>
              </a:rPr>
              <a:t>It's clear from this that the elder age has had a lot of challenges learning digital skills. Some people still struggle to adopt this technology, even though digital literacy is now a necessity for daily life.</a:t>
            </a:r>
          </a:p>
          <a:p>
            <a:pPr marL="0" indent="0" algn="ctr" rtl="0">
              <a:buNone/>
            </a:pPr>
            <a:endParaRPr lang="en-GB" sz="8000" dirty="0">
              <a:ea typeface="Tahoma" panose="020B0604030504040204" pitchFamily="34" charset="0"/>
              <a:cs typeface="Tahoma" panose="020B0604030504040204" pitchFamily="34" charset="0"/>
            </a:endParaRPr>
          </a:p>
          <a:p>
            <a:pPr marL="0" indent="0" algn="r" rtl="0">
              <a:buNone/>
            </a:pPr>
            <a:r>
              <a:rPr lang="en-GB" sz="6400" dirty="0" err="1">
                <a:latin typeface="Tahoma" panose="020B0604030504040204" pitchFamily="34" charset="0"/>
                <a:ea typeface="Tahoma" panose="020B0604030504040204" pitchFamily="34" charset="0"/>
                <a:cs typeface="Tahoma" panose="020B0604030504040204" pitchFamily="34" charset="0"/>
              </a:rPr>
              <a:t>Samrina</a:t>
            </a:r>
            <a:r>
              <a:rPr lang="en-GB" sz="6400" dirty="0">
                <a:latin typeface="Tahoma" panose="020B0604030504040204" pitchFamily="34" charset="0"/>
                <a:ea typeface="Tahoma" panose="020B0604030504040204" pitchFamily="34" charset="0"/>
                <a:cs typeface="Tahoma" panose="020B0604030504040204" pitchFamily="34" charset="0"/>
              </a:rPr>
              <a:t> Choudhry</a:t>
            </a:r>
          </a:p>
          <a:p>
            <a:pPr marL="0" indent="0" algn="ctr" rtl="0">
              <a:buNone/>
            </a:pPr>
            <a:endParaRPr lang="en-GB"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72179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1141413" y="124692"/>
            <a:ext cx="9905998" cy="1219200"/>
          </a:xfrm>
        </p:spPr>
        <p:txBody>
          <a:bodyPr rtlCol="0">
            <a:normAutofit/>
          </a:bodyPr>
          <a:lstStyle/>
          <a:p>
            <a:pPr rtl="0"/>
            <a:r>
              <a:rPr lang="en-GB" sz="4400" dirty="0">
                <a:latin typeface="Rockwell" panose="02060603020205020403" pitchFamily="18" charset="0"/>
              </a:rPr>
              <a:t>method</a:t>
            </a:r>
          </a:p>
        </p:txBody>
      </p:sp>
      <p:sp>
        <p:nvSpPr>
          <p:cNvPr id="5" name="Content Placeholder 4">
            <a:extLst>
              <a:ext uri="{FF2B5EF4-FFF2-40B4-BE49-F238E27FC236}">
                <a16:creationId xmlns:a16="http://schemas.microsoft.com/office/drawing/2014/main" id="{F8619486-3D51-9D71-DF65-77ADD43E7348}"/>
              </a:ext>
            </a:extLst>
          </p:cNvPr>
          <p:cNvSpPr>
            <a:spLocks noGrp="1"/>
          </p:cNvSpPr>
          <p:nvPr>
            <p:ph idx="1"/>
          </p:nvPr>
        </p:nvSpPr>
        <p:spPr>
          <a:xfrm>
            <a:off x="1141412" y="1233054"/>
            <a:ext cx="9905999" cy="5209309"/>
          </a:xfrm>
        </p:spPr>
        <p:txBody>
          <a:bodyPr>
            <a:normAutofit/>
          </a:bodyPr>
          <a:lstStyle/>
          <a:p>
            <a:pPr marL="0" indent="0" algn="ctr">
              <a:buNone/>
            </a:pPr>
            <a:r>
              <a:rPr lang="en-GB" sz="2000" dirty="0"/>
              <a:t>Basic digital abilities are increasingly essential for professions that don't require high levels of degrees or experience, as stated on the National Career Service website.</a:t>
            </a:r>
          </a:p>
          <a:p>
            <a:pPr marL="0" indent="0" algn="ctr">
              <a:buNone/>
            </a:pPr>
            <a:r>
              <a:rPr lang="en-GB" sz="2000" dirty="0"/>
              <a:t>To identify student lack of digital confidence. the questions we will be asking UWTSD students are :</a:t>
            </a:r>
            <a:br>
              <a:rPr lang="en-GB" sz="2000" dirty="0"/>
            </a:br>
            <a:r>
              <a:rPr lang="en-GB" sz="2000" dirty="0"/>
              <a:t>* Do you feel confident when using the one drive? (closed question)</a:t>
            </a:r>
            <a:br>
              <a:rPr lang="en-GB" sz="2000" dirty="0"/>
            </a:br>
            <a:r>
              <a:rPr lang="en-GB" sz="2000" dirty="0"/>
              <a:t>* Do you see the value of using technology to collaborate?  (closed question)</a:t>
            </a:r>
            <a:br>
              <a:rPr lang="en-GB" sz="2000" dirty="0"/>
            </a:br>
            <a:r>
              <a:rPr lang="en-GB" sz="2000" dirty="0"/>
              <a:t>* Rank these applications in order of how confident you feel using them (Rank order question)</a:t>
            </a:r>
            <a:br>
              <a:rPr lang="en-GB" sz="2000" dirty="0"/>
            </a:br>
            <a:r>
              <a:rPr lang="en-GB" sz="2000" dirty="0"/>
              <a:t>* I actively avoid using technology  (Likert scale question)</a:t>
            </a:r>
            <a:br>
              <a:rPr lang="en-GB" sz="2000" dirty="0"/>
            </a:br>
            <a:r>
              <a:rPr lang="en-GB" sz="2000" dirty="0"/>
              <a:t>* Using technology improves my work (Likert scale question)</a:t>
            </a:r>
          </a:p>
          <a:p>
            <a:pPr marL="0" indent="0" algn="ctr">
              <a:buNone/>
            </a:pPr>
            <a:endParaRPr lang="en-GB" sz="2000" dirty="0"/>
          </a:p>
          <a:p>
            <a:pPr marL="0" indent="0" algn="ctr">
              <a:buNone/>
            </a:pPr>
            <a:endParaRPr lang="en-GB" sz="2000" dirty="0"/>
          </a:p>
          <a:p>
            <a:pPr marL="0" indent="0" algn="r">
              <a:buNone/>
            </a:pPr>
            <a:r>
              <a:rPr lang="en-GB" sz="2000" dirty="0" err="1"/>
              <a:t>Rizwana</a:t>
            </a:r>
            <a:r>
              <a:rPr lang="en-GB" sz="2000" dirty="0"/>
              <a:t> Begum</a:t>
            </a:r>
          </a:p>
          <a:p>
            <a:pPr marL="0" indent="0" algn="ctr">
              <a:buNone/>
            </a:pPr>
            <a:endParaRPr lang="en-GB" sz="2000" dirty="0"/>
          </a:p>
          <a:p>
            <a:pPr marL="0" indent="0" algn="ctr">
              <a:buNone/>
            </a:pPr>
            <a:endParaRPr lang="en-GB" sz="2000" dirty="0"/>
          </a:p>
          <a:p>
            <a:pPr marL="0" indent="0" algn="ctr">
              <a:buNone/>
            </a:pPr>
            <a:endParaRPr lang="en-GB" sz="2000" dirty="0"/>
          </a:p>
        </p:txBody>
      </p:sp>
    </p:spTree>
    <p:extLst>
      <p:ext uri="{BB962C8B-B14F-4D97-AF65-F5344CB8AC3E}">
        <p14:creationId xmlns:p14="http://schemas.microsoft.com/office/powerpoint/2010/main" val="1193417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p:txBody>
          <a:bodyPr rtlCol="0">
            <a:normAutofit/>
          </a:bodyPr>
          <a:lstStyle/>
          <a:p>
            <a:pPr rtl="0"/>
            <a:r>
              <a:rPr lang="en-GB" sz="4400" dirty="0">
                <a:latin typeface="Rockwell" panose="02060603020205020403" pitchFamily="18" charset="0"/>
              </a:rPr>
              <a:t>Ethical consideration</a:t>
            </a: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sz="half" idx="1"/>
          </p:nvPr>
        </p:nvSpPr>
        <p:spPr>
          <a:xfrm>
            <a:off x="1141410" y="2249485"/>
            <a:ext cx="9905998" cy="4123605"/>
          </a:xfrm>
        </p:spPr>
        <p:txBody>
          <a:bodyPr rtlCol="0">
            <a:normAutofit/>
          </a:bodyPr>
          <a:lstStyle/>
          <a:p>
            <a:pPr marL="457200" lvl="1" indent="0" algn="ctr" rtl="0">
              <a:buNone/>
            </a:pPr>
            <a:br>
              <a:rPr lang="en-GB" sz="1800" dirty="0">
                <a:latin typeface="Tahoma" panose="020B0604030504040204" pitchFamily="34" charset="0"/>
                <a:ea typeface="Tahoma" panose="020B0604030504040204" pitchFamily="34" charset="0"/>
                <a:cs typeface="Tahoma" panose="020B0604030504040204" pitchFamily="34" charset="0"/>
              </a:rPr>
            </a:br>
            <a:r>
              <a:rPr lang="en-GB" dirty="0">
                <a:latin typeface="+mj-lt"/>
                <a:ea typeface="Tahoma" panose="020B0604030504040204" pitchFamily="34" charset="0"/>
                <a:cs typeface="Tahoma" panose="020B0604030504040204" pitchFamily="34" charset="0"/>
              </a:rPr>
              <a:t>There are a number of concepts that can be used as a guide when conducting research.</a:t>
            </a:r>
          </a:p>
          <a:p>
            <a:pPr marL="457200" lvl="1" indent="0" algn="ctr" rtl="0">
              <a:buNone/>
            </a:pPr>
            <a:r>
              <a:rPr lang="en-GB" dirty="0">
                <a:latin typeface="+mj-lt"/>
                <a:ea typeface="Tahoma" panose="020B0604030504040204" pitchFamily="34" charset="0"/>
                <a:cs typeface="Tahoma" panose="020B0604030504040204" pitchFamily="34" charset="0"/>
              </a:rPr>
              <a:t>Integrity, justice, and open-mindedness are some of these values.</a:t>
            </a:r>
          </a:p>
          <a:p>
            <a:pPr marL="457200" lvl="1" indent="0" algn="ctr" rtl="0">
              <a:buNone/>
            </a:pPr>
            <a:r>
              <a:rPr lang="en-GB" dirty="0">
                <a:latin typeface="+mj-lt"/>
                <a:ea typeface="Tahoma" panose="020B0604030504040204" pitchFamily="34" charset="0"/>
                <a:cs typeface="Tahoma" panose="020B0604030504040204" pitchFamily="34" charset="0"/>
              </a:rPr>
              <a:t>Our goal when delivering our survey is to obtain full consent from the participant, respect them, and maintain the confidentiality of all information.</a:t>
            </a:r>
          </a:p>
          <a:p>
            <a:pPr marL="457200" lvl="1" indent="0" algn="ctr" rtl="0">
              <a:buNone/>
            </a:pPr>
            <a:r>
              <a:rPr lang="en-GB" dirty="0">
                <a:latin typeface="+mj-lt"/>
                <a:ea typeface="Tahoma" panose="020B0604030504040204" pitchFamily="34" charset="0"/>
                <a:cs typeface="Tahoma" panose="020B0604030504040204" pitchFamily="34" charset="0"/>
              </a:rPr>
              <a:t>According to research by Yip C. et al. (2016), doing so will help us steer clear of moral dilemmas like harassment, safety concerns, and prejudice. </a:t>
            </a:r>
          </a:p>
          <a:p>
            <a:pPr marL="457200" lvl="1" indent="0" algn="ctr" rtl="0">
              <a:buNone/>
            </a:pPr>
            <a:endParaRPr lang="en-GB" dirty="0">
              <a:latin typeface="+mj-lt"/>
              <a:ea typeface="Tahoma" panose="020B0604030504040204" pitchFamily="34" charset="0"/>
              <a:cs typeface="Tahoma" panose="020B0604030504040204" pitchFamily="34" charset="0"/>
            </a:endParaRPr>
          </a:p>
          <a:p>
            <a:pPr marL="457200" lvl="1" indent="0" algn="r" rtl="0">
              <a:buNone/>
            </a:pPr>
            <a:endParaRPr lang="en-GB" dirty="0">
              <a:latin typeface="+mj-lt"/>
              <a:ea typeface="Tahoma" panose="020B0604030504040204" pitchFamily="34" charset="0"/>
              <a:cs typeface="Tahoma" panose="020B0604030504040204" pitchFamily="34" charset="0"/>
            </a:endParaRPr>
          </a:p>
          <a:p>
            <a:pPr marL="457200" lvl="1" indent="0" algn="r" rtl="0">
              <a:buNone/>
            </a:pPr>
            <a:r>
              <a:rPr lang="en-GB" dirty="0" err="1">
                <a:latin typeface="+mj-lt"/>
                <a:ea typeface="Tahoma" panose="020B0604030504040204" pitchFamily="34" charset="0"/>
                <a:cs typeface="Tahoma" panose="020B0604030504040204" pitchFamily="34" charset="0"/>
              </a:rPr>
              <a:t>Samrina</a:t>
            </a:r>
            <a:r>
              <a:rPr lang="en-GB" dirty="0">
                <a:latin typeface="+mj-lt"/>
                <a:ea typeface="Tahoma" panose="020B0604030504040204" pitchFamily="34" charset="0"/>
                <a:cs typeface="Tahoma" panose="020B0604030504040204" pitchFamily="34" charset="0"/>
              </a:rPr>
              <a:t> Choudhry</a:t>
            </a:r>
          </a:p>
        </p:txBody>
      </p:sp>
    </p:spTree>
    <p:extLst>
      <p:ext uri="{BB962C8B-B14F-4D97-AF65-F5344CB8AC3E}">
        <p14:creationId xmlns:p14="http://schemas.microsoft.com/office/powerpoint/2010/main" val="1398410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9633-7BD0-88D2-7078-693DE54227D9}"/>
              </a:ext>
            </a:extLst>
          </p:cNvPr>
          <p:cNvSpPr>
            <a:spLocks noGrp="1"/>
          </p:cNvSpPr>
          <p:nvPr>
            <p:ph type="title"/>
          </p:nvPr>
        </p:nvSpPr>
        <p:spPr/>
        <p:txBody>
          <a:bodyPr>
            <a:normAutofit/>
          </a:bodyPr>
          <a:lstStyle/>
          <a:p>
            <a:r>
              <a:rPr lang="en-GB" sz="4400" dirty="0">
                <a:latin typeface="Rockwell" panose="02060603020205020403" pitchFamily="18" charset="0"/>
              </a:rPr>
              <a:t>RESEARCH TIMELINE</a:t>
            </a:r>
          </a:p>
        </p:txBody>
      </p:sp>
      <p:sp>
        <p:nvSpPr>
          <p:cNvPr id="3" name="Content Placeholder 2">
            <a:extLst>
              <a:ext uri="{FF2B5EF4-FFF2-40B4-BE49-F238E27FC236}">
                <a16:creationId xmlns:a16="http://schemas.microsoft.com/office/drawing/2014/main" id="{F10F9057-BD77-B5A1-11AF-28EF20591E61}"/>
              </a:ext>
            </a:extLst>
          </p:cNvPr>
          <p:cNvSpPr>
            <a:spLocks noGrp="1"/>
          </p:cNvSpPr>
          <p:nvPr>
            <p:ph idx="1"/>
          </p:nvPr>
        </p:nvSpPr>
        <p:spPr>
          <a:xfrm>
            <a:off x="1141412" y="2249486"/>
            <a:ext cx="9905999" cy="4095895"/>
          </a:xfrm>
        </p:spPr>
        <p:txBody>
          <a:bodyPr>
            <a:normAutofit lnSpcReduction="10000"/>
          </a:bodyPr>
          <a:lstStyle/>
          <a:p>
            <a:pPr marL="0" indent="0">
              <a:buNone/>
            </a:pPr>
            <a:r>
              <a:rPr lang="en-GB" sz="1800" dirty="0"/>
              <a:t>To be able to progress in our report, we will breakdown our work during the upcoming weeks so we can make a final report.</a:t>
            </a:r>
          </a:p>
          <a:p>
            <a:pPr marL="0" indent="0">
              <a:buNone/>
            </a:pPr>
            <a:r>
              <a:rPr lang="en-GB" sz="1800" dirty="0"/>
              <a:t>In week 6 we will present our proposal for approval by doing a PowerPoint.</a:t>
            </a:r>
          </a:p>
          <a:p>
            <a:pPr marL="0" indent="0">
              <a:buNone/>
            </a:pPr>
            <a:r>
              <a:rPr lang="en-GB" sz="1800" dirty="0"/>
              <a:t>In week 7 the questionnaire that we made previously we will hand out to UWTSD students and collect data.</a:t>
            </a:r>
          </a:p>
          <a:p>
            <a:pPr marL="0" indent="0">
              <a:buNone/>
            </a:pPr>
            <a:r>
              <a:rPr lang="en-GB" sz="1800" dirty="0"/>
              <a:t>In week 8 we will analyse our results.</a:t>
            </a:r>
          </a:p>
          <a:p>
            <a:pPr marL="0" indent="0">
              <a:buNone/>
            </a:pPr>
            <a:r>
              <a:rPr lang="en-GB" sz="1800" dirty="0"/>
              <a:t>Week 9 and 10 we will write a full report, discussing what we have found and how our hypothesis and conclusion differ or relate.</a:t>
            </a:r>
          </a:p>
          <a:p>
            <a:pPr marL="0" indent="0">
              <a:buNone/>
            </a:pPr>
            <a:endParaRPr lang="en-GB" sz="1800" dirty="0"/>
          </a:p>
          <a:p>
            <a:pPr marL="0" indent="0" algn="r">
              <a:buNone/>
            </a:pPr>
            <a:r>
              <a:rPr lang="en-GB" sz="1800" dirty="0" err="1"/>
              <a:t>Rizwana</a:t>
            </a:r>
            <a:r>
              <a:rPr lang="en-GB" sz="1800" dirty="0"/>
              <a:t> Begum</a:t>
            </a:r>
          </a:p>
          <a:p>
            <a:pPr marL="0" indent="0">
              <a:buNone/>
            </a:pPr>
            <a:endParaRPr lang="en-GB" sz="1800" dirty="0"/>
          </a:p>
        </p:txBody>
      </p:sp>
    </p:spTree>
    <p:extLst>
      <p:ext uri="{BB962C8B-B14F-4D97-AF65-F5344CB8AC3E}">
        <p14:creationId xmlns:p14="http://schemas.microsoft.com/office/powerpoint/2010/main" val="13956999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p:txBody>
          <a:bodyPr rtlCol="0">
            <a:normAutofit/>
          </a:bodyPr>
          <a:lstStyle/>
          <a:p>
            <a:pPr rtl="0"/>
            <a:r>
              <a:rPr lang="en-GB" sz="4400" dirty="0">
                <a:latin typeface="Rockwell" panose="02060603020205020403" pitchFamily="18" charset="0"/>
              </a:rPr>
              <a:t>hypothesis</a:t>
            </a: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idx="1"/>
          </p:nvPr>
        </p:nvSpPr>
        <p:spPr>
          <a:xfrm>
            <a:off x="1141412" y="1787236"/>
            <a:ext cx="9905999" cy="4452246"/>
          </a:xfrm>
        </p:spPr>
        <p:txBody>
          <a:bodyPr rtlCol="0">
            <a:normAutofit fontScale="92500"/>
          </a:bodyPr>
          <a:lstStyle/>
          <a:p>
            <a:pPr marL="457200" lvl="1" indent="0" algn="ctr" rtl="0">
              <a:buNone/>
            </a:pPr>
            <a:r>
              <a:rPr lang="en-GB" sz="1900" dirty="0">
                <a:latin typeface="Tahoma" panose="020B0604030504040204" pitchFamily="34" charset="0"/>
                <a:ea typeface="Tahoma" panose="020B0604030504040204" pitchFamily="34" charset="0"/>
                <a:cs typeface="Tahoma" panose="020B0604030504040204" pitchFamily="34" charset="0"/>
              </a:rPr>
              <a:t>While conducting research for our presentation, we UWTSD students found using digital skills to be extremely stressful. We believe that this is a common feeling among many people.</a:t>
            </a:r>
          </a:p>
          <a:p>
            <a:pPr marL="457200" lvl="1" indent="0" algn="ctr" rtl="0">
              <a:buNone/>
            </a:pPr>
            <a:r>
              <a:rPr lang="en-GB" sz="1900" dirty="0">
                <a:latin typeface="Tahoma" panose="020B0604030504040204" pitchFamily="34" charset="0"/>
                <a:ea typeface="Tahoma" panose="020B0604030504040204" pitchFamily="34" charset="0"/>
                <a:cs typeface="Tahoma" panose="020B0604030504040204" pitchFamily="34" charset="0"/>
              </a:rPr>
              <a:t>Given that many UWTSD students are older and have only recently begun using digital skills in their daily lives, we predict that the percentage of students who lack confidence in their use of technology will be significant.</a:t>
            </a:r>
          </a:p>
          <a:p>
            <a:pPr marL="457200" lvl="1" indent="0" algn="ctr" rtl="0">
              <a:buNone/>
            </a:pPr>
            <a:endParaRPr lang="en-GB" sz="1900" dirty="0">
              <a:latin typeface="Tahoma" panose="020B0604030504040204" pitchFamily="34" charset="0"/>
              <a:ea typeface="Tahoma" panose="020B0604030504040204" pitchFamily="34" charset="0"/>
              <a:cs typeface="Tahoma" panose="020B0604030504040204" pitchFamily="34" charset="0"/>
            </a:endParaRPr>
          </a:p>
          <a:p>
            <a:pPr marL="457200" lvl="1" indent="0" algn="ctr" rtl="0">
              <a:buNone/>
            </a:pPr>
            <a:r>
              <a:rPr lang="en-GB" sz="1900" dirty="0">
                <a:latin typeface="Tahoma" panose="020B0604030504040204" pitchFamily="34" charset="0"/>
                <a:ea typeface="Tahoma" panose="020B0604030504040204" pitchFamily="34" charset="0"/>
                <a:cs typeface="Tahoma" panose="020B0604030504040204" pitchFamily="34" charset="0"/>
              </a:rPr>
              <a:t>Wilson, Gates, Vijaykumar, and Morgan (2020) completed a recent study that shed light on the intricacies of digital exclusion. This study found that hurdles to technology use existed even among older persons who owned smart devices and often utilised social media.</a:t>
            </a:r>
          </a:p>
          <a:p>
            <a:pPr marL="457200" lvl="1" indent="0" algn="ctr" rtl="0">
              <a:buNone/>
            </a:pPr>
            <a:endParaRPr lang="en-GB" sz="1900" dirty="0">
              <a:latin typeface="Tahoma" panose="020B0604030504040204" pitchFamily="34" charset="0"/>
              <a:ea typeface="Tahoma" panose="020B0604030504040204" pitchFamily="34" charset="0"/>
              <a:cs typeface="Tahoma" panose="020B0604030504040204" pitchFamily="34" charset="0"/>
            </a:endParaRPr>
          </a:p>
          <a:p>
            <a:pPr marL="457200" lvl="1" indent="0" algn="r" rtl="0">
              <a:buNone/>
            </a:pPr>
            <a:r>
              <a:rPr lang="en-GB" sz="1900" dirty="0" err="1">
                <a:latin typeface="Tahoma" panose="020B0604030504040204" pitchFamily="34" charset="0"/>
                <a:ea typeface="Tahoma" panose="020B0604030504040204" pitchFamily="34" charset="0"/>
                <a:cs typeface="Tahoma" panose="020B0604030504040204" pitchFamily="34" charset="0"/>
              </a:rPr>
              <a:t>Samrina</a:t>
            </a:r>
            <a:r>
              <a:rPr lang="en-GB" sz="1900" dirty="0">
                <a:latin typeface="Tahoma" panose="020B0604030504040204" pitchFamily="34" charset="0"/>
                <a:ea typeface="Tahoma" panose="020B0604030504040204" pitchFamily="34" charset="0"/>
                <a:cs typeface="Tahoma" panose="020B0604030504040204" pitchFamily="34" charset="0"/>
              </a:rPr>
              <a:t> Choudhry</a:t>
            </a:r>
          </a:p>
          <a:p>
            <a:pPr marL="457200" lvl="1" indent="0" algn="ctr" rtl="0">
              <a:buNone/>
            </a:pPr>
            <a:endParaRPr lang="en-GB" sz="1900" dirty="0">
              <a:latin typeface="Tahoma" panose="020B0604030504040204" pitchFamily="34" charset="0"/>
              <a:ea typeface="Tahoma" panose="020B0604030504040204" pitchFamily="34" charset="0"/>
              <a:cs typeface="Tahoma" panose="020B0604030504040204" pitchFamily="34" charset="0"/>
            </a:endParaRPr>
          </a:p>
          <a:p>
            <a:pPr marL="457200" lvl="1" indent="0" algn="ctr" rtl="0">
              <a:buNone/>
            </a:pPr>
            <a:endParaRPr lang="en-GB" sz="1900" dirty="0">
              <a:latin typeface="Tahoma" panose="020B0604030504040204" pitchFamily="34" charset="0"/>
              <a:ea typeface="Tahoma" panose="020B0604030504040204" pitchFamily="34" charset="0"/>
              <a:cs typeface="Tahoma" panose="020B0604030504040204" pitchFamily="34" charset="0"/>
            </a:endParaRPr>
          </a:p>
          <a:p>
            <a:pPr marL="457200" lvl="1" indent="0" algn="ctr" rtl="0">
              <a:buNone/>
            </a:pPr>
            <a:endParaRPr lang="en-GB" sz="19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48318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1141413" y="618518"/>
            <a:ext cx="9905998" cy="960900"/>
          </a:xfrm>
        </p:spPr>
        <p:txBody>
          <a:bodyPr rtlCol="0">
            <a:normAutofit/>
          </a:bodyPr>
          <a:lstStyle/>
          <a:p>
            <a:pPr rtl="0"/>
            <a:r>
              <a:rPr lang="en-GB" sz="4400" dirty="0">
                <a:latin typeface="Rockwell" panose="02060603020205020403" pitchFamily="18" charset="0"/>
              </a:rPr>
              <a:t>References </a:t>
            </a: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idx="1"/>
          </p:nvPr>
        </p:nvSpPr>
        <p:spPr>
          <a:xfrm>
            <a:off x="1141412" y="1579418"/>
            <a:ext cx="9905999" cy="4904509"/>
          </a:xfrm>
        </p:spPr>
        <p:txBody>
          <a:bodyPr rtlCol="0">
            <a:noAutofit/>
          </a:bodyPr>
          <a:lstStyle/>
          <a:p>
            <a:pPr marL="457200" lvl="1" indent="0" algn="ctr" rtl="0">
              <a:buNone/>
            </a:pPr>
            <a:r>
              <a:rPr lang="en-GB" sz="1800" dirty="0">
                <a:latin typeface="Tahoma" panose="020B0604030504040204" pitchFamily="34" charset="0"/>
                <a:ea typeface="Tahoma" panose="020B0604030504040204" pitchFamily="34" charset="0"/>
                <a:cs typeface="Tahoma" panose="020B0604030504040204" pitchFamily="34" charset="0"/>
              </a:rPr>
              <a:t> Jackman, J.A., Gentile, D.A., Cho, NJ. et al. Addressing the digital skills gap for future education. Nat Hum </a:t>
            </a:r>
            <a:r>
              <a:rPr lang="en-GB" sz="1800" dirty="0" err="1">
                <a:latin typeface="Tahoma" panose="020B0604030504040204" pitchFamily="34" charset="0"/>
                <a:ea typeface="Tahoma" panose="020B0604030504040204" pitchFamily="34" charset="0"/>
                <a:cs typeface="Tahoma" panose="020B0604030504040204" pitchFamily="34" charset="0"/>
              </a:rPr>
              <a:t>Behav</a:t>
            </a:r>
            <a:r>
              <a:rPr lang="en-GB" sz="1800" dirty="0">
                <a:latin typeface="Tahoma" panose="020B0604030504040204" pitchFamily="34" charset="0"/>
                <a:ea typeface="Tahoma" panose="020B0604030504040204" pitchFamily="34" charset="0"/>
                <a:cs typeface="Tahoma" panose="020B0604030504040204" pitchFamily="34" charset="0"/>
              </a:rPr>
              <a:t> 5, 542–545 (2021).</a:t>
            </a:r>
          </a:p>
          <a:p>
            <a:pPr marL="457200" lvl="1" indent="0" algn="ctr" rtl="0">
              <a:buNone/>
            </a:pPr>
            <a:endParaRPr lang="en-GB" sz="1800" dirty="0">
              <a:latin typeface="Tahoma" panose="020B0604030504040204" pitchFamily="34" charset="0"/>
              <a:ea typeface="Tahoma" panose="020B0604030504040204" pitchFamily="34" charset="0"/>
              <a:cs typeface="Tahoma" panose="020B0604030504040204" pitchFamily="34" charset="0"/>
            </a:endParaRPr>
          </a:p>
          <a:p>
            <a:pPr marL="457200" lvl="1" indent="0" algn="ctr" rtl="0">
              <a:buNone/>
            </a:pPr>
            <a:r>
              <a:rPr lang="en-GB" sz="1800" dirty="0">
                <a:latin typeface="Tahoma" panose="020B0604030504040204" pitchFamily="34" charset="0"/>
                <a:ea typeface="Tahoma" panose="020B0604030504040204" pitchFamily="34" charset="0"/>
                <a:cs typeface="Tahoma" panose="020B0604030504040204" pitchFamily="34" charset="0"/>
              </a:rPr>
              <a:t>National Career Service –WWW. Gov.uk</a:t>
            </a:r>
          </a:p>
          <a:p>
            <a:pPr lvl="1" algn="ctr" rtl="0"/>
            <a:endParaRPr lang="en-GB" sz="1800" dirty="0">
              <a:latin typeface="Tahoma" panose="020B0604030504040204" pitchFamily="34" charset="0"/>
              <a:ea typeface="Tahoma" panose="020B0604030504040204" pitchFamily="34" charset="0"/>
              <a:cs typeface="Tahoma" panose="020B0604030504040204" pitchFamily="34" charset="0"/>
            </a:endParaRPr>
          </a:p>
          <a:p>
            <a:pPr marL="457200" lvl="1" indent="0" algn="ctr" rtl="0">
              <a:buNone/>
            </a:pPr>
            <a:r>
              <a:rPr lang="en-GB" sz="1800" dirty="0">
                <a:latin typeface="Tahoma" panose="020B0604030504040204" pitchFamily="34" charset="0"/>
                <a:ea typeface="Tahoma" panose="020B0604030504040204" pitchFamily="34" charset="0"/>
                <a:cs typeface="Tahoma" panose="020B0604030504040204" pitchFamily="34" charset="0"/>
              </a:rPr>
              <a:t>Yip C, Han NR, </a:t>
            </a:r>
            <a:r>
              <a:rPr lang="en-GB" sz="1800" dirty="0" err="1">
                <a:latin typeface="Tahoma" panose="020B0604030504040204" pitchFamily="34" charset="0"/>
                <a:ea typeface="Tahoma" panose="020B0604030504040204" pitchFamily="34" charset="0"/>
                <a:cs typeface="Tahoma" panose="020B0604030504040204" pitchFamily="34" charset="0"/>
              </a:rPr>
              <a:t>Sng</a:t>
            </a:r>
            <a:r>
              <a:rPr lang="en-GB" sz="1800" dirty="0">
                <a:latin typeface="Tahoma" panose="020B0604030504040204" pitchFamily="34" charset="0"/>
                <a:ea typeface="Tahoma" panose="020B0604030504040204" pitchFamily="34" charset="0"/>
                <a:cs typeface="Tahoma" panose="020B0604030504040204" pitchFamily="34" charset="0"/>
              </a:rPr>
              <a:t> BL. Legal and ethical issues in research. Indian J </a:t>
            </a:r>
            <a:r>
              <a:rPr lang="en-GB" sz="1800" dirty="0" err="1">
                <a:latin typeface="Tahoma" panose="020B0604030504040204" pitchFamily="34" charset="0"/>
                <a:ea typeface="Tahoma" panose="020B0604030504040204" pitchFamily="34" charset="0"/>
                <a:cs typeface="Tahoma" panose="020B0604030504040204" pitchFamily="34" charset="0"/>
              </a:rPr>
              <a:t>Anaesth</a:t>
            </a:r>
            <a:r>
              <a:rPr lang="en-GB" sz="1800" dirty="0">
                <a:latin typeface="Tahoma" panose="020B0604030504040204" pitchFamily="34" charset="0"/>
                <a:ea typeface="Tahoma" panose="020B0604030504040204" pitchFamily="34" charset="0"/>
                <a:cs typeface="Tahoma" panose="020B0604030504040204" pitchFamily="34" charset="0"/>
              </a:rPr>
              <a:t>. 2016 Sep;60(9):684-688. </a:t>
            </a:r>
            <a:r>
              <a:rPr lang="en-GB" sz="1800" dirty="0" err="1">
                <a:latin typeface="Tahoma" panose="020B0604030504040204" pitchFamily="34" charset="0"/>
                <a:ea typeface="Tahoma" panose="020B0604030504040204" pitchFamily="34" charset="0"/>
                <a:cs typeface="Tahoma" panose="020B0604030504040204" pitchFamily="34" charset="0"/>
              </a:rPr>
              <a:t>doi</a:t>
            </a:r>
            <a:r>
              <a:rPr lang="en-GB" sz="1800" dirty="0">
                <a:latin typeface="Tahoma" panose="020B0604030504040204" pitchFamily="34" charset="0"/>
                <a:ea typeface="Tahoma" panose="020B0604030504040204" pitchFamily="34" charset="0"/>
                <a:cs typeface="Tahoma" panose="020B0604030504040204" pitchFamily="34" charset="0"/>
              </a:rPr>
              <a:t>: 10.4103/0019-5049.190627. PMID: 27729698; PMCID: PMC5037952.</a:t>
            </a:r>
          </a:p>
          <a:p>
            <a:pPr marL="457200" lvl="1" indent="0" algn="ctr" rtl="0">
              <a:buNone/>
            </a:pPr>
            <a:endParaRPr lang="en-GB" sz="1800" dirty="0">
              <a:latin typeface="Tahoma" panose="020B0604030504040204" pitchFamily="34" charset="0"/>
              <a:ea typeface="Tahoma" panose="020B0604030504040204" pitchFamily="34" charset="0"/>
              <a:cs typeface="Tahoma" panose="020B0604030504040204" pitchFamily="34" charset="0"/>
            </a:endParaRPr>
          </a:p>
          <a:p>
            <a:pPr lvl="1" algn="ctr" rtl="0"/>
            <a:r>
              <a:rPr lang="en-GB" sz="1800" dirty="0">
                <a:latin typeface="Tahoma" panose="020B0604030504040204" pitchFamily="34" charset="0"/>
                <a:ea typeface="Tahoma" panose="020B0604030504040204" pitchFamily="34" charset="0"/>
                <a:cs typeface="Tahoma" panose="020B0604030504040204" pitchFamily="34" charset="0"/>
              </a:rPr>
              <a:t>Marston, H.R., Morgan, D.J., Wilson-</a:t>
            </a:r>
            <a:r>
              <a:rPr lang="en-GB" sz="1800" dirty="0" err="1">
                <a:latin typeface="Tahoma" panose="020B0604030504040204" pitchFamily="34" charset="0"/>
                <a:ea typeface="Tahoma" panose="020B0604030504040204" pitchFamily="34" charset="0"/>
                <a:cs typeface="Tahoma" panose="020B0604030504040204" pitchFamily="34" charset="0"/>
              </a:rPr>
              <a:t>Menzfeld</a:t>
            </a:r>
            <a:r>
              <a:rPr lang="en-GB" sz="1800" dirty="0">
                <a:latin typeface="Tahoma" panose="020B0604030504040204" pitchFamily="34" charset="0"/>
                <a:ea typeface="Tahoma" panose="020B0604030504040204" pitchFamily="34" charset="0"/>
                <a:cs typeface="Tahoma" panose="020B0604030504040204" pitchFamily="34" charset="0"/>
              </a:rPr>
              <a:t>, G. and Gates, J., 2022. Understanding digital skills &amp; confidence through the lens of older adults from low SES communities: the adapt Tech, accessible technology (ATAT) project. Ageing Issues Blog. Published November, 10.</a:t>
            </a:r>
          </a:p>
          <a:p>
            <a:pPr marL="457200" lvl="1" indent="0" algn="r" rtl="0">
              <a:buNone/>
            </a:pPr>
            <a:r>
              <a:rPr lang="en-GB" sz="1800" dirty="0" err="1">
                <a:latin typeface="Tahoma" panose="020B0604030504040204" pitchFamily="34" charset="0"/>
                <a:ea typeface="Tahoma" panose="020B0604030504040204" pitchFamily="34" charset="0"/>
                <a:cs typeface="Tahoma" panose="020B0604030504040204" pitchFamily="34" charset="0"/>
              </a:rPr>
              <a:t>Samrina</a:t>
            </a:r>
            <a:r>
              <a:rPr lang="en-GB" sz="1800" dirty="0">
                <a:latin typeface="Tahoma" panose="020B0604030504040204" pitchFamily="34" charset="0"/>
                <a:ea typeface="Tahoma" panose="020B0604030504040204" pitchFamily="34" charset="0"/>
                <a:cs typeface="Tahoma" panose="020B0604030504040204" pitchFamily="34" charset="0"/>
              </a:rPr>
              <a:t> </a:t>
            </a:r>
            <a:r>
              <a:rPr lang="en-GB" sz="1800" dirty="0" err="1">
                <a:latin typeface="Tahoma" panose="020B0604030504040204" pitchFamily="34" charset="0"/>
                <a:ea typeface="Tahoma" panose="020B0604030504040204" pitchFamily="34" charset="0"/>
                <a:cs typeface="Tahoma" panose="020B0604030504040204" pitchFamily="34" charset="0"/>
              </a:rPr>
              <a:t>choudhry</a:t>
            </a:r>
            <a:endParaRPr lang="en-GB" sz="18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9195569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Office_30478300_TF77815013" id="{EDD38D91-4197-4272-AC29-055966125787}" vid="{7AD12F66-AE73-4C49-8579-9D0A04DD359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Problemsolution cycle </Template>
  <TotalTime>149</TotalTime>
  <Words>787</Words>
  <Application>Microsoft Office PowerPoint</Application>
  <PresentationFormat>Widescreen</PresentationFormat>
  <Paragraphs>68</Paragraphs>
  <Slides>8</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Rockwell</vt:lpstr>
      <vt:lpstr>Tahoma</vt:lpstr>
      <vt:lpstr>Tw Cen MT</vt:lpstr>
      <vt:lpstr>Circuit</vt:lpstr>
      <vt:lpstr>ARE DIGITAL SKILLS Important FOR WORK &amp; STUDY?</vt:lpstr>
      <vt:lpstr>introduction</vt:lpstr>
      <vt:lpstr>rationale</vt:lpstr>
      <vt:lpstr>method</vt:lpstr>
      <vt:lpstr>Ethical consideration</vt:lpstr>
      <vt:lpstr>RESEARCH TIMELINE</vt:lpstr>
      <vt:lpstr>hypothesis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ARE DIGITAL SKILLS IMPORTAN FOR WORK &amp; STUDY?</dc:title>
  <dc:creator>Sonia X</dc:creator>
  <cp:lastModifiedBy>Sonia X</cp:lastModifiedBy>
  <cp:revision>2</cp:revision>
  <dcterms:created xsi:type="dcterms:W3CDTF">2023-02-17T18:56:45Z</dcterms:created>
  <dcterms:modified xsi:type="dcterms:W3CDTF">2023-02-21T23:04:02Z</dcterms:modified>
</cp:coreProperties>
</file>